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Fira Sans Extra Condensed ExtraBold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PT Sans" charset="-52"/>
      <p:regular r:id="rId18"/>
    </p:embeddedFont>
    <p:embeddedFont>
      <p:font typeface="PT Mono" charset="-52"/>
      <p:regular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7" d="100"/>
          <a:sy n="117" d="100"/>
        </p:scale>
        <p:origin x="-31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302842-5706-487D-92EE-8F3443A3DA85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481C0-5E95-4764-80E4-F0B3F300E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635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CD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pic>
        <p:nvPicPr>
          <p:cNvPr id="3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2">
    <p:bg>
      <p:bgPr>
        <a:solidFill>
          <a:srgbClr val="CDD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09585" y="2032000"/>
            <a:ext cx="8635784" cy="3080841"/>
          </a:xfrm>
          <a:prstGeom prst="rect">
            <a:avLst/>
          </a:prstGeom>
          <a:solidFill>
            <a:srgbClr val="CDD8E6"/>
          </a:solidFill>
          <a:ln/>
        </p:spPr>
      </p:sp>
      <p:sp>
        <p:nvSpPr>
          <p:cNvPr id="3" name="Shape 1"/>
          <p:cNvSpPr/>
          <p:nvPr/>
        </p:nvSpPr>
        <p:spPr>
          <a:xfrm>
            <a:off x="965176" y="2384425"/>
            <a:ext cx="1981150" cy="57150"/>
          </a:xfrm>
          <a:prstGeom prst="roundRect">
            <a:avLst>
              <a:gd name="adj" fmla="val 49999"/>
            </a:avLst>
          </a:prstGeom>
          <a:solidFill>
            <a:srgbClr val="1A47A8"/>
          </a:solidFill>
          <a:ln/>
        </p:spPr>
      </p:sp>
      <p:sp>
        <p:nvSpPr>
          <p:cNvPr id="4" name="Text 2"/>
          <p:cNvSpPr/>
          <p:nvPr/>
        </p:nvSpPr>
        <p:spPr>
          <a:xfrm>
            <a:off x="965176" y="2856167"/>
            <a:ext cx="7924602" cy="7863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2000"/>
              </a:lnSpc>
              <a:buNone/>
            </a:pPr>
            <a:r>
              <a:rPr lang="en-US" sz="7200" kern="100" spc="-72" dirty="0">
                <a:solidFill>
                  <a:srgbClr val="000000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ЗЕМЕЛЬНЫЙ НАЛОГ</a:t>
            </a:r>
            <a:endParaRPr lang="en-US" sz="7200" dirty="0"/>
          </a:p>
        </p:txBody>
      </p:sp>
      <p:sp>
        <p:nvSpPr>
          <p:cNvPr id="5" name="Text 3"/>
          <p:cNvSpPr/>
          <p:nvPr/>
        </p:nvSpPr>
        <p:spPr>
          <a:xfrm>
            <a:off x="965176" y="3678734"/>
            <a:ext cx="7924602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7000"/>
              </a:lnSpc>
              <a:spcAft>
                <a:spcPts val="1000"/>
              </a:spcAft>
              <a:buNone/>
            </a:pP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965176" y="4631869"/>
            <a:ext cx="7924602" cy="2895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КАМЕНСК-УРАЛЬСКИЙ ГОРОДСКОЙ ОКРУГ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10223"/>
            <a:ext cx="11277318" cy="1061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МАСШТАБ НАЛОГОВОЙ БАЗЫ: 25 424 ЗЕМЕЛЬНЫХ УЧАСТКА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457189" y="3104257"/>
            <a:ext cx="3708307" cy="1711226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4" name="Text 2"/>
          <p:cNvSpPr/>
          <p:nvPr/>
        </p:nvSpPr>
        <p:spPr>
          <a:xfrm>
            <a:off x="685783" y="3335079"/>
            <a:ext cx="3479713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ФИЗИЧЕСКИЕ ЛИЦА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85783" y="3689052"/>
            <a:ext cx="3251119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24 442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685783" y="4355802"/>
            <a:ext cx="3479713" cy="231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300" kern="100" spc="52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УЧАСТКА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241694" y="3104257"/>
            <a:ext cx="3708307" cy="1711226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8" name="Text 6"/>
          <p:cNvSpPr/>
          <p:nvPr/>
        </p:nvSpPr>
        <p:spPr>
          <a:xfrm>
            <a:off x="4470288" y="3335079"/>
            <a:ext cx="3479713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ЮРИДИЧЕСКИЕ ЛИЦА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470288" y="3689052"/>
            <a:ext cx="3251119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982</a:t>
            </a:r>
            <a:endParaRPr lang="en-US" sz="4400" dirty="0"/>
          </a:p>
        </p:txBody>
      </p:sp>
      <p:sp>
        <p:nvSpPr>
          <p:cNvPr id="10" name="Text 8"/>
          <p:cNvSpPr/>
          <p:nvPr/>
        </p:nvSpPr>
        <p:spPr>
          <a:xfrm>
            <a:off x="4470288" y="4355802"/>
            <a:ext cx="3479713" cy="231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300" kern="100" spc="52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УЧАСТКА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8026199" y="3104257"/>
            <a:ext cx="3708307" cy="1711226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12" name="Text 10"/>
          <p:cNvSpPr/>
          <p:nvPr/>
        </p:nvSpPr>
        <p:spPr>
          <a:xfrm>
            <a:off x="8254793" y="3335079"/>
            <a:ext cx="3479713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НАЛОГОПЛАТЕЛЬЩИКИ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254793" y="3689052"/>
            <a:ext cx="3251119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25 126</a:t>
            </a:r>
            <a:endParaRPr lang="en-US" sz="4400" dirty="0"/>
          </a:p>
        </p:txBody>
      </p:sp>
      <p:sp>
        <p:nvSpPr>
          <p:cNvPr id="14" name="Text 12"/>
          <p:cNvSpPr/>
          <p:nvPr/>
        </p:nvSpPr>
        <p:spPr>
          <a:xfrm>
            <a:off x="8254793" y="4355802"/>
            <a:ext cx="3479713" cy="2310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300" kern="100" spc="52" dirty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В БАЗЕ НАЛОГОВЫХ ОРГАНОВ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10223"/>
            <a:ext cx="11277318" cy="1061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НАЛОГОВАЯ БАЗА И СТАВКА ОПРЕДЕЛЯЮТ СУММУ ПЛАТЕЖА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457189" y="1668066"/>
            <a:ext cx="11734506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Расчёт строится от кадастровой стоимости участка.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457189" y="2068116"/>
            <a:ext cx="5486263" cy="4332684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5" name="Text 3"/>
          <p:cNvSpPr/>
          <p:nvPr/>
        </p:nvSpPr>
        <p:spPr>
          <a:xfrm>
            <a:off x="685783" y="2298938"/>
            <a:ext cx="5257668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СТАВКА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685783" y="2746891"/>
            <a:ext cx="5029074" cy="1097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5000"/>
              </a:lnSpc>
              <a:buNone/>
            </a:pPr>
            <a:r>
              <a:rPr lang="en-US" sz="9600" kern="100" spc="-96" dirty="0" smtClean="0">
                <a:solidFill>
                  <a:srgbClr val="22303D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0,2%</a:t>
            </a:r>
            <a:endParaRPr lang="en-US" sz="9600" dirty="0"/>
          </a:p>
        </p:txBody>
      </p:sp>
      <p:sp>
        <p:nvSpPr>
          <p:cNvPr id="7" name="Text 5"/>
          <p:cNvSpPr/>
          <p:nvPr/>
        </p:nvSpPr>
        <p:spPr>
          <a:xfrm>
            <a:off x="685783" y="3858121"/>
            <a:ext cx="502907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Меньшая ставка даёт меньший платёж при той же налоговой базе.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248244" y="2068116"/>
            <a:ext cx="5486263" cy="4332684"/>
          </a:xfrm>
          <a:prstGeom prst="rect">
            <a:avLst/>
          </a:prstGeom>
          <a:solidFill>
            <a:srgbClr val="1A47A8"/>
          </a:solidFill>
          <a:ln/>
        </p:spPr>
      </p:sp>
      <p:sp>
        <p:nvSpPr>
          <p:cNvPr id="9" name="Text 7"/>
          <p:cNvSpPr/>
          <p:nvPr/>
        </p:nvSpPr>
        <p:spPr>
          <a:xfrm>
            <a:off x="6476838" y="2298938"/>
            <a:ext cx="5257668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FFFFFF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СТАВКА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6476838" y="2746891"/>
            <a:ext cx="5029074" cy="1097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5000"/>
              </a:lnSpc>
              <a:buNone/>
            </a:pPr>
            <a:r>
              <a:rPr lang="en-US" sz="9600" kern="100" spc="-96" dirty="0" smtClean="0">
                <a:solidFill>
                  <a:srgbClr val="FFFFFF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0,3%</a:t>
            </a:r>
            <a:endParaRPr lang="en-US" sz="9600" dirty="0"/>
          </a:p>
        </p:txBody>
      </p:sp>
      <p:sp>
        <p:nvSpPr>
          <p:cNvPr id="11" name="Text 9"/>
          <p:cNvSpPr/>
          <p:nvPr/>
        </p:nvSpPr>
        <p:spPr>
          <a:xfrm>
            <a:off x="6476838" y="3858121"/>
            <a:ext cx="5029074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Рост ставки </a:t>
            </a:r>
            <a:r>
              <a:rPr lang="en-US" sz="1500" dirty="0" err="1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на</a:t>
            </a: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</a:t>
            </a:r>
            <a:r>
              <a:rPr lang="en-US" sz="1500" dirty="0" smtClean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0,1 </a:t>
            </a: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процентного пункта увеличивает платёж пропорционально налоговой базе.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10223"/>
            <a:ext cx="11277318" cy="530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ПРИМЕР: ЧАСТНЫЙ ЖИЛОЙ ДОМ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457189" y="1139468"/>
            <a:ext cx="1173450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НА ПРИВЕДЁННЫХ ПРИМЕРАХ УВЕЛИЧЕНИЕ СТАВКИ ПОВЫШАЕТ ГОДОВОЙ ПЛАТЁЖ НА 221–449 РУБЛЕЙ.</a:t>
            </a:r>
            <a:endParaRPr lang="en-US" sz="11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238835"/>
              </p:ext>
            </p:extLst>
          </p:nvPr>
        </p:nvGraphicFramePr>
        <p:xfrm>
          <a:off x="457189" y="1452166"/>
          <a:ext cx="11277320" cy="4518507"/>
        </p:xfrm>
        <a:graphic>
          <a:graphicData uri="http://schemas.openxmlformats.org/drawingml/2006/table">
            <a:tbl>
              <a:tblPr/>
              <a:tblGrid>
                <a:gridCol w="2819330"/>
                <a:gridCol w="1466020"/>
                <a:gridCol w="2368193"/>
                <a:gridCol w="1466020"/>
                <a:gridCol w="1466020"/>
                <a:gridCol w="1691737"/>
              </a:tblGrid>
              <a:tr h="52445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УЧАСТОК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ПЛОЩАДЬ, КВ. М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КАДАСТРОВАЯ СТОИМОСТЬ,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0,20%,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0,30%,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РАЗНИЦА,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Швейников,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689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242755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486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728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243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Овсянникова,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454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220571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662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221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Горняков,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572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431596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863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1295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432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Щербакова,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1021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447790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896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1343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Тимирязева,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611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448675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897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1346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Ползунова,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390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312694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625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938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313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Цветников,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1129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416217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832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1249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416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Спиридонова,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1303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430577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861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1292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431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пер. Тенистый,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915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369358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738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1108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370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369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ул. Радужная,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936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277992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556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834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278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63498" marB="634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2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10223"/>
            <a:ext cx="11277318" cy="530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ПРИМЕР: САДОВЫЕ УЧАСТКИ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457189" y="1139468"/>
            <a:ext cx="1173450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ДЛЯ САДОВЫХ УЧАСТКОВ В ТАБЛИЦЕ РАЗНИЦА МЕЖДУ СТАВКАМИ СОСТАВЛЯЕТ 30–89 РУБЛЕЙ.</a:t>
            </a:r>
            <a:endParaRPr lang="en-US" sz="11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72907"/>
              </p:ext>
            </p:extLst>
          </p:nvPr>
        </p:nvGraphicFramePr>
        <p:xfrm>
          <a:off x="457189" y="1452166"/>
          <a:ext cx="11277320" cy="3724779"/>
        </p:xfrm>
        <a:graphic>
          <a:graphicData uri="http://schemas.openxmlformats.org/drawingml/2006/table">
            <a:tbl>
              <a:tblPr/>
              <a:tblGrid>
                <a:gridCol w="2819330"/>
                <a:gridCol w="1466020"/>
                <a:gridCol w="2368193"/>
                <a:gridCol w="1466020"/>
                <a:gridCol w="1466020"/>
                <a:gridCol w="1691737"/>
              </a:tblGrid>
              <a:tr h="57525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УЧАСТОК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ПЛОЩАДЬ, КВ. М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КАДАСТРОВАЯ СТОИМОСТЬ,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0,20%,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0,30%,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kern="100" spc="66" dirty="0">
                          <a:solidFill>
                            <a:srgbClr val="0F1A26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РАЗНИЦА, РУБ.</a:t>
                      </a:r>
                      <a:endParaRPr lang="en-US" sz="11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№ 51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525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89223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178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268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№ 69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30045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60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30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№ 3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529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55811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112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167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89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596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49831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100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149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79 уч. </a:t>
                      </a:r>
                      <a:r>
                        <a:rPr lang="en-US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1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500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47125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141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47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3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77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439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44839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90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135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45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489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СТ 97 уч. </a:t>
                      </a:r>
                      <a:r>
                        <a:rPr lang="ru-RU" sz="1500" dirty="0" smtClean="0">
                          <a:solidFill>
                            <a:srgbClr val="22303D"/>
                          </a:solidFill>
                          <a:latin typeface="PT Sans" pitchFamily="34" charset="0"/>
                          <a:ea typeface="PT Sans" pitchFamily="34" charset="-122"/>
                          <a:cs typeface="PT Sans" pitchFamily="34" charset="-120"/>
                        </a:rPr>
                        <a:t>№</a:t>
                      </a:r>
                      <a:endParaRPr lang="en-US" sz="1500" dirty="0">
                        <a:latin typeface="PT Sans" charset="0"/>
                        <a:ea typeface="PT Sans" charset="0"/>
                        <a:cs typeface="PT Sans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413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40664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81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122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500" dirty="0">
                          <a:solidFill>
                            <a:srgbClr val="22303D"/>
                          </a:solidFill>
                          <a:latin typeface="PT Mono" pitchFamily="34" charset="0"/>
                          <a:ea typeface="PT Mono" pitchFamily="34" charset="-122"/>
                          <a:cs typeface="PT Mono" pitchFamily="34" charset="-120"/>
                        </a:rPr>
                        <a:t>41</a:t>
                      </a:r>
                      <a:endParaRPr lang="en-US" sz="1500" dirty="0">
                        <a:latin typeface="PT Mono" charset="0"/>
                        <a:ea typeface="PT Mono" charset="0"/>
                        <a:cs typeface="PT Mono" charset="0"/>
                      </a:endParaRPr>
                    </a:p>
                  </a:txBody>
                  <a:tcPr marL="126997" marR="126997" marT="88898" marB="88898" anchor="ctr">
                    <a:lnL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9B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DD8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08000"/>
            <a:ext cx="6400640" cy="14478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0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ОСВОБОЖДАЮТСЯ ОТ НАЛОГООБЛОЖЕНИЯ В ПОЛНОМ ОБЪЁМЕ</a:t>
            </a:r>
            <a:endParaRPr lang="en-US" sz="4000" dirty="0"/>
          </a:p>
        </p:txBody>
      </p:sp>
      <p:sp>
        <p:nvSpPr>
          <p:cNvPr id="3" name="Shape 1"/>
          <p:cNvSpPr/>
          <p:nvPr/>
        </p:nvSpPr>
        <p:spPr>
          <a:xfrm>
            <a:off x="457189" y="2108200"/>
            <a:ext cx="6400640" cy="1308100"/>
          </a:xfrm>
          <a:prstGeom prst="roundRect">
            <a:avLst>
              <a:gd name="adj" fmla="val 2184"/>
            </a:avLst>
          </a:prstGeom>
          <a:noFill/>
          <a:ln w="25399">
            <a:solidFill>
              <a:srgbClr val="9CAEC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11182" y="2362200"/>
            <a:ext cx="5892653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Муниципальные казенные учреждения, муниципальные бюджетные учреждения и муниципальные автономные учреждения Каменск-Уральского городского округа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57189" y="3568700"/>
            <a:ext cx="6400640" cy="1041400"/>
          </a:xfrm>
          <a:prstGeom prst="roundRect">
            <a:avLst>
              <a:gd name="adj" fmla="val 2744"/>
            </a:avLst>
          </a:prstGeom>
          <a:noFill/>
          <a:ln w="25399">
            <a:solidFill>
              <a:srgbClr val="9CAEC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11182" y="3822700"/>
            <a:ext cx="5892653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Органы местного самоуправления Каменск-Уральского городского округа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457189" y="4762500"/>
            <a:ext cx="6400640" cy="774700"/>
          </a:xfrm>
          <a:prstGeom prst="roundRect">
            <a:avLst>
              <a:gd name="adj" fmla="val 3688"/>
            </a:avLst>
          </a:prstGeom>
          <a:noFill/>
          <a:ln w="25399">
            <a:solidFill>
              <a:srgbClr val="9CAEC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11182" y="5016500"/>
            <a:ext cx="6146646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Участники и инвалиды Великой Отечественной войны</a:t>
            </a:r>
            <a:endParaRPr lang="en-US" sz="15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206" y="457200"/>
            <a:ext cx="3962301" cy="594360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458880"/>
            <a:ext cx="11734506" cy="12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750" kern="100" spc="46" dirty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ЧАСТЬ 1 ИЗ 2 · ПУНКТЫ 1–8</a:t>
            </a:r>
            <a:endParaRPr lang="en-US" sz="750" dirty="0"/>
          </a:p>
        </p:txBody>
      </p:sp>
      <p:sp>
        <p:nvSpPr>
          <p:cNvPr id="3" name="Text 1"/>
          <p:cNvSpPr/>
          <p:nvPr/>
        </p:nvSpPr>
        <p:spPr>
          <a:xfrm>
            <a:off x="457189" y="743281"/>
            <a:ext cx="11277318" cy="370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305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КОМУ ДОСТУПНО УМЕНЬШЕНИЕ НАЛОГОВОЙ БАЗЫ</a:t>
            </a:r>
            <a:endParaRPr lang="en-US" sz="3050" dirty="0"/>
          </a:p>
        </p:txBody>
      </p:sp>
      <p:sp>
        <p:nvSpPr>
          <p:cNvPr id="4" name="Text 2"/>
          <p:cNvSpPr/>
          <p:nvPr/>
        </p:nvSpPr>
        <p:spPr>
          <a:xfrm>
            <a:off x="457189" y="1179512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01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768926" y="1170952"/>
            <a:ext cx="10965580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Герои Советского Союза, Герои Российской Федерации, Герои Социалистического Труда и полные кавалеры ордена Славы, Трудовой Славы и «За службу Родине в Вооруженных Силах СССР»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457189" y="1952228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02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68926" y="1943667"/>
            <a:ext cx="10965580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инвалиды I и II групп инвалидности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57189" y="2567186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03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768926" y="2558625"/>
            <a:ext cx="10965580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инвалиды с детства, дети-инвалиды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57189" y="3182144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04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68926" y="3173583"/>
            <a:ext cx="10965580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ветераны Великой Отечественной войны, а также ветераны и инвалиды боевых действий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457189" y="3797102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05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68926" y="3788541"/>
            <a:ext cx="10965580" cy="7887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физические лица, имеющие право на получение социальной поддержки в соответствии с Законом Российской Федерации от 15 мая 1991 года № 1244-1 «О социальной защите граждан, подвергшихся воздействию радиации вследствие катастрофы на Чернобыльской АЭС», в соответствии с Федеральным законом от 26 ноября 1998 года № 175-ФЗ «О социальной защите граждан Российской Федерации, подвергшимся воздействию радиации вследствие аварии в 1957 году на производственном объединении «Маяк» и сбросов радиоактивных отходов в реку Теча» и в соответствии с Федеральным законом от 10 января 2002 года № 2-ФЗ «О социальных гарантиях гражданам, подвергшимся радиационному воздействию вследствие ядерных испытаний на Семипалатинском полигоне»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457189" y="5043091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06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768926" y="5034530"/>
            <a:ext cx="10965580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физические лица, принимавшие в составе подразделений особого риска непосредственное участие в испытаниях ядерного и термоядерного оружия, ликвидации аварий ядерных установок на средствах вооружения и военных объектах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457189" y="5815806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07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768926" y="5807246"/>
            <a:ext cx="10965580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физические лица, получившие или перенесшие лучевую болезнь или ставшие инвалидами в результате испытаний, учений и иных работ, связанных с любыми видами ядерных установок, включая ядерное оружие и космическую технику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457189" y="6588522"/>
            <a:ext cx="768926" cy="1328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05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08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768926" y="6579961"/>
            <a:ext cx="10965580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9000"/>
              </a:lnSpc>
              <a:buNone/>
            </a:pPr>
            <a:r>
              <a:rPr lang="en-US" sz="105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физические лица, имеющие трех и более несовершеннолетних детей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457189" y="1704578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1" name="Shape 19"/>
          <p:cNvSpPr/>
          <p:nvPr/>
        </p:nvSpPr>
        <p:spPr>
          <a:xfrm>
            <a:off x="457189" y="2319536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2" name="Shape 20"/>
          <p:cNvSpPr/>
          <p:nvPr/>
        </p:nvSpPr>
        <p:spPr>
          <a:xfrm>
            <a:off x="457189" y="2934494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3" name="Shape 21"/>
          <p:cNvSpPr/>
          <p:nvPr/>
        </p:nvSpPr>
        <p:spPr>
          <a:xfrm>
            <a:off x="457189" y="3549452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4" name="Shape 22"/>
          <p:cNvSpPr/>
          <p:nvPr/>
        </p:nvSpPr>
        <p:spPr>
          <a:xfrm>
            <a:off x="457189" y="4795441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5" name="Shape 23"/>
          <p:cNvSpPr/>
          <p:nvPr/>
        </p:nvSpPr>
        <p:spPr>
          <a:xfrm>
            <a:off x="457189" y="5568156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6" name="Shape 24"/>
          <p:cNvSpPr/>
          <p:nvPr/>
        </p:nvSpPr>
        <p:spPr>
          <a:xfrm>
            <a:off x="457189" y="6340872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7" name="Text 25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457200"/>
            <a:ext cx="11734506" cy="1548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950" kern="100" spc="56" dirty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ЧАСТЬ 2 ИЗ 2 · ПУНКТЫ 9–15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457189" y="845564"/>
            <a:ext cx="11277318" cy="4526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375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КОМУ ДОСТУПНО УМЕНЬШЕНИЕ НАЛОГОВОЙ БАЗЫ</a:t>
            </a:r>
            <a:endParaRPr lang="en-US" sz="3750" dirty="0"/>
          </a:p>
        </p:txBody>
      </p:sp>
      <p:sp>
        <p:nvSpPr>
          <p:cNvPr id="4" name="Text 2"/>
          <p:cNvSpPr/>
          <p:nvPr/>
        </p:nvSpPr>
        <p:spPr>
          <a:xfrm>
            <a:off x="457189" y="1390650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09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804545" y="1363369"/>
            <a:ext cx="10929962" cy="21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члены семей солдат, матросов, сержантов и старшин на период прохождения срочной военной службы (по призыву)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189" y="2058491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10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804545" y="2031211"/>
            <a:ext cx="10929962" cy="21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дети-сироты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189" y="2726333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04545" y="2699052"/>
            <a:ext cx="10929962" cy="21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пенсионеры по старости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7189" y="3394174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04545" y="3366894"/>
            <a:ext cx="10929962" cy="21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граждане, достигшие возраста 60 и 55 лет (соответственно мужчины и женщины)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457189" y="4062016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13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804545" y="4034735"/>
            <a:ext cx="10929962" cy="4212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граждане, у которых в соответствии с Федеральным законом «О страховых пенсиях» возникло право на страховую пенсию по старости, срок назначения которой или возраст для назначения которой не наступили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457189" y="4940498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14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04545" y="4913218"/>
            <a:ext cx="10929962" cy="4212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члены семей военнослужащих, потерявших кормильца, включая супругу (супруга), совместно проживавших совершеннолетних детей, законных представителей или усыновителей несовершеннолетних детей и иждивенцев, а также родителей военнослужащего в предусмотренных законом случаях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457189" y="5818981"/>
            <a:ext cx="804545" cy="16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300" dirty="0">
                <a:solidFill>
                  <a:srgbClr val="1A47A8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15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804545" y="5791701"/>
            <a:ext cx="10929962" cy="4212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3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граждане, впервые заключившие трудовой договор с организациями оборонно-промышленного комплекса, расположенными на территории Каменск-Уральского городского округа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457189" y="6305451"/>
            <a:ext cx="11277318" cy="464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950" kern="100" spc="56" dirty="0" smtClean="0">
                <a:solidFill>
                  <a:srgbClr val="3F4E61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.</a:t>
            </a: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457189" y="1791791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0" name="Shape 18"/>
          <p:cNvSpPr/>
          <p:nvPr/>
        </p:nvSpPr>
        <p:spPr>
          <a:xfrm>
            <a:off x="457189" y="2459633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1" name="Shape 19"/>
          <p:cNvSpPr/>
          <p:nvPr/>
        </p:nvSpPr>
        <p:spPr>
          <a:xfrm>
            <a:off x="457189" y="3127474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2" name="Shape 20"/>
          <p:cNvSpPr/>
          <p:nvPr/>
        </p:nvSpPr>
        <p:spPr>
          <a:xfrm>
            <a:off x="457189" y="3795316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3" name="Shape 21"/>
          <p:cNvSpPr/>
          <p:nvPr/>
        </p:nvSpPr>
        <p:spPr>
          <a:xfrm>
            <a:off x="457189" y="4673798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4" name="Shape 22"/>
          <p:cNvSpPr/>
          <p:nvPr/>
        </p:nvSpPr>
        <p:spPr>
          <a:xfrm>
            <a:off x="457189" y="5552281"/>
            <a:ext cx="11277318" cy="12700"/>
          </a:xfrm>
          <a:prstGeom prst="rect">
            <a:avLst/>
          </a:prstGeom>
          <a:solidFill>
            <a:srgbClr val="A9B7C8"/>
          </a:solidFill>
          <a:ln/>
        </p:spPr>
      </p:sp>
      <p:sp>
        <p:nvSpPr>
          <p:cNvPr id="25" name="Text 23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1908512"/>
            <a:ext cx="11277318" cy="530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ОСНОВНЫЕ УМЕНЬШЕНИЯ НАЛОГОВОЙ БАЗЫ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457188" y="2535535"/>
            <a:ext cx="5600560" cy="2013545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4" name="Text 2"/>
          <p:cNvSpPr/>
          <p:nvPr/>
        </p:nvSpPr>
        <p:spPr>
          <a:xfrm>
            <a:off x="685783" y="2766358"/>
            <a:ext cx="537196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ОДИН УЧАСТОК </a:t>
            </a:r>
            <a:r>
              <a:rPr lang="ru-RU" sz="1100" kern="100" spc="66" dirty="0" smtClean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уменьшение </a:t>
            </a:r>
            <a:r>
              <a:rPr lang="ru-RU" sz="1100" kern="100" spc="66" smtClean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кадастровой стоимости на 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85783" y="3120330"/>
            <a:ext cx="5143371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750 000 рублей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685783" y="3787080"/>
            <a:ext cx="5371966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6133947" y="2535535"/>
            <a:ext cx="5600560" cy="2013545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8" name="Text 6"/>
          <p:cNvSpPr/>
          <p:nvPr/>
        </p:nvSpPr>
        <p:spPr>
          <a:xfrm>
            <a:off x="6362541" y="2766358"/>
            <a:ext cx="537196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ГАРАЖИ И АВТОСТОЯНКИ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362541" y="3120330"/>
            <a:ext cx="5143371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35 000 рублей</a:t>
            </a:r>
            <a:endParaRPr lang="en-US" sz="4400" dirty="0"/>
          </a:p>
        </p:txBody>
      </p:sp>
      <p:sp>
        <p:nvSpPr>
          <p:cNvPr id="10" name="Text 8"/>
          <p:cNvSpPr/>
          <p:nvPr/>
        </p:nvSpPr>
        <p:spPr>
          <a:xfrm>
            <a:off x="6362541" y="3787080"/>
            <a:ext cx="5143371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5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Для одного участка под гаражи и автостоянки индивидуального автотранспорта.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457189" y="4683383"/>
            <a:ext cx="11734506" cy="319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8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Участок не должен использоваться для предпринимательской деятельности.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1871623" y="6540500"/>
            <a:ext cx="320072" cy="177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000" dirty="0">
                <a:solidFill>
                  <a:srgbClr val="22303D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09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189" y="510223"/>
            <a:ext cx="11277318" cy="530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79000"/>
              </a:lnSpc>
              <a:buNone/>
            </a:pPr>
            <a:r>
              <a:rPr lang="en-US" sz="4400" dirty="0">
                <a:solidFill>
                  <a:srgbClr val="0F1A26"/>
                </a:solidFill>
                <a:latin typeface="Fira Sans Extra Condensed ExtraBold" pitchFamily="34" charset="0"/>
                <a:ea typeface="Fira Sans Extra Condensed ExtraBold" pitchFamily="34" charset="-122"/>
                <a:cs typeface="Fira Sans Extra Condensed ExtraBold" pitchFamily="34" charset="-120"/>
              </a:rPr>
              <a:t>ПРЕДОСТАВЛЕННЫЕ ЛЬГОТЫ</a:t>
            </a:r>
            <a:endParaRPr lang="en-US" sz="4400" dirty="0"/>
          </a:p>
        </p:txBody>
      </p:sp>
      <p:sp>
        <p:nvSpPr>
          <p:cNvPr id="3" name="Shape 1"/>
          <p:cNvSpPr/>
          <p:nvPr/>
        </p:nvSpPr>
        <p:spPr>
          <a:xfrm>
            <a:off x="457189" y="2749550"/>
            <a:ext cx="5600560" cy="1889720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4" name="Text 2"/>
          <p:cNvSpPr/>
          <p:nvPr/>
        </p:nvSpPr>
        <p:spPr>
          <a:xfrm>
            <a:off x="685783" y="2980372"/>
            <a:ext cx="537196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СУММА ЛЬГОТ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85783" y="3334345"/>
            <a:ext cx="5143371" cy="1117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49 736 тыс. руб.</a:t>
            </a:r>
            <a:endParaRPr lang="en-US" sz="4400" dirty="0"/>
          </a:p>
        </p:txBody>
      </p:sp>
      <p:sp>
        <p:nvSpPr>
          <p:cNvPr id="6" name="Shape 4"/>
          <p:cNvSpPr/>
          <p:nvPr/>
        </p:nvSpPr>
        <p:spPr>
          <a:xfrm>
            <a:off x="6133947" y="2749550"/>
            <a:ext cx="5600560" cy="1889720"/>
          </a:xfrm>
          <a:prstGeom prst="rect">
            <a:avLst/>
          </a:prstGeom>
          <a:solidFill>
            <a:srgbClr val="E1E8F1"/>
          </a:solidFill>
          <a:ln/>
        </p:spPr>
      </p:sp>
      <p:sp>
        <p:nvSpPr>
          <p:cNvPr id="7" name="Text 5"/>
          <p:cNvSpPr/>
          <p:nvPr/>
        </p:nvSpPr>
        <p:spPr>
          <a:xfrm>
            <a:off x="6362541" y="2980372"/>
            <a:ext cx="5371966" cy="1815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kern="100" spc="66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ПОЛУЧАТЕЛИ ЛЬГОТ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6362541" y="3334345"/>
            <a:ext cx="5143371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400" kern="100" spc="-88" dirty="0">
                <a:solidFill>
                  <a:srgbClr val="22303D"/>
                </a:solidFill>
                <a:latin typeface="PT Mono" pitchFamily="34" charset="0"/>
                <a:ea typeface="PT Mono" pitchFamily="34" charset="-122"/>
                <a:cs typeface="PT Mono" pitchFamily="34" charset="-120"/>
              </a:rPr>
              <a:t>26 490 человек</a:t>
            </a:r>
            <a:endParaRPr lang="en-US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817</Words>
  <Application>Microsoft Office PowerPoint</Application>
  <PresentationFormat>Произвольный</PresentationFormat>
  <Paragraphs>207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Fira Sans Extra Condensed ExtraBold</vt:lpstr>
      <vt:lpstr>Calibri</vt:lpstr>
      <vt:lpstr>PT Sans</vt:lpstr>
      <vt:lpstr>PT Mono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Fedyakov</cp:lastModifiedBy>
  <cp:revision>6</cp:revision>
  <dcterms:created xsi:type="dcterms:W3CDTF">2026-10-21T03:56:33Z</dcterms:created>
  <dcterms:modified xsi:type="dcterms:W3CDTF">2026-10-21T11:03:57Z</dcterms:modified>
</cp:coreProperties>
</file>