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64" r:id="rId2"/>
    <p:sldId id="271" r:id="rId3"/>
    <p:sldId id="265" r:id="rId4"/>
    <p:sldId id="274" r:id="rId5"/>
    <p:sldId id="267" r:id="rId6"/>
    <p:sldId id="268" r:id="rId7"/>
    <p:sldId id="272" r:id="rId8"/>
    <p:sldId id="273" r:id="rId9"/>
    <p:sldId id="270" r:id="rId10"/>
    <p:sldId id="276" r:id="rId11"/>
  </p:sldIdLst>
  <p:sldSz cx="12801600" cy="9601200" type="A3"/>
  <p:notesSz cx="9947275" cy="6858000"/>
  <p:defaultTextStyle>
    <a:defPPr>
      <a:defRPr lang="en-US"/>
    </a:defPPr>
    <a:lvl1pPr marL="0" algn="l" defTabSz="1075132" rtl="0" eaLnBrk="1" latinLnBrk="0" hangingPunct="1">
      <a:defRPr sz="2117" kern="1200">
        <a:solidFill>
          <a:schemeClr val="tx1"/>
        </a:solidFill>
        <a:latin typeface="+mn-lt"/>
        <a:ea typeface="+mn-ea"/>
        <a:cs typeface="+mn-cs"/>
      </a:defRPr>
    </a:lvl1pPr>
    <a:lvl2pPr marL="537565" algn="l" defTabSz="1075132" rtl="0" eaLnBrk="1" latinLnBrk="0" hangingPunct="1">
      <a:defRPr sz="2117" kern="1200">
        <a:solidFill>
          <a:schemeClr val="tx1"/>
        </a:solidFill>
        <a:latin typeface="+mn-lt"/>
        <a:ea typeface="+mn-ea"/>
        <a:cs typeface="+mn-cs"/>
      </a:defRPr>
    </a:lvl2pPr>
    <a:lvl3pPr marL="1075132" algn="l" defTabSz="1075132" rtl="0" eaLnBrk="1" latinLnBrk="0" hangingPunct="1">
      <a:defRPr sz="2117" kern="1200">
        <a:solidFill>
          <a:schemeClr val="tx1"/>
        </a:solidFill>
        <a:latin typeface="+mn-lt"/>
        <a:ea typeface="+mn-ea"/>
        <a:cs typeface="+mn-cs"/>
      </a:defRPr>
    </a:lvl3pPr>
    <a:lvl4pPr marL="1612697" algn="l" defTabSz="1075132" rtl="0" eaLnBrk="1" latinLnBrk="0" hangingPunct="1">
      <a:defRPr sz="2117" kern="1200">
        <a:solidFill>
          <a:schemeClr val="tx1"/>
        </a:solidFill>
        <a:latin typeface="+mn-lt"/>
        <a:ea typeface="+mn-ea"/>
        <a:cs typeface="+mn-cs"/>
      </a:defRPr>
    </a:lvl4pPr>
    <a:lvl5pPr marL="2150263" algn="l" defTabSz="1075132" rtl="0" eaLnBrk="1" latinLnBrk="0" hangingPunct="1">
      <a:defRPr sz="2117" kern="1200">
        <a:solidFill>
          <a:schemeClr val="tx1"/>
        </a:solidFill>
        <a:latin typeface="+mn-lt"/>
        <a:ea typeface="+mn-ea"/>
        <a:cs typeface="+mn-cs"/>
      </a:defRPr>
    </a:lvl5pPr>
    <a:lvl6pPr marL="2687828" algn="l" defTabSz="1075132" rtl="0" eaLnBrk="1" latinLnBrk="0" hangingPunct="1">
      <a:defRPr sz="2117" kern="1200">
        <a:solidFill>
          <a:schemeClr val="tx1"/>
        </a:solidFill>
        <a:latin typeface="+mn-lt"/>
        <a:ea typeface="+mn-ea"/>
        <a:cs typeface="+mn-cs"/>
      </a:defRPr>
    </a:lvl6pPr>
    <a:lvl7pPr marL="3225393" algn="l" defTabSz="1075132" rtl="0" eaLnBrk="1" latinLnBrk="0" hangingPunct="1">
      <a:defRPr sz="2117" kern="1200">
        <a:solidFill>
          <a:schemeClr val="tx1"/>
        </a:solidFill>
        <a:latin typeface="+mn-lt"/>
        <a:ea typeface="+mn-ea"/>
        <a:cs typeface="+mn-cs"/>
      </a:defRPr>
    </a:lvl7pPr>
    <a:lvl8pPr marL="3762960" algn="l" defTabSz="1075132" rtl="0" eaLnBrk="1" latinLnBrk="0" hangingPunct="1">
      <a:defRPr sz="2117" kern="1200">
        <a:solidFill>
          <a:schemeClr val="tx1"/>
        </a:solidFill>
        <a:latin typeface="+mn-lt"/>
        <a:ea typeface="+mn-ea"/>
        <a:cs typeface="+mn-cs"/>
      </a:defRPr>
    </a:lvl8pPr>
    <a:lvl9pPr marL="4300525" algn="l" defTabSz="1075132" rtl="0" eaLnBrk="1" latinLnBrk="0" hangingPunct="1">
      <a:defRPr sz="2117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C840AF2F-2BCC-4C7D-9392-CF16B8DCAE5A}">
          <p14:sldIdLst/>
        </p14:section>
        <p14:section name="Раздел без заголовка" id="{A84BB2B9-5DD2-42A0-9C8C-D16555435E29}">
          <p14:sldIdLst/>
        </p14:section>
        <p14:section name="Раздел без заголовка" id="{D3A3B3E5-9532-43C8-8B50-8EE7AC69A9CA}">
          <p14:sldIdLst>
            <p14:sldId id="264"/>
            <p14:sldId id="271"/>
            <p14:sldId id="265"/>
            <p14:sldId id="274"/>
            <p14:sldId id="267"/>
            <p14:sldId id="268"/>
            <p14:sldId id="272"/>
            <p14:sldId id="273"/>
            <p14:sldId id="270"/>
            <p14:sldId id="27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420" userDrawn="1">
          <p15:clr>
            <a:srgbClr val="A4A3A4"/>
          </p15:clr>
        </p15:guide>
        <p15:guide id="2" pos="2603" userDrawn="1">
          <p15:clr>
            <a:srgbClr val="A4A3A4"/>
          </p15:clr>
        </p15:guide>
        <p15:guide id="3" orient="horz" pos="650" userDrawn="1">
          <p15:clr>
            <a:srgbClr val="A4A3A4"/>
          </p15:clr>
        </p15:guide>
        <p15:guide id="4" pos="199" userDrawn="1">
          <p15:clr>
            <a:srgbClr val="A4A3A4"/>
          </p15:clr>
        </p15:guide>
        <p15:guide id="5" pos="7865" userDrawn="1">
          <p15:clr>
            <a:srgbClr val="A4A3A4"/>
          </p15:clr>
        </p15:guide>
        <p15:guide id="6" pos="2822" userDrawn="1">
          <p15:clr>
            <a:srgbClr val="A4A3A4"/>
          </p15:clr>
        </p15:guide>
        <p15:guide id="7" pos="5233" userDrawn="1">
          <p15:clr>
            <a:srgbClr val="A4A3A4"/>
          </p15:clr>
        </p15:guide>
        <p15:guide id="8" pos="5447" userDrawn="1">
          <p15:clr>
            <a:srgbClr val="A4A3A4"/>
          </p15:clr>
        </p15:guide>
        <p15:guide id="9" orient="horz" pos="2074" userDrawn="1">
          <p15:clr>
            <a:srgbClr val="A4A3A4"/>
          </p15:clr>
        </p15:guide>
        <p15:guide id="10" orient="horz" pos="2213" userDrawn="1">
          <p15:clr>
            <a:srgbClr val="A4A3A4"/>
          </p15:clr>
        </p15:guide>
        <p15:guide id="11" orient="horz" pos="3892" userDrawn="1">
          <p15:clr>
            <a:srgbClr val="A4A3A4"/>
          </p15:clr>
        </p15:guide>
        <p15:guide id="12" orient="horz" pos="4016" userDrawn="1">
          <p15:clr>
            <a:srgbClr val="A4A3A4"/>
          </p15:clr>
        </p15:guide>
        <p15:guide id="13" pos="321" userDrawn="1">
          <p15:clr>
            <a:srgbClr val="A4A3A4"/>
          </p15:clr>
        </p15:guide>
        <p15:guide id="14" orient="horz" pos="569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A0"/>
    <a:srgbClr val="6AB3E7"/>
    <a:srgbClr val="E14A20"/>
    <a:srgbClr val="034896"/>
    <a:srgbClr val="CF452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9686" autoAdjust="0"/>
    <p:restoredTop sz="94660" autoAdjust="0"/>
  </p:normalViewPr>
  <p:slideViewPr>
    <p:cSldViewPr snapToGrid="0">
      <p:cViewPr varScale="1">
        <p:scale>
          <a:sx n="64" d="100"/>
          <a:sy n="64" d="100"/>
        </p:scale>
        <p:origin x="1795" y="38"/>
      </p:cViewPr>
      <p:guideLst>
        <p:guide orient="horz" pos="420"/>
        <p:guide pos="2603"/>
        <p:guide orient="horz" pos="650"/>
        <p:guide pos="199"/>
        <p:guide pos="7865"/>
        <p:guide pos="2822"/>
        <p:guide pos="5233"/>
        <p:guide pos="5447"/>
        <p:guide orient="horz" pos="2074"/>
        <p:guide orient="horz" pos="2213"/>
        <p:guide orient="horz" pos="3892"/>
        <p:guide orient="horz" pos="4016"/>
        <p:guide pos="321"/>
        <p:guide orient="horz" pos="569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11461" cy="343155"/>
          </a:xfrm>
          <a:prstGeom prst="rect">
            <a:avLst/>
          </a:prstGeom>
        </p:spPr>
        <p:txBody>
          <a:bodyPr vert="horz" lIns="84189" tIns="42094" rIns="84189" bIns="42094" rtlCol="0"/>
          <a:lstStyle>
            <a:lvl1pPr algn="l">
              <a:defRPr sz="11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33727" y="1"/>
            <a:ext cx="4311461" cy="343155"/>
          </a:xfrm>
          <a:prstGeom prst="rect">
            <a:avLst/>
          </a:prstGeom>
        </p:spPr>
        <p:txBody>
          <a:bodyPr vert="horz" lIns="84189" tIns="42094" rIns="84189" bIns="42094" rtlCol="0"/>
          <a:lstStyle>
            <a:lvl1pPr algn="r">
              <a:defRPr sz="1100"/>
            </a:lvl1pPr>
          </a:lstStyle>
          <a:p>
            <a:fld id="{06873308-E807-47AA-811D-A92873B1A901}" type="datetimeFigureOut">
              <a:rPr lang="ru-RU" smtClean="0"/>
              <a:t>29.09.2026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6513828"/>
            <a:ext cx="4311461" cy="343154"/>
          </a:xfrm>
          <a:prstGeom prst="rect">
            <a:avLst/>
          </a:prstGeom>
        </p:spPr>
        <p:txBody>
          <a:bodyPr vert="horz" lIns="84189" tIns="42094" rIns="84189" bIns="42094" rtlCol="0" anchor="b"/>
          <a:lstStyle>
            <a:lvl1pPr algn="l">
              <a:defRPr sz="11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33727" y="6513828"/>
            <a:ext cx="4311461" cy="343154"/>
          </a:xfrm>
          <a:prstGeom prst="rect">
            <a:avLst/>
          </a:prstGeom>
        </p:spPr>
        <p:txBody>
          <a:bodyPr vert="horz" lIns="84189" tIns="42094" rIns="84189" bIns="42094" rtlCol="0" anchor="b"/>
          <a:lstStyle>
            <a:lvl1pPr algn="r">
              <a:defRPr sz="1100"/>
            </a:lvl1pPr>
          </a:lstStyle>
          <a:p>
            <a:fld id="{B8122803-9F60-4120-9814-51CD97BF2C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41194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3259138" y="520700"/>
            <a:ext cx="3429000" cy="257175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r>
              <a:rPr lang="ru-RU" sz="1700" b="0" strike="noStrike" spc="-1">
                <a:solidFill>
                  <a:srgbClr val="000000"/>
                </a:solidFill>
                <a:latin typeface="Arial"/>
              </a:rPr>
              <a:t>Для перемещения страницы щёлкните мышью</a:t>
            </a:r>
          </a:p>
        </p:txBody>
      </p:sp>
      <p:sp>
        <p:nvSpPr>
          <p:cNvPr id="124" name="PlaceHolder 2"/>
          <p:cNvSpPr>
            <a:spLocks noGrp="1"/>
          </p:cNvSpPr>
          <p:nvPr>
            <p:ph type="body"/>
          </p:nvPr>
        </p:nvSpPr>
        <p:spPr>
          <a:xfrm>
            <a:off x="994771" y="3257492"/>
            <a:ext cx="7957688" cy="3085923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r>
              <a:rPr lang="ru-RU" sz="1800" b="0" strike="noStrike" spc="-1">
                <a:latin typeface="Arial"/>
              </a:rPr>
              <a:t>Для правки формата примечаний щёлкните мышью</a:t>
            </a:r>
          </a:p>
        </p:txBody>
      </p:sp>
      <p:sp>
        <p:nvSpPr>
          <p:cNvPr id="125" name="PlaceHolder 3"/>
          <p:cNvSpPr>
            <a:spLocks noGrp="1"/>
          </p:cNvSpPr>
          <p:nvPr>
            <p:ph type="hdr"/>
          </p:nvPr>
        </p:nvSpPr>
        <p:spPr>
          <a:xfrm>
            <a:off x="1" y="0"/>
            <a:ext cx="4316829" cy="342675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r>
              <a:rPr lang="ru-RU" sz="1300" b="0" strike="noStrike" spc="-1">
                <a:latin typeface="Times New Roman"/>
              </a:rPr>
              <a:t>&lt;верхний колонтитул&gt;</a:t>
            </a:r>
          </a:p>
        </p:txBody>
      </p:sp>
      <p:sp>
        <p:nvSpPr>
          <p:cNvPr id="126" name="PlaceHolder 4"/>
          <p:cNvSpPr>
            <a:spLocks noGrp="1"/>
          </p:cNvSpPr>
          <p:nvPr>
            <p:ph type="dt" idx="10"/>
          </p:nvPr>
        </p:nvSpPr>
        <p:spPr>
          <a:xfrm>
            <a:off x="5630400" y="0"/>
            <a:ext cx="4316829" cy="342675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algn="r">
              <a:buNone/>
              <a:defRPr lang="ru-RU" sz="1300" b="0" strike="noStrike" spc="-1">
                <a:latin typeface="Times New Roman"/>
              </a:defRPr>
            </a:lvl1pPr>
          </a:lstStyle>
          <a:p>
            <a:pPr algn="r">
              <a:buNone/>
            </a:pPr>
            <a:r>
              <a:rPr lang="ru-RU" sz="1300" b="0" strike="noStrike" spc="-1">
                <a:latin typeface="Times New Roman"/>
              </a:rPr>
              <a:t>&lt;дата/время&gt;</a:t>
            </a:r>
          </a:p>
        </p:txBody>
      </p:sp>
      <p:sp>
        <p:nvSpPr>
          <p:cNvPr id="127" name="PlaceHolder 5"/>
          <p:cNvSpPr>
            <a:spLocks noGrp="1"/>
          </p:cNvSpPr>
          <p:nvPr>
            <p:ph type="ftr" idx="11"/>
          </p:nvPr>
        </p:nvSpPr>
        <p:spPr>
          <a:xfrm>
            <a:off x="1" y="6515214"/>
            <a:ext cx="4316829" cy="342675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>
            <a:lvl1pPr>
              <a:defRPr lang="ru-RU" sz="1300" b="0" strike="noStrike" spc="-1">
                <a:latin typeface="Times New Roman"/>
              </a:defRPr>
            </a:lvl1pPr>
          </a:lstStyle>
          <a:p>
            <a:r>
              <a:rPr lang="ru-RU" sz="1300" b="0" strike="noStrike" spc="-1">
                <a:latin typeface="Times New Roman"/>
              </a:rPr>
              <a:t>&lt;нижний колонтитул&gt;</a:t>
            </a:r>
          </a:p>
        </p:txBody>
      </p:sp>
      <p:sp>
        <p:nvSpPr>
          <p:cNvPr id="128" name="PlaceHolder 6"/>
          <p:cNvSpPr>
            <a:spLocks noGrp="1"/>
          </p:cNvSpPr>
          <p:nvPr>
            <p:ph type="sldNum" idx="12"/>
          </p:nvPr>
        </p:nvSpPr>
        <p:spPr>
          <a:xfrm>
            <a:off x="5630400" y="6515214"/>
            <a:ext cx="4316829" cy="342675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>
            <a:lvl1pPr algn="r">
              <a:buNone/>
              <a:defRPr lang="ru-RU" sz="1300" b="0" strike="noStrike" spc="-1">
                <a:latin typeface="Times New Roman"/>
              </a:defRPr>
            </a:lvl1pPr>
          </a:lstStyle>
          <a:p>
            <a:pPr algn="r">
              <a:buNone/>
            </a:pPr>
            <a:fld id="{A5A6F1AE-E804-4F27-A3E7-3F6C77C334A9}" type="slidenum">
              <a:rPr lang="ru-RU" sz="1300" b="0" strike="noStrike" spc="-1">
                <a:latin typeface="Times New Roman"/>
              </a:rPr>
              <a:t>‹#›</a:t>
            </a:fld>
            <a:endParaRPr lang="ru-RU" sz="13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468082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75132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1pPr>
    <a:lvl2pPr marL="537565" algn="l" defTabSz="1075132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2pPr>
    <a:lvl3pPr marL="1075132" algn="l" defTabSz="1075132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3pPr>
    <a:lvl4pPr marL="1612697" algn="l" defTabSz="1075132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4pPr>
    <a:lvl5pPr marL="2150263" algn="l" defTabSz="1075132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5pPr>
    <a:lvl6pPr marL="2687828" algn="l" defTabSz="1075132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6pPr>
    <a:lvl7pPr marL="3225393" algn="l" defTabSz="1075132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7pPr>
    <a:lvl8pPr marL="3762960" algn="l" defTabSz="1075132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8pPr>
    <a:lvl9pPr marL="4300525" algn="l" defTabSz="1075132" rtl="0" eaLnBrk="1" latinLnBrk="0" hangingPunct="1">
      <a:defRPr sz="141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Слайд с названием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38">
            <a:extLst>
              <a:ext uri="{FF2B5EF4-FFF2-40B4-BE49-F238E27FC236}">
                <a16:creationId xmlns="" xmlns:a16="http://schemas.microsoft.com/office/drawing/2014/main" id="{45A0ABD6-F78F-4578-A535-8507E4C7C760}"/>
              </a:ext>
            </a:extLst>
          </p:cNvPr>
          <p:cNvPicPr/>
          <p:nvPr userDrawn="1"/>
        </p:nvPicPr>
        <p:blipFill>
          <a:blip r:embed="rId2">
            <a:alphaModFix amt="5000"/>
          </a:blip>
          <a:stretch/>
        </p:blipFill>
        <p:spPr>
          <a:xfrm>
            <a:off x="0" y="7301935"/>
            <a:ext cx="2357280" cy="2466000"/>
          </a:xfrm>
          <a:prstGeom prst="rect">
            <a:avLst/>
          </a:prstGeom>
          <a:ln w="0">
            <a:noFill/>
          </a:ln>
        </p:spPr>
      </p:pic>
      <p:pic>
        <p:nvPicPr>
          <p:cNvPr id="6" name="Рисунок 40" descr="Изображение выглядит как текст, знак&#10;&#10;Автоматически созданное описание">
            <a:extLst>
              <a:ext uri="{FF2B5EF4-FFF2-40B4-BE49-F238E27FC236}">
                <a16:creationId xmlns="" xmlns:a16="http://schemas.microsoft.com/office/drawing/2014/main" id="{0AD69284-1264-497F-A072-7D33DAD5A89C}"/>
              </a:ext>
            </a:extLst>
          </p:cNvPr>
          <p:cNvPicPr/>
          <p:nvPr userDrawn="1"/>
        </p:nvPicPr>
        <p:blipFill>
          <a:blip r:embed="rId3">
            <a:alphaModFix amt="5000"/>
          </a:blip>
          <a:stretch/>
        </p:blipFill>
        <p:spPr>
          <a:xfrm>
            <a:off x="10257540" y="39242"/>
            <a:ext cx="2593440" cy="1851480"/>
          </a:xfrm>
          <a:prstGeom prst="rect">
            <a:avLst/>
          </a:prstGeom>
          <a:ln w="0">
            <a:noFill/>
          </a:ln>
        </p:spPr>
      </p:pic>
      <p:sp>
        <p:nvSpPr>
          <p:cNvPr id="7" name="PlaceHolder 1">
            <a:extLst>
              <a:ext uri="{FF2B5EF4-FFF2-40B4-BE49-F238E27FC236}">
                <a16:creationId xmlns="" xmlns:a16="http://schemas.microsoft.com/office/drawing/2014/main" id="{3D0F7AEF-1CBB-4012-A538-35E480D1ED2A}"/>
              </a:ext>
            </a:extLst>
          </p:cNvPr>
          <p:cNvSpPr txBox="1">
            <a:spLocks/>
          </p:cNvSpPr>
          <p:nvPr userDrawn="1"/>
        </p:nvSpPr>
        <p:spPr>
          <a:xfrm>
            <a:off x="9585612" y="9092664"/>
            <a:ext cx="2878470" cy="508536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>
            <a:defPPr>
              <a:defRPr lang="en-US"/>
            </a:defPPr>
            <a:lvl1pPr marL="0" algn="r" defTabSz="1075132" rtl="0" eaLnBrk="1" latinLnBrk="0" hangingPunct="1">
              <a:lnSpc>
                <a:spcPct val="100000"/>
              </a:lnSpc>
              <a:buNone/>
              <a:defRPr lang="ru-RU" sz="1200" b="0" strike="noStrike" kern="1200" spc="-1">
                <a:solidFill>
                  <a:srgbClr val="CF4520"/>
                </a:solidFill>
                <a:latin typeface="Montserrat"/>
                <a:ea typeface="DejaVu Sans"/>
                <a:cs typeface="+mn-cs"/>
              </a:defRPr>
            </a:lvl1pPr>
            <a:lvl2pPr marL="537565" algn="l" defTabSz="1075132" rtl="0" eaLnBrk="1" latinLnBrk="0" hangingPunct="1">
              <a:defRPr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5132" algn="l" defTabSz="1075132" rtl="0" eaLnBrk="1" latinLnBrk="0" hangingPunct="1">
              <a:defRPr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2697" algn="l" defTabSz="1075132" rtl="0" eaLnBrk="1" latinLnBrk="0" hangingPunct="1">
              <a:defRPr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0263" algn="l" defTabSz="1075132" rtl="0" eaLnBrk="1" latinLnBrk="0" hangingPunct="1">
              <a:defRPr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87828" algn="l" defTabSz="1075132" rtl="0" eaLnBrk="1" latinLnBrk="0" hangingPunct="1">
              <a:defRPr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25393" algn="l" defTabSz="1075132" rtl="0" eaLnBrk="1" latinLnBrk="0" hangingPunct="1">
              <a:defRPr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62960" algn="l" defTabSz="1075132" rtl="0" eaLnBrk="1" latinLnBrk="0" hangingPunct="1">
              <a:defRPr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00525" algn="l" defTabSz="1075132" rtl="0" eaLnBrk="1" latinLnBrk="0" hangingPunct="1">
              <a:defRPr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88B1ADB-329F-4CCD-A9BA-E615BCF3DF4C}" type="slidenum">
              <a:rPr lang="ru-RU" smtClean="0"/>
              <a:pPr/>
              <a:t>‹#›</a:t>
            </a:fld>
            <a:endParaRPr lang="ru-RU" dirty="0">
              <a:latin typeface="Times New Roman"/>
            </a:endParaRPr>
          </a:p>
        </p:txBody>
      </p:sp>
      <p:sp>
        <p:nvSpPr>
          <p:cNvPr id="11" name="Номер слайда 18">
            <a:extLst>
              <a:ext uri="{FF2B5EF4-FFF2-40B4-BE49-F238E27FC236}">
                <a16:creationId xmlns="" xmlns:a16="http://schemas.microsoft.com/office/drawing/2014/main" id="{D60DA14F-14D5-4082-8ED5-BF467340CF1C}"/>
              </a:ext>
            </a:extLst>
          </p:cNvPr>
          <p:cNvSpPr txBox="1">
            <a:spLocks/>
          </p:cNvSpPr>
          <p:nvPr userDrawn="1"/>
        </p:nvSpPr>
        <p:spPr>
          <a:xfrm>
            <a:off x="412935" y="9215474"/>
            <a:ext cx="1531409" cy="31107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ru-RU" sz="1050" dirty="0">
                <a:solidFill>
                  <a:srgbClr val="44546A"/>
                </a:solidFill>
                <a:latin typeface="Montserrat" panose="00000500000000000000" pitchFamily="2" charset="-52"/>
              </a:rPr>
              <a:t>Название раздела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927" userDrawn="1">
          <p15:clr>
            <a:srgbClr val="FBAE40"/>
          </p15:clr>
        </p15:guide>
        <p15:guide id="2" pos="4032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Слайд_Работа Росси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38">
            <a:extLst>
              <a:ext uri="{FF2B5EF4-FFF2-40B4-BE49-F238E27FC236}">
                <a16:creationId xmlns="" xmlns:a16="http://schemas.microsoft.com/office/drawing/2014/main" id="{45A0ABD6-F78F-4578-A535-8507E4C7C760}"/>
              </a:ext>
            </a:extLst>
          </p:cNvPr>
          <p:cNvPicPr/>
          <p:nvPr userDrawn="1"/>
        </p:nvPicPr>
        <p:blipFill>
          <a:blip r:embed="rId2">
            <a:alphaModFix amt="5000"/>
          </a:blip>
          <a:stretch/>
        </p:blipFill>
        <p:spPr>
          <a:xfrm>
            <a:off x="0" y="7301935"/>
            <a:ext cx="2357280" cy="2466000"/>
          </a:xfrm>
          <a:prstGeom prst="rect">
            <a:avLst/>
          </a:prstGeom>
          <a:ln w="0">
            <a:noFill/>
          </a:ln>
        </p:spPr>
      </p:pic>
      <p:pic>
        <p:nvPicPr>
          <p:cNvPr id="6" name="Рисунок 40" descr="Изображение выглядит как текст, знак&#10;&#10;Автоматически созданное описание">
            <a:extLst>
              <a:ext uri="{FF2B5EF4-FFF2-40B4-BE49-F238E27FC236}">
                <a16:creationId xmlns="" xmlns:a16="http://schemas.microsoft.com/office/drawing/2014/main" id="{0AD69284-1264-497F-A072-7D33DAD5A89C}"/>
              </a:ext>
            </a:extLst>
          </p:cNvPr>
          <p:cNvPicPr/>
          <p:nvPr userDrawn="1"/>
        </p:nvPicPr>
        <p:blipFill>
          <a:blip r:embed="rId3">
            <a:alphaModFix amt="5000"/>
          </a:blip>
          <a:stretch/>
        </p:blipFill>
        <p:spPr>
          <a:xfrm>
            <a:off x="10257540" y="39242"/>
            <a:ext cx="2593440" cy="1851480"/>
          </a:xfrm>
          <a:prstGeom prst="rect">
            <a:avLst/>
          </a:prstGeom>
          <a:ln w="0">
            <a:noFill/>
          </a:ln>
        </p:spPr>
      </p:pic>
      <p:sp>
        <p:nvSpPr>
          <p:cNvPr id="7" name="PlaceHolder 1">
            <a:extLst>
              <a:ext uri="{FF2B5EF4-FFF2-40B4-BE49-F238E27FC236}">
                <a16:creationId xmlns="" xmlns:a16="http://schemas.microsoft.com/office/drawing/2014/main" id="{3D0F7AEF-1CBB-4012-A538-35E480D1ED2A}"/>
              </a:ext>
            </a:extLst>
          </p:cNvPr>
          <p:cNvSpPr txBox="1">
            <a:spLocks/>
          </p:cNvSpPr>
          <p:nvPr userDrawn="1"/>
        </p:nvSpPr>
        <p:spPr>
          <a:xfrm>
            <a:off x="9585612" y="9092664"/>
            <a:ext cx="2878470" cy="508536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>
            <a:defPPr>
              <a:defRPr lang="en-US"/>
            </a:defPPr>
            <a:lvl1pPr marL="0" algn="r" defTabSz="1075132" rtl="0" eaLnBrk="1" latinLnBrk="0" hangingPunct="1">
              <a:lnSpc>
                <a:spcPct val="100000"/>
              </a:lnSpc>
              <a:buNone/>
              <a:defRPr lang="ru-RU" sz="1200" b="0" strike="noStrike" kern="1200" spc="-1">
                <a:solidFill>
                  <a:srgbClr val="CF4520"/>
                </a:solidFill>
                <a:latin typeface="Montserrat"/>
                <a:ea typeface="DejaVu Sans"/>
                <a:cs typeface="+mn-cs"/>
              </a:defRPr>
            </a:lvl1pPr>
            <a:lvl2pPr marL="537565" algn="l" defTabSz="1075132" rtl="0" eaLnBrk="1" latinLnBrk="0" hangingPunct="1">
              <a:defRPr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5132" algn="l" defTabSz="1075132" rtl="0" eaLnBrk="1" latinLnBrk="0" hangingPunct="1">
              <a:defRPr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12697" algn="l" defTabSz="1075132" rtl="0" eaLnBrk="1" latinLnBrk="0" hangingPunct="1">
              <a:defRPr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50263" algn="l" defTabSz="1075132" rtl="0" eaLnBrk="1" latinLnBrk="0" hangingPunct="1">
              <a:defRPr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87828" algn="l" defTabSz="1075132" rtl="0" eaLnBrk="1" latinLnBrk="0" hangingPunct="1">
              <a:defRPr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25393" algn="l" defTabSz="1075132" rtl="0" eaLnBrk="1" latinLnBrk="0" hangingPunct="1">
              <a:defRPr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62960" algn="l" defTabSz="1075132" rtl="0" eaLnBrk="1" latinLnBrk="0" hangingPunct="1">
              <a:defRPr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00525" algn="l" defTabSz="1075132" rtl="0" eaLnBrk="1" latinLnBrk="0" hangingPunct="1">
              <a:defRPr sz="211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88B1ADB-329F-4CCD-A9BA-E615BCF3DF4C}" type="slidenum">
              <a:rPr lang="ru-RU" smtClean="0"/>
              <a:pPr/>
              <a:t>‹#›</a:t>
            </a:fld>
            <a:endParaRPr lang="ru-RU" dirty="0">
              <a:latin typeface="Times New Roman"/>
            </a:endParaRPr>
          </a:p>
        </p:txBody>
      </p:sp>
      <p:pic>
        <p:nvPicPr>
          <p:cNvPr id="8" name="Graphic 6">
            <a:extLst>
              <a:ext uri="{FF2B5EF4-FFF2-40B4-BE49-F238E27FC236}">
                <a16:creationId xmlns="" xmlns:a16="http://schemas.microsoft.com/office/drawing/2014/main" id="{6D62BC4A-7468-46FD-A94A-A53C662B357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/>
        </p:blipFill>
        <p:spPr>
          <a:xfrm>
            <a:off x="11386997" y="339099"/>
            <a:ext cx="1098690" cy="432000"/>
          </a:xfrm>
          <a:prstGeom prst="rect">
            <a:avLst/>
          </a:prstGeom>
          <a:ln w="0">
            <a:noFill/>
          </a:ln>
        </p:spPr>
      </p:pic>
    </p:spTree>
    <p:extLst>
      <p:ext uri="{BB962C8B-B14F-4D97-AF65-F5344CB8AC3E}">
        <p14:creationId xmlns:p14="http://schemas.microsoft.com/office/powerpoint/2010/main" val="179957002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927" userDrawn="1">
          <p15:clr>
            <a:srgbClr val="FBAE40"/>
          </p15:clr>
        </p15:guide>
        <p15:guide id="2" pos="4032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639954" y="383040"/>
            <a:ext cx="11521062" cy="1602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/>
          </p:nvPr>
        </p:nvSpPr>
        <p:spPr>
          <a:xfrm>
            <a:off x="639954" y="2246328"/>
            <a:ext cx="11521062" cy="5568192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>
            <a:lvl1pPr>
              <a:lnSpc>
                <a:spcPct val="90000"/>
              </a:lnSpc>
              <a:spcBef>
                <a:spcPts val="1417"/>
              </a:spcBef>
              <a:buNone/>
              <a:defRPr/>
            </a:lvl1pPr>
          </a:lstStyle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B6DFEE45-8121-43F5-AAC7-AC7A45CD955A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639954" y="383040"/>
            <a:ext cx="11521062" cy="1602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/>
          </p:nvPr>
        </p:nvSpPr>
        <p:spPr>
          <a:xfrm>
            <a:off x="639954" y="2246328"/>
            <a:ext cx="5621994" cy="5568192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>
            <a:lvl1pPr>
              <a:lnSpc>
                <a:spcPct val="90000"/>
              </a:lnSpc>
              <a:spcBef>
                <a:spcPts val="1417"/>
              </a:spcBef>
              <a:buNone/>
              <a:defRPr/>
            </a:lvl1pPr>
          </a:lstStyle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/>
          </p:nvPr>
        </p:nvSpPr>
        <p:spPr>
          <a:xfrm>
            <a:off x="6543558" y="2246328"/>
            <a:ext cx="5621994" cy="5568192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>
            <a:lvl1pPr>
              <a:lnSpc>
                <a:spcPct val="90000"/>
              </a:lnSpc>
              <a:spcBef>
                <a:spcPts val="1417"/>
              </a:spcBef>
              <a:buNone/>
              <a:defRPr/>
            </a:lvl1pPr>
          </a:lstStyle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0D4EC36E-1C1E-445D-ADEC-4E769887CD9D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639954" y="383040"/>
            <a:ext cx="11521062" cy="1602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9A737923-D5E6-4D05-9FAC-D7B2408D61D3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639954" y="383040"/>
            <a:ext cx="11521062" cy="7430976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>
              <a:buNone/>
            </a:pPr>
            <a:endParaRPr lang="ru-RU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7A767A5F-3911-4F38-B80B-217E2F60AFF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639954" y="383040"/>
            <a:ext cx="11521062" cy="1602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639954" y="2246328"/>
            <a:ext cx="5621994" cy="2655576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>
            <a:lvl1pPr>
              <a:lnSpc>
                <a:spcPct val="90000"/>
              </a:lnSpc>
              <a:spcBef>
                <a:spcPts val="1417"/>
              </a:spcBef>
              <a:buNone/>
              <a:defRPr/>
            </a:lvl1pPr>
          </a:lstStyle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/>
          </p:nvPr>
        </p:nvSpPr>
        <p:spPr>
          <a:xfrm>
            <a:off x="6543558" y="2246328"/>
            <a:ext cx="5621994" cy="5568192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>
            <a:lvl1pPr>
              <a:lnSpc>
                <a:spcPct val="90000"/>
              </a:lnSpc>
              <a:spcBef>
                <a:spcPts val="1417"/>
              </a:spcBef>
              <a:buNone/>
              <a:defRPr/>
            </a:lvl1pPr>
          </a:lstStyle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/>
          </p:nvPr>
        </p:nvSpPr>
        <p:spPr>
          <a:xfrm>
            <a:off x="639954" y="5154912"/>
            <a:ext cx="5621994" cy="2655576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>
            <a:lvl1pPr>
              <a:lnSpc>
                <a:spcPct val="90000"/>
              </a:lnSpc>
              <a:spcBef>
                <a:spcPts val="1417"/>
              </a:spcBef>
              <a:buNone/>
              <a:defRPr/>
            </a:lvl1pPr>
          </a:lstStyle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98DA2AB1-0568-4D78-AB4A-6C486C200DD3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39954" y="383040"/>
            <a:ext cx="11521062" cy="1602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639954" y="2246328"/>
            <a:ext cx="5621994" cy="5568192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>
            <a:lvl1pPr>
              <a:lnSpc>
                <a:spcPct val="90000"/>
              </a:lnSpc>
              <a:spcBef>
                <a:spcPts val="1417"/>
              </a:spcBef>
              <a:buNone/>
              <a:defRPr/>
            </a:lvl1pPr>
          </a:lstStyle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/>
          </p:nvPr>
        </p:nvSpPr>
        <p:spPr>
          <a:xfrm>
            <a:off x="6543558" y="2246328"/>
            <a:ext cx="5621994" cy="2655576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>
            <a:lvl1pPr>
              <a:lnSpc>
                <a:spcPct val="90000"/>
              </a:lnSpc>
              <a:spcBef>
                <a:spcPts val="1417"/>
              </a:spcBef>
              <a:buNone/>
              <a:defRPr/>
            </a:lvl1pPr>
          </a:lstStyle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/>
          </p:nvPr>
        </p:nvSpPr>
        <p:spPr>
          <a:xfrm>
            <a:off x="6543558" y="5154912"/>
            <a:ext cx="5621994" cy="2655576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>
            <a:lvl1pPr>
              <a:lnSpc>
                <a:spcPct val="90000"/>
              </a:lnSpc>
              <a:spcBef>
                <a:spcPts val="1417"/>
              </a:spcBef>
              <a:buNone/>
              <a:defRPr/>
            </a:lvl1pPr>
          </a:lstStyle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56B7D903-8C42-4BA2-AC06-83C7F487F5C4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639954" y="383040"/>
            <a:ext cx="11521062" cy="1602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/>
          </p:nvPr>
        </p:nvSpPr>
        <p:spPr>
          <a:xfrm>
            <a:off x="639954" y="2246328"/>
            <a:ext cx="5621994" cy="2655576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>
            <a:lvl1pPr>
              <a:lnSpc>
                <a:spcPct val="90000"/>
              </a:lnSpc>
              <a:spcBef>
                <a:spcPts val="1417"/>
              </a:spcBef>
              <a:buNone/>
              <a:defRPr/>
            </a:lvl1pPr>
          </a:lstStyle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/>
          </p:nvPr>
        </p:nvSpPr>
        <p:spPr>
          <a:xfrm>
            <a:off x="6543558" y="2246328"/>
            <a:ext cx="5621994" cy="2655576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>
            <a:lvl1pPr>
              <a:lnSpc>
                <a:spcPct val="90000"/>
              </a:lnSpc>
              <a:spcBef>
                <a:spcPts val="1417"/>
              </a:spcBef>
              <a:buNone/>
              <a:defRPr/>
            </a:lvl1pPr>
          </a:lstStyle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/>
          </p:nvPr>
        </p:nvSpPr>
        <p:spPr>
          <a:xfrm>
            <a:off x="639954" y="5154912"/>
            <a:ext cx="11521062" cy="2655576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>
            <a:lvl1pPr>
              <a:lnSpc>
                <a:spcPct val="90000"/>
              </a:lnSpc>
              <a:spcBef>
                <a:spcPts val="1417"/>
              </a:spcBef>
              <a:buNone/>
              <a:defRPr/>
            </a:lvl1pPr>
          </a:lstStyle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9B8A28CD-CB63-4DB9-A827-6B07ADF0B1A0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639954" y="383040"/>
            <a:ext cx="11521062" cy="1602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639954" y="2246328"/>
            <a:ext cx="11521062" cy="2655576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>
            <a:lvl1pPr>
              <a:lnSpc>
                <a:spcPct val="90000"/>
              </a:lnSpc>
              <a:spcBef>
                <a:spcPts val="1417"/>
              </a:spcBef>
              <a:buNone/>
              <a:defRPr/>
            </a:lvl1pPr>
          </a:lstStyle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639954" y="5154912"/>
            <a:ext cx="11521062" cy="2655576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>
            <a:lvl1pPr>
              <a:lnSpc>
                <a:spcPct val="90000"/>
              </a:lnSpc>
              <a:spcBef>
                <a:spcPts val="1417"/>
              </a:spcBef>
              <a:buNone/>
              <a:defRPr/>
            </a:lvl1pPr>
          </a:lstStyle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5F20A0A7-D794-4D2C-9CD8-75B8B32E1011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639954" y="383040"/>
            <a:ext cx="11521062" cy="1602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/>
          </p:nvPr>
        </p:nvSpPr>
        <p:spPr>
          <a:xfrm>
            <a:off x="639954" y="2246328"/>
            <a:ext cx="5621994" cy="2655576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>
            <a:lvl1pPr>
              <a:lnSpc>
                <a:spcPct val="90000"/>
              </a:lnSpc>
              <a:spcBef>
                <a:spcPts val="1417"/>
              </a:spcBef>
              <a:buNone/>
              <a:defRPr/>
            </a:lvl1pPr>
          </a:lstStyle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/>
          </p:nvPr>
        </p:nvSpPr>
        <p:spPr>
          <a:xfrm>
            <a:off x="6543558" y="2246328"/>
            <a:ext cx="5621994" cy="2655576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>
            <a:lvl1pPr>
              <a:lnSpc>
                <a:spcPct val="90000"/>
              </a:lnSpc>
              <a:spcBef>
                <a:spcPts val="1417"/>
              </a:spcBef>
              <a:buNone/>
              <a:defRPr/>
            </a:lvl1pPr>
          </a:lstStyle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/>
          </p:nvPr>
        </p:nvSpPr>
        <p:spPr>
          <a:xfrm>
            <a:off x="639954" y="5154912"/>
            <a:ext cx="5621994" cy="2655576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>
            <a:lvl1pPr>
              <a:lnSpc>
                <a:spcPct val="90000"/>
              </a:lnSpc>
              <a:spcBef>
                <a:spcPts val="1417"/>
              </a:spcBef>
              <a:buNone/>
              <a:defRPr/>
            </a:lvl1pPr>
          </a:lstStyle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/>
          </p:nvPr>
        </p:nvSpPr>
        <p:spPr>
          <a:xfrm>
            <a:off x="6543558" y="5154912"/>
            <a:ext cx="5621994" cy="2655576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>
            <a:lvl1pPr>
              <a:lnSpc>
                <a:spcPct val="90000"/>
              </a:lnSpc>
              <a:spcBef>
                <a:spcPts val="1417"/>
              </a:spcBef>
              <a:buNone/>
              <a:defRPr/>
            </a:lvl1pPr>
          </a:lstStyle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40CC652D-FB2D-4331-A132-AB8591064F98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639954" y="383040"/>
            <a:ext cx="11521062" cy="1602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/>
          </p:nvPr>
        </p:nvSpPr>
        <p:spPr>
          <a:xfrm>
            <a:off x="639954" y="2246328"/>
            <a:ext cx="3709692" cy="2655576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>
            <a:lvl1pPr>
              <a:lnSpc>
                <a:spcPct val="90000"/>
              </a:lnSpc>
              <a:spcBef>
                <a:spcPts val="1417"/>
              </a:spcBef>
              <a:buNone/>
              <a:defRPr/>
            </a:lvl1pPr>
          </a:lstStyle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/>
          </p:nvPr>
        </p:nvSpPr>
        <p:spPr>
          <a:xfrm>
            <a:off x="4535622" y="2246328"/>
            <a:ext cx="3709692" cy="2655576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>
            <a:lvl1pPr>
              <a:lnSpc>
                <a:spcPct val="90000"/>
              </a:lnSpc>
              <a:spcBef>
                <a:spcPts val="1417"/>
              </a:spcBef>
              <a:buNone/>
              <a:defRPr/>
            </a:lvl1pPr>
          </a:lstStyle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/>
          </p:nvPr>
        </p:nvSpPr>
        <p:spPr>
          <a:xfrm>
            <a:off x="8431290" y="2246328"/>
            <a:ext cx="3709692" cy="2655576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>
            <a:lvl1pPr>
              <a:lnSpc>
                <a:spcPct val="90000"/>
              </a:lnSpc>
              <a:spcBef>
                <a:spcPts val="1417"/>
              </a:spcBef>
              <a:buNone/>
              <a:defRPr/>
            </a:lvl1pPr>
          </a:lstStyle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/>
          </p:nvPr>
        </p:nvSpPr>
        <p:spPr>
          <a:xfrm>
            <a:off x="639954" y="5154912"/>
            <a:ext cx="3709692" cy="2655576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>
            <a:lvl1pPr>
              <a:lnSpc>
                <a:spcPct val="90000"/>
              </a:lnSpc>
              <a:spcBef>
                <a:spcPts val="1417"/>
              </a:spcBef>
              <a:buNone/>
              <a:defRPr/>
            </a:lvl1pPr>
          </a:lstStyle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/>
          </p:nvPr>
        </p:nvSpPr>
        <p:spPr>
          <a:xfrm>
            <a:off x="4535622" y="5154912"/>
            <a:ext cx="3709692" cy="2655576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>
            <a:lvl1pPr>
              <a:lnSpc>
                <a:spcPct val="90000"/>
              </a:lnSpc>
              <a:spcBef>
                <a:spcPts val="1417"/>
              </a:spcBef>
              <a:buNone/>
              <a:defRPr/>
            </a:lvl1pPr>
          </a:lstStyle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/>
          </p:nvPr>
        </p:nvSpPr>
        <p:spPr>
          <a:xfrm>
            <a:off x="8431290" y="5154912"/>
            <a:ext cx="3709692" cy="2655576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>
            <a:lvl1pPr>
              <a:lnSpc>
                <a:spcPct val="90000"/>
              </a:lnSpc>
              <a:spcBef>
                <a:spcPts val="1417"/>
              </a:spcBef>
              <a:buNone/>
              <a:defRPr/>
            </a:lvl1pPr>
          </a:lstStyle>
          <a:p>
            <a:pPr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1EBFEBB6-758F-415E-BF7A-EADA5CEFEFCC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639954" y="383040"/>
            <a:ext cx="11520684" cy="1602216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r>
              <a:rPr lang="ru-RU" sz="4400" b="0" strike="noStrike" spc="-1">
                <a:solidFill>
                  <a:srgbClr val="000000"/>
                </a:solidFill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6" name="PlaceHolder 2"/>
          <p:cNvSpPr>
            <a:spLocks noGrp="1"/>
          </p:cNvSpPr>
          <p:nvPr>
            <p:ph type="ftr" idx="1"/>
          </p:nvPr>
        </p:nvSpPr>
        <p:spPr>
          <a:xfrm>
            <a:off x="4240404" y="8899128"/>
            <a:ext cx="4318650" cy="508536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>
            <a:lvl1pPr algn="ctr">
              <a:lnSpc>
                <a:spcPct val="100000"/>
              </a:lnSpc>
              <a:buNone/>
              <a:defRPr lang="ru-RU" sz="1400" b="0" strike="noStrike" spc="-1">
                <a:solidFill>
                  <a:srgbClr val="000000"/>
                </a:solidFill>
                <a:latin typeface="Times New Roman"/>
                <a:ea typeface="DejaVu Sans"/>
              </a:defRPr>
            </a:lvl1pPr>
          </a:lstStyle>
          <a:p>
            <a:pPr algn="ctr">
              <a:lnSpc>
                <a:spcPct val="100000"/>
              </a:lnSpc>
              <a:buNone/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sldNum" idx="2"/>
          </p:nvPr>
        </p:nvSpPr>
        <p:spPr>
          <a:xfrm>
            <a:off x="9041004" y="8899128"/>
            <a:ext cx="2878470" cy="508536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>
            <a:lvl1pPr algn="r">
              <a:lnSpc>
                <a:spcPct val="100000"/>
              </a:lnSpc>
              <a:buNone/>
              <a:defRPr lang="ru-RU" sz="1200" b="0" strike="noStrike" spc="-1">
                <a:solidFill>
                  <a:srgbClr val="8B8B8B"/>
                </a:solidFill>
                <a:latin typeface="Calibri"/>
                <a:ea typeface="DejaVu Sans"/>
              </a:defRPr>
            </a:lvl1pPr>
          </a:lstStyle>
          <a:p>
            <a:pPr algn="r">
              <a:lnSpc>
                <a:spcPct val="100000"/>
              </a:lnSpc>
              <a:buNone/>
            </a:pPr>
            <a:fld id="{BE6A3B1B-D473-4D1D-8618-6A2AA5F55C4F}" type="slidenum">
              <a:rPr lang="ru-RU" sz="1200" b="0" strike="noStrike" spc="-1">
                <a:solidFill>
                  <a:srgbClr val="8B8B8B"/>
                </a:solidFill>
                <a:latin typeface="Calibri"/>
              </a:rPr>
              <a:t>‹#›</a:t>
            </a:fld>
            <a:endParaRPr lang="ru-RU" sz="1200" b="0" strike="noStrike" spc="-1"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dt" idx="3"/>
          </p:nvPr>
        </p:nvSpPr>
        <p:spPr>
          <a:xfrm>
            <a:off x="879984" y="8899128"/>
            <a:ext cx="2878470" cy="508536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>
            <a:lvl1pPr>
              <a:defRPr lang="ru-RU" sz="1400" b="0" strike="noStrike" spc="-1">
                <a:latin typeface="Times New Roman"/>
              </a:defRPr>
            </a:lvl1pPr>
          </a:lstStyle>
          <a:p>
            <a:r>
              <a:rPr lang="ru-RU" sz="1400" b="0" strike="noStrike" spc="-1">
                <a:latin typeface="Times New Roman"/>
              </a:rPr>
              <a:t>&lt;дата/время&gt;</a:t>
            </a: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639954" y="2246328"/>
            <a:ext cx="11521062" cy="5568192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800" b="0" strike="noStrike" spc="-1">
                <a:solidFill>
                  <a:srgbClr val="000000"/>
                </a:solidFill>
                <a:latin typeface="Arial"/>
              </a:rPr>
              <a:t>Для правки структуры щёлкните мышью</a:t>
            </a:r>
          </a:p>
          <a:p>
            <a:pPr marL="864034" lvl="1" indent="-324012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Второй уровень структуры</a:t>
            </a:r>
          </a:p>
          <a:p>
            <a:pPr marL="1296052" lvl="2" indent="-288011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Третий уровень структуры</a:t>
            </a:r>
          </a:p>
          <a:p>
            <a:pPr marL="1728070" lvl="3" indent="-216008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strike="noStrike" spc="-1">
                <a:solidFill>
                  <a:srgbClr val="000000"/>
                </a:solidFill>
                <a:latin typeface="Arial"/>
              </a:rPr>
              <a:t>Четвёртый уровень структуры</a:t>
            </a:r>
          </a:p>
          <a:p>
            <a:pPr marL="2160086" lvl="4" indent="-216008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Пятый уровень структуры</a:t>
            </a:r>
          </a:p>
          <a:p>
            <a:pPr marL="2592104" lvl="5" indent="-216008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Шестой уровень структуры</a:t>
            </a:r>
          </a:p>
          <a:p>
            <a:pPr marL="3024120" lvl="6" indent="-216008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1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36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32000" indent="-324000" algn="l" defTabSz="914436" rtl="0" eaLnBrk="1" latinLnBrk="0" hangingPunct="1">
        <a:lnSpc>
          <a:spcPct val="90000"/>
        </a:lnSpc>
        <a:spcBef>
          <a:spcPts val="1417"/>
        </a:spcBef>
        <a:buClr>
          <a:srgbClr val="000000"/>
        </a:buClr>
        <a:buSzPct val="45000"/>
        <a:buFont typeface="Wingdings" charset="2"/>
        <a:buChar char="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28" indent="-228609" algn="l" defTabSz="91443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46" indent="-228609" algn="l" defTabSz="91443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64" indent="-228609" algn="l" defTabSz="91443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82" indent="-228609" algn="l" defTabSz="91443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701" indent="-228609" algn="l" defTabSz="91443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918" indent="-228609" algn="l" defTabSz="91443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137" indent="-228609" algn="l" defTabSz="91443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356" indent="-228609" algn="l" defTabSz="91443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3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18" algn="l" defTabSz="91443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36" algn="l" defTabSz="91443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54" algn="l" defTabSz="91443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74" algn="l" defTabSz="91443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91" algn="l" defTabSz="91443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310" algn="l" defTabSz="91443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528" algn="l" defTabSz="91443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746" algn="l" defTabSz="91443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infotrud66.ru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mailto:testsafety@vcot.info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1443065" y="1485241"/>
            <a:ext cx="9817831" cy="4815350"/>
          </a:xfrm>
          <a:prstGeom prst="rect">
            <a:avLst/>
          </a:prstGeom>
          <a:noFill/>
        </p:spPr>
        <p:txBody>
          <a:bodyPr>
            <a:noAutofit/>
          </a:bodyPr>
          <a:lstStyle>
            <a:lvl1pPr algn="l" defTabSz="91443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15000"/>
              </a:lnSpc>
              <a:spcAft>
                <a:spcPts val="600"/>
              </a:spcAft>
            </a:pPr>
            <a:r>
              <a:rPr lang="ru-RU" sz="4800" b="1" dirty="0" smtClean="0">
                <a:solidFill>
                  <a:srgbClr val="0033A0"/>
                </a:solidFill>
                <a:latin typeface="Montserrat"/>
                <a:ea typeface="Calibri" panose="020F0502020204030204" pitchFamily="34" charset="0"/>
                <a:cs typeface="Arial" pitchFamily="34" charset="0"/>
              </a:rPr>
              <a:t>О состоянии </a:t>
            </a:r>
          </a:p>
          <a:p>
            <a:pPr algn="ctr">
              <a:lnSpc>
                <a:spcPct val="115000"/>
              </a:lnSpc>
              <a:spcAft>
                <a:spcPts val="600"/>
              </a:spcAft>
            </a:pPr>
            <a:r>
              <a:rPr lang="ru-RU" sz="4800" b="1" dirty="0" smtClean="0">
                <a:solidFill>
                  <a:srgbClr val="0033A0"/>
                </a:solidFill>
                <a:latin typeface="Montserrat"/>
                <a:ea typeface="Calibri" panose="020F0502020204030204" pitchFamily="34" charset="0"/>
                <a:cs typeface="Arial" pitchFamily="34" charset="0"/>
              </a:rPr>
              <a:t>производственного </a:t>
            </a:r>
          </a:p>
          <a:p>
            <a:pPr algn="ctr">
              <a:lnSpc>
                <a:spcPct val="115000"/>
              </a:lnSpc>
              <a:spcAft>
                <a:spcPts val="600"/>
              </a:spcAft>
            </a:pPr>
            <a:r>
              <a:rPr lang="ru-RU" sz="4800" b="1" dirty="0" smtClean="0">
                <a:solidFill>
                  <a:srgbClr val="0033A0"/>
                </a:solidFill>
                <a:latin typeface="Montserrat"/>
                <a:ea typeface="Calibri" panose="020F0502020204030204" pitchFamily="34" charset="0"/>
                <a:cs typeface="Arial" pitchFamily="34" charset="0"/>
              </a:rPr>
              <a:t>травматизма на территории Каменск-Уральского </a:t>
            </a:r>
            <a:br>
              <a:rPr lang="ru-RU" sz="4800" b="1" dirty="0" smtClean="0">
                <a:solidFill>
                  <a:srgbClr val="0033A0"/>
                </a:solidFill>
                <a:latin typeface="Montserrat"/>
                <a:ea typeface="Calibri" panose="020F0502020204030204" pitchFamily="34" charset="0"/>
                <a:cs typeface="Arial" pitchFamily="34" charset="0"/>
              </a:rPr>
            </a:br>
            <a:r>
              <a:rPr lang="ru-RU" sz="4800" b="1" dirty="0" smtClean="0">
                <a:solidFill>
                  <a:srgbClr val="0033A0"/>
                </a:solidFill>
                <a:latin typeface="Montserrat"/>
                <a:ea typeface="Calibri" panose="020F0502020204030204" pitchFamily="34" charset="0"/>
                <a:cs typeface="Arial" pitchFamily="34" charset="0"/>
              </a:rPr>
              <a:t>городского округа</a:t>
            </a:r>
            <a:endParaRPr lang="ru-RU" sz="4800" dirty="0">
              <a:solidFill>
                <a:srgbClr val="0033A0"/>
              </a:solidFill>
              <a:latin typeface="Montserrat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634923" y="8325917"/>
            <a:ext cx="543411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>
                <a:solidFill>
                  <a:srgbClr val="0033A0"/>
                </a:solidFill>
                <a:latin typeface="Montserrat"/>
                <a:cs typeface="Arial" pitchFamily="34" charset="0"/>
              </a:rPr>
              <a:t>ГКУ «Каменск-Уральский ЦЗ</a:t>
            </a:r>
            <a:r>
              <a:rPr lang="ru-RU" sz="2800" b="1" dirty="0" smtClean="0">
                <a:solidFill>
                  <a:srgbClr val="0033A0"/>
                </a:solidFill>
                <a:latin typeface="Montserrat"/>
                <a:cs typeface="Arial" pitchFamily="34" charset="0"/>
              </a:rPr>
              <a:t>»</a:t>
            </a:r>
          </a:p>
          <a:p>
            <a:pPr algn="ctr"/>
            <a:r>
              <a:rPr lang="ru-RU" sz="2800" b="1" dirty="0" smtClean="0">
                <a:solidFill>
                  <a:srgbClr val="0033A0"/>
                </a:solidFill>
                <a:latin typeface="Montserrat"/>
                <a:cs typeface="Arial" pitchFamily="34" charset="0"/>
              </a:rPr>
              <a:t>2026 год </a:t>
            </a:r>
            <a:endParaRPr lang="ru-RU" sz="2800" b="1" dirty="0">
              <a:solidFill>
                <a:srgbClr val="0033A0"/>
              </a:solidFill>
              <a:latin typeface="Montserrat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9956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75891" y="237995"/>
            <a:ext cx="96831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457200">
              <a:buClr>
                <a:srgbClr val="5FCBEF"/>
              </a:buClr>
              <a:buSzPct val="80000"/>
            </a:pPr>
            <a:r>
              <a:rPr lang="ru-RU" sz="3600" b="1" dirty="0" smtClean="0">
                <a:solidFill>
                  <a:srgbClr val="CF4520"/>
                </a:solidFill>
                <a:latin typeface="Montserrat"/>
                <a:ea typeface="Liberation Serif" panose="02020603050405020304" pitchFamily="18" charset="0"/>
                <a:cs typeface="Arial" pitchFamily="34" charset="0"/>
              </a:rPr>
              <a:t>Несчастные случаи в 2026 году </a:t>
            </a:r>
            <a:endParaRPr lang="ru-RU" sz="3600" b="1" dirty="0">
              <a:solidFill>
                <a:srgbClr val="CF4520"/>
              </a:solidFill>
              <a:latin typeface="Montserrat"/>
              <a:ea typeface="Liberation Serif" panose="02020603050405020304" pitchFamily="18" charset="0"/>
              <a:cs typeface="Arial" pitchFamily="34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0212377"/>
              </p:ext>
            </p:extLst>
          </p:nvPr>
        </p:nvGraphicFramePr>
        <p:xfrm>
          <a:off x="675891" y="1596156"/>
          <a:ext cx="11612300" cy="76796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0071"/>
                <a:gridCol w="6309557"/>
                <a:gridCol w="2267884"/>
                <a:gridCol w="2304788"/>
              </a:tblGrid>
              <a:tr h="109368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0000"/>
                          </a:solidFill>
                          <a:effectLst/>
                          <a:latin typeface="Montserrat"/>
                          <a:ea typeface="Liberation Serif" panose="02020603050405020304" pitchFamily="18" charset="0"/>
                          <a:cs typeface="Arial" panose="020B0604020202020204" pitchFamily="34" charset="0"/>
                        </a:rPr>
                        <a:t>№ п/п</a:t>
                      </a:r>
                      <a:endParaRPr lang="ru-RU" sz="2000" dirty="0">
                        <a:effectLst/>
                        <a:latin typeface="Montserrat"/>
                        <a:ea typeface="Liberation Serif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rgbClr val="000000"/>
                          </a:solidFill>
                          <a:effectLst/>
                          <a:latin typeface="Montserrat"/>
                          <a:ea typeface="Liberation Serif" panose="02020603050405020304" pitchFamily="18" charset="0"/>
                          <a:cs typeface="Arial" panose="020B0604020202020204" pitchFamily="34" charset="0"/>
                        </a:rPr>
                        <a:t>Организация</a:t>
                      </a:r>
                      <a:endParaRPr lang="ru-RU" sz="2000" dirty="0">
                        <a:effectLst/>
                        <a:latin typeface="Montserrat"/>
                        <a:ea typeface="Liberation Serif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rgbClr val="000000"/>
                          </a:solidFill>
                          <a:effectLst/>
                          <a:latin typeface="Montserrat"/>
                          <a:ea typeface="Liberation Serif" panose="02020603050405020304" pitchFamily="18" charset="0"/>
                          <a:cs typeface="Arial" panose="020B0604020202020204" pitchFamily="34" charset="0"/>
                        </a:rPr>
                        <a:t>Связаны </a:t>
                      </a:r>
                      <a:r>
                        <a:rPr lang="ru-RU" sz="2000" b="1" dirty="0">
                          <a:solidFill>
                            <a:srgbClr val="000000"/>
                          </a:solidFill>
                          <a:effectLst/>
                          <a:latin typeface="Montserrat"/>
                          <a:ea typeface="Liberation Serif" panose="02020603050405020304" pitchFamily="18" charset="0"/>
                          <a:cs typeface="Arial" panose="020B0604020202020204" pitchFamily="34" charset="0"/>
                        </a:rPr>
                        <a:t>с производством</a:t>
                      </a:r>
                      <a:endParaRPr lang="ru-RU" sz="2000" dirty="0">
                        <a:effectLst/>
                        <a:latin typeface="Montserrat"/>
                        <a:ea typeface="Liberation Serif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0000"/>
                          </a:solidFill>
                          <a:effectLst/>
                          <a:latin typeface="Montserrat"/>
                          <a:ea typeface="Liberation Serif" panose="02020603050405020304" pitchFamily="18" charset="0"/>
                          <a:cs typeface="Arial" panose="020B0604020202020204" pitchFamily="34" charset="0"/>
                        </a:rPr>
                        <a:t>Не </a:t>
                      </a:r>
                      <a:r>
                        <a:rPr lang="ru-RU" sz="2000" b="1" dirty="0" smtClean="0">
                          <a:solidFill>
                            <a:srgbClr val="000000"/>
                          </a:solidFill>
                          <a:effectLst/>
                          <a:latin typeface="Montserrat"/>
                          <a:ea typeface="Liberation Serif" panose="02020603050405020304" pitchFamily="18" charset="0"/>
                          <a:cs typeface="Arial" panose="020B0604020202020204" pitchFamily="34" charset="0"/>
                        </a:rPr>
                        <a:t>связаны с </a:t>
                      </a:r>
                      <a:r>
                        <a:rPr lang="ru-RU" sz="2000" b="1" dirty="0">
                          <a:solidFill>
                            <a:srgbClr val="000000"/>
                          </a:solidFill>
                          <a:effectLst/>
                          <a:latin typeface="Montserrat"/>
                          <a:ea typeface="Liberation Serif" panose="02020603050405020304" pitchFamily="18" charset="0"/>
                          <a:cs typeface="Arial" panose="020B0604020202020204" pitchFamily="34" charset="0"/>
                        </a:rPr>
                        <a:t>производством</a:t>
                      </a:r>
                      <a:endParaRPr lang="ru-RU" sz="2000" dirty="0">
                        <a:effectLst/>
                        <a:latin typeface="Montserrat"/>
                        <a:ea typeface="Liberation Serif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3923">
                <a:tc gridSpan="4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33A0"/>
                          </a:solidFill>
                          <a:effectLst/>
                          <a:uLnTx/>
                          <a:uFillTx/>
                          <a:latin typeface="Montserrat"/>
                          <a:ea typeface="Liberation Serif" panose="02020603050405020304" pitchFamily="18" charset="0"/>
                          <a:cs typeface="Arial" panose="020B0604020202020204" pitchFamily="34" charset="0"/>
                        </a:rPr>
                        <a:t>Несчастный случай со смертельным исходом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87225"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 smtClean="0">
                          <a:latin typeface="Montserrat"/>
                          <a:ea typeface="Liberation Serif" panose="02020603050405020304" pitchFamily="18" charset="0"/>
                          <a:cs typeface="Arial" panose="020B0604020202020204" pitchFamily="34" charset="0"/>
                        </a:rPr>
                        <a:t>1</a:t>
                      </a:r>
                      <a:endParaRPr lang="ru-RU" sz="2400" b="0" dirty="0">
                        <a:latin typeface="Montserrat"/>
                        <a:ea typeface="Liberation Serif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  <a:latin typeface="Montserrat"/>
                          <a:ea typeface="Liberation Serif" panose="02020603050405020304" pitchFamily="18" charset="0"/>
                          <a:cs typeface="Arial" panose="020B0604020202020204" pitchFamily="34" charset="0"/>
                        </a:rPr>
                        <a:t>Филиал ПАО «ТМК» Синарский</a:t>
                      </a:r>
                      <a:r>
                        <a:rPr lang="ru-RU" sz="2400" baseline="0" dirty="0" smtClean="0">
                          <a:effectLst/>
                          <a:latin typeface="Montserrat"/>
                          <a:ea typeface="Liberation Serif" panose="02020603050405020304" pitchFamily="18" charset="0"/>
                          <a:cs typeface="Arial" panose="020B0604020202020204" pitchFamily="34" charset="0"/>
                        </a:rPr>
                        <a:t> трубный завод</a:t>
                      </a:r>
                      <a:endParaRPr lang="ru-RU" sz="2400" dirty="0">
                        <a:effectLst/>
                        <a:latin typeface="Montserrat"/>
                        <a:ea typeface="Liberation Serif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latin typeface="Montserrat"/>
                          <a:ea typeface="Liberation Serif" panose="02020603050405020304" pitchFamily="18" charset="0"/>
                          <a:cs typeface="Arial" panose="020B0604020202020204" pitchFamily="34" charset="0"/>
                        </a:rPr>
                        <a:t>1</a:t>
                      </a:r>
                      <a:endParaRPr lang="ru-RU" sz="2400" b="1" dirty="0">
                        <a:latin typeface="Montserrat"/>
                        <a:ea typeface="Liberation Serif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6150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Montserrat"/>
                          <a:ea typeface="Liberation Serif" panose="02020603050405020304" pitchFamily="18" charset="0"/>
                          <a:cs typeface="Arial" panose="020B0604020202020204" pitchFamily="34" charset="0"/>
                        </a:rPr>
                        <a:t>2</a:t>
                      </a:r>
                      <a:endParaRPr lang="ru-RU" sz="2400" dirty="0">
                        <a:latin typeface="Montserrat"/>
                        <a:ea typeface="Liberation Serif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  <a:latin typeface="Montserrat"/>
                          <a:ea typeface="Liberation Serif" panose="02020603050405020304" pitchFamily="18" charset="0"/>
                          <a:cs typeface="Arial" panose="020B0604020202020204" pitchFamily="34" charset="0"/>
                        </a:rPr>
                        <a:t>Филиал ОАО «РЖД» Каменск-Уральская дистанция пути</a:t>
                      </a:r>
                      <a:endParaRPr lang="ru-RU" sz="2400" dirty="0">
                        <a:effectLst/>
                        <a:latin typeface="Montserrat"/>
                        <a:ea typeface="Liberation Serif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latin typeface="Montserrat"/>
                          <a:ea typeface="Liberation Serif" panose="02020603050405020304" pitchFamily="18" charset="0"/>
                          <a:cs typeface="Arial" panose="020B0604020202020204" pitchFamily="34" charset="0"/>
                        </a:rPr>
                        <a:t>1</a:t>
                      </a:r>
                      <a:endParaRPr lang="ru-RU" sz="2400" b="1" dirty="0">
                        <a:latin typeface="Montserrat"/>
                        <a:ea typeface="Liberation Serif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265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Montserrat"/>
                          <a:ea typeface="Liberation Serif" panose="02020603050405020304" pitchFamily="18" charset="0"/>
                          <a:cs typeface="Arial" panose="020B0604020202020204" pitchFamily="34" charset="0"/>
                        </a:rPr>
                        <a:t>3</a:t>
                      </a:r>
                      <a:endParaRPr lang="ru-RU" sz="2400" dirty="0">
                        <a:latin typeface="Montserrat"/>
                        <a:ea typeface="Liberation Serif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  <a:latin typeface="Montserrat"/>
                          <a:ea typeface="Liberation Serif" panose="02020603050405020304" pitchFamily="18" charset="0"/>
                          <a:cs typeface="Arial" panose="020B0604020202020204" pitchFamily="34" charset="0"/>
                        </a:rPr>
                        <a:t>ООО</a:t>
                      </a:r>
                      <a:r>
                        <a:rPr lang="ru-RU" sz="2400" baseline="0" dirty="0" smtClean="0">
                          <a:effectLst/>
                          <a:latin typeface="Montserrat"/>
                          <a:ea typeface="Liberation Serif" panose="02020603050405020304" pitchFamily="18" charset="0"/>
                          <a:cs typeface="Arial" panose="020B0604020202020204" pitchFamily="34" charset="0"/>
                        </a:rPr>
                        <a:t> «</a:t>
                      </a:r>
                      <a:r>
                        <a:rPr lang="ru-RU" sz="2400" baseline="0" dirty="0" err="1" smtClean="0">
                          <a:effectLst/>
                          <a:latin typeface="Montserrat"/>
                          <a:ea typeface="Liberation Serif" panose="02020603050405020304" pitchFamily="18" charset="0"/>
                          <a:cs typeface="Arial" panose="020B0604020202020204" pitchFamily="34" charset="0"/>
                        </a:rPr>
                        <a:t>Виаком</a:t>
                      </a:r>
                      <a:r>
                        <a:rPr lang="ru-RU" sz="2400" baseline="0" dirty="0" smtClean="0">
                          <a:effectLst/>
                          <a:latin typeface="Montserrat"/>
                          <a:ea typeface="Liberation Serif" panose="02020603050405020304" pitchFamily="18" charset="0"/>
                          <a:cs typeface="Arial" panose="020B0604020202020204" pitchFamily="34" charset="0"/>
                        </a:rPr>
                        <a:t>-Сервис</a:t>
                      </a:r>
                      <a:r>
                        <a:rPr lang="ru-RU" sz="2400" baseline="0" dirty="0" smtClean="0">
                          <a:effectLst/>
                          <a:latin typeface="Montserrat"/>
                          <a:ea typeface="Liberation Serif" panose="02020603050405020304" pitchFamily="18" charset="0"/>
                          <a:cs typeface="Arial" panose="020B0604020202020204" pitchFamily="34" charset="0"/>
                        </a:rPr>
                        <a:t>»*</a:t>
                      </a:r>
                      <a:endParaRPr lang="ru-RU" sz="2400" dirty="0">
                        <a:effectLst/>
                        <a:latin typeface="Montserrat"/>
                        <a:ea typeface="Liberation Serif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3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dirty="0" smtClean="0">
                        <a:latin typeface="Montserrat"/>
                        <a:ea typeface="Liberation Serif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 indent="0" algn="ctr" defTabSz="91443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latin typeface="Montserrat"/>
                          <a:ea typeface="Liberation Serif" panose="02020603050405020304" pitchFamily="18" charset="0"/>
                          <a:cs typeface="Arial" panose="020B0604020202020204" pitchFamily="34" charset="0"/>
                        </a:rPr>
                        <a:t>?</a:t>
                      </a:r>
                    </a:p>
                    <a:p>
                      <a:pPr algn="ctr"/>
                      <a:endParaRPr lang="ru-RU" sz="2400" b="1" dirty="0">
                        <a:latin typeface="Montserrat"/>
                        <a:ea typeface="Liberation Serif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3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dirty="0" smtClean="0">
                        <a:latin typeface="Montserrat"/>
                        <a:ea typeface="Liberation Serif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 indent="0" algn="ctr" defTabSz="91443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latin typeface="Montserrat"/>
                          <a:ea typeface="Liberation Serif" panose="02020603050405020304" pitchFamily="18" charset="0"/>
                          <a:cs typeface="Arial" panose="020B0604020202020204" pitchFamily="34" charset="0"/>
                        </a:rPr>
                        <a:t>?</a:t>
                      </a:r>
                    </a:p>
                    <a:p>
                      <a:pPr algn="ctr"/>
                      <a:endParaRPr lang="ru-RU" sz="2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6150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Montserrat"/>
                          <a:ea typeface="Liberation Serif" panose="02020603050405020304" pitchFamily="18" charset="0"/>
                          <a:cs typeface="Arial" panose="020B0604020202020204" pitchFamily="34" charset="0"/>
                        </a:rPr>
                        <a:t>4</a:t>
                      </a:r>
                      <a:endParaRPr lang="ru-RU" sz="2400" dirty="0">
                        <a:latin typeface="Montserrat"/>
                        <a:ea typeface="Liberation Serif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  <a:latin typeface="Montserrat"/>
                          <a:ea typeface="Liberation Serif" panose="02020603050405020304" pitchFamily="18" charset="0"/>
                          <a:cs typeface="Arial" panose="020B0604020202020204" pitchFamily="34" charset="0"/>
                        </a:rPr>
                        <a:t>АО «Каменск-Уральский металлургический завод»</a:t>
                      </a:r>
                      <a:endParaRPr lang="ru-RU" sz="2400" dirty="0">
                        <a:effectLst/>
                        <a:latin typeface="Montserrat"/>
                        <a:ea typeface="Liberation Serif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400" b="1" dirty="0">
                        <a:latin typeface="Montserrat"/>
                        <a:ea typeface="Liberation Serif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3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ontserrat"/>
                          <a:ea typeface="Liberation Serif" panose="02020603050405020304" pitchFamily="18" charset="0"/>
                          <a:cs typeface="Arial" panose="020B0604020202020204" pitchFamily="34" charset="0"/>
                        </a:rPr>
                        <a:t>1</a:t>
                      </a:r>
                      <a:endParaRPr kumimoji="0" lang="ru-RU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Montserrat"/>
                        <a:ea typeface="Liberation Serif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2081">
                <a:tc gridSpan="4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33A0"/>
                          </a:solidFill>
                          <a:effectLst/>
                          <a:uLnTx/>
                          <a:uFillTx/>
                          <a:latin typeface="Montserrat"/>
                          <a:ea typeface="Liberation Serif" panose="02020603050405020304" pitchFamily="18" charset="0"/>
                          <a:cs typeface="Arial" panose="020B0604020202020204" pitchFamily="34" charset="0"/>
                        </a:rPr>
                        <a:t>Тяжелый несчастный случай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2400" dirty="0">
                        <a:effectLst/>
                        <a:latin typeface="Montserrat"/>
                        <a:ea typeface="Liberation Serif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2400" b="1" dirty="0">
                        <a:latin typeface="Montserrat"/>
                        <a:ea typeface="Liberation Serif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sz="2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72698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Montserrat"/>
                          <a:ea typeface="Liberation Serif" panose="02020603050405020304" pitchFamily="18" charset="0"/>
                          <a:cs typeface="Arial" panose="020B0604020202020204" pitchFamily="34" charset="0"/>
                        </a:rPr>
                        <a:t>5</a:t>
                      </a:r>
                      <a:endParaRPr lang="ru-RU" sz="2400" dirty="0">
                        <a:latin typeface="Montserrat"/>
                        <a:ea typeface="Liberation Serif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  <a:latin typeface="Montserrat"/>
                          <a:ea typeface="Liberation Serif" panose="02020603050405020304" pitchFamily="18" charset="0"/>
                          <a:cs typeface="Arial" panose="020B0604020202020204" pitchFamily="34" charset="0"/>
                        </a:rPr>
                        <a:t>ООО «</a:t>
                      </a:r>
                      <a:r>
                        <a:rPr lang="ru-RU" sz="2400" dirty="0" err="1" smtClean="0">
                          <a:effectLst/>
                          <a:latin typeface="Montserrat"/>
                          <a:ea typeface="Liberation Serif" panose="02020603050405020304" pitchFamily="18" charset="0"/>
                          <a:cs typeface="Arial" panose="020B0604020202020204" pitchFamily="34" charset="0"/>
                        </a:rPr>
                        <a:t>Механо</a:t>
                      </a:r>
                      <a:r>
                        <a:rPr lang="ru-RU" sz="2400" dirty="0" smtClean="0">
                          <a:effectLst/>
                          <a:latin typeface="Montserrat"/>
                          <a:ea typeface="Liberation Serif" panose="02020603050405020304" pitchFamily="18" charset="0"/>
                          <a:cs typeface="Arial" panose="020B0604020202020204" pitchFamily="34" charset="0"/>
                        </a:rPr>
                        <a:t>-литейный завод»</a:t>
                      </a:r>
                      <a:endParaRPr lang="ru-RU" sz="2400" dirty="0">
                        <a:effectLst/>
                        <a:latin typeface="Montserrat"/>
                        <a:ea typeface="Liberation Serif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400" b="1" dirty="0">
                        <a:latin typeface="Montserrat"/>
                        <a:ea typeface="Liberation Serif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latin typeface="Montserrat"/>
                          <a:ea typeface="Liberation Serif" panose="02020603050405020304" pitchFamily="18" charset="0"/>
                          <a:cs typeface="Arial" panose="020B0604020202020204" pitchFamily="34" charset="0"/>
                        </a:rPr>
                        <a:t>1</a:t>
                      </a:r>
                      <a:endParaRPr lang="ru-RU" sz="2400" b="1" dirty="0">
                        <a:latin typeface="Montserrat"/>
                        <a:ea typeface="Liberation Serif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38996">
                <a:tc gridSpan="2">
                  <a:txBody>
                    <a:bodyPr/>
                    <a:lstStyle/>
                    <a:p>
                      <a:pPr algn="r"/>
                      <a:r>
                        <a:rPr lang="ru-RU" sz="2800" b="1" dirty="0" smtClean="0">
                          <a:solidFill>
                            <a:srgbClr val="0033A0"/>
                          </a:solidFill>
                          <a:latin typeface="Montserrat"/>
                          <a:ea typeface="Liberation Serif" panose="02020603050405020304" pitchFamily="18" charset="0"/>
                          <a:cs typeface="Arial" panose="020B0604020202020204" pitchFamily="34" charset="0"/>
                        </a:rPr>
                        <a:t>ИТОГО</a:t>
                      </a:r>
                      <a:endParaRPr lang="ru-RU" sz="2800" b="1" dirty="0">
                        <a:solidFill>
                          <a:srgbClr val="0033A0"/>
                        </a:solidFill>
                        <a:latin typeface="Montserrat"/>
                        <a:ea typeface="Liberation Serif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rgbClr val="0033A0"/>
                          </a:solidFill>
                          <a:latin typeface="Montserrat"/>
                          <a:ea typeface="Liberation Serif" panose="02020603050405020304" pitchFamily="18" charset="0"/>
                          <a:cs typeface="Arial" panose="020B0604020202020204" pitchFamily="34" charset="0"/>
                        </a:rPr>
                        <a:t>1</a:t>
                      </a:r>
                      <a:endParaRPr lang="ru-RU" sz="3200" b="1" dirty="0">
                        <a:solidFill>
                          <a:srgbClr val="0033A0"/>
                        </a:solidFill>
                        <a:latin typeface="Montserrat"/>
                        <a:ea typeface="Liberation Serif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rgbClr val="0033A0"/>
                          </a:solidFill>
                          <a:latin typeface="Montserrat"/>
                          <a:ea typeface="Liberation Serif" panose="02020603050405020304" pitchFamily="18" charset="0"/>
                          <a:cs typeface="Arial" panose="020B0604020202020204" pitchFamily="34" charset="0"/>
                        </a:rPr>
                        <a:t>3</a:t>
                      </a:r>
                      <a:endParaRPr lang="ru-RU" sz="3200" b="1" dirty="0">
                        <a:solidFill>
                          <a:srgbClr val="0033A0"/>
                        </a:solidFill>
                        <a:latin typeface="Montserrat"/>
                        <a:ea typeface="Liberation Serif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00971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39035" y="236462"/>
            <a:ext cx="97828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3600" b="1" dirty="0">
                <a:solidFill>
                  <a:srgbClr val="CF4520"/>
                </a:solidFill>
                <a:latin typeface="Montserrat"/>
                <a:ea typeface="Liberation Serif" panose="02020603050405020304" pitchFamily="18" charset="0"/>
                <a:cs typeface="Arial" pitchFamily="34" charset="0"/>
              </a:rPr>
              <a:t>Несчастные случаи </a:t>
            </a:r>
            <a:r>
              <a:rPr lang="ru-RU" sz="3600" b="1" dirty="0" smtClean="0">
                <a:solidFill>
                  <a:srgbClr val="CF4520"/>
                </a:solidFill>
                <a:latin typeface="Montserrat"/>
                <a:ea typeface="Liberation Serif" panose="02020603050405020304" pitchFamily="18" charset="0"/>
                <a:cs typeface="Arial" pitchFamily="34" charset="0"/>
              </a:rPr>
              <a:t>по </a:t>
            </a:r>
            <a:r>
              <a:rPr lang="ru-RU" sz="3600" b="1" dirty="0">
                <a:solidFill>
                  <a:srgbClr val="CF4520"/>
                </a:solidFill>
                <a:latin typeface="Montserrat"/>
                <a:ea typeface="Liberation Serif" panose="02020603050405020304" pitchFamily="18" charset="0"/>
                <a:cs typeface="Arial" pitchFamily="34" charset="0"/>
              </a:rPr>
              <a:t>степени </a:t>
            </a:r>
            <a:r>
              <a:rPr lang="ru-RU" sz="3600" b="1" dirty="0" smtClean="0">
                <a:solidFill>
                  <a:srgbClr val="CF4520"/>
                </a:solidFill>
                <a:latin typeface="Montserrat"/>
                <a:ea typeface="Liberation Serif" panose="02020603050405020304" pitchFamily="18" charset="0"/>
                <a:cs typeface="Arial" pitchFamily="34" charset="0"/>
              </a:rPr>
              <a:t>тяжести</a:t>
            </a:r>
            <a:endParaRPr lang="ru-RU" sz="3600" b="1" dirty="0">
              <a:solidFill>
                <a:prstClr val="black"/>
              </a:solidFill>
              <a:latin typeface="Montserrat"/>
              <a:ea typeface="Liberation Serif" panose="02020603050405020304" pitchFamily="18" charset="0"/>
              <a:cs typeface="Arial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3112795"/>
              </p:ext>
            </p:extLst>
          </p:nvPr>
        </p:nvGraphicFramePr>
        <p:xfrm>
          <a:off x="568459" y="1573166"/>
          <a:ext cx="11744626" cy="71073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80988"/>
                <a:gridCol w="2059048"/>
                <a:gridCol w="2249905"/>
                <a:gridCol w="2254685"/>
              </a:tblGrid>
              <a:tr h="1300577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Степень тяжести</a:t>
                      </a:r>
                      <a:endParaRPr lang="ru-RU" sz="2000" dirty="0">
                        <a:solidFill>
                          <a:schemeClr val="tx1"/>
                        </a:solidFill>
                        <a:latin typeface="Montserrat"/>
                        <a:ea typeface="Liberation Serif" panose="02020603050405020304" pitchFamily="18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9 мес.</a:t>
                      </a:r>
                      <a:r>
                        <a:rPr lang="ru-RU" sz="2000" baseline="0" dirty="0" smtClean="0">
                          <a:solidFill>
                            <a:schemeClr val="tx1"/>
                          </a:solidFill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 </a:t>
                      </a:r>
                    </a:p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2025 года</a:t>
                      </a:r>
                      <a:endParaRPr lang="ru-RU" sz="2000" dirty="0">
                        <a:solidFill>
                          <a:schemeClr val="tx1"/>
                        </a:solidFill>
                        <a:latin typeface="Montserrat"/>
                        <a:ea typeface="Liberation Serif" panose="02020603050405020304" pitchFamily="18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Количество </a:t>
                      </a:r>
                    </a:p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за 2025 год</a:t>
                      </a:r>
                      <a:endParaRPr lang="ru-RU" sz="2000" dirty="0">
                        <a:solidFill>
                          <a:schemeClr val="tx1"/>
                        </a:solidFill>
                        <a:latin typeface="Montserrat"/>
                        <a:ea typeface="Liberation Serif" panose="02020603050405020304" pitchFamily="18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9</a:t>
                      </a:r>
                      <a:r>
                        <a:rPr lang="ru-RU" sz="2000" baseline="0" dirty="0" smtClean="0">
                          <a:solidFill>
                            <a:schemeClr val="tx1"/>
                          </a:solidFill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 мес.</a:t>
                      </a:r>
                    </a:p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 2026 года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04113"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Тяжелый несчастный случай</a:t>
                      </a:r>
                      <a:endParaRPr lang="ru-RU" sz="2800" dirty="0">
                        <a:latin typeface="Montserrat"/>
                        <a:ea typeface="Liberation Serif" panose="02020603050405020304" pitchFamily="18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5</a:t>
                      </a:r>
                      <a:endParaRPr lang="ru-RU" sz="2800" b="1" dirty="0">
                        <a:latin typeface="Montserrat"/>
                        <a:ea typeface="Liberation Serif" panose="02020603050405020304" pitchFamily="18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8</a:t>
                      </a:r>
                      <a:endParaRPr lang="ru-RU" sz="2800" b="1" dirty="0">
                        <a:latin typeface="Montserrat"/>
                        <a:ea typeface="Liberation Serif" panose="02020603050405020304" pitchFamily="18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1</a:t>
                      </a:r>
                      <a:endParaRPr lang="ru-RU" sz="2800" b="1" dirty="0">
                        <a:latin typeface="Montserrat"/>
                        <a:ea typeface="Liberation Serif" panose="02020603050405020304" pitchFamily="18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66395"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Несчастный случай со  смертельным исходом</a:t>
                      </a:r>
                      <a:endParaRPr lang="ru-RU" sz="2800" dirty="0">
                        <a:latin typeface="Montserrat"/>
                        <a:ea typeface="Liberation Serif" panose="02020603050405020304" pitchFamily="18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2</a:t>
                      </a:r>
                      <a:endParaRPr lang="ru-RU" sz="2800" b="1" dirty="0">
                        <a:latin typeface="Montserrat"/>
                        <a:ea typeface="Liberation Serif" panose="02020603050405020304" pitchFamily="18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3</a:t>
                      </a:r>
                      <a:endParaRPr lang="ru-RU" sz="2800" b="1" dirty="0">
                        <a:latin typeface="Montserrat"/>
                        <a:ea typeface="Liberation Serif" panose="02020603050405020304" pitchFamily="18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4</a:t>
                      </a:r>
                      <a:endParaRPr lang="ru-RU" sz="2800" b="1" dirty="0">
                        <a:latin typeface="Montserrat"/>
                        <a:ea typeface="Liberation Serif" panose="02020603050405020304" pitchFamily="18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78956"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Групповой несчастный случай</a:t>
                      </a:r>
                      <a:endParaRPr lang="ru-RU" sz="2800" dirty="0">
                        <a:latin typeface="Montserrat"/>
                        <a:ea typeface="Liberation Serif" panose="02020603050405020304" pitchFamily="18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1</a:t>
                      </a:r>
                      <a:endParaRPr lang="ru-RU" sz="2800" b="1" dirty="0">
                        <a:latin typeface="Montserrat"/>
                        <a:ea typeface="Liberation Serif" panose="02020603050405020304" pitchFamily="18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1</a:t>
                      </a:r>
                      <a:endParaRPr lang="ru-RU" sz="2800" b="1" dirty="0">
                        <a:latin typeface="Montserrat"/>
                        <a:ea typeface="Liberation Serif" panose="02020603050405020304" pitchFamily="18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0</a:t>
                      </a:r>
                      <a:endParaRPr lang="ru-RU" sz="2800" b="1" dirty="0">
                        <a:latin typeface="Montserrat"/>
                        <a:ea typeface="Liberation Serif" panose="02020603050405020304" pitchFamily="18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63544">
                <a:tc>
                  <a:txBody>
                    <a:bodyPr/>
                    <a:lstStyle/>
                    <a:p>
                      <a:pPr algn="r"/>
                      <a:r>
                        <a:rPr lang="ru-RU" sz="2800" b="1" dirty="0" smtClean="0">
                          <a:solidFill>
                            <a:srgbClr val="0033A0"/>
                          </a:solidFill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ИТОГО</a:t>
                      </a:r>
                      <a:endParaRPr lang="ru-RU" sz="2800" b="1" dirty="0">
                        <a:solidFill>
                          <a:srgbClr val="0033A0"/>
                        </a:solidFill>
                        <a:latin typeface="Montserrat"/>
                        <a:ea typeface="Liberation Serif" panose="02020603050405020304" pitchFamily="18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rgbClr val="0033A0"/>
                          </a:solidFill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8</a:t>
                      </a:r>
                      <a:endParaRPr lang="ru-RU" sz="3600" b="1" dirty="0">
                        <a:solidFill>
                          <a:srgbClr val="0033A0"/>
                        </a:solidFill>
                        <a:latin typeface="Montserrat"/>
                        <a:ea typeface="Liberation Serif" panose="02020603050405020304" pitchFamily="18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rgbClr val="0033A0"/>
                          </a:solidFill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12</a:t>
                      </a:r>
                      <a:endParaRPr lang="ru-RU" sz="3600" b="1" dirty="0">
                        <a:solidFill>
                          <a:srgbClr val="0033A0"/>
                        </a:solidFill>
                        <a:latin typeface="Montserrat"/>
                        <a:ea typeface="Liberation Serif" panose="02020603050405020304" pitchFamily="18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rgbClr val="0033A0"/>
                          </a:solidFill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5</a:t>
                      </a:r>
                      <a:endParaRPr lang="ru-RU" sz="3600" b="1" dirty="0">
                        <a:solidFill>
                          <a:srgbClr val="0033A0"/>
                        </a:solidFill>
                        <a:latin typeface="Montserrat"/>
                        <a:ea typeface="Liberation Serif" panose="02020603050405020304" pitchFamily="18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8073"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связан с производством</a:t>
                      </a:r>
                      <a:endParaRPr lang="ru-RU" sz="2800" dirty="0">
                        <a:latin typeface="Montserrat"/>
                        <a:ea typeface="Liberation Serif" panose="02020603050405020304" pitchFamily="18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5</a:t>
                      </a:r>
                      <a:endParaRPr lang="ru-RU" sz="2800" b="1" dirty="0">
                        <a:latin typeface="Montserrat"/>
                        <a:ea typeface="Liberation Serif" panose="02020603050405020304" pitchFamily="18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6</a:t>
                      </a:r>
                      <a:endParaRPr lang="ru-RU" sz="2800" b="1" dirty="0">
                        <a:latin typeface="Montserrat"/>
                        <a:ea typeface="Liberation Serif" panose="02020603050405020304" pitchFamily="18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1</a:t>
                      </a:r>
                      <a:endParaRPr lang="ru-RU" sz="2800" b="1" dirty="0">
                        <a:latin typeface="Montserrat"/>
                        <a:ea typeface="Liberation Serif" panose="02020603050405020304" pitchFamily="18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5711"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не связан с производством</a:t>
                      </a:r>
                      <a:endParaRPr lang="ru-RU" sz="2800" dirty="0">
                        <a:latin typeface="Montserrat"/>
                        <a:ea typeface="Liberation Serif" panose="02020603050405020304" pitchFamily="18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3</a:t>
                      </a:r>
                      <a:endParaRPr lang="ru-RU" sz="2800" b="1" dirty="0">
                        <a:latin typeface="Montserrat"/>
                        <a:ea typeface="Liberation Serif" panose="02020603050405020304" pitchFamily="18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6</a:t>
                      </a:r>
                      <a:endParaRPr lang="ru-RU" sz="2800" b="1" dirty="0">
                        <a:latin typeface="Montserrat"/>
                        <a:ea typeface="Liberation Serif" panose="02020603050405020304" pitchFamily="18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3</a:t>
                      </a:r>
                      <a:endParaRPr lang="ru-RU" sz="2800" b="1" dirty="0">
                        <a:latin typeface="Montserrat"/>
                        <a:ea typeface="Liberation Serif" panose="02020603050405020304" pitchFamily="18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85269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552073" y="1799779"/>
            <a:ext cx="10250906" cy="74481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defTabSz="914400"/>
            <a:r>
              <a:rPr lang="ru-RU" sz="2400" b="1" dirty="0">
                <a:solidFill>
                  <a:srgbClr val="0033A0"/>
                </a:solidFill>
                <a:latin typeface="Arial" pitchFamily="34" charset="0"/>
                <a:cs typeface="Arial" pitchFamily="34" charset="0"/>
              </a:rPr>
              <a:t>в 2025 году:</a:t>
            </a:r>
          </a:p>
          <a:p>
            <a:pPr marL="285750" lvl="0" indent="-285750" algn="just" defTabSz="914400"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 несчастный случай с тяжелыми последствиями произошел от воздействия движущихся, разлетающихся, вращающихся предметов, деталей, машин;</a:t>
            </a:r>
          </a:p>
          <a:p>
            <a:pPr marL="285750" lvl="0" indent="-285750" algn="just" defTabSz="914400"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 работник получил тяжелые травмы от попадания инородного тела (расплавленного металла) через естественное отверстие в организме;</a:t>
            </a:r>
          </a:p>
          <a:p>
            <a:pPr marL="285750" lvl="0" indent="-285750" algn="just" defTabSz="914400"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 работник погиб от защемления вследствие обрушения оборудования;</a:t>
            </a:r>
          </a:p>
          <a:p>
            <a:pPr marL="285750" lvl="0" indent="-285750" algn="just" defTabSz="914400"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 несчастный случай с тяжелыми последствиями произошел от воздействия экстремальных температур (соприкосновение с расплавленным металлом);</a:t>
            </a:r>
          </a:p>
          <a:p>
            <a:pPr marL="285750" lvl="0" indent="-285750" algn="just" defTabSz="914400"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 работник погиб и 1 работник получил тяжелые травмы в результате транспортного происшествия (групповой несчастный случай).</a:t>
            </a:r>
          </a:p>
          <a:p>
            <a:pPr lvl="0" defTabSz="914400"/>
            <a:r>
              <a:rPr lang="ru-RU" sz="2400" b="1" dirty="0">
                <a:solidFill>
                  <a:srgbClr val="0033A0"/>
                </a:solidFill>
                <a:latin typeface="Arial" pitchFamily="34" charset="0"/>
                <a:cs typeface="Arial" pitchFamily="34" charset="0"/>
              </a:rPr>
              <a:t>в 2026 году:</a:t>
            </a:r>
          </a:p>
          <a:p>
            <a:pPr marL="285750" indent="-285750" algn="just" defTabSz="914400"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1 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работник погиб в результате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железнодорожного транспортного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происшествия.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algn="just" defTabSz="914400"/>
            <a:endParaRPr lang="ru-RU" sz="2400" dirty="0">
              <a:latin typeface="Arial" pitchFamily="34" charset="0"/>
              <a:cs typeface="Arial" pitchFamily="34" charset="0"/>
            </a:endParaRPr>
          </a:p>
          <a:p>
            <a:pPr marL="285750" lvl="0" indent="-285750" algn="just" defTabSz="914400">
              <a:buFont typeface="Wingdings" panose="05000000000000000000" pitchFamily="2" charset="2"/>
              <a:buChar char="Ø"/>
            </a:pP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158288" y="505574"/>
            <a:ext cx="6400800" cy="108234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defTabSz="457200">
              <a:spcBef>
                <a:spcPts val="1000"/>
              </a:spcBef>
              <a:buClr>
                <a:srgbClr val="5FCBEF"/>
              </a:buClr>
              <a:buSzPct val="80000"/>
            </a:pPr>
            <a:r>
              <a:rPr lang="ru-RU" sz="2800" b="1" dirty="0">
                <a:solidFill>
                  <a:srgbClr val="CF4520"/>
                </a:solidFill>
                <a:latin typeface="Arial" pitchFamily="34" charset="0"/>
                <a:ea typeface="Liberation Serif" panose="02020603050405020304" pitchFamily="18" charset="0"/>
                <a:cs typeface="Arial" pitchFamily="34" charset="0"/>
              </a:rPr>
              <a:t>Виды несчастных случаев </a:t>
            </a:r>
          </a:p>
          <a:p>
            <a:pPr lvl="0" algn="ctr" defTabSz="457200">
              <a:spcBef>
                <a:spcPts val="1000"/>
              </a:spcBef>
              <a:buClr>
                <a:srgbClr val="5FCBEF"/>
              </a:buClr>
              <a:buSzPct val="80000"/>
            </a:pPr>
            <a:r>
              <a:rPr lang="ru-RU" sz="2800" b="1" dirty="0">
                <a:solidFill>
                  <a:srgbClr val="CF4520"/>
                </a:solidFill>
                <a:latin typeface="Arial" pitchFamily="34" charset="0"/>
                <a:ea typeface="Liberation Serif" panose="02020603050405020304" pitchFamily="18" charset="0"/>
                <a:cs typeface="Arial" pitchFamily="34" charset="0"/>
              </a:rPr>
              <a:t>на производстве</a:t>
            </a:r>
          </a:p>
        </p:txBody>
      </p:sp>
    </p:spTree>
    <p:extLst>
      <p:ext uri="{BB962C8B-B14F-4D97-AF65-F5344CB8AC3E}">
        <p14:creationId xmlns:p14="http://schemas.microsoft.com/office/powerpoint/2010/main" val="38135929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39035" y="236462"/>
            <a:ext cx="995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CF4520"/>
                </a:solidFill>
                <a:latin typeface="Montserrat"/>
                <a:ea typeface="Liberation Serif" panose="02020603050405020304" pitchFamily="18" charset="0"/>
                <a:cs typeface="Arial" pitchFamily="34" charset="0"/>
              </a:rPr>
              <a:t>Охрана труда</a:t>
            </a:r>
            <a:endParaRPr lang="ru-RU" sz="3600" b="1" dirty="0">
              <a:solidFill>
                <a:srgbClr val="CF4520"/>
              </a:solidFill>
              <a:latin typeface="Montserrat"/>
              <a:ea typeface="Liberation Serif" panose="02020603050405020304" pitchFamily="18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39035" y="2210414"/>
            <a:ext cx="1146131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ru-RU" sz="3200" b="1" dirty="0" smtClean="0">
                <a:solidFill>
                  <a:srgbClr val="0033A0"/>
                </a:solidFill>
                <a:latin typeface="Montserrat"/>
                <a:cs typeface="Arial" pitchFamily="34" charset="0"/>
              </a:rPr>
              <a:t>Информация </a:t>
            </a:r>
            <a:r>
              <a:rPr lang="ru-RU" sz="3200" b="1" dirty="0">
                <a:solidFill>
                  <a:srgbClr val="0033A0"/>
                </a:solidFill>
                <a:latin typeface="Montserrat"/>
                <a:cs typeface="Arial" pitchFamily="34" charset="0"/>
              </a:rPr>
              <a:t>о состоянии условий и охраны </a:t>
            </a:r>
            <a:r>
              <a:rPr lang="ru-RU" sz="3200" b="1" dirty="0" smtClean="0">
                <a:solidFill>
                  <a:srgbClr val="0033A0"/>
                </a:solidFill>
                <a:latin typeface="Montserrat"/>
                <a:cs typeface="Arial" pitchFamily="34" charset="0"/>
              </a:rPr>
              <a:t>труда:</a:t>
            </a:r>
          </a:p>
          <a:p>
            <a:pPr algn="just" defTabSz="914400"/>
            <a:endParaRPr lang="ru-RU" sz="3200" b="1" dirty="0" smtClean="0">
              <a:solidFill>
                <a:srgbClr val="0033A0"/>
              </a:solidFill>
              <a:latin typeface="Montserrat"/>
              <a:cs typeface="Arial" pitchFamily="34" charset="0"/>
            </a:endParaRPr>
          </a:p>
          <a:p>
            <a:pPr marL="342900" indent="-342900" defTabSz="914400">
              <a:buFont typeface="Wingdings" panose="05000000000000000000" pitchFamily="2" charset="2"/>
              <a:buChar char="Ø"/>
            </a:pPr>
            <a:r>
              <a:rPr lang="ru-RU" sz="3200" dirty="0" smtClean="0">
                <a:solidFill>
                  <a:prstClr val="black"/>
                </a:solidFill>
                <a:latin typeface="Montserrat"/>
                <a:cs typeface="Arial" pitchFamily="34" charset="0"/>
              </a:rPr>
              <a:t>размещается работодателями самостоятельно</a:t>
            </a:r>
          </a:p>
          <a:p>
            <a:pPr marL="355600" algn="just" defTabSz="914400"/>
            <a:r>
              <a:rPr lang="ru-RU" sz="3200" dirty="0" smtClean="0">
                <a:solidFill>
                  <a:prstClr val="black"/>
                </a:solidFill>
                <a:latin typeface="Montserrat"/>
                <a:cs typeface="Arial" pitchFamily="34" charset="0"/>
              </a:rPr>
              <a:t>на </a:t>
            </a:r>
            <a:r>
              <a:rPr lang="ru-RU" sz="3200" dirty="0">
                <a:solidFill>
                  <a:prstClr val="black"/>
                </a:solidFill>
                <a:latin typeface="Montserrat"/>
                <a:cs typeface="Arial" pitchFamily="34" charset="0"/>
              </a:rPr>
              <a:t>официальном сайте </a:t>
            </a:r>
            <a:r>
              <a:rPr lang="ru-RU" sz="3200" b="1" dirty="0" smtClean="0">
                <a:solidFill>
                  <a:srgbClr val="0033A0"/>
                </a:solidFill>
                <a:latin typeface="Montserrat"/>
                <a:cs typeface="Arial" pitchFamily="34" charset="0"/>
                <a:hlinkClick r:id="rId2"/>
              </a:rPr>
              <a:t>www.infotrud66.ru</a:t>
            </a:r>
            <a:endParaRPr lang="ru-RU" sz="3200" b="1" dirty="0" smtClean="0">
              <a:solidFill>
                <a:srgbClr val="0033A0"/>
              </a:solidFill>
              <a:latin typeface="Montserrat"/>
              <a:cs typeface="Arial" pitchFamily="34" charset="0"/>
            </a:endParaRPr>
          </a:p>
          <a:p>
            <a:pPr marL="355600" algn="just" defTabSz="914400"/>
            <a:endParaRPr lang="ru-RU" sz="3200" b="1" dirty="0">
              <a:solidFill>
                <a:srgbClr val="0033A0"/>
              </a:solidFill>
              <a:latin typeface="Montserrat"/>
              <a:cs typeface="Arial" pitchFamily="34" charset="0"/>
            </a:endParaRPr>
          </a:p>
          <a:p>
            <a:pPr marL="342900" indent="-342900" defTabSz="914400">
              <a:buFont typeface="Wingdings" panose="05000000000000000000" pitchFamily="2" charset="2"/>
              <a:buChar char="Ø"/>
            </a:pPr>
            <a:r>
              <a:rPr lang="ru-RU" sz="3200" dirty="0" smtClean="0">
                <a:solidFill>
                  <a:prstClr val="black"/>
                </a:solidFill>
                <a:latin typeface="Montserrat"/>
                <a:cs typeface="Arial" pitchFamily="34" charset="0"/>
              </a:rPr>
              <a:t>предоставляется в Центр занятости</a:t>
            </a:r>
          </a:p>
          <a:p>
            <a:pPr defTabSz="914400"/>
            <a:endParaRPr lang="ru-RU" sz="2400" b="1" dirty="0" smtClean="0">
              <a:solidFill>
                <a:srgbClr val="0033A0"/>
              </a:solidFill>
              <a:latin typeface="Liberation Serif" panose="02020603050405020304" pitchFamily="18" charset="0"/>
            </a:endParaRPr>
          </a:p>
          <a:p>
            <a:pPr defTabSz="914400"/>
            <a:endParaRPr lang="ru-RU" sz="2400" b="1" dirty="0">
              <a:solidFill>
                <a:srgbClr val="0033A0"/>
              </a:solidFill>
              <a:latin typeface="Liberation Serif" panose="02020603050405020304" pitchFamily="18" charset="0"/>
            </a:endParaRPr>
          </a:p>
          <a:p>
            <a:pPr defTabSz="914400"/>
            <a:endParaRPr lang="ru-RU" sz="2400" b="1" dirty="0" smtClean="0">
              <a:solidFill>
                <a:srgbClr val="0033A0"/>
              </a:solidFill>
              <a:latin typeface="Liberation Serif" panose="02020603050405020304" pitchFamily="18" charset="0"/>
            </a:endParaRPr>
          </a:p>
          <a:p>
            <a:pPr defTabSz="914400"/>
            <a:endParaRPr lang="ru-RU" sz="2400" b="1" dirty="0" smtClean="0">
              <a:solidFill>
                <a:srgbClr val="0033A0"/>
              </a:solidFill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5205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39035" y="236462"/>
            <a:ext cx="99581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CF4520"/>
                </a:solidFill>
                <a:latin typeface="Montserrat"/>
                <a:cs typeface="Arial" pitchFamily="34" charset="0"/>
              </a:rPr>
              <a:t>Мониторинг включения </a:t>
            </a:r>
            <a:r>
              <a:rPr lang="ru-RU" sz="3600" b="1" dirty="0" smtClean="0">
                <a:solidFill>
                  <a:srgbClr val="CF4520"/>
                </a:solidFill>
                <a:latin typeface="Montserrat"/>
                <a:cs typeface="Arial" pitchFamily="34" charset="0"/>
              </a:rPr>
              <a:t>в </a:t>
            </a:r>
            <a:r>
              <a:rPr lang="ru-RU" sz="3600" b="1" dirty="0">
                <a:solidFill>
                  <a:srgbClr val="CF4520"/>
                </a:solidFill>
                <a:latin typeface="Montserrat"/>
                <a:cs typeface="Arial" pitchFamily="34" charset="0"/>
              </a:rPr>
              <a:t>коллективные договоры </a:t>
            </a:r>
            <a:r>
              <a:rPr lang="ru-RU" sz="3600" b="1" dirty="0" smtClean="0">
                <a:solidFill>
                  <a:srgbClr val="CF4520"/>
                </a:solidFill>
                <a:latin typeface="Montserrat"/>
                <a:cs typeface="Arial" pitchFamily="34" charset="0"/>
              </a:rPr>
              <a:t>соглашений </a:t>
            </a:r>
            <a:r>
              <a:rPr lang="ru-RU" sz="3600" b="1" dirty="0">
                <a:solidFill>
                  <a:srgbClr val="CF4520"/>
                </a:solidFill>
                <a:latin typeface="Montserrat"/>
                <a:cs typeface="Arial" pitchFamily="34" charset="0"/>
              </a:rPr>
              <a:t>по охране труда</a:t>
            </a:r>
            <a:endParaRPr lang="ru-RU" sz="3600" dirty="0">
              <a:solidFill>
                <a:srgbClr val="CF4520"/>
              </a:solidFill>
              <a:latin typeface="Montserrat"/>
              <a:cs typeface="Arial" pitchFamily="34" charset="0"/>
            </a:endParaRPr>
          </a:p>
        </p:txBody>
      </p:sp>
      <p:graphicFrame>
        <p:nvGraphicFramePr>
          <p:cNvPr id="4" name="Объект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35818822"/>
              </p:ext>
            </p:extLst>
          </p:nvPr>
        </p:nvGraphicFramePr>
        <p:xfrm>
          <a:off x="457097" y="1650340"/>
          <a:ext cx="11893566" cy="63234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92350"/>
                <a:gridCol w="2880986"/>
                <a:gridCol w="3720230"/>
              </a:tblGrid>
              <a:tr h="1481168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Организация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Montserrat"/>
                        <a:ea typeface="Liberation Serif" panose="02020603050405020304" pitchFamily="18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Количество организаций, имеющих Коллективный</a:t>
                      </a:r>
                      <a:r>
                        <a:rPr lang="ru-RU" sz="2000" b="1" baseline="0" dirty="0" smtClean="0">
                          <a:solidFill>
                            <a:schemeClr val="tx1"/>
                          </a:solidFill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 договор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Montserrat"/>
                        <a:ea typeface="Liberation Serif" panose="02020603050405020304" pitchFamily="18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Количество </a:t>
                      </a:r>
                    </a:p>
                    <a:p>
                      <a:pPr algn="ctr"/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Коллективных договоров, </a:t>
                      </a:r>
                    </a:p>
                    <a:p>
                      <a:pPr algn="ctr"/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которые содержат Соглашения по охране труда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Montserrat"/>
                        <a:ea typeface="Liberation Serif" panose="02020603050405020304" pitchFamily="18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88205"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Муниципальные организации </a:t>
                      </a:r>
                      <a:endParaRPr lang="ru-RU" sz="2800" dirty="0">
                        <a:latin typeface="Montserrat"/>
                        <a:ea typeface="Liberation Serif" panose="02020603050405020304" pitchFamily="18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98</a:t>
                      </a:r>
                      <a:endParaRPr lang="ru-RU" sz="2800" b="1" dirty="0">
                        <a:latin typeface="Montserrat"/>
                        <a:ea typeface="Liberation Serif" panose="02020603050405020304" pitchFamily="18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19</a:t>
                      </a:r>
                      <a:endParaRPr lang="ru-RU" sz="2800" b="1" dirty="0">
                        <a:latin typeface="Montserrat"/>
                        <a:ea typeface="Liberation Serif" panose="02020603050405020304" pitchFamily="18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5193"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Государственные учреждения</a:t>
                      </a:r>
                      <a:endParaRPr lang="ru-RU" sz="2800" dirty="0">
                        <a:latin typeface="Montserrat"/>
                        <a:ea typeface="Liberation Serif" panose="02020603050405020304" pitchFamily="18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24</a:t>
                      </a:r>
                      <a:endParaRPr lang="ru-RU" sz="2800" b="1" dirty="0">
                        <a:latin typeface="Montserrat"/>
                        <a:ea typeface="Liberation Serif" panose="02020603050405020304" pitchFamily="18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10</a:t>
                      </a:r>
                      <a:endParaRPr lang="ru-RU" sz="2800" b="1" dirty="0">
                        <a:latin typeface="Montserrat"/>
                        <a:ea typeface="Liberation Serif" panose="02020603050405020304" pitchFamily="18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71095">
                <a:tc>
                  <a:txBody>
                    <a:bodyPr/>
                    <a:lstStyle/>
                    <a:p>
                      <a:pPr algn="l"/>
                      <a:r>
                        <a:rPr lang="ru-RU" sz="2800" dirty="0" smtClean="0"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Организации частной собственности</a:t>
                      </a:r>
                      <a:endParaRPr lang="ru-RU" sz="2800" dirty="0">
                        <a:latin typeface="Montserrat"/>
                        <a:ea typeface="Liberation Serif" panose="02020603050405020304" pitchFamily="18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23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12</a:t>
                      </a:r>
                      <a:endParaRPr lang="ru-RU" sz="2800" b="1" dirty="0">
                        <a:latin typeface="Montserrat"/>
                        <a:ea typeface="Liberation Serif" panose="02020603050405020304" pitchFamily="18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3519">
                <a:tc>
                  <a:txBody>
                    <a:bodyPr/>
                    <a:lstStyle/>
                    <a:p>
                      <a:pPr algn="r"/>
                      <a:r>
                        <a:rPr lang="ru-RU" sz="2800" b="1" dirty="0" smtClean="0">
                          <a:solidFill>
                            <a:srgbClr val="0033A0"/>
                          </a:solidFill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ИТОГО</a:t>
                      </a:r>
                      <a:endParaRPr lang="ru-RU" sz="2800" b="1" dirty="0">
                        <a:solidFill>
                          <a:srgbClr val="0033A0"/>
                        </a:solidFill>
                        <a:latin typeface="Montserrat"/>
                        <a:ea typeface="Liberation Serif" panose="02020603050405020304" pitchFamily="18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rgbClr val="0033A0"/>
                          </a:solidFill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145</a:t>
                      </a:r>
                      <a:endParaRPr lang="ru-RU" sz="2800" b="1" dirty="0">
                        <a:solidFill>
                          <a:srgbClr val="0033A0"/>
                        </a:solidFill>
                        <a:latin typeface="Montserrat"/>
                        <a:ea typeface="Liberation Serif" panose="02020603050405020304" pitchFamily="18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rgbClr val="0033A0"/>
                          </a:solidFill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41</a:t>
                      </a:r>
                      <a:endParaRPr lang="ru-RU" sz="2800" b="1" dirty="0">
                        <a:solidFill>
                          <a:srgbClr val="0033A0"/>
                        </a:solidFill>
                        <a:latin typeface="Montserrat"/>
                        <a:ea typeface="Liberation Serif" panose="02020603050405020304" pitchFamily="18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33783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26508" y="0"/>
            <a:ext cx="1035902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200" b="1" dirty="0" smtClean="0">
              <a:solidFill>
                <a:srgbClr val="CF4520"/>
              </a:solidFill>
              <a:latin typeface="Montserrat"/>
              <a:ea typeface="Liberation Serif" panose="02020603050405020304" pitchFamily="18" charset="0"/>
              <a:cs typeface="Arial" pitchFamily="34" charset="0"/>
            </a:endParaRPr>
          </a:p>
          <a:p>
            <a:pPr algn="ctr"/>
            <a:r>
              <a:rPr lang="ru-RU" sz="3200" b="1" dirty="0" smtClean="0">
                <a:solidFill>
                  <a:srgbClr val="CF4520"/>
                </a:solidFill>
                <a:latin typeface="Montserrat"/>
                <a:ea typeface="Liberation Serif" panose="02020603050405020304" pitchFamily="18" charset="0"/>
                <a:cs typeface="Arial" pitchFamily="34" charset="0"/>
              </a:rPr>
              <a:t>Изменения с </a:t>
            </a:r>
            <a:r>
              <a:rPr lang="ru-RU" sz="3200" b="1" dirty="0">
                <a:solidFill>
                  <a:srgbClr val="CF4520"/>
                </a:solidFill>
                <a:latin typeface="Montserrat"/>
                <a:ea typeface="Liberation Serif" panose="02020603050405020304" pitchFamily="18" charset="0"/>
                <a:cs typeface="Arial" pitchFamily="34" charset="0"/>
              </a:rPr>
              <a:t>1 сентября 2026 </a:t>
            </a:r>
            <a:r>
              <a:rPr lang="ru-RU" sz="3200" b="1" dirty="0" smtClean="0">
                <a:solidFill>
                  <a:srgbClr val="CF4520"/>
                </a:solidFill>
                <a:latin typeface="Montserrat"/>
                <a:ea typeface="Liberation Serif" panose="02020603050405020304" pitchFamily="18" charset="0"/>
                <a:cs typeface="Arial" pitchFamily="34" charset="0"/>
              </a:rPr>
              <a:t>года</a:t>
            </a:r>
          </a:p>
          <a:p>
            <a:pPr algn="ctr"/>
            <a:r>
              <a:rPr lang="ru-RU" sz="3200" b="1" dirty="0" smtClean="0">
                <a:solidFill>
                  <a:srgbClr val="CF4520"/>
                </a:solidFill>
                <a:latin typeface="Montserrat"/>
                <a:ea typeface="Liberation Serif" panose="02020603050405020304" pitchFamily="18" charset="0"/>
                <a:cs typeface="Arial" pitchFamily="34" charset="0"/>
              </a:rPr>
              <a:t> </a:t>
            </a:r>
            <a:r>
              <a:rPr lang="ru-RU" sz="3200" b="1" dirty="0">
                <a:solidFill>
                  <a:srgbClr val="CF4520"/>
                </a:solidFill>
                <a:latin typeface="Montserrat"/>
                <a:ea typeface="Liberation Serif" panose="02020603050405020304" pitchFamily="18" charset="0"/>
                <a:cs typeface="Arial" pitchFamily="34" charset="0"/>
              </a:rPr>
              <a:t>в Правилах обучения по охране труда </a:t>
            </a:r>
            <a:r>
              <a:rPr lang="ru-RU" sz="3200" b="1" dirty="0" smtClean="0">
                <a:solidFill>
                  <a:srgbClr val="CF4520"/>
                </a:solidFill>
                <a:latin typeface="Montserrat"/>
                <a:ea typeface="Liberation Serif" panose="02020603050405020304" pitchFamily="18" charset="0"/>
                <a:cs typeface="Arial" pitchFamily="34" charset="0"/>
              </a:rPr>
              <a:t>:</a:t>
            </a:r>
            <a:endParaRPr lang="ru-RU" sz="3200" b="1" dirty="0">
              <a:solidFill>
                <a:srgbClr val="CF4520"/>
              </a:solidFill>
              <a:latin typeface="Montserrat"/>
              <a:ea typeface="Liberation Serif" panose="02020603050405020304" pitchFamily="18" charset="0"/>
              <a:cs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142999" y="2183270"/>
            <a:ext cx="10359191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/>
              <a:t>Поправки </a:t>
            </a:r>
            <a:r>
              <a:rPr lang="ru-RU" sz="2400" dirty="0"/>
              <a:t>к Постановлению Правительства РФ № 2464 от 24.12.2021 «О порядке обучения по охране труда и проверки знания требований охраны труда</a:t>
            </a:r>
            <a:r>
              <a:rPr lang="ru-RU" sz="2400" dirty="0" smtClean="0"/>
              <a:t>».</a:t>
            </a:r>
          </a:p>
          <a:p>
            <a:pPr algn="just"/>
            <a:endParaRPr lang="ru-RU" sz="2400" dirty="0" smtClean="0"/>
          </a:p>
          <a:p>
            <a:pPr algn="just"/>
            <a:r>
              <a:rPr lang="ru-RU" sz="2400" dirty="0" smtClean="0"/>
              <a:t>Среди ключевых изменений</a:t>
            </a:r>
            <a:r>
              <a:rPr lang="ru-RU" sz="2400" dirty="0" smtClean="0"/>
              <a:t>:</a:t>
            </a:r>
          </a:p>
          <a:p>
            <a:pPr algn="just"/>
            <a:endParaRPr lang="ru-RU" sz="2400" dirty="0" smtClean="0"/>
          </a:p>
          <a:p>
            <a:r>
              <a:rPr lang="ru-RU" sz="2400" b="1" dirty="0" smtClean="0"/>
              <a:t>1. Продлили срок </a:t>
            </a:r>
            <a:r>
              <a:rPr lang="ru-RU" sz="2400" b="1" dirty="0"/>
              <a:t>действия Правил обучения по охране труда </a:t>
            </a:r>
            <a:r>
              <a:rPr lang="ru-RU" sz="2400" b="1" dirty="0" smtClean="0"/>
              <a:t>до </a:t>
            </a:r>
            <a:r>
              <a:rPr lang="ru-RU" sz="2400" b="1" dirty="0"/>
              <a:t>2032 </a:t>
            </a:r>
            <a:r>
              <a:rPr lang="ru-RU" sz="2400" b="1" dirty="0" smtClean="0"/>
              <a:t>года.</a:t>
            </a:r>
            <a:endParaRPr lang="ru-RU" sz="2400" b="1" dirty="0"/>
          </a:p>
          <a:p>
            <a:pPr algn="just"/>
            <a:endParaRPr lang="ru-RU" sz="2400" dirty="0" smtClean="0"/>
          </a:p>
          <a:p>
            <a:r>
              <a:rPr lang="ru-RU" sz="2400" b="1" dirty="0" smtClean="0">
                <a:solidFill>
                  <a:srgbClr val="000000"/>
                </a:solidFill>
                <a:latin typeface="Formular"/>
              </a:rPr>
              <a:t>2. Расширили </a:t>
            </a:r>
            <a:r>
              <a:rPr lang="ru-RU" sz="2400" b="1" dirty="0">
                <a:solidFill>
                  <a:srgbClr val="000000"/>
                </a:solidFill>
                <a:latin typeface="Formular"/>
              </a:rPr>
              <a:t>возможности обучения работников первой </a:t>
            </a:r>
            <a:r>
              <a:rPr lang="ru-RU" sz="2400" b="1" dirty="0" smtClean="0">
                <a:solidFill>
                  <a:srgbClr val="000000"/>
                </a:solidFill>
                <a:latin typeface="Formular"/>
              </a:rPr>
              <a:t>помощи.</a:t>
            </a:r>
          </a:p>
          <a:p>
            <a:endParaRPr lang="ru-RU" sz="2400" b="1" dirty="0" smtClean="0">
              <a:solidFill>
                <a:srgbClr val="000000"/>
              </a:solidFill>
              <a:latin typeface="Formular"/>
            </a:endParaRPr>
          </a:p>
          <a:p>
            <a:r>
              <a:rPr lang="ru-RU" sz="2400" b="1" dirty="0" smtClean="0">
                <a:solidFill>
                  <a:srgbClr val="000000"/>
                </a:solidFill>
                <a:latin typeface="Formular"/>
              </a:rPr>
              <a:t>3. Увеличили периодичность </a:t>
            </a:r>
            <a:r>
              <a:rPr lang="ru-RU" sz="2400" b="1" dirty="0">
                <a:solidFill>
                  <a:srgbClr val="000000"/>
                </a:solidFill>
                <a:latin typeface="Formular"/>
              </a:rPr>
              <a:t>обучения по охране труда </a:t>
            </a:r>
            <a:r>
              <a:rPr lang="ru-RU" sz="2400" b="1" dirty="0" smtClean="0">
                <a:solidFill>
                  <a:srgbClr val="000000"/>
                </a:solidFill>
                <a:latin typeface="Formular"/>
              </a:rPr>
              <a:t>до </a:t>
            </a:r>
            <a:r>
              <a:rPr lang="ru-RU" sz="2400" b="1" dirty="0">
                <a:solidFill>
                  <a:srgbClr val="000000"/>
                </a:solidFill>
                <a:latin typeface="Formular"/>
              </a:rPr>
              <a:t>трех </a:t>
            </a:r>
            <a:r>
              <a:rPr lang="ru-RU" sz="2400" b="1" dirty="0" smtClean="0">
                <a:solidFill>
                  <a:srgbClr val="000000"/>
                </a:solidFill>
                <a:latin typeface="Formular"/>
              </a:rPr>
              <a:t>лет.</a:t>
            </a:r>
          </a:p>
          <a:p>
            <a:endParaRPr lang="ru-RU" sz="2400" b="1" dirty="0">
              <a:solidFill>
                <a:srgbClr val="000000"/>
              </a:solidFill>
              <a:latin typeface="Formular"/>
            </a:endParaRPr>
          </a:p>
          <a:p>
            <a:r>
              <a:rPr lang="ru-RU" sz="2400" b="1" dirty="0" smtClean="0">
                <a:solidFill>
                  <a:srgbClr val="000000"/>
                </a:solidFill>
                <a:latin typeface="Formular"/>
              </a:rPr>
              <a:t>4. Установили для </a:t>
            </a:r>
            <a:r>
              <a:rPr lang="ru-RU" sz="2400" b="1" dirty="0">
                <a:solidFill>
                  <a:srgbClr val="000000"/>
                </a:solidFill>
                <a:latin typeface="Formular"/>
              </a:rPr>
              <a:t>работников без опыта </a:t>
            </a:r>
            <a:r>
              <a:rPr lang="ru-RU" sz="2400" b="1" dirty="0" smtClean="0">
                <a:solidFill>
                  <a:srgbClr val="000000"/>
                </a:solidFill>
                <a:latin typeface="Formular"/>
              </a:rPr>
              <a:t>обязательную </a:t>
            </a:r>
            <a:r>
              <a:rPr lang="ru-RU" sz="2400" b="1" dirty="0">
                <a:solidFill>
                  <a:srgbClr val="000000"/>
                </a:solidFill>
                <a:latin typeface="Formular"/>
              </a:rPr>
              <a:t>стажировку не менее пяти </a:t>
            </a:r>
            <a:r>
              <a:rPr lang="ru-RU" sz="2400" b="1" dirty="0" smtClean="0">
                <a:solidFill>
                  <a:srgbClr val="000000"/>
                </a:solidFill>
                <a:latin typeface="Formular"/>
              </a:rPr>
              <a:t>смен. </a:t>
            </a:r>
            <a:endParaRPr lang="ru-RU" sz="2400" b="1" dirty="0">
              <a:solidFill>
                <a:srgbClr val="000000"/>
              </a:solidFill>
              <a:latin typeface="Formular"/>
            </a:endParaRPr>
          </a:p>
          <a:p>
            <a:endParaRPr lang="ru-RU" sz="2400" b="1" dirty="0">
              <a:solidFill>
                <a:srgbClr val="000000"/>
              </a:solidFill>
              <a:latin typeface="Formular"/>
            </a:endParaRPr>
          </a:p>
          <a:p>
            <a:endParaRPr lang="ru-RU" sz="2400" b="1" i="0" dirty="0">
              <a:solidFill>
                <a:srgbClr val="000000"/>
              </a:solidFill>
              <a:effectLst/>
              <a:latin typeface="Formular"/>
            </a:endParaRPr>
          </a:p>
        </p:txBody>
      </p:sp>
    </p:spTree>
    <p:extLst>
      <p:ext uri="{BB962C8B-B14F-4D97-AF65-F5344CB8AC3E}">
        <p14:creationId xmlns:p14="http://schemas.microsoft.com/office/powerpoint/2010/main" val="2691335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67635" y="236462"/>
            <a:ext cx="995819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b="1" dirty="0" smtClean="0">
                <a:solidFill>
                  <a:srgbClr val="CF4520"/>
                </a:solidFill>
                <a:latin typeface="Montserrat"/>
                <a:cs typeface="Arial" pitchFamily="34" charset="0"/>
              </a:rPr>
              <a:t>Аккредитованные обучающие организации</a:t>
            </a:r>
            <a:r>
              <a:rPr lang="ru-RU" sz="3000" b="1" dirty="0">
                <a:solidFill>
                  <a:srgbClr val="CF4520"/>
                </a:solidFill>
                <a:latin typeface="Montserrat"/>
                <a:cs typeface="Arial" pitchFamily="34" charset="0"/>
              </a:rPr>
              <a:t>, осуществляющие деятельность </a:t>
            </a:r>
            <a:endParaRPr lang="ru-RU" sz="3000" b="1" dirty="0" smtClean="0">
              <a:solidFill>
                <a:srgbClr val="CF4520"/>
              </a:solidFill>
              <a:latin typeface="Montserrat"/>
              <a:cs typeface="Arial" pitchFamily="34" charset="0"/>
            </a:endParaRPr>
          </a:p>
          <a:p>
            <a:pPr algn="ctr"/>
            <a:r>
              <a:rPr lang="ru-RU" sz="3000" b="1" dirty="0" smtClean="0">
                <a:solidFill>
                  <a:srgbClr val="CF4520"/>
                </a:solidFill>
                <a:latin typeface="Montserrat"/>
                <a:cs typeface="Arial" pitchFamily="34" charset="0"/>
              </a:rPr>
              <a:t>в </a:t>
            </a:r>
            <a:r>
              <a:rPr lang="ru-RU" sz="3000" b="1" dirty="0">
                <a:solidFill>
                  <a:srgbClr val="CF4520"/>
                </a:solidFill>
                <a:latin typeface="Montserrat"/>
                <a:cs typeface="Arial" pitchFamily="34" charset="0"/>
              </a:rPr>
              <a:t>Каменск-Уральском городском </a:t>
            </a:r>
            <a:r>
              <a:rPr lang="ru-RU" sz="3000" b="1" dirty="0" smtClean="0">
                <a:solidFill>
                  <a:srgbClr val="CF4520"/>
                </a:solidFill>
                <a:latin typeface="Montserrat"/>
                <a:cs typeface="Arial" pitchFamily="34" charset="0"/>
              </a:rPr>
              <a:t>округе</a:t>
            </a:r>
            <a:r>
              <a:rPr lang="ru-RU" sz="3000" dirty="0" smtClean="0">
                <a:solidFill>
                  <a:srgbClr val="CF4520"/>
                </a:solidFill>
                <a:latin typeface="Montserrat"/>
                <a:cs typeface="Arial" pitchFamily="34" charset="0"/>
              </a:rPr>
              <a:t> </a:t>
            </a:r>
          </a:p>
          <a:p>
            <a:pPr algn="ctr"/>
            <a:r>
              <a:rPr lang="ru-RU" sz="3000" b="1" dirty="0" smtClean="0">
                <a:solidFill>
                  <a:srgbClr val="CF4520"/>
                </a:solidFill>
                <a:latin typeface="Montserrat"/>
                <a:cs typeface="Arial" pitchFamily="34" charset="0"/>
              </a:rPr>
              <a:t>и оказывающие </a:t>
            </a:r>
            <a:r>
              <a:rPr lang="ru-RU" sz="3000" b="1" dirty="0">
                <a:solidFill>
                  <a:srgbClr val="CF4520"/>
                </a:solidFill>
                <a:latin typeface="Montserrat"/>
                <a:cs typeface="Arial" pitchFamily="34" charset="0"/>
              </a:rPr>
              <a:t>услуги в области охраны </a:t>
            </a:r>
            <a:r>
              <a:rPr lang="ru-RU" sz="3000" b="1" dirty="0" smtClean="0">
                <a:solidFill>
                  <a:srgbClr val="CF4520"/>
                </a:solidFill>
                <a:latin typeface="Montserrat"/>
                <a:cs typeface="Arial" pitchFamily="34" charset="0"/>
              </a:rPr>
              <a:t>труда </a:t>
            </a:r>
            <a:endParaRPr lang="ru-RU" sz="3000" dirty="0">
              <a:solidFill>
                <a:srgbClr val="CF4520"/>
              </a:solidFill>
              <a:latin typeface="Montserrat"/>
              <a:cs typeface="Arial" pitchFamily="34" charset="0"/>
            </a:endParaRPr>
          </a:p>
        </p:txBody>
      </p:sp>
      <p:graphicFrame>
        <p:nvGraphicFramePr>
          <p:cNvPr id="4" name="Объект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9261556"/>
              </p:ext>
            </p:extLst>
          </p:nvPr>
        </p:nvGraphicFramePr>
        <p:xfrm>
          <a:off x="505224" y="2372234"/>
          <a:ext cx="11893566" cy="61658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4029"/>
                <a:gridCol w="7439307"/>
                <a:gridCol w="3720230"/>
              </a:tblGrid>
              <a:tr h="1116923">
                <a:tc>
                  <a:txBody>
                    <a:bodyPr/>
                    <a:lstStyle/>
                    <a:p>
                      <a:pPr algn="ctr"/>
                      <a:endParaRPr lang="ru-RU" sz="2000" b="1" dirty="0" smtClean="0">
                        <a:solidFill>
                          <a:schemeClr val="tx1"/>
                        </a:solidFill>
                        <a:latin typeface="Montserrat"/>
                        <a:ea typeface="Liberation Serif" panose="02020603050405020304" pitchFamily="18" charset="0"/>
                        <a:cs typeface="Arial" pitchFamily="34" charset="0"/>
                      </a:endParaRPr>
                    </a:p>
                    <a:p>
                      <a:pPr algn="ctr"/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№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Montserrat"/>
                        <a:ea typeface="Liberation Serif" panose="02020603050405020304" pitchFamily="18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1" dirty="0" smtClean="0">
                        <a:solidFill>
                          <a:schemeClr val="tx1"/>
                        </a:solidFill>
                        <a:latin typeface="Montserrat"/>
                        <a:ea typeface="Liberation Serif" panose="02020603050405020304" pitchFamily="18" charset="0"/>
                        <a:cs typeface="Arial" pitchFamily="34" charset="0"/>
                      </a:endParaRPr>
                    </a:p>
                    <a:p>
                      <a:pPr algn="ctr"/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Организация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Montserrat"/>
                        <a:ea typeface="Liberation Serif" panose="02020603050405020304" pitchFamily="18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tx1"/>
                          </a:solidFill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Регистрационный №</a:t>
                      </a:r>
                      <a:r>
                        <a:rPr lang="ru-RU" sz="2000" b="1" baseline="0" dirty="0" smtClean="0">
                          <a:solidFill>
                            <a:schemeClr val="tx1"/>
                          </a:solidFill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 в реестре Минтруда РФ</a:t>
                      </a:r>
                      <a:endParaRPr lang="ru-RU" sz="2000" b="1" dirty="0">
                        <a:solidFill>
                          <a:schemeClr val="tx1"/>
                        </a:solidFill>
                        <a:latin typeface="Montserrat"/>
                        <a:ea typeface="Liberation Serif" panose="02020603050405020304" pitchFamily="18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913">
                <a:tc>
                  <a:txBody>
                    <a:bodyPr/>
                    <a:lstStyle/>
                    <a:p>
                      <a:pPr algn="ctr"/>
                      <a:r>
                        <a:rPr lang="ru-RU" sz="2800" b="0" dirty="0" smtClean="0">
                          <a:solidFill>
                            <a:schemeClr val="tx1"/>
                          </a:solidFill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1</a:t>
                      </a:r>
                      <a:endParaRPr lang="ru-RU" sz="2800" b="0" dirty="0">
                        <a:solidFill>
                          <a:schemeClr val="tx1"/>
                        </a:solidFill>
                        <a:latin typeface="Montserrat"/>
                        <a:ea typeface="Liberation Serif" panose="02020603050405020304" pitchFamily="18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800" b="0" dirty="0" smtClean="0">
                          <a:solidFill>
                            <a:schemeClr val="tx1"/>
                          </a:solidFill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НОУ УЦ «</a:t>
                      </a:r>
                      <a:r>
                        <a:rPr lang="ru-RU" sz="2800" b="0" dirty="0" err="1" smtClean="0">
                          <a:solidFill>
                            <a:schemeClr val="tx1"/>
                          </a:solidFill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Промбезопасность</a:t>
                      </a:r>
                      <a:r>
                        <a:rPr lang="ru-RU" sz="2800" b="0" dirty="0" smtClean="0">
                          <a:solidFill>
                            <a:schemeClr val="tx1"/>
                          </a:solidFill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»</a:t>
                      </a:r>
                      <a:endParaRPr lang="ru-RU" sz="2800" b="0" dirty="0">
                        <a:solidFill>
                          <a:schemeClr val="tx1"/>
                        </a:solidFill>
                        <a:latin typeface="Montserrat"/>
                        <a:ea typeface="Liberation Serif" panose="02020603050405020304" pitchFamily="18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0" dirty="0" smtClean="0">
                          <a:solidFill>
                            <a:schemeClr val="tx1"/>
                          </a:solidFill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4704</a:t>
                      </a:r>
                      <a:endParaRPr lang="ru-RU" sz="2800" b="0" dirty="0">
                        <a:solidFill>
                          <a:schemeClr val="tx1"/>
                        </a:solidFill>
                        <a:latin typeface="Montserrat"/>
                        <a:ea typeface="Liberation Serif" panose="02020603050405020304" pitchFamily="18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34716">
                <a:tc>
                  <a:txBody>
                    <a:bodyPr/>
                    <a:lstStyle/>
                    <a:p>
                      <a:pPr algn="ctr"/>
                      <a:r>
                        <a:rPr lang="ru-RU" sz="2800" b="0" dirty="0" smtClean="0">
                          <a:solidFill>
                            <a:schemeClr val="tx1"/>
                          </a:solidFill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2</a:t>
                      </a:r>
                      <a:endParaRPr lang="ru-RU" sz="2800" b="0" dirty="0">
                        <a:solidFill>
                          <a:schemeClr val="tx1"/>
                        </a:solidFill>
                        <a:latin typeface="Montserrat"/>
                        <a:ea typeface="Liberation Serif" panose="02020603050405020304" pitchFamily="18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800" b="0" dirty="0" smtClean="0">
                          <a:solidFill>
                            <a:schemeClr val="tx1"/>
                          </a:solidFill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ООО «Каменск-Уральский центр подготовки персонала»</a:t>
                      </a:r>
                      <a:endParaRPr lang="ru-RU" sz="2800" b="0" dirty="0">
                        <a:solidFill>
                          <a:schemeClr val="tx1"/>
                        </a:solidFill>
                        <a:latin typeface="Montserrat"/>
                        <a:ea typeface="Liberation Serif" panose="02020603050405020304" pitchFamily="18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0" dirty="0" smtClean="0">
                          <a:solidFill>
                            <a:schemeClr val="tx1"/>
                          </a:solidFill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7547</a:t>
                      </a:r>
                      <a:endParaRPr lang="ru-RU" sz="2800" b="0" dirty="0">
                        <a:solidFill>
                          <a:schemeClr val="tx1"/>
                        </a:solidFill>
                        <a:latin typeface="Montserrat"/>
                        <a:ea typeface="Liberation Serif" panose="02020603050405020304" pitchFamily="18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71095">
                <a:tc>
                  <a:txBody>
                    <a:bodyPr/>
                    <a:lstStyle/>
                    <a:p>
                      <a:pPr algn="ctr"/>
                      <a:r>
                        <a:rPr lang="ru-RU" sz="2800" b="0" dirty="0" smtClean="0">
                          <a:solidFill>
                            <a:schemeClr val="tx1"/>
                          </a:solidFill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3</a:t>
                      </a:r>
                      <a:endParaRPr lang="ru-RU" sz="2800" b="0" dirty="0">
                        <a:solidFill>
                          <a:schemeClr val="tx1"/>
                        </a:solidFill>
                        <a:latin typeface="Montserrat"/>
                        <a:ea typeface="Liberation Serif" panose="02020603050405020304" pitchFamily="18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800" b="0" dirty="0" smtClean="0">
                          <a:solidFill>
                            <a:schemeClr val="tx1"/>
                          </a:solidFill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ООО «Научно-исследовательская лаборатория охраны труда»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0" dirty="0" smtClean="0">
                          <a:solidFill>
                            <a:schemeClr val="tx1"/>
                          </a:solidFill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7248</a:t>
                      </a:r>
                      <a:endParaRPr lang="ru-RU" sz="2800" b="0" dirty="0">
                        <a:solidFill>
                          <a:schemeClr val="tx1"/>
                        </a:solidFill>
                        <a:latin typeface="Montserrat"/>
                        <a:ea typeface="Liberation Serif" panose="02020603050405020304" pitchFamily="18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30684">
                <a:tc>
                  <a:txBody>
                    <a:bodyPr/>
                    <a:lstStyle/>
                    <a:p>
                      <a:pPr algn="ctr"/>
                      <a:r>
                        <a:rPr lang="ru-RU" sz="2800" b="0" dirty="0" smtClean="0">
                          <a:solidFill>
                            <a:schemeClr val="tx1"/>
                          </a:solidFill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4</a:t>
                      </a:r>
                      <a:endParaRPr lang="ru-RU" sz="2800" b="0" dirty="0">
                        <a:solidFill>
                          <a:schemeClr val="tx1"/>
                        </a:solidFill>
                        <a:latin typeface="Montserrat"/>
                        <a:ea typeface="Liberation Serif" panose="02020603050405020304" pitchFamily="18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800" b="0" dirty="0" smtClean="0">
                          <a:solidFill>
                            <a:schemeClr val="tx1"/>
                          </a:solidFill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ФГУП «Производственное объединение «Октябрь»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0" dirty="0" smtClean="0">
                          <a:solidFill>
                            <a:schemeClr val="tx1"/>
                          </a:solidFill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10023</a:t>
                      </a:r>
                      <a:endParaRPr lang="ru-RU" sz="2800" b="0" dirty="0">
                        <a:solidFill>
                          <a:schemeClr val="tx1"/>
                        </a:solidFill>
                        <a:latin typeface="Montserrat"/>
                        <a:ea typeface="Liberation Serif" panose="02020603050405020304" pitchFamily="18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3519">
                <a:tc>
                  <a:txBody>
                    <a:bodyPr/>
                    <a:lstStyle/>
                    <a:p>
                      <a:pPr algn="ctr"/>
                      <a:r>
                        <a:rPr lang="ru-RU" sz="2800" b="0" dirty="0" smtClean="0">
                          <a:solidFill>
                            <a:schemeClr val="tx1"/>
                          </a:solidFill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5</a:t>
                      </a:r>
                      <a:endParaRPr lang="ru-RU" sz="2800" b="0" dirty="0">
                        <a:solidFill>
                          <a:schemeClr val="tx1"/>
                        </a:solidFill>
                        <a:latin typeface="Montserrat"/>
                        <a:ea typeface="Liberation Serif" panose="02020603050405020304" pitchFamily="18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800" b="0" dirty="0" smtClean="0">
                          <a:solidFill>
                            <a:schemeClr val="tx1"/>
                          </a:solidFill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ЧОУ ДПО «Учебный центр охраны труда»</a:t>
                      </a:r>
                      <a:endParaRPr lang="ru-RU" sz="2800" b="0" dirty="0">
                        <a:solidFill>
                          <a:schemeClr val="tx1"/>
                        </a:solidFill>
                        <a:latin typeface="Montserrat"/>
                        <a:ea typeface="Liberation Serif" panose="02020603050405020304" pitchFamily="18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0" dirty="0" smtClean="0">
                          <a:solidFill>
                            <a:schemeClr val="tx1"/>
                          </a:solidFill>
                          <a:latin typeface="Montserrat"/>
                          <a:ea typeface="Liberation Serif" panose="02020603050405020304" pitchFamily="18" charset="0"/>
                          <a:cs typeface="Arial" pitchFamily="34" charset="0"/>
                        </a:rPr>
                        <a:t>5495</a:t>
                      </a:r>
                      <a:endParaRPr lang="ru-RU" sz="2800" b="0" dirty="0">
                        <a:solidFill>
                          <a:schemeClr val="tx1"/>
                        </a:solidFill>
                        <a:latin typeface="Montserrat"/>
                        <a:ea typeface="Liberation Serif" panose="02020603050405020304" pitchFamily="18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6543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407694" y="1420008"/>
            <a:ext cx="10419347" cy="71764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8000" indent="0" algn="ctr">
              <a:buNone/>
            </a:pPr>
            <a:r>
              <a:rPr lang="ru-RU" sz="3200" dirty="0">
                <a:solidFill>
                  <a:schemeClr val="tx2">
                    <a:lumMod val="75000"/>
                  </a:schemeClr>
                </a:solidFill>
              </a:rPr>
              <a:t>7 октября 2026 года в 12.00 по московскому времени</a:t>
            </a:r>
          </a:p>
          <a:p>
            <a:pPr marL="108000" indent="0" algn="ctr">
              <a:buNone/>
            </a:pPr>
            <a:r>
              <a:rPr lang="ru-RU" sz="5400" dirty="0">
                <a:solidFill>
                  <a:schemeClr val="tx2"/>
                </a:solidFill>
              </a:rPr>
              <a:t>Всероссийское тестирование</a:t>
            </a:r>
          </a:p>
          <a:p>
            <a:pPr marL="108000" indent="0" algn="ctr">
              <a:buNone/>
            </a:pPr>
            <a:r>
              <a:rPr lang="ru-RU" sz="5400" dirty="0">
                <a:solidFill>
                  <a:srgbClr val="00B0F0"/>
                </a:solidFill>
              </a:rPr>
              <a:t>ОХРАНА ТРУДА И БЕЗОПАСНОСТЬ НА РАБОТЕ</a:t>
            </a:r>
          </a:p>
          <a:p>
            <a:pPr marL="108000" indent="0" algn="ctr">
              <a:buNone/>
            </a:pPr>
            <a:endParaRPr lang="ru-RU" dirty="0" smtClean="0"/>
          </a:p>
          <a:p>
            <a:pPr marL="108000" indent="0" algn="ctr">
              <a:buNone/>
            </a:pPr>
            <a:endParaRPr lang="ru-RU" dirty="0"/>
          </a:p>
          <a:p>
            <a:pPr marL="108000" indent="0" algn="ctr">
              <a:buNone/>
            </a:pPr>
            <a:r>
              <a:rPr lang="ru-RU" sz="2800" dirty="0" smtClean="0"/>
              <a:t>Получить </a:t>
            </a:r>
            <a:r>
              <a:rPr lang="ru-RU" sz="2800" dirty="0"/>
              <a:t>всю необходимую информацию можно на сайте </a:t>
            </a:r>
            <a:r>
              <a:rPr lang="ru-RU" sz="2800" b="1" dirty="0"/>
              <a:t>www.testsafety.vcot.info.</a:t>
            </a:r>
          </a:p>
          <a:p>
            <a:pPr marL="108000" indent="0" algn="ctr">
              <a:buNone/>
            </a:pPr>
            <a:r>
              <a:rPr lang="ru-RU" sz="2800" dirty="0"/>
              <a:t>По всем интересующим вопросам обращаться к специалисту Центра исследований охраны труда ФГБУ «ВНИИ труда» Минтруда России Казаковой Екатерине Андреевне, 8 (499)164-96-80; </a:t>
            </a:r>
          </a:p>
          <a:p>
            <a:pPr marL="108000" indent="0" algn="ctr">
              <a:buNone/>
            </a:pPr>
            <a:r>
              <a:rPr lang="ru-RU" sz="2800" dirty="0"/>
              <a:t>e-</a:t>
            </a:r>
            <a:r>
              <a:rPr lang="ru-RU" sz="2800" dirty="0" err="1"/>
              <a:t>mail</a:t>
            </a:r>
            <a:r>
              <a:rPr lang="ru-RU" sz="2800" dirty="0"/>
              <a:t>: </a:t>
            </a:r>
            <a:r>
              <a:rPr lang="ru-RU" sz="2800" dirty="0">
                <a:hlinkClick r:id="rId2"/>
              </a:rPr>
              <a:t>testsafety@vcot.info</a:t>
            </a:r>
            <a:r>
              <a:rPr lang="ru-RU" sz="2800" dirty="0"/>
              <a:t>.</a:t>
            </a:r>
          </a:p>
          <a:p>
            <a:pPr marL="108000" indent="0" algn="ctr">
              <a:buNone/>
            </a:pPr>
            <a:r>
              <a:rPr lang="ru-RU" sz="2800" dirty="0"/>
              <a:t>Приглашаем Вас принять участие в данном мероприятии.</a:t>
            </a:r>
          </a:p>
        </p:txBody>
      </p:sp>
    </p:spTree>
    <p:extLst>
      <p:ext uri="{BB962C8B-B14F-4D97-AF65-F5344CB8AC3E}">
        <p14:creationId xmlns:p14="http://schemas.microsoft.com/office/powerpoint/2010/main" val="439607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02711" y="3551154"/>
            <a:ext cx="8270919" cy="11742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>
              <a:lnSpc>
                <a:spcPct val="170000"/>
              </a:lnSpc>
            </a:pPr>
            <a:r>
              <a:rPr lang="ru-RU" sz="4800" b="1" dirty="0">
                <a:solidFill>
                  <a:srgbClr val="240597"/>
                </a:solidFill>
                <a:latin typeface="Montserrat"/>
                <a:cs typeface="Arial" pitchFamily="34" charset="0"/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3110373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4800</TotalTime>
  <Words>496</Words>
  <Application>Microsoft Office PowerPoint</Application>
  <PresentationFormat>A3 (297x420 мм)</PresentationFormat>
  <Paragraphs>149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20" baseType="lpstr">
      <vt:lpstr>Arial</vt:lpstr>
      <vt:lpstr>Calibri</vt:lpstr>
      <vt:lpstr>DejaVu Sans</vt:lpstr>
      <vt:lpstr>Formular</vt:lpstr>
      <vt:lpstr>Liberation Serif</vt:lpstr>
      <vt:lpstr>Montserrat</vt:lpstr>
      <vt:lpstr>Symbol</vt:lpstr>
      <vt:lpstr>Times New Roman</vt:lpstr>
      <vt:lpstr>Wingdings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Александра Александровна Тихонова</dc:creator>
  <dc:description/>
  <cp:lastModifiedBy>work1</cp:lastModifiedBy>
  <cp:revision>329</cp:revision>
  <cp:lastPrinted>2026-03-02T11:32:17Z</cp:lastPrinted>
  <dcterms:created xsi:type="dcterms:W3CDTF">2022-02-02T17:42:51Z</dcterms:created>
  <dcterms:modified xsi:type="dcterms:W3CDTF">2026-09-29T08:29:29Z</dcterms:modified>
  <dc:language>ru-RU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otes">
    <vt:i4>4</vt:i4>
  </property>
  <property fmtid="{D5CDD505-2E9C-101B-9397-08002B2CF9AE}" pid="3" name="PresentationFormat">
    <vt:lpwstr>Широкоэкранный</vt:lpwstr>
  </property>
  <property fmtid="{D5CDD505-2E9C-101B-9397-08002B2CF9AE}" pid="4" name="Slides">
    <vt:i4>5</vt:i4>
  </property>
</Properties>
</file>