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85" r:id="rId4"/>
    <p:sldId id="283" r:id="rId5"/>
    <p:sldId id="284" r:id="rId6"/>
    <p:sldId id="286" r:id="rId7"/>
    <p:sldId id="293" r:id="rId8"/>
    <p:sldId id="272" r:id="rId9"/>
    <p:sldId id="287" r:id="rId10"/>
    <p:sldId id="288" r:id="rId11"/>
    <p:sldId id="290" r:id="rId12"/>
    <p:sldId id="289" r:id="rId13"/>
    <p:sldId id="281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4138" autoAdjust="0"/>
  </p:normalViewPr>
  <p:slideViewPr>
    <p:cSldViewPr snapToGrid="0">
      <p:cViewPr varScale="1">
        <p:scale>
          <a:sx n="73" d="100"/>
          <a:sy n="73" d="100"/>
        </p:scale>
        <p:origin x="19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/>
              <a:t>Распределение объектов по видам деятельности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45210368311804161"/>
          <c:y val="0.11258438762570409"/>
          <c:w val="0.54789631688195839"/>
          <c:h val="0.7750454451620514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Лист4!$B$1</c:f>
              <c:strCache>
                <c:ptCount val="1"/>
                <c:pt idx="0">
                  <c:v>По всей территории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Лист4!$A$2:$A$5</c:f>
              <c:strCache>
                <c:ptCount val="4"/>
                <c:pt idx="0">
                  <c:v>ВСЕГО</c:v>
                </c:pt>
                <c:pt idx="1">
                  <c:v>деятельность обрабатывающих производств</c:v>
                </c:pt>
                <c:pt idx="2">
                  <c:v>деятельность предприятий транспортной инфраструктуры</c:v>
                </c:pt>
                <c:pt idx="3">
                  <c:v>деятельность в сфере сельского хозяйства, охота, лесное хозяйство</c:v>
                </c:pt>
              </c:strCache>
            </c:strRef>
          </c:cat>
          <c:val>
            <c:numRef>
              <c:f>Лист4!$B$2:$B$5</c:f>
              <c:numCache>
                <c:formatCode>General</c:formatCode>
                <c:ptCount val="4"/>
                <c:pt idx="0">
                  <c:v>449</c:v>
                </c:pt>
                <c:pt idx="1">
                  <c:v>132</c:v>
                </c:pt>
                <c:pt idx="2">
                  <c:v>40</c:v>
                </c:pt>
                <c:pt idx="3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6DA-468E-88A3-5E73C4A90994}"/>
            </c:ext>
          </c:extLst>
        </c:ser>
        <c:ser>
          <c:idx val="1"/>
          <c:order val="1"/>
          <c:tx>
            <c:strRef>
              <c:f>Лист4!$C$1</c:f>
              <c:strCache>
                <c:ptCount val="1"/>
                <c:pt idx="0">
                  <c:v>г. Каменск-Уральский</c:v>
                </c:pt>
              </c:strCache>
            </c:strRef>
          </c:tx>
          <c:spPr>
            <a:gradFill>
              <a:gsLst>
                <a:gs pos="24000">
                  <a:srgbClr val="33CC33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  <a:effectLst/>
            <a:scene3d>
              <a:camera prst="orthographicFront"/>
              <a:lightRig rig="threePt" dir="t"/>
            </a:scene3d>
            <a:sp3d prstMaterial="softEdge"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Лист4!$A$2:$A$5</c:f>
              <c:strCache>
                <c:ptCount val="4"/>
                <c:pt idx="0">
                  <c:v>ВСЕГО</c:v>
                </c:pt>
                <c:pt idx="1">
                  <c:v>деятельность обрабатывающих производств</c:v>
                </c:pt>
                <c:pt idx="2">
                  <c:v>деятельность предприятий транспортной инфраструктуры</c:v>
                </c:pt>
                <c:pt idx="3">
                  <c:v>деятельность в сфере сельского хозяйства, охота, лесное хозяйство</c:v>
                </c:pt>
              </c:strCache>
            </c:strRef>
          </c:cat>
          <c:val>
            <c:numRef>
              <c:f>Лист4!$C$2:$C$5</c:f>
              <c:numCache>
                <c:formatCode>General</c:formatCode>
                <c:ptCount val="4"/>
                <c:pt idx="0">
                  <c:v>190</c:v>
                </c:pt>
                <c:pt idx="1">
                  <c:v>89</c:v>
                </c:pt>
                <c:pt idx="2">
                  <c:v>26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6DA-468E-88A3-5E73C4A909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684689760"/>
        <c:axId val="1684687264"/>
      </c:barChart>
      <c:catAx>
        <c:axId val="16846897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84687264"/>
        <c:crosses val="autoZero"/>
        <c:auto val="1"/>
        <c:lblAlgn val="ctr"/>
        <c:lblOffset val="100"/>
        <c:noMultiLvlLbl val="0"/>
      </c:catAx>
      <c:valAx>
        <c:axId val="1684687264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684689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aseline="0">
          <a:solidFill>
            <a:sysClr val="windowText" lastClr="000000"/>
          </a:solidFill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pattFill prst="trellis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sphere">
                <a:fgClr>
                  <a:schemeClr val="accent1"/>
                </a:fgClr>
                <a:bgClr>
                  <a:schemeClr val="bg1"/>
                </a:bgClr>
              </a:patt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  <c:extLst>
              <c:ext xmlns:c16="http://schemas.microsoft.com/office/drawing/2014/chart" uri="{C3380CC4-5D6E-409C-BE32-E72D297353CC}">
                <c16:uniqueId val="{00000004-226E-4FF3-81F0-3A6E97A5772D}"/>
              </c:ext>
            </c:extLst>
          </c:dPt>
          <c:dPt>
            <c:idx val="1"/>
            <c:invertIfNegative val="0"/>
            <c:bubble3D val="0"/>
            <c:spPr>
              <a:pattFill prst="smCheck">
                <a:fgClr>
                  <a:schemeClr val="accent1"/>
                </a:fgClr>
                <a:bgClr>
                  <a:schemeClr val="bg1"/>
                </a:bgClr>
              </a:patt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165100" prst="coolSlant"/>
                <a:bevelB prst="slope"/>
              </a:sp3d>
            </c:spPr>
            <c:extLst>
              <c:ext xmlns:c16="http://schemas.microsoft.com/office/drawing/2014/chart" uri="{C3380CC4-5D6E-409C-BE32-E72D297353CC}">
                <c16:uniqueId val="{00000003-226E-4FF3-81F0-3A6E97A5772D}"/>
              </c:ext>
            </c:extLst>
          </c:dPt>
          <c:dPt>
            <c:idx val="2"/>
            <c:invertIfNegative val="0"/>
            <c:bubble3D val="0"/>
            <c:spPr>
              <a:pattFill prst="pct90">
                <a:fgClr>
                  <a:schemeClr val="accent1"/>
                </a:fgClr>
                <a:bgClr>
                  <a:schemeClr val="bg1"/>
                </a:bgClr>
              </a:patt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c:spPr>
            <c:extLst>
              <c:ext xmlns:c16="http://schemas.microsoft.com/office/drawing/2014/chart" uri="{C3380CC4-5D6E-409C-BE32-E72D297353CC}">
                <c16:uniqueId val="{00000002-226E-4FF3-81F0-3A6E97A5772D}"/>
              </c:ext>
            </c:extLst>
          </c:dPt>
          <c:dLbls>
            <c:dLbl>
              <c:idx val="0"/>
              <c:layout>
                <c:manualLayout>
                  <c:x val="-9.8702777375691511E-2"/>
                  <c:y val="-0.1015754864492702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26E-4FF3-81F0-3A6E97A5772D}"/>
                </c:ext>
              </c:extLst>
            </c:dLbl>
            <c:dLbl>
              <c:idx val="1"/>
              <c:layout>
                <c:manualLayout>
                  <c:x val="-7.1559513597376403E-2"/>
                  <c:y val="-0.106412414375426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26E-4FF3-81F0-3A6E97A5772D}"/>
                </c:ext>
              </c:extLst>
            </c:dLbl>
            <c:dLbl>
              <c:idx val="2"/>
              <c:layout>
                <c:manualLayout>
                  <c:x val="-6.6624374728591645E-2"/>
                  <c:y val="-9.4320094560036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26E-4FF3-81F0-3A6E97A577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Каменск!$A$5:$A$7</c:f>
              <c:strCache>
                <c:ptCount val="3"/>
                <c:pt idx="0">
                  <c:v>«машиностроение и металлообработка» </c:v>
                </c:pt>
                <c:pt idx="1">
                  <c:v>«цветная металлургия» </c:v>
                </c:pt>
                <c:pt idx="2">
                  <c:v>«черная металлургия»</c:v>
                </c:pt>
              </c:strCache>
            </c:strRef>
          </c:cat>
          <c:val>
            <c:numRef>
              <c:f>Каменск!$B$5:$B$7</c:f>
              <c:numCache>
                <c:formatCode>General</c:formatCode>
                <c:ptCount val="3"/>
                <c:pt idx="0">
                  <c:v>42.5</c:v>
                </c:pt>
                <c:pt idx="1">
                  <c:v>36.9</c:v>
                </c:pt>
                <c:pt idx="2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26E-4FF3-81F0-3A6E97A577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751151135"/>
        <c:axId val="751152383"/>
      </c:barChart>
      <c:catAx>
        <c:axId val="75115113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ru-RU"/>
          </a:p>
        </c:txPr>
        <c:crossAx val="751152383"/>
        <c:crosses val="autoZero"/>
        <c:auto val="1"/>
        <c:lblAlgn val="ctr"/>
        <c:lblOffset val="100"/>
        <c:noMultiLvlLbl val="0"/>
      </c:catAx>
      <c:valAx>
        <c:axId val="751152383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5115113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E4761D-4A3B-43DB-AFD4-CA4103C5EF3C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F3C79E-37E8-4D75-9463-A30512F6AF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696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Всего 457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760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 территории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531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 КАМЕНСКУ</a:t>
            </a:r>
          </a:p>
          <a:p>
            <a:endParaRPr lang="ru-RU" dirty="0"/>
          </a:p>
          <a:p>
            <a:r>
              <a:rPr lang="ru-RU" dirty="0"/>
              <a:t>Удельный вес работающих в условиях труда, не отвечающих гигиеническим нормативам (%) на промышленных предприятиях города с неблагоприятными условиями труда по различным факторам производственной среды и их совокупности составил 24, 83 (27,68 - в 2024г).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213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 КАМЕНСКУ:</a:t>
            </a:r>
          </a:p>
          <a:p>
            <a:r>
              <a:rPr lang="ru-RU" dirty="0"/>
              <a:t>Наибольшему риску утраты трудоспособности подвержены работники ряда предприятий транспорта, строительства, цветной металлургии, черной металлургии, машиностроения и металлообработки, на которых в 2025 г. зарегистрированы наиболее неблагоприятные условия труда.</a:t>
            </a:r>
          </a:p>
          <a:p>
            <a:endParaRPr lang="ru-RU" dirty="0"/>
          </a:p>
          <a:p>
            <a:r>
              <a:rPr lang="ru-RU" dirty="0"/>
              <a:t>Основными отраслями промышленности на территории в 2025г, поставляющими неудовлетворительные рабочие места, по прежнему являются «машиностроение и металлообработка», где регистрируются максимальное количество неудовлетворительных рабочих мест 42,5 (42,7% - в 2024г); «цветная металлургия» и «черная металлургия», где количество неудовлетворительных рабочих мест составило 36,9 (37,2- в 2024г)  и 35,0 (35,0 – в 2024г) соответственно.</a:t>
            </a:r>
          </a:p>
          <a:p>
            <a:endParaRPr lang="ru-RU" dirty="0"/>
          </a:p>
          <a:p>
            <a:r>
              <a:rPr lang="ru-RU" dirty="0"/>
              <a:t>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120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506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 2025 году ИЛЦ филиала ФБУЗ «Центр гигиены и эпидемиологии» и другими аккредитованными лабораториями было проведено 197050	(283716 в 2024г) исследований и измерений факторов производственной среды и трудового процесса на рабочих местах. </a:t>
            </a:r>
          </a:p>
          <a:p>
            <a:r>
              <a:rPr lang="ru-RU" dirty="0"/>
              <a:t>Снижение на 86666 исследований. Обосновано изменением законодательства и отсутствием контроля физических факторов, соответствующих нормативам.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2172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670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F3C79E-37E8-4D75-9463-A30512F6AF9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803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55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910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384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630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511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605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406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746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531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009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8928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52947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61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321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474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3109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857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CD1DE-E70B-448F-898C-48D4A5B93682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BF0E0-EA34-47F1-AE7C-ABFDBAE4C8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1485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1372" y="474402"/>
            <a:ext cx="10929256" cy="6152606"/>
          </a:xfrm>
        </p:spPr>
        <p:txBody>
          <a:bodyPr>
            <a:normAutofit/>
          </a:bodyPr>
          <a:lstStyle/>
          <a:p>
            <a:pPr algn="ctr"/>
            <a:br>
              <a:rPr lang="en-US" sz="2000" dirty="0">
                <a:solidFill>
                  <a:schemeClr val="bg1"/>
                </a:solidFill>
              </a:rPr>
            </a:br>
            <a:br>
              <a:rPr lang="en-US" sz="20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Управление Федеральной службы по надзору в сфере защиты прав потребителей и благополучия человека по Свердловской области</a:t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Каменск-Уральский отдел Управления Роспотребнадзора по Свердловской области</a:t>
            </a:r>
            <a:br>
              <a:rPr lang="en-US" sz="1600" dirty="0">
                <a:solidFill>
                  <a:schemeClr val="bg1"/>
                </a:solidFill>
              </a:rPr>
            </a:br>
            <a:br>
              <a:rPr lang="en-US" sz="20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Организация и проведение производственного контроля за условиями труда</a:t>
            </a:r>
            <a:br>
              <a:rPr lang="ru-RU" sz="2400" b="1" dirty="0">
                <a:solidFill>
                  <a:schemeClr val="bg1"/>
                </a:solidFill>
              </a:rPr>
            </a:br>
            <a:br>
              <a:rPr lang="ru-RU" sz="2200" b="1" dirty="0">
                <a:solidFill>
                  <a:schemeClr val="bg1"/>
                </a:solidFill>
              </a:rPr>
            </a:br>
            <a:br>
              <a:rPr lang="en-US" sz="28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Докладчик:</a:t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Ведущий специалист-эксперт Каменск-Уральского отдела </a:t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Управления Роспотребнадзора по Свердловской области</a:t>
            </a:r>
            <a:br>
              <a:rPr lang="ru-RU" sz="2000" dirty="0">
                <a:solidFill>
                  <a:schemeClr val="bg1"/>
                </a:solidFill>
              </a:rPr>
            </a:b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Кузьминова Наталья Евгеньевна</a:t>
            </a:r>
            <a:br>
              <a:rPr lang="ru-RU" sz="2000" dirty="0">
                <a:solidFill>
                  <a:schemeClr val="bg1"/>
                </a:solidFill>
              </a:rPr>
            </a:b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г. Каменск-Уральский</a:t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202</a:t>
            </a:r>
            <a:r>
              <a:rPr lang="en-US" sz="2000" dirty="0">
                <a:solidFill>
                  <a:schemeClr val="bg1"/>
                </a:solidFill>
              </a:rPr>
              <a:t>6</a:t>
            </a:r>
            <a:br>
              <a:rPr lang="ru-RU" sz="2000" dirty="0">
                <a:solidFill>
                  <a:schemeClr val="bg1"/>
                </a:solidFill>
              </a:rPr>
            </a:br>
            <a:br>
              <a:rPr lang="en-US" sz="2800" dirty="0">
                <a:solidFill>
                  <a:schemeClr val="bg1"/>
                </a:solidFill>
              </a:rPr>
            </a:b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E5D789-3C73-491B-9E5E-F600B3AB56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0236" y="474402"/>
            <a:ext cx="608313" cy="56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696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D37BC3D2-2FCF-42CD-B7FD-69F474A1ADE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8686656"/>
              </p:ext>
            </p:extLst>
          </p:nvPr>
        </p:nvGraphicFramePr>
        <p:xfrm>
          <a:off x="783771" y="535576"/>
          <a:ext cx="11025052" cy="602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1020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1AAEE12-040F-4B13-9DAE-0CD35F77B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834" y="1123407"/>
            <a:ext cx="10528663" cy="504226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DF03564-0BC7-4D82-A8AA-893DA8997FE0}"/>
              </a:ext>
            </a:extLst>
          </p:cNvPr>
          <p:cNvSpPr txBox="1"/>
          <p:nvPr/>
        </p:nvSpPr>
        <p:spPr>
          <a:xfrm>
            <a:off x="1306286" y="754075"/>
            <a:ext cx="982326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Распределение категорий риска промышленных объектов </a:t>
            </a:r>
          </a:p>
        </p:txBody>
      </p:sp>
    </p:spTree>
    <p:extLst>
      <p:ext uri="{BB962C8B-B14F-4D97-AF65-F5344CB8AC3E}">
        <p14:creationId xmlns:p14="http://schemas.microsoft.com/office/powerpoint/2010/main" val="2501793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657832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</a:rPr>
              <a:t>Удельный вес работающих в условиях, не отвечающих гигиеническим нормативам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566057" y="1698168"/>
          <a:ext cx="10972800" cy="42392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56074">
                  <a:extLst>
                    <a:ext uri="{9D8B030D-6E8A-4147-A177-3AD203B41FA5}">
                      <a16:colId xmlns:a16="http://schemas.microsoft.com/office/drawing/2014/main" val="276643343"/>
                    </a:ext>
                  </a:extLst>
                </a:gridCol>
                <a:gridCol w="3460652">
                  <a:extLst>
                    <a:ext uri="{9D8B030D-6E8A-4147-A177-3AD203B41FA5}">
                      <a16:colId xmlns:a16="http://schemas.microsoft.com/office/drawing/2014/main" val="3684706445"/>
                    </a:ext>
                  </a:extLst>
                </a:gridCol>
                <a:gridCol w="3756074">
                  <a:extLst>
                    <a:ext uri="{9D8B030D-6E8A-4147-A177-3AD203B41FA5}">
                      <a16:colId xmlns:a16="http://schemas.microsoft.com/office/drawing/2014/main" val="4124947417"/>
                    </a:ext>
                  </a:extLst>
                </a:gridCol>
              </a:tblGrid>
              <a:tr h="1088575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численность занятого населения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Удельный вес работающих в условиях, не отвечающих гигиеническим нормативам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77906538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155789757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120690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15,4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2945452833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113922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861228257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113702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18,6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179538687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112842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23,19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558259675"/>
                  </a:ext>
                </a:extLst>
              </a:tr>
              <a:tr h="584291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108602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26,23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987144220"/>
                  </a:ext>
                </a:extLst>
              </a:tr>
              <a:tr h="45105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108540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26,21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384841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2666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Диаграмма 1">
            <a:extLst>
              <a:ext uri="{FF2B5EF4-FFF2-40B4-BE49-F238E27FC236}">
                <a16:creationId xmlns:a16="http://schemas.microsoft.com/office/drawing/2014/main" id="{EA0D2AC9-A23A-48C2-B261-5F050B4A6398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" y="1254034"/>
            <a:ext cx="10763794" cy="5146765"/>
          </a:xfrm>
          <a:prstGeom prst="rect">
            <a:avLst/>
          </a:prstGeom>
          <a:pattFill prst="pct90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6BB0005-0512-410B-BE4D-A44D5A92F3DF}"/>
              </a:ext>
            </a:extLst>
          </p:cNvPr>
          <p:cNvSpPr txBox="1"/>
          <p:nvPr/>
        </p:nvSpPr>
        <p:spPr>
          <a:xfrm>
            <a:off x="1149530" y="457201"/>
            <a:ext cx="1039803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Удельный вес работающих по территории в условиях труда, не отвечающих гигиеническим нормативам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925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5F7A2B81-C058-4C8F-9267-22F7180A08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5454757"/>
              </p:ext>
            </p:extLst>
          </p:nvPr>
        </p:nvGraphicFramePr>
        <p:xfrm>
          <a:off x="1018904" y="1018903"/>
          <a:ext cx="10293530" cy="5251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68703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E44D255A-BA0A-4B74-A634-E2A61BA723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822762"/>
              </p:ext>
            </p:extLst>
          </p:nvPr>
        </p:nvGraphicFramePr>
        <p:xfrm>
          <a:off x="574766" y="966651"/>
          <a:ext cx="11077303" cy="53296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92148">
                  <a:extLst>
                    <a:ext uri="{9D8B030D-6E8A-4147-A177-3AD203B41FA5}">
                      <a16:colId xmlns:a16="http://schemas.microsoft.com/office/drawing/2014/main" val="1471930840"/>
                    </a:ext>
                  </a:extLst>
                </a:gridCol>
                <a:gridCol w="1628385">
                  <a:extLst>
                    <a:ext uri="{9D8B030D-6E8A-4147-A177-3AD203B41FA5}">
                      <a16:colId xmlns:a16="http://schemas.microsoft.com/office/drawing/2014/main" val="2200002512"/>
                    </a:ext>
                  </a:extLst>
                </a:gridCol>
                <a:gridCol w="1628385">
                  <a:extLst>
                    <a:ext uri="{9D8B030D-6E8A-4147-A177-3AD203B41FA5}">
                      <a16:colId xmlns:a16="http://schemas.microsoft.com/office/drawing/2014/main" val="3996480769"/>
                    </a:ext>
                  </a:extLst>
                </a:gridCol>
                <a:gridCol w="1628385">
                  <a:extLst>
                    <a:ext uri="{9D8B030D-6E8A-4147-A177-3AD203B41FA5}">
                      <a16:colId xmlns:a16="http://schemas.microsoft.com/office/drawing/2014/main" val="581097347"/>
                    </a:ext>
                  </a:extLst>
                </a:gridCol>
              </a:tblGrid>
              <a:tr h="1425369"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Количество рабочих мест всего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>
                          <a:effectLst/>
                        </a:rPr>
                        <a:t>Кол-во работающих всего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>
                          <a:effectLst/>
                        </a:rPr>
                        <a:t>в т.ч. женщин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3192089"/>
                  </a:ext>
                </a:extLst>
              </a:tr>
              <a:tr h="557754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>
                          <a:effectLst/>
                        </a:rPr>
                        <a:t>1 класса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612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617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414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60527974"/>
                  </a:ext>
                </a:extLst>
              </a:tr>
              <a:tr h="557754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>
                          <a:effectLst/>
                        </a:rPr>
                        <a:t>2 класса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5641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9479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5056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34754809"/>
                  </a:ext>
                </a:extLst>
              </a:tr>
              <a:tr h="557754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</a:rPr>
                        <a:t>1 степени 3 класса (3.1)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1973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3801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1307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97965685"/>
                  </a:ext>
                </a:extLst>
              </a:tr>
              <a:tr h="557754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>
                          <a:effectLst/>
                        </a:rPr>
                        <a:t>2 степени 3 класса (3.2)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1101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3629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831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33928304"/>
                  </a:ext>
                </a:extLst>
              </a:tr>
              <a:tr h="557754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>
                          <a:effectLst/>
                        </a:rPr>
                        <a:t>3 степени 3 класса (3.3)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231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766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177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08198871"/>
                  </a:ext>
                </a:extLst>
              </a:tr>
              <a:tr h="557754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>
                          <a:effectLst/>
                        </a:rPr>
                        <a:t>4 степени 3 класса (3.4)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7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143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0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51904626"/>
                  </a:ext>
                </a:extLst>
              </a:tr>
              <a:tr h="557754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>
                          <a:effectLst/>
                        </a:rPr>
                        <a:t>4 класса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>
                          <a:effectLst/>
                        </a:rPr>
                        <a:t>0</a:t>
                      </a:r>
                      <a:endParaRPr lang="ru-RU" sz="20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>
                          <a:effectLst/>
                        </a:rPr>
                        <a:t>0</a:t>
                      </a:r>
                      <a:endParaRPr lang="ru-RU" sz="20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390937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3398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06046AA-1A1D-41C0-AFEB-E2860E396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463" y="927463"/>
            <a:ext cx="10724606" cy="551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838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AEBEB4-9CDD-428A-A431-4DF321FC53E3}"/>
              </a:ext>
            </a:extLst>
          </p:cNvPr>
          <p:cNvSpPr txBox="1"/>
          <p:nvPr/>
        </p:nvSpPr>
        <p:spPr>
          <a:xfrm>
            <a:off x="1236617" y="519390"/>
            <a:ext cx="971876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СП 2.2.4285-26 "Санитарно-эпидемиологические требования к условиям труда"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8B4C88-D036-40F4-AB27-C05D875D8760}"/>
              </a:ext>
            </a:extLst>
          </p:cNvPr>
          <p:cNvSpPr txBox="1"/>
          <p:nvPr/>
        </p:nvSpPr>
        <p:spPr>
          <a:xfrm>
            <a:off x="714102" y="1104538"/>
            <a:ext cx="10964091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4. Юридические лица и индивидуальные предприниматели обязаны осуществлять производственный контроль за условиями труда;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b="1" dirty="0">
                <a:solidFill>
                  <a:schemeClr val="bg1"/>
                </a:solidFill>
              </a:rPr>
              <a:t>II. Производственный контроль за условиями труда</a:t>
            </a:r>
          </a:p>
          <a:p>
            <a:r>
              <a:rPr lang="ru-RU" dirty="0">
                <a:solidFill>
                  <a:schemeClr val="bg1"/>
                </a:solidFill>
              </a:rPr>
              <a:t> </a:t>
            </a:r>
          </a:p>
          <a:p>
            <a:r>
              <a:rPr lang="ru-RU" dirty="0">
                <a:solidFill>
                  <a:schemeClr val="bg1"/>
                </a:solidFill>
              </a:rPr>
              <a:t>10. Номенклатура, объем и периодичность мероприятий производственного контроля за условиями труда определяются в локальном акте хозяйствующего субъекта (далее - программа производственного контроля) с учетом характеристик производственных процессов и технологического оборудования, наличия вредных производственных факторов, степени их влияния на здоровье работника и среду его обитания.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12. Производственный контроль за условиями труда осуществляется посредством проведения (организации) лабораторных исследований (испытаний) и измерений факторов производственной среды.</a:t>
            </a:r>
          </a:p>
          <a:p>
            <a:r>
              <a:rPr lang="ru-RU" dirty="0">
                <a:solidFill>
                  <a:schemeClr val="bg1"/>
                </a:solidFill>
              </a:rPr>
              <a:t>Лабораторные исследования и испытания организуются хозяйствующим субъектом и проводятся испытательной лабораторией (центром), принадлежащей хозяйствующему субъекту, или иной лабораторией (центром), аккредитованной в соответствии с законодательством Российской Федерации об аккредитации в национальной системе аккредитации.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241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321D548-D375-4E3A-A1A7-73AABBCC18AC}"/>
              </a:ext>
            </a:extLst>
          </p:cNvPr>
          <p:cNvSpPr txBox="1"/>
          <p:nvPr/>
        </p:nvSpPr>
        <p:spPr>
          <a:xfrm>
            <a:off x="404948" y="665593"/>
            <a:ext cx="1111649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</a:rPr>
              <a:t>Методические рекомендации МР 2.2.0244-21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Методические рекомендации по обеспечению санитарно-эпидемиологических требований к условиям труда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 (утв. Федеральной службой по надзору в сфере защиты прав потребителей и благополучия человека 17 мая 2021 г.)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85793A-10D2-426D-A4A9-EE1DF41895B7}"/>
              </a:ext>
            </a:extLst>
          </p:cNvPr>
          <p:cNvSpPr txBox="1"/>
          <p:nvPr/>
        </p:nvSpPr>
        <p:spPr>
          <a:xfrm>
            <a:off x="537754" y="2802378"/>
            <a:ext cx="10850878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2.3.2.2. Ответственность за определение номенклатуры, объема и периодичности производственного контроля возложена на юридических лиц и индивидуальных предпринимателей.</a:t>
            </a:r>
          </a:p>
          <a:p>
            <a:endParaRPr lang="ru-RU" sz="2000" dirty="0">
              <a:solidFill>
                <a:schemeClr val="bg1"/>
              </a:solidFill>
            </a:endParaRPr>
          </a:p>
          <a:p>
            <a:r>
              <a:rPr lang="ru-RU" sz="2000" dirty="0">
                <a:solidFill>
                  <a:schemeClr val="bg1"/>
                </a:solidFill>
              </a:rPr>
              <a:t>Номенклатура, объем и периодичность производственного контроля определяются не в произвольном порядке, а в соответствии с установленными требованиями и нормами. В частности, в соответствии со ст. 32 Федерального закона от 30.03.1999 N 52-ФЗ "О санитарно-эпидемиологическом благополучии населения" при организации производственного контроля необходимо учитывать требования стандартов безопасности труда, до момента принятия соответствующих технических регламентов.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506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A4AFEB6-9139-4441-AD98-B3413641C82F}"/>
              </a:ext>
            </a:extLst>
          </p:cNvPr>
          <p:cNvSpPr txBox="1"/>
          <p:nvPr/>
        </p:nvSpPr>
        <p:spPr>
          <a:xfrm>
            <a:off x="613954" y="117693"/>
            <a:ext cx="11155680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2.3.2.3. Порядок организации производственного контроля и проведения замеров для различных факторов и видов работ определяется следующим образом: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1. </a:t>
            </a:r>
            <a:r>
              <a:rPr lang="ru-RU" sz="2000" b="1" dirty="0">
                <a:solidFill>
                  <a:schemeClr val="bg1"/>
                </a:solidFill>
              </a:rPr>
              <a:t>Химический фактор и аэрозоли преимущественно </a:t>
            </a:r>
            <a:r>
              <a:rPr lang="ru-RU" sz="2000" b="1" dirty="0" err="1">
                <a:solidFill>
                  <a:schemeClr val="bg1"/>
                </a:solidFill>
              </a:rPr>
              <a:t>фиброгенного</a:t>
            </a:r>
            <a:r>
              <a:rPr lang="ru-RU" sz="2000" b="1" dirty="0">
                <a:solidFill>
                  <a:schemeClr val="bg1"/>
                </a:solidFill>
              </a:rPr>
              <a:t> действия: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- периодичность контроля максимально-разовых концентраций вредных веществ в воздухе рабочей зоны устанавливается в зависимости от класса опасности вредного вещества (п. 4.2.5 ГОСТ 12.1.005):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- для I класса - не реже 1 раза в 10 дней,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- II класса - не реже 1 раза в месяц,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- III и IV классов - не реже 1 раза в квартал.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- при установленном соответствии содержания вредных веществ III, IV классов опасности уровню ПДК допускается проводить контроль не реже 1 раза в год;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- периодичность контроля среднесменных концентраций должна быть не реже 1 раза в год (п. 4.3.2 ГОСТ 12.1.005).</a:t>
            </a:r>
          </a:p>
        </p:txBody>
      </p:sp>
    </p:spTree>
    <p:extLst>
      <p:ext uri="{BB962C8B-B14F-4D97-AF65-F5344CB8AC3E}">
        <p14:creationId xmlns:p14="http://schemas.microsoft.com/office/powerpoint/2010/main" val="275756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A9184A-0F06-416A-ACE2-E46B12AEC211}"/>
              </a:ext>
            </a:extLst>
          </p:cNvPr>
          <p:cNvSpPr txBox="1"/>
          <p:nvPr/>
        </p:nvSpPr>
        <p:spPr>
          <a:xfrm>
            <a:off x="757645" y="58847"/>
            <a:ext cx="10933611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2. </a:t>
            </a:r>
            <a:r>
              <a:rPr lang="ru-RU" b="1" dirty="0">
                <a:solidFill>
                  <a:schemeClr val="bg1"/>
                </a:solidFill>
              </a:rPr>
              <a:t>Физические факторы. 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Контроль проводится только в отношении факторов, которые не соответствуют гигиеническим нормативам, а также после реконструкции, модернизации производства, технического перевооружения и капитального ремонта, проведения мероприятий по улучшению условий труда.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Шум - ранее не реже 1 раза в год (п. 3.3 ГОСТ 12.1.003), рекомендуется устанавливать по согласованию с организациями, осуществляющими санитарно-эпидемиологический надзор, и указывать в регламенте безопасного ведения работ (п. 6.2 ГОСТ 12.1.003).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Световая среда - 1 раз в год, а также при наличии жалоб на освещение (п. 4.1 МУК 4.3.2812-10 "Инструментальный контроль и оценка освещения рабочих мест").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Периодичность контроля вибрации на рабочих местах, проводимого работодателем, рекомендуется устанавливать по согласованию с организациями, осуществляющими санитарно-эпидемиологический надзор, и указывать в регламенте безопасного ведения работ. Минимально рекомендуемая частота контроля вибрации для целей внутреннего контроля - 1 раз в год (</a:t>
            </a:r>
            <a:r>
              <a:rPr lang="ru-RU" dirty="0" err="1">
                <a:solidFill>
                  <a:schemeClr val="bg1"/>
                </a:solidFill>
              </a:rPr>
              <a:t>пп</a:t>
            </a:r>
            <a:r>
              <a:rPr lang="ru-RU" dirty="0">
                <a:solidFill>
                  <a:schemeClr val="bg1"/>
                </a:solidFill>
              </a:rPr>
              <a:t>. 3, 5 ГОСТ 12.1.012).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Микроклимат - не реже 1 раза в год (п.15 СП 2.2.4285-26.</a:t>
            </a:r>
          </a:p>
        </p:txBody>
      </p:sp>
    </p:spTree>
    <p:extLst>
      <p:ext uri="{BB962C8B-B14F-4D97-AF65-F5344CB8AC3E}">
        <p14:creationId xmlns:p14="http://schemas.microsoft.com/office/powerpoint/2010/main" val="1420484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870" y="313718"/>
            <a:ext cx="9905998" cy="745825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ПРЕДЛОЖЕНИЯ: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1257" y="1059543"/>
            <a:ext cx="11756572" cy="56605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>
                <a:solidFill>
                  <a:schemeClr val="bg1"/>
                </a:solidFill>
              </a:rPr>
              <a:t>Работодателям:</a:t>
            </a:r>
          </a:p>
          <a:p>
            <a:pPr marL="514350" indent="-514350" algn="just">
              <a:buAutoNum type="arabicPeriod"/>
            </a:pPr>
            <a:r>
              <a:rPr lang="ru-RU" sz="2800" dirty="0">
                <a:solidFill>
                  <a:schemeClr val="bg1"/>
                </a:solidFill>
              </a:rPr>
              <a:t>Обеспечить предоставление по запросам органов Роспотребнадзора полной и достоверной информации об условиях труда работников;</a:t>
            </a:r>
          </a:p>
          <a:p>
            <a:pPr marL="0" indent="0" algn="just">
              <a:buNone/>
            </a:pPr>
            <a:endParaRPr lang="ru-RU" sz="2800" dirty="0">
              <a:solidFill>
                <a:schemeClr val="bg1"/>
              </a:solidFill>
            </a:endParaRPr>
          </a:p>
          <a:p>
            <a:pPr marL="514350" indent="-514350" algn="just">
              <a:buAutoNum type="arabicPeriod" startAt="2"/>
            </a:pPr>
            <a:r>
              <a:rPr lang="ru-RU" sz="2800" dirty="0">
                <a:solidFill>
                  <a:schemeClr val="bg1"/>
                </a:solidFill>
              </a:rPr>
              <a:t>Для обеспечения контроля за соблюдением санитарных правил, гигиенических нормативов и выполнением санитарно-профилактических мероприятий, усилить контроль за проведением производственного контроля за условиями труда;</a:t>
            </a:r>
          </a:p>
          <a:p>
            <a:pPr marL="0" indent="0" algn="just">
              <a:buNone/>
            </a:pPr>
            <a:endParaRPr lang="ru-RU" sz="2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711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0691650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1573</TotalTime>
  <Words>1036</Words>
  <Application>Microsoft Office PowerPoint</Application>
  <PresentationFormat>Широкоэкранный</PresentationFormat>
  <Paragraphs>133</Paragraphs>
  <Slides>14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Arial Cyr</vt:lpstr>
      <vt:lpstr>Calibri</vt:lpstr>
      <vt:lpstr>Times New Roman</vt:lpstr>
      <vt:lpstr>Tw Cen MT</vt:lpstr>
      <vt:lpstr>Контур</vt:lpstr>
      <vt:lpstr>  Управление Федеральной службы по надзору в сфере защиты прав потребителей и благополучия человека по Свердловской области Каменск-Уральский отдел Управления Роспотребнадзора по Свердловской области  Организация и проведение производственного контроля за условиями труда   Докладчик: Ведущий специалист-эксперт Каменск-Уральского отдела  Управления Роспотребнадзора по Свердловской области  Кузьминова Наталья Евгеньевна  г. Каменск-Уральский 2026  </vt:lpstr>
      <vt:lpstr>Презентация PowerPoint</vt:lpstr>
      <vt:lpstr>Презентация PowerPoint</vt:lpstr>
      <vt:lpstr>Удельный вес работающих в условиях, не отвечающих гигиеническим нормативам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ПРЕДЛОЖЕНИЯ:</vt:lpstr>
      <vt:lpstr>Спасибо за внимание!</vt:lpstr>
    </vt:vector>
  </TitlesOfParts>
  <Company>ФБУЗ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проведения профилактических мероприятий в отношении промышленных предприятий поднадзорной территории</dc:title>
  <dc:creator>Фефилов Сергей Анатольевич</dc:creator>
  <cp:lastModifiedBy>Кузьминова Наталья Евгеньевна</cp:lastModifiedBy>
  <cp:revision>88</cp:revision>
  <dcterms:created xsi:type="dcterms:W3CDTF">2024-05-07T06:19:37Z</dcterms:created>
  <dcterms:modified xsi:type="dcterms:W3CDTF">2026-09-29T08:49:18Z</dcterms:modified>
</cp:coreProperties>
</file>