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rts/chart8.xml" ContentType="application/vnd.openxmlformats-officedocument.drawingml.chart+xml"/>
  <Override PartName="/ppt/charts/chart9.xml" ContentType="application/vnd.openxmlformats-officedocument.drawingml.chart+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rts/chart10.xml" ContentType="application/vnd.openxmlformats-officedocument.drawingml.chart+xml"/>
  <Override PartName="/ppt/drawings/drawing1.xml" ContentType="application/vnd.openxmlformats-officedocument.drawingml.chartshapes+xml"/>
  <Override PartName="/ppt/charts/chart11.xml" ContentType="application/vnd.openxmlformats-officedocument.drawingml.chart+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charts/chart17.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7"/>
  </p:notesMasterIdLst>
  <p:handoutMasterIdLst>
    <p:handoutMasterId r:id="rId38"/>
  </p:handoutMasterIdLst>
  <p:sldIdLst>
    <p:sldId id="256" r:id="rId2"/>
    <p:sldId id="257" r:id="rId3"/>
    <p:sldId id="259" r:id="rId4"/>
    <p:sldId id="262" r:id="rId5"/>
    <p:sldId id="263" r:id="rId6"/>
    <p:sldId id="264" r:id="rId7"/>
    <p:sldId id="268" r:id="rId8"/>
    <p:sldId id="266" r:id="rId9"/>
    <p:sldId id="267" r:id="rId10"/>
    <p:sldId id="303" r:id="rId11"/>
    <p:sldId id="302" r:id="rId12"/>
    <p:sldId id="304" r:id="rId13"/>
    <p:sldId id="305" r:id="rId14"/>
    <p:sldId id="306" r:id="rId15"/>
    <p:sldId id="307" r:id="rId16"/>
    <p:sldId id="309" r:id="rId17"/>
    <p:sldId id="310" r:id="rId18"/>
    <p:sldId id="311" r:id="rId19"/>
    <p:sldId id="312" r:id="rId20"/>
    <p:sldId id="274" r:id="rId21"/>
    <p:sldId id="287" r:id="rId22"/>
    <p:sldId id="288" r:id="rId23"/>
    <p:sldId id="289" r:id="rId24"/>
    <p:sldId id="290" r:id="rId25"/>
    <p:sldId id="291" r:id="rId26"/>
    <p:sldId id="292" r:id="rId27"/>
    <p:sldId id="293" r:id="rId28"/>
    <p:sldId id="294" r:id="rId29"/>
    <p:sldId id="295" r:id="rId30"/>
    <p:sldId id="296" r:id="rId31"/>
    <p:sldId id="297" r:id="rId32"/>
    <p:sldId id="308" r:id="rId33"/>
    <p:sldId id="299" r:id="rId34"/>
    <p:sldId id="275" r:id="rId35"/>
    <p:sldId id="276" r:id="rId3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4F031"/>
    <a:srgbClr val="F1995D"/>
    <a:srgbClr val="1A2943"/>
    <a:srgbClr val="FF0048"/>
    <a:srgbClr val="E4D2F2"/>
    <a:srgbClr val="D8BEEC"/>
    <a:srgbClr val="273E67"/>
    <a:srgbClr val="FAFAF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ED083AE6-46FA-4A59-8FB0-9F97EB10719F}" styleName="Светлый стиль 3 — акцент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C4B1156A-380E-4F78-BDF5-A606A8083BF9}" styleName="Средний стиль 4 — акцент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0E3FDE45-AF77-4B5C-9715-49D594BDF05E}" styleName="Светлый стиль 1 — акцент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69CF1AB2-1976-4502-BF36-3FF5EA218861}" styleName="Средний стиль 4 - акцент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05" autoAdjust="0"/>
    <p:restoredTop sz="94660"/>
  </p:normalViewPr>
  <p:slideViewPr>
    <p:cSldViewPr snapToGrid="0">
      <p:cViewPr varScale="1">
        <p:scale>
          <a:sx n="112" d="100"/>
          <a:sy n="112" d="100"/>
        </p:scale>
        <p:origin x="1368" y="102"/>
      </p:cViewPr>
      <p:guideLst>
        <p:guide orient="horz" pos="2160"/>
        <p:guide pos="2880"/>
      </p:guideLst>
    </p:cSldViewPr>
  </p:slideViewPr>
  <p:notesTextViewPr>
    <p:cViewPr>
      <p:scale>
        <a:sx n="1" d="1"/>
        <a:sy n="1" d="1"/>
      </p:scale>
      <p:origin x="0" y="0"/>
    </p:cViewPr>
  </p:notesTextViewPr>
  <p:notesViewPr>
    <p:cSldViewPr snapToGrid="0">
      <p:cViewPr varScale="1">
        <p:scale>
          <a:sx n="54" d="100"/>
          <a:sy n="54" d="100"/>
        </p:scale>
        <p:origin x="2820" y="7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_____Microsoft_Excel.xlsx"/></Relationships>
</file>

<file path=ppt/charts/_rels/chart2.xml.rels><?xml version="1.0" encoding="UTF-8" standalone="yes"?>
<Relationships xmlns="http://schemas.openxmlformats.org/package/2006/relationships"><Relationship Id="rId1" Type="http://schemas.openxmlformats.org/officeDocument/2006/relationships/package" Target="../embeddings/_____Microsoft_Excel1.xlsx"/></Relationships>
</file>

<file path=ppt/charts/_rels/chart3.xml.rels><?xml version="1.0" encoding="UTF-8" standalone="yes"?>
<Relationships xmlns="http://schemas.openxmlformats.org/package/2006/relationships"><Relationship Id="rId1" Type="http://schemas.openxmlformats.org/officeDocument/2006/relationships/package" Target="../embeddings/_____Microsoft_Excel2.xlsx"/></Relationships>
</file>

<file path=ppt/charts/_rels/chart4.xml.rels><?xml version="1.0" encoding="UTF-8" standalone="yes"?>
<Relationships xmlns="http://schemas.openxmlformats.org/package/2006/relationships"><Relationship Id="rId1" Type="http://schemas.openxmlformats.org/officeDocument/2006/relationships/package" Target="../embeddings/_____Microsoft_Excel3.xlsx"/></Relationships>
</file>

<file path=ppt/charts/_rels/chart5.xml.rels><?xml version="1.0" encoding="UTF-8" standalone="yes"?>
<Relationships xmlns="http://schemas.openxmlformats.org/package/2006/relationships"><Relationship Id="rId1" Type="http://schemas.openxmlformats.org/officeDocument/2006/relationships/package" Target="../embeddings/_____Microsoft_Excel4.xlsx"/></Relationships>
</file>

<file path=ppt/charts/_rels/chart6.xml.rels><?xml version="1.0" encoding="UTF-8" standalone="yes"?>
<Relationships xmlns="http://schemas.openxmlformats.org/package/2006/relationships"><Relationship Id="rId1" Type="http://schemas.openxmlformats.org/officeDocument/2006/relationships/package" Target="../embeddings/_____Microsoft_Excel5.xlsx"/></Relationships>
</file>

<file path=ppt/charts/_rels/chart7.xml.rels><?xml version="1.0" encoding="UTF-8" standalone="yes"?>
<Relationships xmlns="http://schemas.openxmlformats.org/package/2006/relationships"><Relationship Id="rId1" Type="http://schemas.openxmlformats.org/officeDocument/2006/relationships/package" Target="../embeddings/_____Microsoft_Excel6.xlsx"/></Relationships>
</file>

<file path=ppt/charts/_rels/chart8.xml.rels><?xml version="1.0" encoding="UTF-8" standalone="yes"?>
<Relationships xmlns="http://schemas.openxmlformats.org/package/2006/relationships"><Relationship Id="rId1" Type="http://schemas.openxmlformats.org/officeDocument/2006/relationships/package" Target="../embeddings/_____Microsoft_Excel7.xlsx"/></Relationships>
</file>

<file path=ppt/charts/_rels/chart9.xml.rels><?xml version="1.0" encoding="UTF-8" standalone="yes"?>
<Relationships xmlns="http://schemas.openxmlformats.org/package/2006/relationships"><Relationship Id="rId1" Type="http://schemas.openxmlformats.org/officeDocument/2006/relationships/package" Target="../embeddings/_____Microsoft_Excel8.xlsx"/></Relationships>
</file>

<file path=ppt/charts/_rels/chart10.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_____Microsoft_Excel9.xlsx"/></Relationships>
</file>

<file path=ppt/charts/_rels/chart11.xml.rels><?xml version="1.0" encoding="UTF-8" standalone="yes"?>
<Relationships xmlns="http://schemas.openxmlformats.org/package/2006/relationships"><Relationship Id="rId1" Type="http://schemas.openxmlformats.org/officeDocument/2006/relationships/package" Target="../embeddings/_____Microsoft_Excel10.xlsx"/></Relationships>
</file>

<file path=ppt/charts/_rels/chart12.xml.rels><?xml version="1.0" encoding="UTF-8" standalone="yes"?>
<Relationships xmlns="http://schemas.openxmlformats.org/package/2006/relationships"><Relationship Id="rId1" Type="http://schemas.openxmlformats.org/officeDocument/2006/relationships/package" Target="../embeddings/_____Microsoft_Excel11.xlsx"/></Relationships>
</file>

<file path=ppt/charts/_rels/chart13.xml.rels><?xml version="1.0" encoding="UTF-8" standalone="yes"?>
<Relationships xmlns="http://schemas.openxmlformats.org/package/2006/relationships"><Relationship Id="rId1" Type="http://schemas.openxmlformats.org/officeDocument/2006/relationships/package" Target="../embeddings/_____Microsoft_Excel12.xlsx"/></Relationships>
</file>

<file path=ppt/charts/_rels/chart14.xml.rels><?xml version="1.0" encoding="UTF-8" standalone="yes"?>
<Relationships xmlns="http://schemas.openxmlformats.org/package/2006/relationships"><Relationship Id="rId1" Type="http://schemas.openxmlformats.org/officeDocument/2006/relationships/package" Target="../embeddings/_____Microsoft_Excel13.xlsx"/></Relationships>
</file>

<file path=ppt/charts/_rels/chart15.xml.rels><?xml version="1.0" encoding="UTF-8" standalone="yes"?>
<Relationships xmlns="http://schemas.openxmlformats.org/package/2006/relationships"><Relationship Id="rId1" Type="http://schemas.openxmlformats.org/officeDocument/2006/relationships/package" Target="../embeddings/_____Microsoft_Excel14.xlsx"/></Relationships>
</file>

<file path=ppt/charts/_rels/chart16.xml.rels><?xml version="1.0" encoding="UTF-8" standalone="yes"?>
<Relationships xmlns="http://schemas.openxmlformats.org/package/2006/relationships"><Relationship Id="rId1" Type="http://schemas.openxmlformats.org/officeDocument/2006/relationships/package" Target="../embeddings/_____Microsoft_Excel15.xlsx"/></Relationships>
</file>

<file path=ppt/charts/_rels/chart17.xml.rels><?xml version="1.0" encoding="UTF-8" standalone="yes"?>
<Relationships xmlns="http://schemas.openxmlformats.org/package/2006/relationships"><Relationship Id="rId1" Type="http://schemas.openxmlformats.org/officeDocument/2006/relationships/package" Target="../embeddings/_____Microsoft_Excel16.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10"/>
      <c:rAngAx val="1"/>
    </c:view3D>
    <c:floor>
      <c:thickness val="0"/>
    </c:floor>
    <c:sideWall>
      <c:thickness val="0"/>
    </c:sideWall>
    <c:backWall>
      <c:thickness val="0"/>
    </c:backWall>
    <c:plotArea>
      <c:layout/>
      <c:bar3DChart>
        <c:barDir val="col"/>
        <c:grouping val="standard"/>
        <c:varyColors val="0"/>
        <c:ser>
          <c:idx val="0"/>
          <c:order val="0"/>
          <c:tx>
            <c:strRef>
              <c:f>Лист1!$B$1</c:f>
              <c:strCache>
                <c:ptCount val="1"/>
                <c:pt idx="0">
                  <c:v>2025 год (план)</c:v>
                </c:pt>
              </c:strCache>
            </c:strRef>
          </c:tx>
          <c:invertIfNegative val="0"/>
          <c:dLbls>
            <c:dLbl>
              <c:idx val="0"/>
              <c:layout>
                <c:manualLayout>
                  <c:x val="0"/>
                  <c:y val="9.5943479469606366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7EE4-4A58-904F-FEB9B78F49D9}"/>
                </c:ext>
              </c:extLst>
            </c:dLbl>
            <c:dLbl>
              <c:idx val="1"/>
              <c:layout>
                <c:manualLayout>
                  <c:x val="0"/>
                  <c:y val="8.6348879702489764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7EE4-4A58-904F-FEB9B78F49D9}"/>
                </c:ext>
              </c:extLst>
            </c:dLbl>
            <c:dLbl>
              <c:idx val="2"/>
              <c:layout>
                <c:manualLayout>
                  <c:x val="7.3431647824858903E-17"/>
                  <c:y val="7.675478357568509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7EE4-4A58-904F-FEB9B78F49D9}"/>
                </c:ext>
              </c:extLst>
            </c:dLbl>
            <c:spPr>
              <a:noFill/>
              <a:ln>
                <a:noFill/>
              </a:ln>
              <a:effectLst/>
            </c:spPr>
            <c:txPr>
              <a:bodyPr/>
              <a:lstStyle/>
              <a:p>
                <a:pPr>
                  <a:defRPr sz="1000" b="1">
                    <a:solidFill>
                      <a:schemeClr val="bg1"/>
                    </a:solidFill>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Лист1!$A$2:$A$4</c:f>
              <c:strCache>
                <c:ptCount val="3"/>
                <c:pt idx="0">
                  <c:v>Численность постоянного населения</c:v>
                </c:pt>
                <c:pt idx="1">
                  <c:v>Численность населения в трудоспособном возрасте</c:v>
                </c:pt>
                <c:pt idx="2">
                  <c:v>Среднесписочная численность работников по полному кругу организаций</c:v>
                </c:pt>
              </c:strCache>
            </c:strRef>
          </c:cat>
          <c:val>
            <c:numRef>
              <c:f>Лист1!$B$2:$B$4</c:f>
              <c:numCache>
                <c:formatCode>#,##0.0</c:formatCode>
                <c:ptCount val="3"/>
                <c:pt idx="0">
                  <c:v>162.5</c:v>
                </c:pt>
                <c:pt idx="1">
                  <c:v>96.2</c:v>
                </c:pt>
                <c:pt idx="2">
                  <c:v>49</c:v>
                </c:pt>
              </c:numCache>
            </c:numRef>
          </c:val>
          <c:extLst>
            <c:ext xmlns:c16="http://schemas.microsoft.com/office/drawing/2014/chart" uri="{C3380CC4-5D6E-409C-BE32-E72D297353CC}">
              <c16:uniqueId val="{00000003-7EE4-4A58-904F-FEB9B78F49D9}"/>
            </c:ext>
          </c:extLst>
        </c:ser>
        <c:ser>
          <c:idx val="1"/>
          <c:order val="1"/>
          <c:tx>
            <c:strRef>
              <c:f>Лист1!$C$1</c:f>
              <c:strCache>
                <c:ptCount val="1"/>
                <c:pt idx="0">
                  <c:v>2025 год (факт)</c:v>
                </c:pt>
              </c:strCache>
            </c:strRef>
          </c:tx>
          <c:invertIfNegative val="0"/>
          <c:dLbls>
            <c:dLbl>
              <c:idx val="0"/>
              <c:layout>
                <c:manualLayout>
                  <c:x val="4.0054088789191703E-3"/>
                  <c:y val="6.0764203664084034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7EE4-4A58-904F-FEB9B78F49D9}"/>
                </c:ext>
              </c:extLst>
            </c:dLbl>
            <c:dLbl>
              <c:idx val="1"/>
              <c:layout>
                <c:manualLayout>
                  <c:x val="2.0027044394595847E-3"/>
                  <c:y val="6.0764203664084013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7EE4-4A58-904F-FEB9B78F49D9}"/>
                </c:ext>
              </c:extLst>
            </c:dLbl>
            <c:dLbl>
              <c:idx val="2"/>
              <c:layout>
                <c:manualLayout>
                  <c:x val="0"/>
                  <c:y val="6.2574022510411914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7EE4-4A58-904F-FEB9B78F49D9}"/>
                </c:ext>
              </c:extLst>
            </c:dLbl>
            <c:spPr>
              <a:noFill/>
              <a:ln>
                <a:noFill/>
              </a:ln>
              <a:effectLst/>
            </c:spPr>
            <c:txPr>
              <a:bodyPr/>
              <a:lstStyle/>
              <a:p>
                <a:pPr>
                  <a:defRPr sz="1000" b="1">
                    <a:solidFill>
                      <a:schemeClr val="bg1"/>
                    </a:solidFill>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Лист1!$A$2:$A$4</c:f>
              <c:strCache>
                <c:ptCount val="3"/>
                <c:pt idx="0">
                  <c:v>Численность постоянного населения</c:v>
                </c:pt>
                <c:pt idx="1">
                  <c:v>Численность населения в трудоспособном возрасте</c:v>
                </c:pt>
                <c:pt idx="2">
                  <c:v>Среднесписочная численность работников по полному кругу организаций</c:v>
                </c:pt>
              </c:strCache>
            </c:strRef>
          </c:cat>
          <c:val>
            <c:numRef>
              <c:f>Лист1!$C$2:$C$4</c:f>
              <c:numCache>
                <c:formatCode>#,##0.0</c:formatCode>
                <c:ptCount val="3"/>
                <c:pt idx="0">
                  <c:v>162</c:v>
                </c:pt>
                <c:pt idx="1">
                  <c:v>96.2</c:v>
                </c:pt>
                <c:pt idx="2">
                  <c:v>48.6</c:v>
                </c:pt>
              </c:numCache>
            </c:numRef>
          </c:val>
          <c:extLst>
            <c:ext xmlns:c16="http://schemas.microsoft.com/office/drawing/2014/chart" uri="{C3380CC4-5D6E-409C-BE32-E72D297353CC}">
              <c16:uniqueId val="{00000007-7EE4-4A58-904F-FEB9B78F49D9}"/>
            </c:ext>
          </c:extLst>
        </c:ser>
        <c:dLbls>
          <c:showLegendKey val="0"/>
          <c:showVal val="1"/>
          <c:showCatName val="0"/>
          <c:showSerName val="0"/>
          <c:showPercent val="0"/>
          <c:showBubbleSize val="0"/>
        </c:dLbls>
        <c:gapWidth val="150"/>
        <c:shape val="box"/>
        <c:axId val="166488704"/>
        <c:axId val="167129472"/>
        <c:axId val="166493696"/>
      </c:bar3DChart>
      <c:catAx>
        <c:axId val="166488704"/>
        <c:scaling>
          <c:orientation val="minMax"/>
        </c:scaling>
        <c:delete val="0"/>
        <c:axPos val="b"/>
        <c:numFmt formatCode="General" sourceLinked="0"/>
        <c:majorTickMark val="out"/>
        <c:minorTickMark val="none"/>
        <c:tickLblPos val="nextTo"/>
        <c:txPr>
          <a:bodyPr/>
          <a:lstStyle/>
          <a:p>
            <a:pPr>
              <a:defRPr sz="1000" b="0">
                <a:solidFill>
                  <a:schemeClr val="tx1"/>
                </a:solidFill>
              </a:defRPr>
            </a:pPr>
            <a:endParaRPr lang="ru-RU"/>
          </a:p>
        </c:txPr>
        <c:crossAx val="167129472"/>
        <c:crosses val="autoZero"/>
        <c:auto val="1"/>
        <c:lblAlgn val="ctr"/>
        <c:lblOffset val="100"/>
        <c:noMultiLvlLbl val="0"/>
      </c:catAx>
      <c:valAx>
        <c:axId val="167129472"/>
        <c:scaling>
          <c:orientation val="minMax"/>
        </c:scaling>
        <c:delete val="0"/>
        <c:axPos val="l"/>
        <c:title>
          <c:tx>
            <c:rich>
              <a:bodyPr rot="-5400000" vert="horz"/>
              <a:lstStyle/>
              <a:p>
                <a:pPr>
                  <a:defRPr b="1">
                    <a:solidFill>
                      <a:schemeClr val="accent1"/>
                    </a:solidFill>
                  </a:defRPr>
                </a:pPr>
                <a:r>
                  <a:rPr lang="ru-RU" b="1" dirty="0" smtClean="0">
                    <a:solidFill>
                      <a:schemeClr val="accent1"/>
                    </a:solidFill>
                  </a:rPr>
                  <a:t>Тысяч</a:t>
                </a:r>
                <a:r>
                  <a:rPr lang="ru-RU" b="1" baseline="0" dirty="0" smtClean="0">
                    <a:solidFill>
                      <a:schemeClr val="accent1"/>
                    </a:solidFill>
                  </a:rPr>
                  <a:t> человек</a:t>
                </a:r>
                <a:endParaRPr lang="ru-RU" b="1" dirty="0">
                  <a:solidFill>
                    <a:schemeClr val="accent1"/>
                  </a:solidFill>
                </a:endParaRPr>
              </a:p>
            </c:rich>
          </c:tx>
          <c:layout/>
          <c:overlay val="0"/>
        </c:title>
        <c:numFmt formatCode="#,##0.0" sourceLinked="1"/>
        <c:majorTickMark val="out"/>
        <c:minorTickMark val="none"/>
        <c:tickLblPos val="nextTo"/>
        <c:txPr>
          <a:bodyPr/>
          <a:lstStyle/>
          <a:p>
            <a:pPr>
              <a:defRPr sz="800" b="1">
                <a:solidFill>
                  <a:schemeClr val="tx1"/>
                </a:solidFill>
              </a:defRPr>
            </a:pPr>
            <a:endParaRPr lang="ru-RU"/>
          </a:p>
        </c:txPr>
        <c:crossAx val="166488704"/>
        <c:crosses val="autoZero"/>
        <c:crossBetween val="between"/>
      </c:valAx>
      <c:serAx>
        <c:axId val="166493696"/>
        <c:scaling>
          <c:orientation val="minMax"/>
        </c:scaling>
        <c:delete val="0"/>
        <c:axPos val="b"/>
        <c:majorTickMark val="out"/>
        <c:minorTickMark val="none"/>
        <c:tickLblPos val="nextTo"/>
        <c:txPr>
          <a:bodyPr/>
          <a:lstStyle/>
          <a:p>
            <a:pPr>
              <a:defRPr b="1">
                <a:solidFill>
                  <a:schemeClr val="accent1"/>
                </a:solidFill>
              </a:defRPr>
            </a:pPr>
            <a:endParaRPr lang="ru-RU"/>
          </a:p>
        </c:txPr>
        <c:crossAx val="167129472"/>
        <c:crosses val="autoZero"/>
      </c:serAx>
    </c:plotArea>
    <c:plotVisOnly val="1"/>
    <c:dispBlanksAs val="gap"/>
    <c:showDLblsOverMax val="0"/>
  </c:chart>
  <c:txPr>
    <a:bodyPr/>
    <a:lstStyle/>
    <a:p>
      <a:pPr>
        <a:defRPr sz="1000"/>
      </a:pPr>
      <a:endParaRPr lang="ru-RU"/>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Лист1!$B$1</c:f>
              <c:strCache>
                <c:ptCount val="1"/>
                <c:pt idx="0">
                  <c:v>Среднедушевые денежные доходы в месяц, руб./чел.</c:v>
                </c:pt>
              </c:strCache>
            </c:strRef>
          </c:tx>
          <c:invertIfNegative val="0"/>
          <c:dLbls>
            <c:spPr>
              <a:noFill/>
              <a:ln>
                <a:noFill/>
              </a:ln>
              <a:effectLst/>
            </c:spPr>
            <c:txPr>
              <a:bodyPr rot="-5400000" vert="horz"/>
              <a:lstStyle/>
              <a:p>
                <a:pPr>
                  <a:defRPr sz="1000" b="1">
                    <a:solidFill>
                      <a:schemeClr val="tx1"/>
                    </a:solidFill>
                  </a:defRPr>
                </a:pPr>
                <a:endParaRPr lang="ru-RU"/>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Лист1!$A$2:$A$3</c:f>
              <c:strCache>
                <c:ptCount val="2"/>
                <c:pt idx="0">
                  <c:v>2025 год (план)</c:v>
                </c:pt>
                <c:pt idx="1">
                  <c:v>2025 год (факт)</c:v>
                </c:pt>
              </c:strCache>
            </c:strRef>
          </c:cat>
          <c:val>
            <c:numRef>
              <c:f>Лист1!$B$2:$B$3</c:f>
              <c:numCache>
                <c:formatCode>#,##0.0</c:formatCode>
                <c:ptCount val="2"/>
                <c:pt idx="0">
                  <c:v>44170.7</c:v>
                </c:pt>
                <c:pt idx="1">
                  <c:v>45004.7</c:v>
                </c:pt>
              </c:numCache>
            </c:numRef>
          </c:val>
          <c:extLst>
            <c:ext xmlns:c16="http://schemas.microsoft.com/office/drawing/2014/chart" uri="{C3380CC4-5D6E-409C-BE32-E72D297353CC}">
              <c16:uniqueId val="{00000000-2CB1-4B6A-82BF-4C402B5A2933}"/>
            </c:ext>
          </c:extLst>
        </c:ser>
        <c:ser>
          <c:idx val="1"/>
          <c:order val="1"/>
          <c:tx>
            <c:strRef>
              <c:f>Лист1!$C$1</c:f>
              <c:strCache>
                <c:ptCount val="1"/>
                <c:pt idx="0">
                  <c:v>Номинальная начисленная среднемесячная заработная плата работников по полному кругу           организаций,руб./мес.</c:v>
                </c:pt>
              </c:strCache>
            </c:strRef>
          </c:tx>
          <c:invertIfNegative val="0"/>
          <c:dLbls>
            <c:dLbl>
              <c:idx val="0"/>
              <c:layout>
                <c:manualLayout>
                  <c:x val="0"/>
                  <c:y val="0.12362794478276289"/>
                </c:manualLayout>
              </c:layout>
              <c:spPr>
                <a:noFill/>
                <a:ln>
                  <a:noFill/>
                </a:ln>
                <a:effectLst/>
              </c:spPr>
              <c:txPr>
                <a:bodyPr rot="-5400000"/>
                <a:lstStyle/>
                <a:p>
                  <a:pPr>
                    <a:defRPr b="1"/>
                  </a:pPr>
                  <a:endParaRPr lang="ru-RU"/>
                </a:p>
              </c:txP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CF68-4CB0-91CA-419C154D95E9}"/>
                </c:ext>
              </c:extLst>
            </c:dLbl>
            <c:dLbl>
              <c:idx val="1"/>
              <c:layout>
                <c:manualLayout>
                  <c:x val="-3.8089605346700891E-3"/>
                  <c:y val="0.12362794478276289"/>
                </c:manualLayout>
              </c:layout>
              <c:spPr>
                <a:noFill/>
                <a:ln>
                  <a:noFill/>
                </a:ln>
                <a:effectLst/>
              </c:spPr>
              <c:txPr>
                <a:bodyPr rot="-5400000"/>
                <a:lstStyle/>
                <a:p>
                  <a:pPr>
                    <a:defRPr b="1"/>
                  </a:pPr>
                  <a:endParaRPr lang="ru-RU"/>
                </a:p>
              </c:txP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0488-419D-A2E0-87D5ABB9EC4F}"/>
                </c:ext>
              </c:extLst>
            </c:dLbl>
            <c:spPr>
              <a:noFill/>
              <a:ln>
                <a:noFill/>
              </a:ln>
              <a:effectLst/>
            </c:spPr>
            <c:txPr>
              <a:bodyPr/>
              <a:lstStyle/>
              <a:p>
                <a:pPr>
                  <a:defRPr b="1"/>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Лист1!$A$2:$A$3</c:f>
              <c:strCache>
                <c:ptCount val="2"/>
                <c:pt idx="0">
                  <c:v>2025 год (план)</c:v>
                </c:pt>
                <c:pt idx="1">
                  <c:v>2025 год (факт)</c:v>
                </c:pt>
              </c:strCache>
            </c:strRef>
          </c:cat>
          <c:val>
            <c:numRef>
              <c:f>Лист1!$C$2:$C$3</c:f>
              <c:numCache>
                <c:formatCode>#,##0.0</c:formatCode>
                <c:ptCount val="2"/>
                <c:pt idx="0">
                  <c:v>78140.100000000006</c:v>
                </c:pt>
                <c:pt idx="1">
                  <c:v>89759</c:v>
                </c:pt>
              </c:numCache>
            </c:numRef>
          </c:val>
          <c:extLst>
            <c:ext xmlns:c16="http://schemas.microsoft.com/office/drawing/2014/chart" uri="{C3380CC4-5D6E-409C-BE32-E72D297353CC}">
              <c16:uniqueId val="{00000000-2C43-4627-A1CA-55E458C71D5D}"/>
            </c:ext>
          </c:extLst>
        </c:ser>
        <c:dLbls>
          <c:showLegendKey val="0"/>
          <c:showVal val="1"/>
          <c:showCatName val="0"/>
          <c:showSerName val="0"/>
          <c:showPercent val="0"/>
          <c:showBubbleSize val="0"/>
        </c:dLbls>
        <c:gapWidth val="150"/>
        <c:axId val="166718464"/>
        <c:axId val="167125760"/>
      </c:barChart>
      <c:catAx>
        <c:axId val="166718464"/>
        <c:scaling>
          <c:orientation val="minMax"/>
        </c:scaling>
        <c:delete val="0"/>
        <c:axPos val="b"/>
        <c:numFmt formatCode="General" sourceLinked="0"/>
        <c:majorTickMark val="out"/>
        <c:minorTickMark val="none"/>
        <c:tickLblPos val="nextTo"/>
        <c:txPr>
          <a:bodyPr/>
          <a:lstStyle/>
          <a:p>
            <a:pPr>
              <a:defRPr b="1"/>
            </a:pPr>
            <a:endParaRPr lang="ru-RU"/>
          </a:p>
        </c:txPr>
        <c:crossAx val="167125760"/>
        <c:crosses val="autoZero"/>
        <c:auto val="1"/>
        <c:lblAlgn val="ctr"/>
        <c:lblOffset val="100"/>
        <c:noMultiLvlLbl val="0"/>
      </c:catAx>
      <c:valAx>
        <c:axId val="167125760"/>
        <c:scaling>
          <c:orientation val="minMax"/>
        </c:scaling>
        <c:delete val="0"/>
        <c:axPos val="l"/>
        <c:numFmt formatCode="#,##0.0" sourceLinked="1"/>
        <c:majorTickMark val="out"/>
        <c:minorTickMark val="none"/>
        <c:tickLblPos val="nextTo"/>
        <c:txPr>
          <a:bodyPr/>
          <a:lstStyle/>
          <a:p>
            <a:pPr>
              <a:defRPr sz="800">
                <a:effectLst>
                  <a:outerShdw blurRad="38100" dist="38100" dir="2700000" algn="tl">
                    <a:srgbClr val="000000">
                      <a:alpha val="43137"/>
                    </a:srgbClr>
                  </a:outerShdw>
                </a:effectLst>
              </a:defRPr>
            </a:pPr>
            <a:endParaRPr lang="ru-RU"/>
          </a:p>
        </c:txPr>
        <c:crossAx val="166718464"/>
        <c:crosses val="autoZero"/>
        <c:crossBetween val="between"/>
      </c:valAx>
      <c:spPr>
        <a:noFill/>
        <a:ln w="25400">
          <a:noFill/>
        </a:ln>
      </c:spPr>
    </c:plotArea>
    <c:legend>
      <c:legendPos val="r"/>
      <c:layout>
        <c:manualLayout>
          <c:xMode val="edge"/>
          <c:yMode val="edge"/>
          <c:x val="0.62095924022334581"/>
          <c:y val="0.20446167898754877"/>
          <c:w val="0.35618699656863756"/>
          <c:h val="0.5910766420249024"/>
        </c:manualLayout>
      </c:layout>
      <c:overlay val="0"/>
      <c:txPr>
        <a:bodyPr/>
        <a:lstStyle/>
        <a:p>
          <a:pPr>
            <a:defRPr b="1"/>
          </a:pPr>
          <a:endParaRPr lang="ru-RU"/>
        </a:p>
      </c:txPr>
    </c:legend>
    <c:plotVisOnly val="1"/>
    <c:dispBlanksAs val="gap"/>
    <c:showDLblsOverMax val="0"/>
  </c:chart>
  <c:txPr>
    <a:bodyPr/>
    <a:lstStyle/>
    <a:p>
      <a:pPr>
        <a:defRPr sz="1000"/>
      </a:pPr>
      <a:endParaRPr lang="ru-RU"/>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ru-RU" dirty="0" smtClean="0"/>
              <a:t>Оборот </a:t>
            </a:r>
            <a:r>
              <a:rPr lang="ru-RU" dirty="0"/>
              <a:t>розничной торговли, млн. руб.</a:t>
            </a:r>
          </a:p>
        </c:rich>
      </c:tx>
      <c:layout/>
      <c:overlay val="0"/>
    </c:title>
    <c:autoTitleDeleted val="0"/>
    <c:plotArea>
      <c:layout/>
      <c:barChart>
        <c:barDir val="bar"/>
        <c:grouping val="clustered"/>
        <c:varyColors val="0"/>
        <c:ser>
          <c:idx val="0"/>
          <c:order val="0"/>
          <c:tx>
            <c:strRef>
              <c:f>Лист1!$B$1</c:f>
              <c:strCache>
                <c:ptCount val="1"/>
                <c:pt idx="0">
                  <c:v>Оборот розничной торговли, млн. руб.</c:v>
                </c:pt>
              </c:strCache>
            </c:strRef>
          </c:tx>
          <c:spPr>
            <a:solidFill>
              <a:schemeClr val="accent6">
                <a:lumMod val="60000"/>
                <a:lumOff val="40000"/>
              </a:schemeClr>
            </a:solidFill>
          </c:spPr>
          <c:invertIfNegative val="0"/>
          <c:dLbls>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Лист1!$A$2:$A$3</c:f>
              <c:strCache>
                <c:ptCount val="2"/>
                <c:pt idx="0">
                  <c:v>2025 год (оценка)</c:v>
                </c:pt>
                <c:pt idx="1">
                  <c:v>2025 год (план)</c:v>
                </c:pt>
              </c:strCache>
            </c:strRef>
          </c:cat>
          <c:val>
            <c:numRef>
              <c:f>Лист1!$B$2:$B$3</c:f>
              <c:numCache>
                <c:formatCode>#,##0.0</c:formatCode>
                <c:ptCount val="2"/>
                <c:pt idx="0">
                  <c:v>31363.5</c:v>
                </c:pt>
                <c:pt idx="1">
                  <c:v>29688.400000000001</c:v>
                </c:pt>
              </c:numCache>
            </c:numRef>
          </c:val>
          <c:extLst>
            <c:ext xmlns:c16="http://schemas.microsoft.com/office/drawing/2014/chart" uri="{C3380CC4-5D6E-409C-BE32-E72D297353CC}">
              <c16:uniqueId val="{00000004-84CD-4130-BD7B-C1006E2485D6}"/>
            </c:ext>
          </c:extLst>
        </c:ser>
        <c:dLbls>
          <c:showLegendKey val="0"/>
          <c:showVal val="1"/>
          <c:showCatName val="0"/>
          <c:showSerName val="0"/>
          <c:showPercent val="0"/>
          <c:showBubbleSize val="0"/>
        </c:dLbls>
        <c:gapWidth val="150"/>
        <c:axId val="167621760"/>
        <c:axId val="167623296"/>
      </c:barChart>
      <c:catAx>
        <c:axId val="167621760"/>
        <c:scaling>
          <c:orientation val="minMax"/>
        </c:scaling>
        <c:delete val="0"/>
        <c:axPos val="l"/>
        <c:numFmt formatCode="General" sourceLinked="0"/>
        <c:majorTickMark val="out"/>
        <c:minorTickMark val="none"/>
        <c:tickLblPos val="nextTo"/>
        <c:crossAx val="167623296"/>
        <c:crosses val="autoZero"/>
        <c:auto val="1"/>
        <c:lblAlgn val="ctr"/>
        <c:lblOffset val="100"/>
        <c:noMultiLvlLbl val="0"/>
      </c:catAx>
      <c:valAx>
        <c:axId val="167623296"/>
        <c:scaling>
          <c:orientation val="minMax"/>
        </c:scaling>
        <c:delete val="1"/>
        <c:axPos val="b"/>
        <c:numFmt formatCode="#,##0.0" sourceLinked="1"/>
        <c:majorTickMark val="out"/>
        <c:minorTickMark val="none"/>
        <c:tickLblPos val="none"/>
        <c:crossAx val="167621760"/>
        <c:crosses val="autoZero"/>
        <c:crossBetween val="between"/>
      </c:valAx>
    </c:plotArea>
    <c:plotVisOnly val="1"/>
    <c:dispBlanksAs val="gap"/>
    <c:showDLblsOverMax val="0"/>
  </c:chart>
  <c:txPr>
    <a:bodyPr/>
    <a:lstStyle/>
    <a:p>
      <a:pPr>
        <a:defRPr sz="1000" b="1"/>
      </a:pPr>
      <a:endParaRPr lang="ru-RU"/>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5"/>
    </mc:Choice>
    <mc:Fallback>
      <c:style val="5"/>
    </mc:Fallback>
  </mc:AlternateContent>
  <c:chart>
    <c:title>
      <c:tx>
        <c:rich>
          <a:bodyPr/>
          <a:lstStyle/>
          <a:p>
            <a:pPr>
              <a:defRPr/>
            </a:pPr>
            <a:r>
              <a:rPr lang="ru-RU"/>
              <a:t>Прибыль организаций</a:t>
            </a:r>
          </a:p>
        </c:rich>
      </c:tx>
      <c:layout/>
      <c:overlay val="0"/>
    </c:title>
    <c:autoTitleDeleted val="0"/>
    <c:plotArea>
      <c:layout>
        <c:manualLayout>
          <c:layoutTarget val="inner"/>
          <c:xMode val="edge"/>
          <c:yMode val="edge"/>
          <c:x val="0.21297821991720642"/>
          <c:y val="0.21535479451195991"/>
          <c:w val="0.7131811363319227"/>
          <c:h val="0.56712521921213377"/>
        </c:manualLayout>
      </c:layout>
      <c:barChart>
        <c:barDir val="col"/>
        <c:grouping val="stacked"/>
        <c:varyColors val="0"/>
        <c:ser>
          <c:idx val="0"/>
          <c:order val="0"/>
          <c:tx>
            <c:strRef>
              <c:f>Лист1!$B$1</c:f>
              <c:strCache>
                <c:ptCount val="1"/>
                <c:pt idx="0">
                  <c:v>Прибыль организаций </c:v>
                </c:pt>
              </c:strCache>
            </c:strRef>
          </c:tx>
          <c:invertIfNegative val="0"/>
          <c:dLbls>
            <c:dLbl>
              <c:idx val="0"/>
              <c:layout>
                <c:manualLayout>
                  <c:x val="0"/>
                  <c:y val="-0.12304946086782068"/>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76D4-4A56-8714-2336D32F6F9C}"/>
                </c:ext>
              </c:extLst>
            </c:dLbl>
            <c:dLbl>
              <c:idx val="1"/>
              <c:layout>
                <c:manualLayout>
                  <c:x val="0"/>
                  <c:y val="-2.89528143218401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76D4-4A56-8714-2336D32F6F9C}"/>
                </c:ext>
              </c:extLst>
            </c:dLbl>
            <c:spPr>
              <a:noFill/>
              <a:ln>
                <a:noFill/>
              </a:ln>
              <a:effectLst/>
            </c:spPr>
            <c:txPr>
              <a:bodyPr wrap="square" lIns="38100" tIns="19050" rIns="38100" bIns="19050" anchor="ctr">
                <a:spAutoFit/>
              </a:bodyPr>
              <a:lstStyle/>
              <a:p>
                <a:pPr>
                  <a:defRPr b="1"/>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Лист1!$A$2:$A$3</c:f>
              <c:strCache>
                <c:ptCount val="2"/>
                <c:pt idx="0">
                  <c:v>2025 год (план)</c:v>
                </c:pt>
                <c:pt idx="1">
                  <c:v>2025 год (факт)</c:v>
                </c:pt>
              </c:strCache>
            </c:strRef>
          </c:cat>
          <c:val>
            <c:numRef>
              <c:f>Лист1!$B$2:$B$3</c:f>
              <c:numCache>
                <c:formatCode>#,##0.0</c:formatCode>
                <c:ptCount val="2"/>
                <c:pt idx="0">
                  <c:v>22.3</c:v>
                </c:pt>
                <c:pt idx="1">
                  <c:v>10.3</c:v>
                </c:pt>
              </c:numCache>
            </c:numRef>
          </c:val>
          <c:extLst>
            <c:ext xmlns:c16="http://schemas.microsoft.com/office/drawing/2014/chart" uri="{C3380CC4-5D6E-409C-BE32-E72D297353CC}">
              <c16:uniqueId val="{00000000-DB6B-4EAC-A7D6-1116F12D3096}"/>
            </c:ext>
          </c:extLst>
        </c:ser>
        <c:dLbls>
          <c:showLegendKey val="0"/>
          <c:showVal val="1"/>
          <c:showCatName val="0"/>
          <c:showSerName val="0"/>
          <c:showPercent val="0"/>
          <c:showBubbleSize val="0"/>
        </c:dLbls>
        <c:gapWidth val="150"/>
        <c:overlap val="100"/>
        <c:axId val="167663872"/>
        <c:axId val="167677952"/>
      </c:barChart>
      <c:catAx>
        <c:axId val="167663872"/>
        <c:scaling>
          <c:orientation val="minMax"/>
        </c:scaling>
        <c:delete val="0"/>
        <c:axPos val="b"/>
        <c:numFmt formatCode="General" sourceLinked="0"/>
        <c:majorTickMark val="none"/>
        <c:minorTickMark val="none"/>
        <c:tickLblPos val="nextTo"/>
        <c:txPr>
          <a:bodyPr/>
          <a:lstStyle/>
          <a:p>
            <a:pPr>
              <a:defRPr b="1"/>
            </a:pPr>
            <a:endParaRPr lang="ru-RU"/>
          </a:p>
        </c:txPr>
        <c:crossAx val="167677952"/>
        <c:crosses val="autoZero"/>
        <c:auto val="1"/>
        <c:lblAlgn val="ctr"/>
        <c:lblOffset val="100"/>
        <c:noMultiLvlLbl val="0"/>
      </c:catAx>
      <c:valAx>
        <c:axId val="167677952"/>
        <c:scaling>
          <c:orientation val="minMax"/>
        </c:scaling>
        <c:delete val="0"/>
        <c:axPos val="l"/>
        <c:title>
          <c:tx>
            <c:rich>
              <a:bodyPr rot="-5400000" vert="horz"/>
              <a:lstStyle/>
              <a:p>
                <a:pPr>
                  <a:defRPr/>
                </a:pPr>
                <a:r>
                  <a:rPr lang="ru-RU"/>
                  <a:t>Млрд. руб.</a:t>
                </a:r>
              </a:p>
            </c:rich>
          </c:tx>
          <c:layout/>
          <c:overlay val="0"/>
        </c:title>
        <c:numFmt formatCode="#,##0.0" sourceLinked="1"/>
        <c:majorTickMark val="none"/>
        <c:minorTickMark val="none"/>
        <c:tickLblPos val="nextTo"/>
        <c:crossAx val="167663872"/>
        <c:crosses val="autoZero"/>
        <c:crossBetween val="between"/>
      </c:valAx>
    </c:plotArea>
    <c:legend>
      <c:legendPos val="r"/>
      <c:legendEntry>
        <c:idx val="0"/>
        <c:delete val="1"/>
      </c:legendEntry>
      <c:layout>
        <c:manualLayout>
          <c:xMode val="edge"/>
          <c:yMode val="edge"/>
          <c:x val="0.74486841529393133"/>
          <c:y val="5.5601521858195134E-2"/>
          <c:w val="0.22306444065137795"/>
          <c:h val="0.94439847814181221"/>
        </c:manualLayout>
      </c:layout>
      <c:overlay val="0"/>
    </c:legend>
    <c:plotVisOnly val="1"/>
    <c:dispBlanksAs val="gap"/>
    <c:showDLblsOverMax val="0"/>
  </c:chart>
  <c:txPr>
    <a:bodyPr/>
    <a:lstStyle/>
    <a:p>
      <a:pPr>
        <a:defRPr sz="1000"/>
      </a:pPr>
      <a:endParaRPr lang="ru-RU"/>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6"/>
    </mc:Choice>
    <mc:Fallback>
      <c:style val="6"/>
    </mc:Fallback>
  </mc:AlternateContent>
  <c:chart>
    <c:title>
      <c:tx>
        <c:rich>
          <a:bodyPr/>
          <a:lstStyle/>
          <a:p>
            <a:pPr>
              <a:defRPr/>
            </a:pPr>
            <a:r>
              <a:rPr lang="ru-RU"/>
              <a:t>Оборот организаций (по полному кругу)</a:t>
            </a:r>
          </a:p>
        </c:rich>
      </c:tx>
      <c:layout/>
      <c:overlay val="0"/>
    </c:title>
    <c:autoTitleDeleted val="0"/>
    <c:plotArea>
      <c:layout>
        <c:manualLayout>
          <c:layoutTarget val="inner"/>
          <c:xMode val="edge"/>
          <c:yMode val="edge"/>
          <c:x val="0.21170432345690579"/>
          <c:y val="0.29967986622432086"/>
          <c:w val="0.70337893622959724"/>
          <c:h val="0.46521701217215072"/>
        </c:manualLayout>
      </c:layout>
      <c:barChart>
        <c:barDir val="col"/>
        <c:grouping val="stacked"/>
        <c:varyColors val="0"/>
        <c:ser>
          <c:idx val="0"/>
          <c:order val="0"/>
          <c:tx>
            <c:strRef>
              <c:f>Лист1!$B$1</c:f>
              <c:strCache>
                <c:ptCount val="1"/>
                <c:pt idx="0">
                  <c:v>Оборот организаций по полному кругу по видам экономической деятельности всего, в том числе:</c:v>
                </c:pt>
              </c:strCache>
            </c:strRef>
          </c:tx>
          <c:spPr>
            <a:solidFill>
              <a:schemeClr val="accent5">
                <a:lumMod val="40000"/>
                <a:lumOff val="60000"/>
              </a:schemeClr>
            </a:solidFill>
            <a:ln>
              <a:noFill/>
            </a:ln>
          </c:spPr>
          <c:invertIfNegative val="0"/>
          <c:dLbls>
            <c:dLbl>
              <c:idx val="0"/>
              <c:layout>
                <c:manualLayout>
                  <c:x val="0"/>
                  <c:y val="-6.5143832224140372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E13F-448E-A301-8CD58AA1B106}"/>
                </c:ext>
              </c:extLst>
            </c:dLbl>
            <c:dLbl>
              <c:idx val="1"/>
              <c:layout>
                <c:manualLayout>
                  <c:x val="0"/>
                  <c:y val="-3.6191017902300289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E13F-448E-A301-8CD58AA1B106}"/>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Лист1!$A$2:$A$3</c:f>
              <c:strCache>
                <c:ptCount val="2"/>
                <c:pt idx="0">
                  <c:v>2025 год (план)</c:v>
                </c:pt>
                <c:pt idx="1">
                  <c:v>2025 год (факт)</c:v>
                </c:pt>
              </c:strCache>
            </c:strRef>
          </c:cat>
          <c:val>
            <c:numRef>
              <c:f>Лист1!$B$2:$B$3</c:f>
              <c:numCache>
                <c:formatCode>#,##0.0</c:formatCode>
                <c:ptCount val="2"/>
                <c:pt idx="0">
                  <c:v>415.9</c:v>
                </c:pt>
                <c:pt idx="1">
                  <c:v>318.8</c:v>
                </c:pt>
              </c:numCache>
            </c:numRef>
          </c:val>
          <c:extLst>
            <c:ext xmlns:c16="http://schemas.microsoft.com/office/drawing/2014/chart" uri="{C3380CC4-5D6E-409C-BE32-E72D297353CC}">
              <c16:uniqueId val="{00000000-0C1A-43D9-AA37-E3635E473204}"/>
            </c:ext>
          </c:extLst>
        </c:ser>
        <c:dLbls>
          <c:showLegendKey val="0"/>
          <c:showVal val="1"/>
          <c:showCatName val="0"/>
          <c:showSerName val="0"/>
          <c:showPercent val="0"/>
          <c:showBubbleSize val="0"/>
        </c:dLbls>
        <c:gapWidth val="150"/>
        <c:overlap val="100"/>
        <c:axId val="167740160"/>
        <c:axId val="167741696"/>
      </c:barChart>
      <c:catAx>
        <c:axId val="167740160"/>
        <c:scaling>
          <c:orientation val="minMax"/>
        </c:scaling>
        <c:delete val="0"/>
        <c:axPos val="b"/>
        <c:numFmt formatCode="General" sourceLinked="0"/>
        <c:majorTickMark val="none"/>
        <c:minorTickMark val="none"/>
        <c:tickLblPos val="nextTo"/>
        <c:crossAx val="167741696"/>
        <c:crosses val="autoZero"/>
        <c:auto val="1"/>
        <c:lblAlgn val="ctr"/>
        <c:lblOffset val="100"/>
        <c:noMultiLvlLbl val="0"/>
      </c:catAx>
      <c:valAx>
        <c:axId val="167741696"/>
        <c:scaling>
          <c:orientation val="minMax"/>
        </c:scaling>
        <c:delete val="0"/>
        <c:axPos val="l"/>
        <c:title>
          <c:tx>
            <c:rich>
              <a:bodyPr rot="-5400000" vert="horz"/>
              <a:lstStyle/>
              <a:p>
                <a:pPr>
                  <a:defRPr/>
                </a:pPr>
                <a:r>
                  <a:rPr lang="ru-RU"/>
                  <a:t>Млрд. руб.</a:t>
                </a:r>
              </a:p>
            </c:rich>
          </c:tx>
          <c:layout/>
          <c:overlay val="0"/>
        </c:title>
        <c:numFmt formatCode="#,##0.0" sourceLinked="1"/>
        <c:majorTickMark val="none"/>
        <c:minorTickMark val="none"/>
        <c:tickLblPos val="nextTo"/>
        <c:crossAx val="167740160"/>
        <c:crosses val="autoZero"/>
        <c:crossBetween val="between"/>
      </c:valAx>
    </c:plotArea>
    <c:legend>
      <c:legendPos val="r"/>
      <c:legendEntry>
        <c:idx val="0"/>
        <c:delete val="1"/>
      </c:legendEntry>
      <c:layout>
        <c:manualLayout>
          <c:xMode val="edge"/>
          <c:yMode val="edge"/>
          <c:x val="0.74486841529393111"/>
          <c:y val="5.5601521858195134E-2"/>
          <c:w val="0.22306444065137787"/>
          <c:h val="0.94439847814181199"/>
        </c:manualLayout>
      </c:layout>
      <c:overlay val="0"/>
    </c:legend>
    <c:plotVisOnly val="1"/>
    <c:dispBlanksAs val="gap"/>
    <c:showDLblsOverMax val="0"/>
  </c:chart>
  <c:txPr>
    <a:bodyPr/>
    <a:lstStyle/>
    <a:p>
      <a:pPr>
        <a:defRPr sz="1000" b="1">
          <a:latin typeface="+mn-lt"/>
        </a:defRPr>
      </a:pPr>
      <a:endParaRPr lang="ru-RU"/>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solidFill>
                  <a:schemeClr val="accent1">
                    <a:lumMod val="50000"/>
                  </a:schemeClr>
                </a:solidFill>
              </a:defRPr>
            </a:pPr>
            <a:r>
              <a:rPr lang="ru-RU" dirty="0" smtClean="0">
                <a:solidFill>
                  <a:schemeClr val="accent1">
                    <a:lumMod val="50000"/>
                  </a:schemeClr>
                </a:solidFill>
              </a:rPr>
              <a:t>ДОХОДЫ </a:t>
            </a:r>
            <a:r>
              <a:rPr lang="ru-RU" dirty="0">
                <a:solidFill>
                  <a:schemeClr val="accent1">
                    <a:lumMod val="50000"/>
                  </a:schemeClr>
                </a:solidFill>
              </a:rPr>
              <a:t>бюджета, млн. руб.</a:t>
            </a:r>
          </a:p>
        </c:rich>
      </c:tx>
      <c:layout/>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Лист1!$B$1</c:f>
              <c:strCache>
                <c:ptCount val="1"/>
                <c:pt idx="0">
                  <c:v>Доходы бюджета, млн. руб.</c:v>
                </c:pt>
              </c:strCache>
            </c:strRef>
          </c:tx>
          <c:invertIfNegative val="0"/>
          <c:dPt>
            <c:idx val="0"/>
            <c:invertIfNegative val="0"/>
            <c:bubble3D val="0"/>
            <c:spPr>
              <a:solidFill>
                <a:schemeClr val="accent1">
                  <a:lumMod val="60000"/>
                  <a:lumOff val="40000"/>
                </a:schemeClr>
              </a:solidFill>
            </c:spPr>
            <c:extLst>
              <c:ext xmlns:c16="http://schemas.microsoft.com/office/drawing/2014/chart" uri="{C3380CC4-5D6E-409C-BE32-E72D297353CC}">
                <c16:uniqueId val="{00000001-0540-4E69-8BCD-451725F715F4}"/>
              </c:ext>
            </c:extLst>
          </c:dPt>
          <c:dPt>
            <c:idx val="1"/>
            <c:invertIfNegative val="0"/>
            <c:bubble3D val="0"/>
            <c:spPr>
              <a:solidFill>
                <a:schemeClr val="accent1"/>
              </a:solidFill>
            </c:spPr>
            <c:extLst>
              <c:ext xmlns:c16="http://schemas.microsoft.com/office/drawing/2014/chart" uri="{C3380CC4-5D6E-409C-BE32-E72D297353CC}">
                <c16:uniqueId val="{00000004-0540-4E69-8BCD-451725F715F4}"/>
              </c:ext>
            </c:extLst>
          </c:dPt>
          <c:dPt>
            <c:idx val="2"/>
            <c:invertIfNegative val="0"/>
            <c:bubble3D val="0"/>
            <c:spPr>
              <a:solidFill>
                <a:srgbClr val="43AFAC"/>
              </a:solidFill>
            </c:spPr>
            <c:extLst>
              <c:ext xmlns:c16="http://schemas.microsoft.com/office/drawing/2014/chart" uri="{C3380CC4-5D6E-409C-BE32-E72D297353CC}">
                <c16:uniqueId val="{00000003-0540-4E69-8BCD-451725F715F4}"/>
              </c:ext>
            </c:extLst>
          </c:dPt>
          <c:dLbls>
            <c:dLbl>
              <c:idx val="0"/>
              <c:layout>
                <c:manualLayout>
                  <c:x val="-1.9031366578394799E-3"/>
                  <c:y val="0.1027449665226269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0540-4E69-8BCD-451725F715F4}"/>
                </c:ext>
              </c:extLst>
            </c:dLbl>
            <c:dLbl>
              <c:idx val="1"/>
              <c:layout>
                <c:manualLayout>
                  <c:x val="6.8999978352948131E-3"/>
                  <c:y val="8.5088026496984673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0540-4E69-8BCD-451725F715F4}"/>
                </c:ext>
              </c:extLst>
            </c:dLbl>
            <c:dLbl>
              <c:idx val="2"/>
              <c:layout>
                <c:manualLayout>
                  <c:x val="1.0311663431635002E-3"/>
                  <c:y val="8.1567856973265768E-2"/>
                </c:manualLayout>
              </c:layout>
              <c:tx>
                <c:rich>
                  <a:bodyPr/>
                  <a:lstStyle/>
                  <a:p>
                    <a:r>
                      <a:rPr lang="en-US" dirty="0" smtClean="0"/>
                      <a:t>11</a:t>
                    </a:r>
                    <a:r>
                      <a:rPr lang="en-US" baseline="0" dirty="0" smtClean="0"/>
                      <a:t> 026,6</a:t>
                    </a:r>
                    <a:endParaRPr lang="en-US" dirty="0"/>
                  </a:p>
                </c:rich>
              </c:tx>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0540-4E69-8BCD-451725F715F4}"/>
                </c:ext>
              </c:extLst>
            </c:dLbl>
            <c:spPr>
              <a:noFill/>
              <a:ln>
                <a:noFill/>
              </a:ln>
              <a:effectLst/>
            </c:spPr>
            <c:txPr>
              <a:bodyPr rot="0" vert="horz" anchor="ctr" anchorCtr="0"/>
              <a:lstStyle/>
              <a:p>
                <a:pPr>
                  <a:defRPr sz="1000">
                    <a:solidFill>
                      <a:schemeClr val="tx1"/>
                    </a:solidFill>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Лист1!$A$2:$A$4</c:f>
              <c:strCache>
                <c:ptCount val="3"/>
                <c:pt idx="0">
                  <c:v>2024 год (факт)</c:v>
                </c:pt>
                <c:pt idx="1">
                  <c:v>2025 год (уточненный план)</c:v>
                </c:pt>
                <c:pt idx="2">
                  <c:v>2025 год (факт)</c:v>
                </c:pt>
              </c:strCache>
            </c:strRef>
          </c:cat>
          <c:val>
            <c:numRef>
              <c:f>Лист1!$B$2:$B$4</c:f>
              <c:numCache>
                <c:formatCode>#,##0.0</c:formatCode>
                <c:ptCount val="3"/>
                <c:pt idx="0">
                  <c:v>10722.8</c:v>
                </c:pt>
                <c:pt idx="1">
                  <c:v>11136.7</c:v>
                </c:pt>
                <c:pt idx="2">
                  <c:v>11026.6</c:v>
                </c:pt>
              </c:numCache>
            </c:numRef>
          </c:val>
          <c:extLst>
            <c:ext xmlns:c16="http://schemas.microsoft.com/office/drawing/2014/chart" uri="{C3380CC4-5D6E-409C-BE32-E72D297353CC}">
              <c16:uniqueId val="{00000005-0540-4E69-8BCD-451725F715F4}"/>
            </c:ext>
          </c:extLst>
        </c:ser>
        <c:dLbls>
          <c:showLegendKey val="0"/>
          <c:showVal val="1"/>
          <c:showCatName val="0"/>
          <c:showSerName val="0"/>
          <c:showPercent val="0"/>
          <c:showBubbleSize val="0"/>
        </c:dLbls>
        <c:gapWidth val="150"/>
        <c:shape val="box"/>
        <c:axId val="167814272"/>
        <c:axId val="167815808"/>
        <c:axId val="0"/>
      </c:bar3DChart>
      <c:catAx>
        <c:axId val="167814272"/>
        <c:scaling>
          <c:orientation val="minMax"/>
        </c:scaling>
        <c:delete val="0"/>
        <c:axPos val="b"/>
        <c:numFmt formatCode="General" sourceLinked="0"/>
        <c:majorTickMark val="out"/>
        <c:minorTickMark val="none"/>
        <c:tickLblPos val="nextTo"/>
        <c:txPr>
          <a:bodyPr/>
          <a:lstStyle/>
          <a:p>
            <a:pPr>
              <a:defRPr>
                <a:solidFill>
                  <a:schemeClr val="accent1">
                    <a:lumMod val="50000"/>
                  </a:schemeClr>
                </a:solidFill>
              </a:defRPr>
            </a:pPr>
            <a:endParaRPr lang="ru-RU"/>
          </a:p>
        </c:txPr>
        <c:crossAx val="167815808"/>
        <c:crosses val="autoZero"/>
        <c:auto val="1"/>
        <c:lblAlgn val="ctr"/>
        <c:lblOffset val="100"/>
        <c:noMultiLvlLbl val="0"/>
      </c:catAx>
      <c:valAx>
        <c:axId val="167815808"/>
        <c:scaling>
          <c:orientation val="minMax"/>
          <c:max val="11600"/>
          <c:min val="9800"/>
        </c:scaling>
        <c:delete val="0"/>
        <c:axPos val="l"/>
        <c:numFmt formatCode="#,##0.0" sourceLinked="1"/>
        <c:majorTickMark val="out"/>
        <c:minorTickMark val="none"/>
        <c:tickLblPos val="nextTo"/>
        <c:txPr>
          <a:bodyPr/>
          <a:lstStyle/>
          <a:p>
            <a:pPr>
              <a:defRPr>
                <a:solidFill>
                  <a:schemeClr val="accent1">
                    <a:lumMod val="50000"/>
                  </a:schemeClr>
                </a:solidFill>
              </a:defRPr>
            </a:pPr>
            <a:endParaRPr lang="ru-RU"/>
          </a:p>
        </c:txPr>
        <c:crossAx val="167814272"/>
        <c:crosses val="autoZero"/>
        <c:crossBetween val="between"/>
      </c:valAx>
    </c:plotArea>
    <c:plotVisOnly val="1"/>
    <c:dispBlanksAs val="gap"/>
    <c:showDLblsOverMax val="0"/>
  </c:chart>
  <c:txPr>
    <a:bodyPr/>
    <a:lstStyle/>
    <a:p>
      <a:pPr>
        <a:defRPr sz="1100" b="1">
          <a:latin typeface="+mn-lt"/>
        </a:defRPr>
      </a:pPr>
      <a:endParaRPr lang="ru-RU"/>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xPr>
        <a:bodyPr/>
        <a:lstStyle/>
        <a:p>
          <a:pPr>
            <a:defRPr>
              <a:solidFill>
                <a:schemeClr val="accent1">
                  <a:lumMod val="50000"/>
                </a:schemeClr>
              </a:solidFill>
            </a:defRPr>
          </a:pPr>
          <a:endParaRPr lang="ru-RU"/>
        </a:p>
      </c:txPr>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Лист1!$B$1</c:f>
              <c:strCache>
                <c:ptCount val="1"/>
                <c:pt idx="0">
                  <c:v>РАСХОДЫ бюджета, млн. руб.</c:v>
                </c:pt>
              </c:strCache>
            </c:strRef>
          </c:tx>
          <c:invertIfNegative val="0"/>
          <c:dPt>
            <c:idx val="0"/>
            <c:invertIfNegative val="0"/>
            <c:bubble3D val="0"/>
            <c:spPr>
              <a:solidFill>
                <a:schemeClr val="accent1">
                  <a:lumMod val="60000"/>
                  <a:lumOff val="40000"/>
                </a:schemeClr>
              </a:solidFill>
            </c:spPr>
            <c:extLst>
              <c:ext xmlns:c16="http://schemas.microsoft.com/office/drawing/2014/chart" uri="{C3380CC4-5D6E-409C-BE32-E72D297353CC}">
                <c16:uniqueId val="{00000001-82A9-43F4-8E7F-60B0930E0714}"/>
              </c:ext>
            </c:extLst>
          </c:dPt>
          <c:dPt>
            <c:idx val="1"/>
            <c:invertIfNegative val="0"/>
            <c:bubble3D val="0"/>
            <c:spPr>
              <a:solidFill>
                <a:schemeClr val="accent1"/>
              </a:solidFill>
            </c:spPr>
            <c:extLst>
              <c:ext xmlns:c16="http://schemas.microsoft.com/office/drawing/2014/chart" uri="{C3380CC4-5D6E-409C-BE32-E72D297353CC}">
                <c16:uniqueId val="{00000003-82A9-43F4-8E7F-60B0930E0714}"/>
              </c:ext>
            </c:extLst>
          </c:dPt>
          <c:dPt>
            <c:idx val="2"/>
            <c:invertIfNegative val="0"/>
            <c:bubble3D val="0"/>
            <c:spPr>
              <a:solidFill>
                <a:srgbClr val="43AFAC"/>
              </a:solidFill>
            </c:spPr>
            <c:extLst>
              <c:ext xmlns:c16="http://schemas.microsoft.com/office/drawing/2014/chart" uri="{C3380CC4-5D6E-409C-BE32-E72D297353CC}">
                <c16:uniqueId val="{00000005-82A9-43F4-8E7F-60B0930E0714}"/>
              </c:ext>
            </c:extLst>
          </c:dPt>
          <c:dLbls>
            <c:dLbl>
              <c:idx val="0"/>
              <c:layout>
                <c:manualLayout>
                  <c:x val="9.5518237316153977E-3"/>
                  <c:y val="0.10207471719930589"/>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82A9-43F4-8E7F-60B0930E0714}"/>
                </c:ext>
              </c:extLst>
            </c:dLbl>
            <c:dLbl>
              <c:idx val="1"/>
              <c:layout>
                <c:manualLayout>
                  <c:x val="3.8899646668787407E-3"/>
                  <c:y val="9.0028070745858266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82A9-43F4-8E7F-60B0930E0714}"/>
                </c:ext>
              </c:extLst>
            </c:dLbl>
            <c:dLbl>
              <c:idx val="2"/>
              <c:layout>
                <c:manualLayout>
                  <c:x val="9.5518237316153977E-3"/>
                  <c:y val="9.0028376327677545E-2"/>
                </c:manualLayout>
              </c:layout>
              <c:tx>
                <c:rich>
                  <a:bodyPr/>
                  <a:lstStyle/>
                  <a:p>
                    <a:r>
                      <a:rPr lang="en-US" dirty="0" smtClean="0"/>
                      <a:t>11 326,0</a:t>
                    </a:r>
                    <a:endParaRPr lang="en-US" dirty="0"/>
                  </a:p>
                </c:rich>
              </c:tx>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82A9-43F4-8E7F-60B0930E0714}"/>
                </c:ext>
              </c:extLst>
            </c:dLbl>
            <c:spPr>
              <a:noFill/>
              <a:ln>
                <a:noFill/>
              </a:ln>
              <a:effectLst/>
            </c:spPr>
            <c:txPr>
              <a:bodyPr rot="0" vert="horz" anchor="ctr" anchorCtr="0"/>
              <a:lstStyle/>
              <a:p>
                <a:pPr>
                  <a:defRPr sz="1000">
                    <a:solidFill>
                      <a:schemeClr val="tx1"/>
                    </a:solidFill>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Лист1!$A$2:$A$4</c:f>
              <c:strCache>
                <c:ptCount val="3"/>
                <c:pt idx="0">
                  <c:v>2024 год (факт)</c:v>
                </c:pt>
                <c:pt idx="1">
                  <c:v>2025 год (уточненный план)</c:v>
                </c:pt>
                <c:pt idx="2">
                  <c:v>2025 год (факт)</c:v>
                </c:pt>
              </c:strCache>
            </c:strRef>
          </c:cat>
          <c:val>
            <c:numRef>
              <c:f>Лист1!$B$2:$B$4</c:f>
              <c:numCache>
                <c:formatCode>#,##0.0</c:formatCode>
                <c:ptCount val="3"/>
                <c:pt idx="0">
                  <c:v>10426.799999999987</c:v>
                </c:pt>
                <c:pt idx="1">
                  <c:v>11471.6</c:v>
                </c:pt>
                <c:pt idx="2">
                  <c:v>11362</c:v>
                </c:pt>
              </c:numCache>
            </c:numRef>
          </c:val>
          <c:extLst>
            <c:ext xmlns:c16="http://schemas.microsoft.com/office/drawing/2014/chart" uri="{C3380CC4-5D6E-409C-BE32-E72D297353CC}">
              <c16:uniqueId val="{00000006-82A9-43F4-8E7F-60B0930E0714}"/>
            </c:ext>
          </c:extLst>
        </c:ser>
        <c:dLbls>
          <c:showLegendKey val="0"/>
          <c:showVal val="1"/>
          <c:showCatName val="0"/>
          <c:showSerName val="0"/>
          <c:showPercent val="0"/>
          <c:showBubbleSize val="0"/>
        </c:dLbls>
        <c:gapWidth val="150"/>
        <c:shape val="box"/>
        <c:axId val="167903232"/>
        <c:axId val="167904768"/>
        <c:axId val="0"/>
      </c:bar3DChart>
      <c:catAx>
        <c:axId val="167903232"/>
        <c:scaling>
          <c:orientation val="minMax"/>
        </c:scaling>
        <c:delete val="0"/>
        <c:axPos val="b"/>
        <c:numFmt formatCode="General" sourceLinked="0"/>
        <c:majorTickMark val="out"/>
        <c:minorTickMark val="none"/>
        <c:tickLblPos val="nextTo"/>
        <c:txPr>
          <a:bodyPr/>
          <a:lstStyle/>
          <a:p>
            <a:pPr>
              <a:defRPr>
                <a:solidFill>
                  <a:schemeClr val="accent1">
                    <a:lumMod val="50000"/>
                  </a:schemeClr>
                </a:solidFill>
              </a:defRPr>
            </a:pPr>
            <a:endParaRPr lang="ru-RU"/>
          </a:p>
        </c:txPr>
        <c:crossAx val="167904768"/>
        <c:crosses val="autoZero"/>
        <c:auto val="1"/>
        <c:lblAlgn val="ctr"/>
        <c:lblOffset val="100"/>
        <c:noMultiLvlLbl val="0"/>
      </c:catAx>
      <c:valAx>
        <c:axId val="167904768"/>
        <c:scaling>
          <c:orientation val="minMax"/>
        </c:scaling>
        <c:delete val="0"/>
        <c:axPos val="l"/>
        <c:numFmt formatCode="#,##0.0" sourceLinked="1"/>
        <c:majorTickMark val="out"/>
        <c:minorTickMark val="none"/>
        <c:tickLblPos val="nextTo"/>
        <c:txPr>
          <a:bodyPr/>
          <a:lstStyle/>
          <a:p>
            <a:pPr>
              <a:defRPr>
                <a:solidFill>
                  <a:schemeClr val="accent1">
                    <a:lumMod val="50000"/>
                  </a:schemeClr>
                </a:solidFill>
              </a:defRPr>
            </a:pPr>
            <a:endParaRPr lang="ru-RU"/>
          </a:p>
        </c:txPr>
        <c:crossAx val="167903232"/>
        <c:crosses val="autoZero"/>
        <c:crossBetween val="between"/>
      </c:valAx>
    </c:plotArea>
    <c:plotVisOnly val="1"/>
    <c:dispBlanksAs val="gap"/>
    <c:showDLblsOverMax val="0"/>
  </c:chart>
  <c:txPr>
    <a:bodyPr/>
    <a:lstStyle/>
    <a:p>
      <a:pPr>
        <a:defRPr sz="1100" b="1">
          <a:latin typeface="+mn-lt"/>
        </a:defRPr>
      </a:pPr>
      <a:endParaRPr lang="ru-RU"/>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0"/>
      <c:rAngAx val="1"/>
    </c:view3D>
    <c:floor>
      <c:thickness val="0"/>
      <c:spPr>
        <a:ln>
          <a:solidFill>
            <a:srgbClr val="C32D2E">
              <a:lumMod val="40000"/>
              <a:lumOff val="60000"/>
            </a:srgbClr>
          </a:solidFill>
        </a:ln>
      </c:spPr>
    </c:floor>
    <c:sideWall>
      <c:thickness val="0"/>
      <c:spPr>
        <a:noFill/>
      </c:spPr>
    </c:sideWall>
    <c:backWall>
      <c:thickness val="0"/>
      <c:spPr>
        <a:noFill/>
      </c:spPr>
    </c:backWall>
    <c:plotArea>
      <c:layout>
        <c:manualLayout>
          <c:layoutTarget val="inner"/>
          <c:xMode val="edge"/>
          <c:yMode val="edge"/>
          <c:x val="0.25087509789754425"/>
          <c:y val="5.4480935800217591E-3"/>
          <c:w val="0.64757326486937072"/>
          <c:h val="0.74824444252112299"/>
        </c:manualLayout>
      </c:layout>
      <c:bar3DChart>
        <c:barDir val="bar"/>
        <c:grouping val="clustered"/>
        <c:varyColors val="0"/>
        <c:ser>
          <c:idx val="0"/>
          <c:order val="0"/>
          <c:tx>
            <c:strRef>
              <c:f>Лист1!$B$1</c:f>
              <c:strCache>
                <c:ptCount val="1"/>
                <c:pt idx="0">
                  <c:v>Факт</c:v>
                </c:pt>
              </c:strCache>
            </c:strRef>
          </c:tx>
          <c:spPr>
            <a:solidFill>
              <a:schemeClr val="bg2">
                <a:lumMod val="75000"/>
              </a:schemeClr>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Лист1!$A$2:$A$4</c:f>
              <c:strCache>
                <c:ptCount val="3"/>
                <c:pt idx="0">
                  <c:v>Безвозмездные                      поступления</c:v>
                </c:pt>
                <c:pt idx="1">
                  <c:v> Налоговые и                                     неналоговые                               доходы</c:v>
                </c:pt>
                <c:pt idx="2">
                  <c:v>ДОХОДЫ                                                 (всего)</c:v>
                </c:pt>
              </c:strCache>
            </c:strRef>
          </c:cat>
          <c:val>
            <c:numRef>
              <c:f>Лист1!$B$2:$B$4</c:f>
              <c:numCache>
                <c:formatCode>#,##0.0</c:formatCode>
                <c:ptCount val="3"/>
                <c:pt idx="0">
                  <c:v>7649.3</c:v>
                </c:pt>
                <c:pt idx="1">
                  <c:v>3377.3</c:v>
                </c:pt>
                <c:pt idx="2">
                  <c:v>11026.6</c:v>
                </c:pt>
              </c:numCache>
            </c:numRef>
          </c:val>
          <c:extLst>
            <c:ext xmlns:c16="http://schemas.microsoft.com/office/drawing/2014/chart" uri="{C3380CC4-5D6E-409C-BE32-E72D297353CC}">
              <c16:uniqueId val="{00000001-4AF0-4C4D-B954-FA7CC8F78763}"/>
            </c:ext>
          </c:extLst>
        </c:ser>
        <c:ser>
          <c:idx val="1"/>
          <c:order val="1"/>
          <c:tx>
            <c:strRef>
              <c:f>Лист1!$C$1</c:f>
              <c:strCache>
                <c:ptCount val="1"/>
                <c:pt idx="0">
                  <c:v>Уточненный план</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Лист1!$A$2:$A$4</c:f>
              <c:strCache>
                <c:ptCount val="3"/>
                <c:pt idx="0">
                  <c:v>Безвозмездные                      поступления</c:v>
                </c:pt>
                <c:pt idx="1">
                  <c:v> Налоговые и                                     неналоговые                               доходы</c:v>
                </c:pt>
                <c:pt idx="2">
                  <c:v>ДОХОДЫ                                                 (всего)</c:v>
                </c:pt>
              </c:strCache>
            </c:strRef>
          </c:cat>
          <c:val>
            <c:numRef>
              <c:f>Лист1!$C$2:$C$4</c:f>
              <c:numCache>
                <c:formatCode>#,##0.0</c:formatCode>
                <c:ptCount val="3"/>
                <c:pt idx="0">
                  <c:v>7662.2</c:v>
                </c:pt>
                <c:pt idx="1">
                  <c:v>3474.5</c:v>
                </c:pt>
                <c:pt idx="2">
                  <c:v>11136.7</c:v>
                </c:pt>
              </c:numCache>
            </c:numRef>
          </c:val>
          <c:extLst>
            <c:ext xmlns:c16="http://schemas.microsoft.com/office/drawing/2014/chart" uri="{C3380CC4-5D6E-409C-BE32-E72D297353CC}">
              <c16:uniqueId val="{00000003-4AF0-4C4D-B954-FA7CC8F78763}"/>
            </c:ext>
          </c:extLst>
        </c:ser>
        <c:ser>
          <c:idx val="2"/>
          <c:order val="2"/>
          <c:tx>
            <c:strRef>
              <c:f>Лист1!$D$1</c:f>
              <c:strCache>
                <c:ptCount val="1"/>
                <c:pt idx="0">
                  <c:v>Первоначальный план</c:v>
                </c:pt>
              </c:strCache>
            </c:strRef>
          </c:tx>
          <c:spPr>
            <a:solidFill>
              <a:schemeClr val="accent4"/>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Лист1!$A$2:$A$4</c:f>
              <c:strCache>
                <c:ptCount val="3"/>
                <c:pt idx="0">
                  <c:v>Безвозмездные                      поступления</c:v>
                </c:pt>
                <c:pt idx="1">
                  <c:v> Налоговые и                                     неналоговые                               доходы</c:v>
                </c:pt>
                <c:pt idx="2">
                  <c:v>ДОХОДЫ                                                 (всего)</c:v>
                </c:pt>
              </c:strCache>
            </c:strRef>
          </c:cat>
          <c:val>
            <c:numRef>
              <c:f>Лист1!$D$2:$D$4</c:f>
              <c:numCache>
                <c:formatCode>#,##0.0</c:formatCode>
                <c:ptCount val="3"/>
                <c:pt idx="0">
                  <c:v>6946.8</c:v>
                </c:pt>
                <c:pt idx="1">
                  <c:v>3263.6</c:v>
                </c:pt>
                <c:pt idx="2">
                  <c:v>10210.4</c:v>
                </c:pt>
              </c:numCache>
            </c:numRef>
          </c:val>
          <c:extLst>
            <c:ext xmlns:c16="http://schemas.microsoft.com/office/drawing/2014/chart" uri="{C3380CC4-5D6E-409C-BE32-E72D297353CC}">
              <c16:uniqueId val="{00000004-4AF0-4C4D-B954-FA7CC8F78763}"/>
            </c:ext>
          </c:extLst>
        </c:ser>
        <c:dLbls>
          <c:showLegendKey val="0"/>
          <c:showVal val="1"/>
          <c:showCatName val="0"/>
          <c:showSerName val="0"/>
          <c:showPercent val="0"/>
          <c:showBubbleSize val="0"/>
        </c:dLbls>
        <c:gapWidth val="150"/>
        <c:shape val="cylinder"/>
        <c:axId val="179819264"/>
        <c:axId val="179820800"/>
        <c:axId val="0"/>
      </c:bar3DChart>
      <c:catAx>
        <c:axId val="179819264"/>
        <c:scaling>
          <c:orientation val="minMax"/>
        </c:scaling>
        <c:delete val="0"/>
        <c:axPos val="l"/>
        <c:numFmt formatCode="General" sourceLinked="0"/>
        <c:majorTickMark val="none"/>
        <c:minorTickMark val="none"/>
        <c:tickLblPos val="nextTo"/>
        <c:spPr>
          <a:noFill/>
          <a:ln w="6350">
            <a:solidFill>
              <a:srgbClr val="C32D2E">
                <a:lumMod val="40000"/>
                <a:lumOff val="60000"/>
              </a:srgbClr>
            </a:solidFill>
          </a:ln>
        </c:spPr>
        <c:crossAx val="179820800"/>
        <c:crosses val="autoZero"/>
        <c:auto val="1"/>
        <c:lblAlgn val="ctr"/>
        <c:lblOffset val="100"/>
        <c:noMultiLvlLbl val="0"/>
      </c:catAx>
      <c:valAx>
        <c:axId val="179820800"/>
        <c:scaling>
          <c:orientation val="minMax"/>
          <c:max val="11200"/>
          <c:min val="0"/>
        </c:scaling>
        <c:delete val="0"/>
        <c:axPos val="b"/>
        <c:majorGridlines>
          <c:spPr>
            <a:ln w="6350">
              <a:solidFill>
                <a:schemeClr val="accent3">
                  <a:lumMod val="40000"/>
                  <a:lumOff val="60000"/>
                </a:schemeClr>
              </a:solidFill>
            </a:ln>
          </c:spPr>
        </c:majorGridlines>
        <c:numFmt formatCode="#,##0" sourceLinked="0"/>
        <c:majorTickMark val="out"/>
        <c:minorTickMark val="none"/>
        <c:tickLblPos val="low"/>
        <c:spPr>
          <a:solidFill>
            <a:prstClr val="white"/>
          </a:solidFill>
          <a:ln>
            <a:solidFill>
              <a:srgbClr val="C32D2E">
                <a:lumMod val="40000"/>
                <a:lumOff val="60000"/>
              </a:srgbClr>
            </a:solidFill>
          </a:ln>
        </c:spPr>
        <c:crossAx val="179819264"/>
        <c:crosses val="autoZero"/>
        <c:crossBetween val="between"/>
        <c:majorUnit val="2800"/>
      </c:valAx>
      <c:spPr>
        <a:solidFill>
          <a:prstClr val="white">
            <a:alpha val="0"/>
          </a:prstClr>
        </a:solidFill>
      </c:spPr>
    </c:plotArea>
    <c:legend>
      <c:legendPos val="b"/>
      <c:legendEntry>
        <c:idx val="2"/>
        <c:txPr>
          <a:bodyPr/>
          <a:lstStyle/>
          <a:p>
            <a:pPr>
              <a:defRPr sz="1200">
                <a:solidFill>
                  <a:schemeClr val="accent5">
                    <a:lumMod val="50000"/>
                  </a:schemeClr>
                </a:solidFill>
              </a:defRPr>
            </a:pPr>
            <a:endParaRPr lang="ru-RU"/>
          </a:p>
        </c:txPr>
      </c:legendEntry>
      <c:layout>
        <c:manualLayout>
          <c:xMode val="edge"/>
          <c:yMode val="edge"/>
          <c:x val="7.9776361250294622E-2"/>
          <c:y val="0.89418187386403769"/>
          <c:w val="0.87008100649565845"/>
          <c:h val="0.10581819833913098"/>
        </c:manualLayout>
      </c:layout>
      <c:overlay val="0"/>
      <c:spPr>
        <a:solidFill>
          <a:prstClr val="white">
            <a:alpha val="50000"/>
          </a:prstClr>
        </a:solidFill>
      </c:spPr>
      <c:txPr>
        <a:bodyPr/>
        <a:lstStyle/>
        <a:p>
          <a:pPr>
            <a:defRPr sz="1200">
              <a:solidFill>
                <a:schemeClr val="accent5">
                  <a:lumMod val="50000"/>
                </a:schemeClr>
              </a:solidFill>
            </a:defRPr>
          </a:pPr>
          <a:endParaRPr lang="ru-RU"/>
        </a:p>
      </c:txPr>
    </c:legend>
    <c:plotVisOnly val="1"/>
    <c:dispBlanksAs val="gap"/>
    <c:showDLblsOverMax val="0"/>
  </c:chart>
  <c:spPr>
    <a:solidFill>
      <a:prstClr val="white">
        <a:alpha val="82000"/>
      </a:prstClr>
    </a:solidFill>
  </c:spPr>
  <c:txPr>
    <a:bodyPr/>
    <a:lstStyle/>
    <a:p>
      <a:pPr>
        <a:defRPr sz="1100" b="1">
          <a:solidFill>
            <a:schemeClr val="accent1">
              <a:lumMod val="50000"/>
            </a:schemeClr>
          </a:solidFill>
        </a:defRPr>
      </a:pPr>
      <a:endParaRPr lang="ru-RU"/>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spPr>
        <a:ln>
          <a:solidFill>
            <a:schemeClr val="bg2"/>
          </a:solidFill>
        </a:ln>
      </c:spPr>
    </c:floor>
    <c:sideWall>
      <c:thickness val="0"/>
    </c:sideWall>
    <c:backWall>
      <c:thickness val="0"/>
    </c:backWall>
    <c:plotArea>
      <c:layout>
        <c:manualLayout>
          <c:layoutTarget val="inner"/>
          <c:xMode val="edge"/>
          <c:yMode val="edge"/>
          <c:x val="8.7668920010251047E-2"/>
          <c:y val="5.4295799621116934E-2"/>
          <c:w val="0.64553058327718493"/>
          <c:h val="0.79555465345241094"/>
        </c:manualLayout>
      </c:layout>
      <c:bar3DChart>
        <c:barDir val="col"/>
        <c:grouping val="stacked"/>
        <c:varyColors val="0"/>
        <c:ser>
          <c:idx val="0"/>
          <c:order val="0"/>
          <c:tx>
            <c:strRef>
              <c:f>Лист1!$B$1</c:f>
              <c:strCache>
                <c:ptCount val="1"/>
                <c:pt idx="0">
                  <c:v>Безвозмездные                       поступления</c:v>
                </c:pt>
              </c:strCache>
            </c:strRef>
          </c:tx>
          <c:spPr>
            <a:solidFill>
              <a:srgbClr val="69B7C9"/>
            </a:solidFill>
            <a:scene3d>
              <a:camera prst="orthographicFront"/>
              <a:lightRig rig="threePt" dir="t"/>
            </a:scene3d>
            <a:sp3d>
              <a:bevelT/>
            </a:sp3d>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Лист1!$A$2:$A$3</c:f>
              <c:strCache>
                <c:ptCount val="2"/>
                <c:pt idx="0">
                  <c:v>2024 год</c:v>
                </c:pt>
                <c:pt idx="1">
                  <c:v>2025 год</c:v>
                </c:pt>
              </c:strCache>
            </c:strRef>
          </c:cat>
          <c:val>
            <c:numRef>
              <c:f>Лист1!$B$2:$B$3</c:f>
              <c:numCache>
                <c:formatCode>0.0%</c:formatCode>
                <c:ptCount val="2"/>
                <c:pt idx="0">
                  <c:v>0.68700000000000061</c:v>
                </c:pt>
                <c:pt idx="1">
                  <c:v>0.69399999999999995</c:v>
                </c:pt>
              </c:numCache>
            </c:numRef>
          </c:val>
          <c:extLst>
            <c:ext xmlns:c16="http://schemas.microsoft.com/office/drawing/2014/chart" uri="{C3380CC4-5D6E-409C-BE32-E72D297353CC}">
              <c16:uniqueId val="{00000000-C583-45C0-8241-318B1871BC06}"/>
            </c:ext>
          </c:extLst>
        </c:ser>
        <c:ser>
          <c:idx val="1"/>
          <c:order val="1"/>
          <c:tx>
            <c:strRef>
              <c:f>Лист1!$C$1</c:f>
              <c:strCache>
                <c:ptCount val="1"/>
                <c:pt idx="0">
                  <c:v>Неналоговые                      доходы</c:v>
                </c:pt>
              </c:strCache>
            </c:strRef>
          </c:tx>
          <c:spPr>
            <a:solidFill>
              <a:srgbClr val="FFFF00"/>
            </a:solidFill>
            <a:scene3d>
              <a:camera prst="orthographicFront"/>
              <a:lightRig rig="threePt" dir="t"/>
            </a:scene3d>
            <a:sp3d>
              <a:bevelT/>
            </a:sp3d>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Лист1!$A$2:$A$3</c:f>
              <c:strCache>
                <c:ptCount val="2"/>
                <c:pt idx="0">
                  <c:v>2024 год</c:v>
                </c:pt>
                <c:pt idx="1">
                  <c:v>2025 год</c:v>
                </c:pt>
              </c:strCache>
            </c:strRef>
          </c:cat>
          <c:val>
            <c:numRef>
              <c:f>Лист1!$C$2:$C$3</c:f>
              <c:numCache>
                <c:formatCode>0.0%</c:formatCode>
                <c:ptCount val="2"/>
                <c:pt idx="0">
                  <c:v>2.5999999999999999E-2</c:v>
                </c:pt>
                <c:pt idx="1">
                  <c:v>3.1000000000000034E-2</c:v>
                </c:pt>
              </c:numCache>
            </c:numRef>
          </c:val>
          <c:extLst>
            <c:ext xmlns:c16="http://schemas.microsoft.com/office/drawing/2014/chart" uri="{C3380CC4-5D6E-409C-BE32-E72D297353CC}">
              <c16:uniqueId val="{00000001-C583-45C0-8241-318B1871BC06}"/>
            </c:ext>
          </c:extLst>
        </c:ser>
        <c:ser>
          <c:idx val="2"/>
          <c:order val="2"/>
          <c:tx>
            <c:strRef>
              <c:f>Лист1!$D$1</c:f>
              <c:strCache>
                <c:ptCount val="1"/>
                <c:pt idx="0">
                  <c:v>Налоговые                         доходы</c:v>
                </c:pt>
              </c:strCache>
            </c:strRef>
          </c:tx>
          <c:spPr>
            <a:solidFill>
              <a:schemeClr val="accent2"/>
            </a:solidFill>
            <a:scene3d>
              <a:camera prst="orthographicFront"/>
              <a:lightRig rig="threePt" dir="t"/>
            </a:scene3d>
            <a:sp3d prstMaterial="plastic">
              <a:bevelT/>
            </a:sp3d>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Лист1!$A$2:$A$3</c:f>
              <c:strCache>
                <c:ptCount val="2"/>
                <c:pt idx="0">
                  <c:v>2024 год</c:v>
                </c:pt>
                <c:pt idx="1">
                  <c:v>2025 год</c:v>
                </c:pt>
              </c:strCache>
            </c:strRef>
          </c:cat>
          <c:val>
            <c:numRef>
              <c:f>Лист1!$D$2:$D$3</c:f>
              <c:numCache>
                <c:formatCode>0.0%</c:formatCode>
                <c:ptCount val="2"/>
                <c:pt idx="0">
                  <c:v>0.28700000000000031</c:v>
                </c:pt>
                <c:pt idx="1">
                  <c:v>0.27500000000000002</c:v>
                </c:pt>
              </c:numCache>
            </c:numRef>
          </c:val>
          <c:extLst>
            <c:ext xmlns:c16="http://schemas.microsoft.com/office/drawing/2014/chart" uri="{C3380CC4-5D6E-409C-BE32-E72D297353CC}">
              <c16:uniqueId val="{00000002-C583-45C0-8241-318B1871BC06}"/>
            </c:ext>
          </c:extLst>
        </c:ser>
        <c:dLbls>
          <c:showLegendKey val="0"/>
          <c:showVal val="1"/>
          <c:showCatName val="0"/>
          <c:showSerName val="0"/>
          <c:showPercent val="0"/>
          <c:showBubbleSize val="0"/>
        </c:dLbls>
        <c:gapWidth val="150"/>
        <c:shape val="box"/>
        <c:axId val="179053696"/>
        <c:axId val="179055232"/>
        <c:axId val="0"/>
      </c:bar3DChart>
      <c:catAx>
        <c:axId val="179053696"/>
        <c:scaling>
          <c:orientation val="minMax"/>
        </c:scaling>
        <c:delete val="0"/>
        <c:axPos val="b"/>
        <c:numFmt formatCode="General" sourceLinked="0"/>
        <c:majorTickMark val="out"/>
        <c:minorTickMark val="none"/>
        <c:tickLblPos val="nextTo"/>
        <c:crossAx val="179055232"/>
        <c:crosses val="autoZero"/>
        <c:auto val="1"/>
        <c:lblAlgn val="ctr"/>
        <c:lblOffset val="100"/>
        <c:noMultiLvlLbl val="0"/>
      </c:catAx>
      <c:valAx>
        <c:axId val="179055232"/>
        <c:scaling>
          <c:orientation val="minMax"/>
        </c:scaling>
        <c:delete val="0"/>
        <c:axPos val="l"/>
        <c:majorGridlines>
          <c:spPr>
            <a:ln>
              <a:solidFill>
                <a:schemeClr val="bg2">
                  <a:lumMod val="90000"/>
                </a:schemeClr>
              </a:solidFill>
            </a:ln>
          </c:spPr>
        </c:majorGridlines>
        <c:numFmt formatCode="0.0%" sourceLinked="1"/>
        <c:majorTickMark val="out"/>
        <c:minorTickMark val="none"/>
        <c:tickLblPos val="nextTo"/>
        <c:spPr>
          <a:ln>
            <a:solidFill>
              <a:schemeClr val="bg2"/>
            </a:solidFill>
          </a:ln>
        </c:spPr>
        <c:crossAx val="179053696"/>
        <c:crosses val="autoZero"/>
        <c:crossBetween val="between"/>
        <c:majorUnit val="0.2"/>
      </c:valAx>
      <c:spPr>
        <a:solidFill>
          <a:prstClr val="white">
            <a:alpha val="60000"/>
          </a:prstClr>
        </a:solidFill>
        <a:ln>
          <a:noFill/>
        </a:ln>
      </c:spPr>
    </c:plotArea>
    <c:legend>
      <c:legendPos val="r"/>
      <c:layout>
        <c:manualLayout>
          <c:xMode val="edge"/>
          <c:yMode val="edge"/>
          <c:x val="0.70046043604633579"/>
          <c:y val="9.2298725659122088E-2"/>
          <c:w val="0.28100301172446446"/>
          <c:h val="0.73014998383850382"/>
        </c:manualLayout>
      </c:layout>
      <c:overlay val="0"/>
      <c:txPr>
        <a:bodyPr/>
        <a:lstStyle/>
        <a:p>
          <a:pPr>
            <a:defRPr sz="1000"/>
          </a:pPr>
          <a:endParaRPr lang="ru-RU"/>
        </a:p>
      </c:txPr>
    </c:legend>
    <c:plotVisOnly val="1"/>
    <c:dispBlanksAs val="gap"/>
    <c:showDLblsOverMax val="0"/>
  </c:chart>
  <c:spPr>
    <a:solidFill>
      <a:prstClr val="white">
        <a:alpha val="55000"/>
      </a:prstClr>
    </a:solidFill>
    <a:scene3d>
      <a:camera prst="orthographicFront"/>
      <a:lightRig rig="threePt" dir="t"/>
    </a:scene3d>
    <a:sp3d prstMaterial="dkEdge"/>
  </c:spPr>
  <c:txPr>
    <a:bodyPr/>
    <a:lstStyle/>
    <a:p>
      <a:pPr>
        <a:defRPr sz="1200" b="1">
          <a:solidFill>
            <a:schemeClr val="accent1">
              <a:lumMod val="50000"/>
            </a:schemeClr>
          </a:solidFill>
        </a:defRPr>
      </a:pPr>
      <a:endParaRPr lang="ru-RU"/>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14958691384010464"/>
          <c:y val="3.327021068103881E-2"/>
          <c:w val="0.83587664041994769"/>
          <c:h val="0.86639710617022081"/>
        </c:manualLayout>
      </c:layout>
      <c:barChart>
        <c:barDir val="bar"/>
        <c:grouping val="stacked"/>
        <c:varyColors val="0"/>
        <c:ser>
          <c:idx val="0"/>
          <c:order val="0"/>
          <c:tx>
            <c:strRef>
              <c:f>Лист1!$B$1</c:f>
              <c:strCache>
                <c:ptCount val="1"/>
                <c:pt idx="0">
                  <c:v>2023 год</c:v>
                </c:pt>
              </c:strCache>
            </c:strRef>
          </c:tx>
          <c:spPr>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bg2">
                  <a:lumMod val="75000"/>
                </a:schemeClr>
              </a:solidFill>
              <a:prstDash val="solid"/>
              <a:miter lim="800000"/>
            </a:ln>
            <a:effectLst/>
          </c:spPr>
          <c:invertIfNegative val="0"/>
          <c:dPt>
            <c:idx val="0"/>
            <c:invertIfNegative val="0"/>
            <c:bubble3D val="0"/>
            <c:spPr>
              <a:solidFill>
                <a:srgbClr val="FFCCCC"/>
              </a:solidFill>
              <a:ln w="6350" cap="flat" cmpd="sng" algn="ctr">
                <a:solidFill>
                  <a:schemeClr val="bg2">
                    <a:lumMod val="75000"/>
                  </a:schemeClr>
                </a:solidFill>
                <a:prstDash val="solid"/>
                <a:miter lim="800000"/>
              </a:ln>
              <a:effectLst/>
            </c:spPr>
            <c:extLst>
              <c:ext xmlns:c16="http://schemas.microsoft.com/office/drawing/2014/chart" uri="{C3380CC4-5D6E-409C-BE32-E72D297353CC}">
                <c16:uniqueId val="{00000001-C780-4C56-954F-AB56CCF5A279}"/>
              </c:ext>
            </c:extLst>
          </c:dPt>
          <c:dPt>
            <c:idx val="1"/>
            <c:invertIfNegative val="0"/>
            <c:bubble3D val="0"/>
            <c:spPr>
              <a:solidFill>
                <a:srgbClr val="E4D2F2"/>
              </a:solidFill>
              <a:ln w="6350" cap="flat" cmpd="sng" algn="ctr">
                <a:solidFill>
                  <a:schemeClr val="bg2">
                    <a:lumMod val="75000"/>
                  </a:schemeClr>
                </a:solidFill>
                <a:prstDash val="solid"/>
                <a:miter lim="800000"/>
              </a:ln>
              <a:effectLst/>
            </c:spPr>
            <c:extLst>
              <c:ext xmlns:c16="http://schemas.microsoft.com/office/drawing/2014/chart" uri="{C3380CC4-5D6E-409C-BE32-E72D297353CC}">
                <c16:uniqueId val="{00000003-C780-4C56-954F-AB56CCF5A279}"/>
              </c:ext>
            </c:extLst>
          </c:dPt>
          <c:dPt>
            <c:idx val="2"/>
            <c:invertIfNegative val="0"/>
            <c:bubble3D val="0"/>
            <c:spPr>
              <a:solidFill>
                <a:schemeClr val="accent5">
                  <a:lumMod val="40000"/>
                  <a:lumOff val="60000"/>
                </a:schemeClr>
              </a:solidFill>
              <a:ln w="6350" cap="flat" cmpd="sng" algn="ctr">
                <a:solidFill>
                  <a:schemeClr val="bg2">
                    <a:lumMod val="75000"/>
                  </a:schemeClr>
                </a:solidFill>
                <a:prstDash val="solid"/>
                <a:miter lim="800000"/>
              </a:ln>
              <a:effectLst/>
            </c:spPr>
            <c:extLst>
              <c:ext xmlns:c16="http://schemas.microsoft.com/office/drawing/2014/chart" uri="{C3380CC4-5D6E-409C-BE32-E72D297353CC}">
                <c16:uniqueId val="{00000005-C780-4C56-954F-AB56CCF5A279}"/>
              </c:ext>
            </c:extLst>
          </c:dPt>
          <c:dPt>
            <c:idx val="3"/>
            <c:invertIfNegative val="0"/>
            <c:bubble3D val="0"/>
            <c:spPr>
              <a:gradFill rotWithShape="1">
                <a:gsLst>
                  <a:gs pos="0">
                    <a:schemeClr val="accent6">
                      <a:lumMod val="110000"/>
                      <a:satMod val="105000"/>
                      <a:tint val="67000"/>
                    </a:schemeClr>
                  </a:gs>
                  <a:gs pos="50000">
                    <a:schemeClr val="accent6">
                      <a:lumMod val="105000"/>
                      <a:satMod val="103000"/>
                      <a:tint val="73000"/>
                    </a:schemeClr>
                  </a:gs>
                  <a:gs pos="100000">
                    <a:schemeClr val="accent6">
                      <a:lumMod val="105000"/>
                      <a:satMod val="109000"/>
                      <a:tint val="81000"/>
                    </a:schemeClr>
                  </a:gs>
                </a:gsLst>
                <a:lin ang="5400000" scaled="0"/>
              </a:gradFill>
              <a:ln w="6350" cap="flat" cmpd="sng" algn="ctr">
                <a:solidFill>
                  <a:schemeClr val="bg2">
                    <a:lumMod val="75000"/>
                  </a:schemeClr>
                </a:solidFill>
                <a:prstDash val="solid"/>
                <a:miter lim="800000"/>
              </a:ln>
              <a:effectLst/>
            </c:spPr>
            <c:extLst>
              <c:ext xmlns:c16="http://schemas.microsoft.com/office/drawing/2014/chart" uri="{C3380CC4-5D6E-409C-BE32-E72D297353CC}">
                <c16:uniqueId val="{00000007-C780-4C56-954F-AB56CCF5A279}"/>
              </c:ext>
            </c:extLst>
          </c:dPt>
          <c:dLbls>
            <c:dLbl>
              <c:idx val="0"/>
              <c:layout>
                <c:manualLayout>
                  <c:x val="1.371052055993003E-2"/>
                  <c:y val="-8.3065528032591606E-3"/>
                </c:manualLayout>
              </c:layout>
              <c:tx>
                <c:rich>
                  <a:bodyPr/>
                  <a:lstStyle/>
                  <a:p>
                    <a:r>
                      <a:rPr lang="ru-RU" sz="1200" b="1" i="0" baseline="0" dirty="0" smtClean="0">
                        <a:solidFill>
                          <a:schemeClr val="accent1">
                            <a:lumMod val="50000"/>
                          </a:schemeClr>
                        </a:solidFill>
                        <a:latin typeface="+mn-lt"/>
                      </a:rPr>
                      <a:t>621</a:t>
                    </a:r>
                    <a:r>
                      <a:rPr lang="ru-RU" sz="1200" b="1" i="0" baseline="0" dirty="0" smtClean="0">
                        <a:solidFill>
                          <a:schemeClr val="accent1">
                            <a:lumMod val="50000"/>
                          </a:schemeClr>
                        </a:solidFill>
                      </a:rPr>
                      <a:t>,4 </a:t>
                    </a:r>
                  </a:p>
                  <a:p>
                    <a:r>
                      <a:rPr lang="ru-RU" sz="1200" b="1" i="0" baseline="0" dirty="0" smtClean="0">
                        <a:solidFill>
                          <a:schemeClr val="accent1">
                            <a:lumMod val="50000"/>
                          </a:schemeClr>
                        </a:solidFill>
                      </a:rPr>
                      <a:t>млн. руб.</a:t>
                    </a:r>
                    <a:endParaRPr lang="ru-RU" sz="1200" b="1" dirty="0">
                      <a:solidFill>
                        <a:schemeClr val="accent1">
                          <a:lumMod val="50000"/>
                        </a:schemeClr>
                      </a:solidFill>
                    </a:endParaRP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780-4C56-954F-AB56CCF5A279}"/>
                </c:ext>
              </c:extLst>
            </c:dLbl>
            <c:dLbl>
              <c:idx val="1"/>
              <c:layout>
                <c:manualLayout>
                  <c:x val="0.11290868328958882"/>
                  <c:y val="-2.5831524392469019E-3"/>
                </c:manualLayout>
              </c:layout>
              <c:tx>
                <c:rich>
                  <a:bodyPr/>
                  <a:lstStyle/>
                  <a:p>
                    <a:pPr algn="ctr" rtl="0">
                      <a:defRPr sz="1200"/>
                    </a:pPr>
                    <a:r>
                      <a:rPr lang="ru-RU" sz="1200" b="1" i="0" baseline="0" dirty="0" smtClean="0"/>
                      <a:t>1 712,5</a:t>
                    </a:r>
                  </a:p>
                  <a:p>
                    <a:pPr algn="ctr" rtl="0">
                      <a:defRPr sz="1200"/>
                    </a:pPr>
                    <a:r>
                      <a:rPr lang="ru-RU" sz="1200" dirty="0" smtClean="0"/>
                      <a:t>млн</a:t>
                    </a:r>
                    <a:r>
                      <a:rPr lang="ru-RU" sz="1200" dirty="0"/>
                      <a:t>. руб.</a:t>
                    </a:r>
                  </a:p>
                </c:rich>
              </c:tx>
              <c:sp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780-4C56-954F-AB56CCF5A279}"/>
                </c:ext>
              </c:extLst>
            </c:dLbl>
            <c:dLbl>
              <c:idx val="2"/>
              <c:layout>
                <c:manualLayout>
                  <c:x val="0.3687041776028"/>
                  <c:y val="-2.0319733941560683E-2"/>
                </c:manualLayout>
              </c:layout>
              <c:tx>
                <c:rich>
                  <a:bodyPr/>
                  <a:lstStyle/>
                  <a:p>
                    <a:pPr algn="ctr" rtl="0">
                      <a:defRPr sz="1200"/>
                    </a:pPr>
                    <a:r>
                      <a:rPr lang="ru-RU" sz="1200" dirty="0" smtClean="0"/>
                      <a:t>4 569,5 </a:t>
                    </a:r>
                    <a:endParaRPr lang="ru-RU" sz="1200" dirty="0"/>
                  </a:p>
                  <a:p>
                    <a:pPr algn="ctr" rtl="0">
                      <a:defRPr sz="1200"/>
                    </a:pPr>
                    <a:r>
                      <a:rPr lang="ru-RU" sz="1200" dirty="0"/>
                      <a:t>млн. руб.</a:t>
                    </a:r>
                  </a:p>
                </c:rich>
              </c:tx>
              <c:sp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780-4C56-954F-AB56CCF5A279}"/>
                </c:ext>
              </c:extLst>
            </c:dLbl>
            <c:dLbl>
              <c:idx val="3"/>
              <c:layout>
                <c:manualLayout>
                  <c:x val="2.7806758530183752E-2"/>
                  <c:y val="-5.6687704578741883E-3"/>
                </c:manualLayout>
              </c:layout>
              <c:tx>
                <c:rich>
                  <a:bodyPr/>
                  <a:lstStyle/>
                  <a:p>
                    <a:pPr>
                      <a:defRPr sz="1200"/>
                    </a:pPr>
                    <a:r>
                      <a:rPr lang="ru-RU" sz="1200" dirty="0" smtClean="0"/>
                      <a:t>772,4 </a:t>
                    </a:r>
                    <a:endParaRPr lang="ru-RU" sz="1200" dirty="0"/>
                  </a:p>
                  <a:p>
                    <a:pPr>
                      <a:defRPr sz="1200"/>
                    </a:pPr>
                    <a:r>
                      <a:rPr lang="ru-RU" sz="1200" dirty="0"/>
                      <a:t>млн. руб.</a:t>
                    </a:r>
                  </a:p>
                </c:rich>
              </c:tx>
              <c:sp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780-4C56-954F-AB56CCF5A279}"/>
                </c:ext>
              </c:extLst>
            </c:dLbl>
            <c:spPr>
              <a:noFill/>
              <a:ln>
                <a:noFill/>
              </a:ln>
              <a:effectLst/>
            </c:spPr>
            <c:txPr>
              <a:bodyPr/>
              <a:lstStyle/>
              <a:p>
                <a:pPr>
                  <a:defRPr sz="1200"/>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Лист1!$A$2:$A$5</c:f>
              <c:strCache>
                <c:ptCount val="4"/>
                <c:pt idx="0">
                  <c:v>Иные межбюджетные трансферты</c:v>
                </c:pt>
                <c:pt idx="1">
                  <c:v>Дотации</c:v>
                </c:pt>
                <c:pt idx="2">
                  <c:v>Субвенции</c:v>
                </c:pt>
                <c:pt idx="3">
                  <c:v>Субсидии</c:v>
                </c:pt>
              </c:strCache>
            </c:strRef>
          </c:cat>
          <c:val>
            <c:numRef>
              <c:f>Лист1!$B$2:$B$5</c:f>
              <c:numCache>
                <c:formatCode>General</c:formatCode>
                <c:ptCount val="4"/>
                <c:pt idx="0" formatCode="0.0">
                  <c:v>621.4</c:v>
                </c:pt>
                <c:pt idx="1">
                  <c:v>1712.5</c:v>
                </c:pt>
                <c:pt idx="2" formatCode="0.0">
                  <c:v>4569.5</c:v>
                </c:pt>
                <c:pt idx="3">
                  <c:v>772.4</c:v>
                </c:pt>
              </c:numCache>
            </c:numRef>
          </c:val>
          <c:extLst>
            <c:ext xmlns:c16="http://schemas.microsoft.com/office/drawing/2014/chart" uri="{C3380CC4-5D6E-409C-BE32-E72D297353CC}">
              <c16:uniqueId val="{00000008-C780-4C56-954F-AB56CCF5A279}"/>
            </c:ext>
          </c:extLst>
        </c:ser>
        <c:dLbls>
          <c:showLegendKey val="0"/>
          <c:showVal val="1"/>
          <c:showCatName val="0"/>
          <c:showSerName val="0"/>
          <c:showPercent val="0"/>
          <c:showBubbleSize val="0"/>
        </c:dLbls>
        <c:gapWidth val="11"/>
        <c:overlap val="100"/>
        <c:axId val="180490240"/>
        <c:axId val="180491776"/>
      </c:barChart>
      <c:catAx>
        <c:axId val="180490240"/>
        <c:scaling>
          <c:orientation val="minMax"/>
        </c:scaling>
        <c:delete val="0"/>
        <c:axPos val="l"/>
        <c:numFmt formatCode="General" sourceLinked="0"/>
        <c:majorTickMark val="none"/>
        <c:minorTickMark val="none"/>
        <c:tickLblPos val="nextTo"/>
        <c:txPr>
          <a:bodyPr rot="0"/>
          <a:lstStyle/>
          <a:p>
            <a:pPr>
              <a:defRPr sz="1200"/>
            </a:pPr>
            <a:endParaRPr lang="ru-RU"/>
          </a:p>
        </c:txPr>
        <c:crossAx val="180491776"/>
        <c:crossesAt val="0"/>
        <c:auto val="1"/>
        <c:lblAlgn val="ctr"/>
        <c:lblOffset val="100"/>
        <c:noMultiLvlLbl val="0"/>
      </c:catAx>
      <c:valAx>
        <c:axId val="180491776"/>
        <c:scaling>
          <c:orientation val="minMax"/>
          <c:max val="4600"/>
          <c:min val="0"/>
        </c:scaling>
        <c:delete val="0"/>
        <c:axPos val="b"/>
        <c:majorGridlines>
          <c:spPr>
            <a:ln>
              <a:solidFill>
                <a:schemeClr val="bg1"/>
              </a:solidFill>
            </a:ln>
          </c:spPr>
        </c:majorGridlines>
        <c:numFmt formatCode="#,##0.0" sourceLinked="0"/>
        <c:majorTickMark val="none"/>
        <c:minorTickMark val="none"/>
        <c:tickLblPos val="none"/>
        <c:spPr>
          <a:ln>
            <a:noFill/>
          </a:ln>
        </c:spPr>
        <c:crossAx val="180490240"/>
        <c:crosses val="autoZero"/>
        <c:crossBetween val="between"/>
        <c:majorUnit val="1150"/>
        <c:minorUnit val="1150"/>
      </c:valAx>
    </c:plotArea>
    <c:plotVisOnly val="1"/>
    <c:dispBlanksAs val="gap"/>
    <c:showDLblsOverMax val="0"/>
  </c:chart>
  <c:spPr>
    <a:solidFill>
      <a:prstClr val="white">
        <a:alpha val="80000"/>
      </a:prstClr>
    </a:solidFill>
  </c:spPr>
  <c:txPr>
    <a:bodyPr/>
    <a:lstStyle/>
    <a:p>
      <a:pPr>
        <a:defRPr sz="1000" b="1">
          <a:solidFill>
            <a:schemeClr val="accent1">
              <a:lumMod val="50000"/>
            </a:schemeClr>
          </a:solidFill>
        </a:defRPr>
      </a:pPr>
      <a:endParaRPr lang="ru-RU"/>
    </a:p>
  </c:txPr>
  <c:externalData r:id="rId1">
    <c:autoUpdate val="0"/>
  </c:externalData>
  <c:userShapes r:id="rId2"/>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2885570689821178"/>
          <c:y val="4.8729279476591815E-2"/>
          <c:w val="0.67268004693721883"/>
          <c:h val="0.71505886575607169"/>
        </c:manualLayout>
      </c:layout>
      <c:barChart>
        <c:barDir val="col"/>
        <c:grouping val="clustered"/>
        <c:varyColors val="0"/>
        <c:ser>
          <c:idx val="0"/>
          <c:order val="0"/>
          <c:tx>
            <c:strRef>
              <c:f>Лист1!$B$1</c:f>
              <c:strCache>
                <c:ptCount val="1"/>
                <c:pt idx="0">
                  <c:v>Ряд 1</c:v>
                </c:pt>
              </c:strCache>
            </c:strRef>
          </c:tx>
          <c:spPr>
            <a:solidFill>
              <a:srgbClr val="00B050"/>
            </a:solidFill>
          </c:spPr>
          <c:invertIfNegative val="0"/>
          <c:dLbls>
            <c:dLbl>
              <c:idx val="0"/>
              <c:layout>
                <c:manualLayout>
                  <c:x val="3.7313005286401055E-3"/>
                  <c:y val="7.818304545976789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F48-4204-862F-4E6F7C231CE4}"/>
                </c:ext>
              </c:extLst>
            </c:dLbl>
            <c:dLbl>
              <c:idx val="1"/>
              <c:layout>
                <c:manualLayout>
                  <c:x val="3.5238985527876179E-3"/>
                  <c:y val="7.681870278662410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F48-4204-862F-4E6F7C231CE4}"/>
                </c:ext>
              </c:extLst>
            </c:dLbl>
            <c:spPr>
              <a:noFill/>
              <a:ln>
                <a:noFill/>
              </a:ln>
              <a:effectLst/>
            </c:spPr>
            <c:txPr>
              <a:bodyPr/>
              <a:lstStyle/>
              <a:p>
                <a:pPr>
                  <a:defRPr sz="1050">
                    <a:latin typeface="Liberation Serif"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Лист1!$A$2:$A$3</c:f>
              <c:strCache>
                <c:ptCount val="2"/>
                <c:pt idx="0">
                  <c:v>Расходы по плану</c:v>
                </c:pt>
                <c:pt idx="1">
                  <c:v>Расходы по факту</c:v>
                </c:pt>
              </c:strCache>
            </c:strRef>
          </c:cat>
          <c:val>
            <c:numRef>
              <c:f>Лист1!$B$2:$B$3</c:f>
              <c:numCache>
                <c:formatCode>#,##0.0</c:formatCode>
                <c:ptCount val="2"/>
                <c:pt idx="0">
                  <c:v>11471.6</c:v>
                </c:pt>
                <c:pt idx="1">
                  <c:v>11362</c:v>
                </c:pt>
              </c:numCache>
            </c:numRef>
          </c:val>
          <c:extLst>
            <c:ext xmlns:c16="http://schemas.microsoft.com/office/drawing/2014/chart" uri="{C3380CC4-5D6E-409C-BE32-E72D297353CC}">
              <c16:uniqueId val="{00000002-6F48-4204-862F-4E6F7C231CE4}"/>
            </c:ext>
          </c:extLst>
        </c:ser>
        <c:dLbls>
          <c:showLegendKey val="0"/>
          <c:showVal val="1"/>
          <c:showCatName val="0"/>
          <c:showSerName val="0"/>
          <c:showPercent val="0"/>
          <c:showBubbleSize val="0"/>
        </c:dLbls>
        <c:gapWidth val="150"/>
        <c:axId val="180809088"/>
        <c:axId val="180577408"/>
      </c:barChart>
      <c:catAx>
        <c:axId val="180809088"/>
        <c:scaling>
          <c:orientation val="minMax"/>
        </c:scaling>
        <c:delete val="0"/>
        <c:axPos val="b"/>
        <c:numFmt formatCode="General" sourceLinked="0"/>
        <c:majorTickMark val="out"/>
        <c:minorTickMark val="none"/>
        <c:tickLblPos val="nextTo"/>
        <c:txPr>
          <a:bodyPr/>
          <a:lstStyle/>
          <a:p>
            <a:pPr>
              <a:defRPr sz="1000">
                <a:latin typeface="Liberation Serif" pitchFamily="18" charset="0"/>
              </a:defRPr>
            </a:pPr>
            <a:endParaRPr lang="ru-RU"/>
          </a:p>
        </c:txPr>
        <c:crossAx val="180577408"/>
        <c:crosses val="autoZero"/>
        <c:auto val="1"/>
        <c:lblAlgn val="ctr"/>
        <c:lblOffset val="100"/>
        <c:noMultiLvlLbl val="0"/>
      </c:catAx>
      <c:valAx>
        <c:axId val="180577408"/>
        <c:scaling>
          <c:orientation val="minMax"/>
        </c:scaling>
        <c:delete val="0"/>
        <c:axPos val="l"/>
        <c:majorGridlines/>
        <c:numFmt formatCode="#,##0.0" sourceLinked="1"/>
        <c:majorTickMark val="out"/>
        <c:minorTickMark val="none"/>
        <c:tickLblPos val="nextTo"/>
        <c:txPr>
          <a:bodyPr/>
          <a:lstStyle/>
          <a:p>
            <a:pPr>
              <a:defRPr sz="1000">
                <a:latin typeface="Liberation Serif" pitchFamily="18" charset="0"/>
              </a:defRPr>
            </a:pPr>
            <a:endParaRPr lang="ru-RU"/>
          </a:p>
        </c:txPr>
        <c:crossAx val="180809088"/>
        <c:crosses val="autoZero"/>
        <c:crossBetween val="between"/>
      </c:valAx>
    </c:plotArea>
    <c:plotVisOnly val="1"/>
    <c:dispBlanksAs val="gap"/>
    <c:showDLblsOverMax val="0"/>
  </c:chart>
  <c:txPr>
    <a:bodyPr/>
    <a:lstStyle/>
    <a:p>
      <a:pPr>
        <a:defRPr sz="1800"/>
      </a:pPr>
      <a:endParaRPr lang="ru-RU"/>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Лист1!$B$1</c:f>
              <c:strCache>
                <c:ptCount val="1"/>
                <c:pt idx="0">
                  <c:v>Расходы бюджета на дошкольное образование на одного ребенка в год, руб.</c:v>
                </c:pt>
              </c:strCache>
            </c:strRef>
          </c:tx>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Лист1!$A$2:$A$4</c:f>
              <c:strCache>
                <c:ptCount val="3"/>
                <c:pt idx="0">
                  <c:v>2023 год (отчет)</c:v>
                </c:pt>
                <c:pt idx="1">
                  <c:v>2024 год (отчет)</c:v>
                </c:pt>
                <c:pt idx="2">
                  <c:v>2025 год (отчет)</c:v>
                </c:pt>
              </c:strCache>
            </c:strRef>
          </c:cat>
          <c:val>
            <c:numRef>
              <c:f>Лист1!$B$2:$B$4</c:f>
              <c:numCache>
                <c:formatCode>#,##0.0</c:formatCode>
                <c:ptCount val="3"/>
                <c:pt idx="0">
                  <c:v>215859.1</c:v>
                </c:pt>
                <c:pt idx="1">
                  <c:v>268842.90000000002</c:v>
                </c:pt>
                <c:pt idx="2">
                  <c:v>332075.09999999998</c:v>
                </c:pt>
              </c:numCache>
            </c:numRef>
          </c:val>
          <c:extLst>
            <c:ext xmlns:c16="http://schemas.microsoft.com/office/drawing/2014/chart" uri="{C3380CC4-5D6E-409C-BE32-E72D297353CC}">
              <c16:uniqueId val="{00000000-7B6E-4C30-B001-52EE31FC6624}"/>
            </c:ext>
          </c:extLst>
        </c:ser>
        <c:dLbls>
          <c:showLegendKey val="0"/>
          <c:showVal val="1"/>
          <c:showCatName val="0"/>
          <c:showSerName val="0"/>
          <c:showPercent val="0"/>
          <c:showBubbleSize val="0"/>
        </c:dLbls>
        <c:gapWidth val="150"/>
        <c:axId val="183345536"/>
        <c:axId val="183347072"/>
      </c:barChart>
      <c:lineChart>
        <c:grouping val="stacked"/>
        <c:varyColors val="0"/>
        <c:ser>
          <c:idx val="1"/>
          <c:order val="1"/>
          <c:tx>
            <c:strRef>
              <c:f>Лист1!$C$1</c:f>
              <c:strCache>
                <c:ptCount val="1"/>
                <c:pt idx="0">
                  <c:v>Количество воспитанников, человек</c:v>
                </c:pt>
              </c:strCache>
            </c:strRef>
          </c:tx>
          <c:marker>
            <c:symbol val="diamond"/>
            <c:size val="34"/>
            <c:spPr>
              <a:ln cmpd="thickThin"/>
              <a:scene3d>
                <a:camera prst="orthographicFront"/>
                <a:lightRig rig="threePt" dir="t"/>
              </a:scene3d>
              <a:sp3d prstMaterial="matte"/>
            </c:spPr>
          </c:marker>
          <c:dLbls>
            <c:dLbl>
              <c:idx val="2"/>
              <c:layout/>
              <c:tx>
                <c:rich>
                  <a:bodyPr/>
                  <a:lstStyle/>
                  <a:p>
                    <a:r>
                      <a:rPr lang="en-US" dirty="0" smtClean="0"/>
                      <a:t>8 542,0</a:t>
                    </a:r>
                  </a:p>
                </c:rich>
              </c:tx>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8713-4BC5-B32F-C6A1954BB8AE}"/>
                </c:ext>
              </c:extLst>
            </c:dLbl>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Лист1!$A$2:$A$4</c:f>
              <c:strCache>
                <c:ptCount val="3"/>
                <c:pt idx="0">
                  <c:v>2023 год (отчет)</c:v>
                </c:pt>
                <c:pt idx="1">
                  <c:v>2024 год (отчет)</c:v>
                </c:pt>
                <c:pt idx="2">
                  <c:v>2025 год (отчет)</c:v>
                </c:pt>
              </c:strCache>
            </c:strRef>
          </c:cat>
          <c:val>
            <c:numRef>
              <c:f>Лист1!$C$2:$C$4</c:f>
              <c:numCache>
                <c:formatCode>#,##0.0</c:formatCode>
                <c:ptCount val="3"/>
                <c:pt idx="0">
                  <c:v>9298</c:v>
                </c:pt>
                <c:pt idx="1">
                  <c:v>9116</c:v>
                </c:pt>
                <c:pt idx="2">
                  <c:v>8542</c:v>
                </c:pt>
              </c:numCache>
            </c:numRef>
          </c:val>
          <c:smooth val="0"/>
          <c:extLst>
            <c:ext xmlns:c16="http://schemas.microsoft.com/office/drawing/2014/chart" uri="{C3380CC4-5D6E-409C-BE32-E72D297353CC}">
              <c16:uniqueId val="{00000001-7B6E-4C30-B001-52EE31FC6624}"/>
            </c:ext>
          </c:extLst>
        </c:ser>
        <c:dLbls>
          <c:showLegendKey val="0"/>
          <c:showVal val="1"/>
          <c:showCatName val="0"/>
          <c:showSerName val="0"/>
          <c:showPercent val="0"/>
          <c:showBubbleSize val="0"/>
        </c:dLbls>
        <c:marker val="1"/>
        <c:smooth val="0"/>
        <c:axId val="183358592"/>
        <c:axId val="183348608"/>
      </c:lineChart>
      <c:catAx>
        <c:axId val="183345536"/>
        <c:scaling>
          <c:orientation val="minMax"/>
        </c:scaling>
        <c:delete val="0"/>
        <c:axPos val="b"/>
        <c:numFmt formatCode="General" sourceLinked="0"/>
        <c:majorTickMark val="none"/>
        <c:minorTickMark val="none"/>
        <c:tickLblPos val="nextTo"/>
        <c:crossAx val="183347072"/>
        <c:crosses val="autoZero"/>
        <c:auto val="1"/>
        <c:lblAlgn val="ctr"/>
        <c:lblOffset val="100"/>
        <c:noMultiLvlLbl val="0"/>
      </c:catAx>
      <c:valAx>
        <c:axId val="183347072"/>
        <c:scaling>
          <c:orientation val="minMax"/>
        </c:scaling>
        <c:delete val="0"/>
        <c:axPos val="l"/>
        <c:numFmt formatCode="#,##0.0" sourceLinked="1"/>
        <c:majorTickMark val="none"/>
        <c:minorTickMark val="none"/>
        <c:tickLblPos val="nextTo"/>
        <c:crossAx val="183345536"/>
        <c:crosses val="autoZero"/>
        <c:crossBetween val="between"/>
      </c:valAx>
      <c:valAx>
        <c:axId val="183348608"/>
        <c:scaling>
          <c:orientation val="minMax"/>
        </c:scaling>
        <c:delete val="0"/>
        <c:axPos val="r"/>
        <c:numFmt formatCode="#,##0.0" sourceLinked="1"/>
        <c:majorTickMark val="out"/>
        <c:minorTickMark val="none"/>
        <c:tickLblPos val="nextTo"/>
        <c:crossAx val="183358592"/>
        <c:crosses val="max"/>
        <c:crossBetween val="between"/>
      </c:valAx>
      <c:catAx>
        <c:axId val="183358592"/>
        <c:scaling>
          <c:orientation val="minMax"/>
        </c:scaling>
        <c:delete val="1"/>
        <c:axPos val="b"/>
        <c:numFmt formatCode="General" sourceLinked="1"/>
        <c:majorTickMark val="out"/>
        <c:minorTickMark val="none"/>
        <c:tickLblPos val="none"/>
        <c:crossAx val="183348608"/>
        <c:crosses val="autoZero"/>
        <c:auto val="1"/>
        <c:lblAlgn val="ctr"/>
        <c:lblOffset val="100"/>
        <c:noMultiLvlLbl val="0"/>
      </c:catAx>
    </c:plotArea>
    <c:legend>
      <c:legendPos val="t"/>
      <c:layout/>
      <c:overlay val="0"/>
    </c:legend>
    <c:plotVisOnly val="1"/>
    <c:dispBlanksAs val="zero"/>
    <c:showDLblsOverMax val="0"/>
  </c:chart>
  <c:txPr>
    <a:bodyPr/>
    <a:lstStyle/>
    <a:p>
      <a:pPr>
        <a:defRPr sz="800" b="1">
          <a:latin typeface="+mn-lt"/>
        </a:defRPr>
      </a:pPr>
      <a:endParaRPr lang="ru-RU"/>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299990826476671"/>
          <c:y val="0.34633004680808677"/>
          <c:w val="0.54342615927692128"/>
          <c:h val="0.424387155519514"/>
        </c:manualLayout>
      </c:layout>
      <c:barChart>
        <c:barDir val="col"/>
        <c:grouping val="clustered"/>
        <c:varyColors val="0"/>
        <c:ser>
          <c:idx val="0"/>
          <c:order val="0"/>
          <c:tx>
            <c:strRef>
              <c:f>Лист1!$B$1</c:f>
              <c:strCache>
                <c:ptCount val="1"/>
                <c:pt idx="0">
                  <c:v>Расходы бюджета на общее образование на одного обучающегося в год, руб.</c:v>
                </c:pt>
              </c:strCache>
            </c:strRef>
          </c:tx>
          <c:spPr>
            <a:solidFill>
              <a:schemeClr val="accent4"/>
            </a:solidFill>
          </c:spPr>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Лист1!$A$2:$A$4</c:f>
              <c:strCache>
                <c:ptCount val="3"/>
                <c:pt idx="0">
                  <c:v>2023 год (отчет)</c:v>
                </c:pt>
                <c:pt idx="1">
                  <c:v>2024 год (отчет)</c:v>
                </c:pt>
                <c:pt idx="2">
                  <c:v>2025 год (отчет)</c:v>
                </c:pt>
              </c:strCache>
            </c:strRef>
          </c:cat>
          <c:val>
            <c:numRef>
              <c:f>Лист1!$B$2:$B$4</c:f>
              <c:numCache>
                <c:formatCode>#,##0.0</c:formatCode>
                <c:ptCount val="3"/>
                <c:pt idx="0">
                  <c:v>98246.7</c:v>
                </c:pt>
                <c:pt idx="1">
                  <c:v>116061.5</c:v>
                </c:pt>
                <c:pt idx="2">
                  <c:v>143132.6</c:v>
                </c:pt>
              </c:numCache>
            </c:numRef>
          </c:val>
          <c:extLst>
            <c:ext xmlns:c16="http://schemas.microsoft.com/office/drawing/2014/chart" uri="{C3380CC4-5D6E-409C-BE32-E72D297353CC}">
              <c16:uniqueId val="{00000000-8907-4978-A896-C1DA1E124F53}"/>
            </c:ext>
          </c:extLst>
        </c:ser>
        <c:dLbls>
          <c:showLegendKey val="0"/>
          <c:showVal val="1"/>
          <c:showCatName val="0"/>
          <c:showSerName val="0"/>
          <c:showPercent val="0"/>
          <c:showBubbleSize val="0"/>
        </c:dLbls>
        <c:gapWidth val="150"/>
        <c:axId val="183315456"/>
        <c:axId val="183399168"/>
      </c:barChart>
      <c:lineChart>
        <c:grouping val="stacked"/>
        <c:varyColors val="0"/>
        <c:ser>
          <c:idx val="1"/>
          <c:order val="1"/>
          <c:tx>
            <c:strRef>
              <c:f>Лист1!$C$1</c:f>
              <c:strCache>
                <c:ptCount val="1"/>
                <c:pt idx="0">
                  <c:v>Количество обучающихся, человек</c:v>
                </c:pt>
              </c:strCache>
            </c:strRef>
          </c:tx>
          <c:marker>
            <c:symbol val="diamond"/>
            <c:size val="34"/>
            <c:spPr>
              <a:ln cmpd="thickThin"/>
              <a:scene3d>
                <a:camera prst="orthographicFront"/>
                <a:lightRig rig="threePt" dir="t"/>
              </a:scene3d>
              <a:sp3d prstMaterial="matte"/>
            </c:spPr>
          </c:marker>
          <c:dLbls>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Лист1!$A$2:$A$4</c:f>
              <c:strCache>
                <c:ptCount val="3"/>
                <c:pt idx="0">
                  <c:v>2023 год (отчет)</c:v>
                </c:pt>
                <c:pt idx="1">
                  <c:v>2024 год (отчет)</c:v>
                </c:pt>
                <c:pt idx="2">
                  <c:v>2025 год (отчет)</c:v>
                </c:pt>
              </c:strCache>
            </c:strRef>
          </c:cat>
          <c:val>
            <c:numRef>
              <c:f>Лист1!$C$2:$C$4</c:f>
              <c:numCache>
                <c:formatCode>#,##0.0</c:formatCode>
                <c:ptCount val="3"/>
                <c:pt idx="0">
                  <c:v>19887</c:v>
                </c:pt>
                <c:pt idx="1">
                  <c:v>19947</c:v>
                </c:pt>
                <c:pt idx="2">
                  <c:v>19568</c:v>
                </c:pt>
              </c:numCache>
            </c:numRef>
          </c:val>
          <c:smooth val="0"/>
          <c:extLst>
            <c:ext xmlns:c16="http://schemas.microsoft.com/office/drawing/2014/chart" uri="{C3380CC4-5D6E-409C-BE32-E72D297353CC}">
              <c16:uniqueId val="{00000001-8907-4978-A896-C1DA1E124F53}"/>
            </c:ext>
          </c:extLst>
        </c:ser>
        <c:dLbls>
          <c:showLegendKey val="0"/>
          <c:showVal val="1"/>
          <c:showCatName val="0"/>
          <c:showSerName val="0"/>
          <c:showPercent val="0"/>
          <c:showBubbleSize val="0"/>
        </c:dLbls>
        <c:marker val="1"/>
        <c:smooth val="0"/>
        <c:axId val="183406592"/>
        <c:axId val="183400704"/>
      </c:lineChart>
      <c:catAx>
        <c:axId val="183315456"/>
        <c:scaling>
          <c:orientation val="minMax"/>
        </c:scaling>
        <c:delete val="0"/>
        <c:axPos val="b"/>
        <c:numFmt formatCode="General" sourceLinked="0"/>
        <c:majorTickMark val="none"/>
        <c:minorTickMark val="none"/>
        <c:tickLblPos val="nextTo"/>
        <c:crossAx val="183399168"/>
        <c:crosses val="autoZero"/>
        <c:auto val="1"/>
        <c:lblAlgn val="ctr"/>
        <c:lblOffset val="100"/>
        <c:noMultiLvlLbl val="0"/>
      </c:catAx>
      <c:valAx>
        <c:axId val="183399168"/>
        <c:scaling>
          <c:orientation val="minMax"/>
        </c:scaling>
        <c:delete val="0"/>
        <c:axPos val="l"/>
        <c:numFmt formatCode="#,##0.0" sourceLinked="1"/>
        <c:majorTickMark val="none"/>
        <c:minorTickMark val="none"/>
        <c:tickLblPos val="nextTo"/>
        <c:crossAx val="183315456"/>
        <c:crosses val="autoZero"/>
        <c:crossBetween val="between"/>
      </c:valAx>
      <c:valAx>
        <c:axId val="183400704"/>
        <c:scaling>
          <c:orientation val="minMax"/>
        </c:scaling>
        <c:delete val="0"/>
        <c:axPos val="r"/>
        <c:numFmt formatCode="#,##0.0" sourceLinked="1"/>
        <c:majorTickMark val="out"/>
        <c:minorTickMark val="none"/>
        <c:tickLblPos val="nextTo"/>
        <c:crossAx val="183406592"/>
        <c:crosses val="max"/>
        <c:crossBetween val="between"/>
      </c:valAx>
      <c:catAx>
        <c:axId val="183406592"/>
        <c:scaling>
          <c:orientation val="minMax"/>
        </c:scaling>
        <c:delete val="1"/>
        <c:axPos val="b"/>
        <c:numFmt formatCode="General" sourceLinked="1"/>
        <c:majorTickMark val="out"/>
        <c:minorTickMark val="none"/>
        <c:tickLblPos val="none"/>
        <c:crossAx val="183400704"/>
        <c:crosses val="autoZero"/>
        <c:auto val="1"/>
        <c:lblAlgn val="ctr"/>
        <c:lblOffset val="100"/>
        <c:noMultiLvlLbl val="0"/>
      </c:catAx>
    </c:plotArea>
    <c:legend>
      <c:legendPos val="t"/>
      <c:layout/>
      <c:overlay val="0"/>
    </c:legend>
    <c:plotVisOnly val="1"/>
    <c:dispBlanksAs val="zero"/>
    <c:showDLblsOverMax val="0"/>
  </c:chart>
  <c:txPr>
    <a:bodyPr/>
    <a:lstStyle/>
    <a:p>
      <a:pPr>
        <a:defRPr sz="800" b="1">
          <a:latin typeface="+mn-lt"/>
        </a:defRPr>
      </a:pPr>
      <a:endParaRPr lang="ru-RU"/>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Лист1!$B$1</c:f>
              <c:strCache>
                <c:ptCount val="1"/>
                <c:pt idx="0">
                  <c:v>Расходы бюджета на дополнительное образование на одного обучающегося в год, руб.</c:v>
                </c:pt>
              </c:strCache>
            </c:strRef>
          </c:tx>
          <c:spPr>
            <a:solidFill>
              <a:schemeClr val="accent6"/>
            </a:solidFill>
          </c:spPr>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Лист1!$A$2:$A$4</c:f>
              <c:strCache>
                <c:ptCount val="3"/>
                <c:pt idx="0">
                  <c:v>2023 год (отчет)</c:v>
                </c:pt>
                <c:pt idx="1">
                  <c:v>2024 год (отчет)</c:v>
                </c:pt>
                <c:pt idx="2">
                  <c:v>2025 год (отчет)</c:v>
                </c:pt>
              </c:strCache>
            </c:strRef>
          </c:cat>
          <c:val>
            <c:numRef>
              <c:f>Лист1!$B$2:$B$4</c:f>
              <c:numCache>
                <c:formatCode>#,##0.0</c:formatCode>
                <c:ptCount val="3"/>
                <c:pt idx="0">
                  <c:v>45136.4</c:v>
                </c:pt>
                <c:pt idx="1">
                  <c:v>52859.8</c:v>
                </c:pt>
                <c:pt idx="2">
                  <c:v>68354.5</c:v>
                </c:pt>
              </c:numCache>
            </c:numRef>
          </c:val>
          <c:extLst>
            <c:ext xmlns:c16="http://schemas.microsoft.com/office/drawing/2014/chart" uri="{C3380CC4-5D6E-409C-BE32-E72D297353CC}">
              <c16:uniqueId val="{00000000-473D-4783-ADEE-E2D7E49A9982}"/>
            </c:ext>
          </c:extLst>
        </c:ser>
        <c:dLbls>
          <c:showLegendKey val="0"/>
          <c:showVal val="1"/>
          <c:showCatName val="0"/>
          <c:showSerName val="0"/>
          <c:showPercent val="0"/>
          <c:showBubbleSize val="0"/>
        </c:dLbls>
        <c:gapWidth val="150"/>
        <c:axId val="183367552"/>
        <c:axId val="183369088"/>
      </c:barChart>
      <c:lineChart>
        <c:grouping val="stacked"/>
        <c:varyColors val="0"/>
        <c:ser>
          <c:idx val="1"/>
          <c:order val="1"/>
          <c:tx>
            <c:strRef>
              <c:f>Лист1!$C$1</c:f>
              <c:strCache>
                <c:ptCount val="1"/>
                <c:pt idx="0">
                  <c:v>Количество обучающихся, человек</c:v>
                </c:pt>
              </c:strCache>
            </c:strRef>
          </c:tx>
          <c:marker>
            <c:symbol val="diamond"/>
            <c:size val="34"/>
            <c:spPr>
              <a:ln cmpd="thickThin"/>
              <a:scene3d>
                <a:camera prst="orthographicFront"/>
                <a:lightRig rig="threePt" dir="t"/>
              </a:scene3d>
              <a:sp3d prstMaterial="matte"/>
            </c:spPr>
          </c:marker>
          <c:dLbls>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Лист1!$A$2:$A$4</c:f>
              <c:strCache>
                <c:ptCount val="3"/>
                <c:pt idx="0">
                  <c:v>2023 год (отчет)</c:v>
                </c:pt>
                <c:pt idx="1">
                  <c:v>2024 год (отчет)</c:v>
                </c:pt>
                <c:pt idx="2">
                  <c:v>2025 год (отчет)</c:v>
                </c:pt>
              </c:strCache>
            </c:strRef>
          </c:cat>
          <c:val>
            <c:numRef>
              <c:f>Лист1!$C$2:$C$4</c:f>
              <c:numCache>
                <c:formatCode>#,##0.0</c:formatCode>
                <c:ptCount val="3"/>
                <c:pt idx="0">
                  <c:v>2087</c:v>
                </c:pt>
                <c:pt idx="1">
                  <c:v>2215</c:v>
                </c:pt>
                <c:pt idx="2">
                  <c:v>2215</c:v>
                </c:pt>
              </c:numCache>
            </c:numRef>
          </c:val>
          <c:smooth val="0"/>
          <c:extLst>
            <c:ext xmlns:c16="http://schemas.microsoft.com/office/drawing/2014/chart" uri="{C3380CC4-5D6E-409C-BE32-E72D297353CC}">
              <c16:uniqueId val="{00000001-473D-4783-ADEE-E2D7E49A9982}"/>
            </c:ext>
          </c:extLst>
        </c:ser>
        <c:dLbls>
          <c:showLegendKey val="0"/>
          <c:showVal val="1"/>
          <c:showCatName val="0"/>
          <c:showSerName val="0"/>
          <c:showPercent val="0"/>
          <c:showBubbleSize val="0"/>
        </c:dLbls>
        <c:marker val="1"/>
        <c:smooth val="0"/>
        <c:axId val="183179904"/>
        <c:axId val="183178368"/>
      </c:lineChart>
      <c:catAx>
        <c:axId val="183367552"/>
        <c:scaling>
          <c:orientation val="minMax"/>
        </c:scaling>
        <c:delete val="0"/>
        <c:axPos val="b"/>
        <c:numFmt formatCode="General" sourceLinked="0"/>
        <c:majorTickMark val="none"/>
        <c:minorTickMark val="none"/>
        <c:tickLblPos val="nextTo"/>
        <c:crossAx val="183369088"/>
        <c:crosses val="autoZero"/>
        <c:auto val="1"/>
        <c:lblAlgn val="ctr"/>
        <c:lblOffset val="100"/>
        <c:noMultiLvlLbl val="0"/>
      </c:catAx>
      <c:valAx>
        <c:axId val="183369088"/>
        <c:scaling>
          <c:orientation val="minMax"/>
        </c:scaling>
        <c:delete val="0"/>
        <c:axPos val="l"/>
        <c:numFmt formatCode="#,##0.0" sourceLinked="1"/>
        <c:majorTickMark val="none"/>
        <c:minorTickMark val="none"/>
        <c:tickLblPos val="nextTo"/>
        <c:crossAx val="183367552"/>
        <c:crosses val="autoZero"/>
        <c:crossBetween val="between"/>
      </c:valAx>
      <c:valAx>
        <c:axId val="183178368"/>
        <c:scaling>
          <c:orientation val="minMax"/>
        </c:scaling>
        <c:delete val="0"/>
        <c:axPos val="r"/>
        <c:numFmt formatCode="#,##0.0" sourceLinked="1"/>
        <c:majorTickMark val="out"/>
        <c:minorTickMark val="none"/>
        <c:tickLblPos val="nextTo"/>
        <c:crossAx val="183179904"/>
        <c:crosses val="max"/>
        <c:crossBetween val="between"/>
      </c:valAx>
      <c:catAx>
        <c:axId val="183179904"/>
        <c:scaling>
          <c:orientation val="minMax"/>
        </c:scaling>
        <c:delete val="1"/>
        <c:axPos val="b"/>
        <c:numFmt formatCode="General" sourceLinked="1"/>
        <c:majorTickMark val="out"/>
        <c:minorTickMark val="none"/>
        <c:tickLblPos val="none"/>
        <c:crossAx val="183178368"/>
        <c:crosses val="autoZero"/>
        <c:auto val="1"/>
        <c:lblAlgn val="ctr"/>
        <c:lblOffset val="100"/>
        <c:noMultiLvlLbl val="0"/>
      </c:catAx>
    </c:plotArea>
    <c:legend>
      <c:legendPos val="t"/>
      <c:layout/>
      <c:overlay val="0"/>
    </c:legend>
    <c:plotVisOnly val="1"/>
    <c:dispBlanksAs val="zero"/>
    <c:showDLblsOverMax val="0"/>
  </c:chart>
  <c:txPr>
    <a:bodyPr/>
    <a:lstStyle/>
    <a:p>
      <a:pPr>
        <a:defRPr sz="800" b="1">
          <a:latin typeface="+mn-lt"/>
        </a:defRPr>
      </a:pPr>
      <a:endParaRPr lang="ru-RU"/>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Лист1!$B$1</c:f>
              <c:strCache>
                <c:ptCount val="1"/>
                <c:pt idx="0">
                  <c:v>количество физкультурно-спортивных и оздоровительных мероприятий, шт.</c:v>
                </c:pt>
              </c:strCache>
            </c:strRef>
          </c:tx>
          <c:spPr>
            <a:solidFill>
              <a:schemeClr val="accent4">
                <a:lumMod val="60000"/>
                <a:lumOff val="40000"/>
              </a:schemeClr>
            </a:solidFill>
          </c:spPr>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Лист1!$A$2:$A$4</c:f>
              <c:strCache>
                <c:ptCount val="3"/>
                <c:pt idx="0">
                  <c:v>2023 год (отчет)</c:v>
                </c:pt>
                <c:pt idx="1">
                  <c:v>2024 год (отчет)</c:v>
                </c:pt>
                <c:pt idx="2">
                  <c:v>2025 год (отчет)</c:v>
                </c:pt>
              </c:strCache>
            </c:strRef>
          </c:cat>
          <c:val>
            <c:numRef>
              <c:f>Лист1!$B$2:$B$4</c:f>
              <c:numCache>
                <c:formatCode>#,##0.0</c:formatCode>
                <c:ptCount val="3"/>
                <c:pt idx="0">
                  <c:v>412</c:v>
                </c:pt>
                <c:pt idx="1">
                  <c:v>440</c:v>
                </c:pt>
                <c:pt idx="2">
                  <c:v>473</c:v>
                </c:pt>
              </c:numCache>
            </c:numRef>
          </c:val>
          <c:extLst>
            <c:ext xmlns:c16="http://schemas.microsoft.com/office/drawing/2014/chart" uri="{C3380CC4-5D6E-409C-BE32-E72D297353CC}">
              <c16:uniqueId val="{00000000-2AF6-42B6-BF4B-B462C21C0B64}"/>
            </c:ext>
          </c:extLst>
        </c:ser>
        <c:dLbls>
          <c:showLegendKey val="0"/>
          <c:showVal val="1"/>
          <c:showCatName val="0"/>
          <c:showSerName val="0"/>
          <c:showPercent val="0"/>
          <c:showBubbleSize val="0"/>
        </c:dLbls>
        <c:gapWidth val="150"/>
        <c:axId val="183715712"/>
        <c:axId val="183717248"/>
      </c:barChart>
      <c:lineChart>
        <c:grouping val="stacked"/>
        <c:varyColors val="0"/>
        <c:ser>
          <c:idx val="1"/>
          <c:order val="1"/>
          <c:tx>
            <c:strRef>
              <c:f>Лист1!$C$1</c:f>
              <c:strCache>
                <c:ptCount val="1"/>
                <c:pt idx="0">
                  <c:v>Количество участников, тысяч человек</c:v>
                </c:pt>
              </c:strCache>
            </c:strRef>
          </c:tx>
          <c:marker>
            <c:symbol val="diamond"/>
            <c:size val="34"/>
            <c:spPr>
              <a:solidFill>
                <a:schemeClr val="accent5">
                  <a:lumMod val="75000"/>
                </a:schemeClr>
              </a:solidFill>
              <a:ln cmpd="thickThin"/>
              <a:scene3d>
                <a:camera prst="orthographicFront"/>
                <a:lightRig rig="threePt" dir="t"/>
              </a:scene3d>
              <a:sp3d prstMaterial="matte"/>
            </c:spPr>
          </c:marker>
          <c:dLbls>
            <c:spPr>
              <a:noFill/>
              <a:ln>
                <a:noFill/>
              </a:ln>
              <a:effectLst/>
            </c:spPr>
            <c:txPr>
              <a:bodyPr/>
              <a:lstStyle/>
              <a:p>
                <a:pPr>
                  <a:defRPr>
                    <a:solidFill>
                      <a:schemeClr val="accent4">
                        <a:lumMod val="40000"/>
                        <a:lumOff val="60000"/>
                      </a:schemeClr>
                    </a:solidFill>
                  </a:defRPr>
                </a:pPr>
                <a:endParaRPr lang="ru-RU"/>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Лист1!$A$2:$A$4</c:f>
              <c:strCache>
                <c:ptCount val="3"/>
                <c:pt idx="0">
                  <c:v>2023 год (отчет)</c:v>
                </c:pt>
                <c:pt idx="1">
                  <c:v>2024 год (отчет)</c:v>
                </c:pt>
                <c:pt idx="2">
                  <c:v>2025 год (отчет)</c:v>
                </c:pt>
              </c:strCache>
            </c:strRef>
          </c:cat>
          <c:val>
            <c:numRef>
              <c:f>Лист1!$C$2:$C$4</c:f>
              <c:numCache>
                <c:formatCode>#,##0.0</c:formatCode>
                <c:ptCount val="3"/>
                <c:pt idx="0">
                  <c:v>84.4</c:v>
                </c:pt>
                <c:pt idx="1">
                  <c:v>85.7</c:v>
                </c:pt>
                <c:pt idx="2">
                  <c:v>92.9</c:v>
                </c:pt>
              </c:numCache>
            </c:numRef>
          </c:val>
          <c:smooth val="0"/>
          <c:extLst>
            <c:ext xmlns:c16="http://schemas.microsoft.com/office/drawing/2014/chart" uri="{C3380CC4-5D6E-409C-BE32-E72D297353CC}">
              <c16:uniqueId val="{00000001-2AF6-42B6-BF4B-B462C21C0B64}"/>
            </c:ext>
          </c:extLst>
        </c:ser>
        <c:dLbls>
          <c:showLegendKey val="0"/>
          <c:showVal val="1"/>
          <c:showCatName val="0"/>
          <c:showSerName val="0"/>
          <c:showPercent val="0"/>
          <c:showBubbleSize val="0"/>
        </c:dLbls>
        <c:marker val="1"/>
        <c:smooth val="0"/>
        <c:axId val="183728768"/>
        <c:axId val="183727232"/>
      </c:lineChart>
      <c:catAx>
        <c:axId val="183715712"/>
        <c:scaling>
          <c:orientation val="minMax"/>
        </c:scaling>
        <c:delete val="0"/>
        <c:axPos val="b"/>
        <c:numFmt formatCode="General" sourceLinked="0"/>
        <c:majorTickMark val="none"/>
        <c:minorTickMark val="none"/>
        <c:tickLblPos val="nextTo"/>
        <c:crossAx val="183717248"/>
        <c:crosses val="autoZero"/>
        <c:auto val="1"/>
        <c:lblAlgn val="ctr"/>
        <c:lblOffset val="100"/>
        <c:noMultiLvlLbl val="0"/>
      </c:catAx>
      <c:valAx>
        <c:axId val="183717248"/>
        <c:scaling>
          <c:orientation val="minMax"/>
        </c:scaling>
        <c:delete val="0"/>
        <c:axPos val="l"/>
        <c:numFmt formatCode="#,##0.0" sourceLinked="1"/>
        <c:majorTickMark val="none"/>
        <c:minorTickMark val="none"/>
        <c:tickLblPos val="nextTo"/>
        <c:crossAx val="183715712"/>
        <c:crosses val="autoZero"/>
        <c:crossBetween val="between"/>
      </c:valAx>
      <c:valAx>
        <c:axId val="183727232"/>
        <c:scaling>
          <c:orientation val="minMax"/>
        </c:scaling>
        <c:delete val="0"/>
        <c:axPos val="r"/>
        <c:numFmt formatCode="#,##0.0" sourceLinked="1"/>
        <c:majorTickMark val="out"/>
        <c:minorTickMark val="none"/>
        <c:tickLblPos val="nextTo"/>
        <c:crossAx val="183728768"/>
        <c:crosses val="max"/>
        <c:crossBetween val="between"/>
      </c:valAx>
      <c:catAx>
        <c:axId val="183728768"/>
        <c:scaling>
          <c:orientation val="minMax"/>
        </c:scaling>
        <c:delete val="1"/>
        <c:axPos val="b"/>
        <c:numFmt formatCode="General" sourceLinked="1"/>
        <c:majorTickMark val="out"/>
        <c:minorTickMark val="none"/>
        <c:tickLblPos val="none"/>
        <c:crossAx val="183727232"/>
        <c:crosses val="autoZero"/>
        <c:auto val="1"/>
        <c:lblAlgn val="ctr"/>
        <c:lblOffset val="100"/>
        <c:noMultiLvlLbl val="0"/>
      </c:catAx>
    </c:plotArea>
    <c:legend>
      <c:legendPos val="t"/>
      <c:layout/>
      <c:overlay val="0"/>
    </c:legend>
    <c:plotVisOnly val="1"/>
    <c:dispBlanksAs val="zero"/>
    <c:showDLblsOverMax val="0"/>
  </c:chart>
  <c:txPr>
    <a:bodyPr/>
    <a:lstStyle/>
    <a:p>
      <a:pPr>
        <a:defRPr sz="800" b="1">
          <a:latin typeface="+mn-lt"/>
        </a:defRPr>
      </a:pPr>
      <a:endParaRPr lang="ru-RU"/>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26"/>
    </mc:Choice>
    <mc:Fallback>
      <c:style val="26"/>
    </mc:Fallback>
  </mc:AlternateContent>
  <c:chart>
    <c:title>
      <c:tx>
        <c:rich>
          <a:bodyPr/>
          <a:lstStyle/>
          <a:p>
            <a:pPr>
              <a:defRPr/>
            </a:pPr>
            <a:r>
              <a:rPr lang="ru-RU"/>
              <a:t>Показатель систематически занимающихся физической культурой и спортом, человек </a:t>
            </a:r>
          </a:p>
        </c:rich>
      </c:tx>
      <c:layout/>
      <c:overlay val="0"/>
    </c:title>
    <c:autoTitleDeleted val="0"/>
    <c:plotArea>
      <c:layout/>
      <c:barChart>
        <c:barDir val="col"/>
        <c:grouping val="clustered"/>
        <c:varyColors val="0"/>
        <c:ser>
          <c:idx val="0"/>
          <c:order val="0"/>
          <c:tx>
            <c:strRef>
              <c:f>Лист1!$B$1</c:f>
              <c:strCache>
                <c:ptCount val="1"/>
                <c:pt idx="0">
                  <c:v>2023 год (отчет)</c:v>
                </c:pt>
              </c:strCache>
            </c:strRef>
          </c:tx>
          <c:invertIfNegative val="0"/>
          <c:dLbls>
            <c:dLbl>
              <c:idx val="0"/>
              <c:layout/>
              <c:tx>
                <c:rich>
                  <a:bodyPr/>
                  <a:lstStyle/>
                  <a:p>
                    <a:r>
                      <a:rPr lang="en-US" smtClean="0"/>
                      <a:t>86 170</a:t>
                    </a:r>
                    <a:endParaRPr lang="en-US"/>
                  </a:p>
                </c:rich>
              </c:tx>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FF41-483D-9C14-5626225B8DA1}"/>
                </c:ext>
              </c:extLst>
            </c:dLbl>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c:f>
              <c:strCache>
                <c:ptCount val="1"/>
                <c:pt idx="0">
                  <c:v>Показатель систематически занимающихся физической культурой и спортом, человек </c:v>
                </c:pt>
              </c:strCache>
            </c:strRef>
          </c:cat>
          <c:val>
            <c:numRef>
              <c:f>Лист1!$B$2</c:f>
              <c:numCache>
                <c:formatCode>0.00</c:formatCode>
                <c:ptCount val="1"/>
                <c:pt idx="0">
                  <c:v>86170</c:v>
                </c:pt>
              </c:numCache>
            </c:numRef>
          </c:val>
          <c:extLst>
            <c:ext xmlns:c16="http://schemas.microsoft.com/office/drawing/2014/chart" uri="{C3380CC4-5D6E-409C-BE32-E72D297353CC}">
              <c16:uniqueId val="{00000000-DDF1-4411-8CCC-EBB572108403}"/>
            </c:ext>
          </c:extLst>
        </c:ser>
        <c:ser>
          <c:idx val="1"/>
          <c:order val="1"/>
          <c:tx>
            <c:strRef>
              <c:f>Лист1!$C$1</c:f>
              <c:strCache>
                <c:ptCount val="1"/>
                <c:pt idx="0">
                  <c:v>2024 год (отчет)</c:v>
                </c:pt>
              </c:strCache>
            </c:strRef>
          </c:tx>
          <c:invertIfNegative val="0"/>
          <c:dLbls>
            <c:dLbl>
              <c:idx val="0"/>
              <c:layout/>
              <c:tx>
                <c:rich>
                  <a:bodyPr/>
                  <a:lstStyle/>
                  <a:p>
                    <a:r>
                      <a:rPr lang="en-US" smtClean="0"/>
                      <a:t>94 744</a:t>
                    </a:r>
                    <a:endParaRPr lang="en-US"/>
                  </a:p>
                </c:rich>
              </c:tx>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FF41-483D-9C14-5626225B8DA1}"/>
                </c:ext>
              </c:extLst>
            </c:dLbl>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c:f>
              <c:strCache>
                <c:ptCount val="1"/>
                <c:pt idx="0">
                  <c:v>Показатель систематически занимающихся физической культурой и спортом, человек </c:v>
                </c:pt>
              </c:strCache>
            </c:strRef>
          </c:cat>
          <c:val>
            <c:numRef>
              <c:f>Лист1!$C$2</c:f>
              <c:numCache>
                <c:formatCode>0.00</c:formatCode>
                <c:ptCount val="1"/>
                <c:pt idx="0">
                  <c:v>94744</c:v>
                </c:pt>
              </c:numCache>
            </c:numRef>
          </c:val>
          <c:extLst>
            <c:ext xmlns:c16="http://schemas.microsoft.com/office/drawing/2014/chart" uri="{C3380CC4-5D6E-409C-BE32-E72D297353CC}">
              <c16:uniqueId val="{00000001-DDF1-4411-8CCC-EBB572108403}"/>
            </c:ext>
          </c:extLst>
        </c:ser>
        <c:ser>
          <c:idx val="2"/>
          <c:order val="2"/>
          <c:tx>
            <c:strRef>
              <c:f>Лист1!$D$1</c:f>
              <c:strCache>
                <c:ptCount val="1"/>
                <c:pt idx="0">
                  <c:v>2025 год (отчет)</c:v>
                </c:pt>
              </c:strCache>
            </c:strRef>
          </c:tx>
          <c:invertIfNegative val="0"/>
          <c:dLbls>
            <c:dLbl>
              <c:idx val="0"/>
              <c:layout>
                <c:manualLayout>
                  <c:x val="6.7407027626247996E-3"/>
                  <c:y val="0.25537182289441618"/>
                </c:manualLayout>
              </c:layout>
              <c:tx>
                <c:rich>
                  <a:bodyPr wrap="square" lIns="38100" tIns="19050" rIns="38100" bIns="19050" anchor="ctr">
                    <a:noAutofit/>
                  </a:bodyPr>
                  <a:lstStyle/>
                  <a:p>
                    <a:pPr>
                      <a:defRPr/>
                    </a:pPr>
                    <a:r>
                      <a:rPr lang="en-US" dirty="0" smtClean="0"/>
                      <a:t>97 557</a:t>
                    </a:r>
                    <a:endParaRPr lang="en-US" dirty="0"/>
                  </a:p>
                </c:rich>
              </c:tx>
              <c:spPr>
                <a:noFill/>
                <a:ln>
                  <a:noFill/>
                </a:ln>
                <a:effectLst/>
              </c:spPr>
              <c:dLblPos val="outEnd"/>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layout/>
                </c:ext>
                <c:ext xmlns:c16="http://schemas.microsoft.com/office/drawing/2014/chart" uri="{C3380CC4-5D6E-409C-BE32-E72D297353CC}">
                  <c16:uniqueId val="{00000002-FF41-483D-9C14-5626225B8DA1}"/>
                </c:ext>
              </c:extLst>
            </c:dLbl>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c:f>
              <c:strCache>
                <c:ptCount val="1"/>
                <c:pt idx="0">
                  <c:v>Показатель систематически занимающихся физической культурой и спортом, человек </c:v>
                </c:pt>
              </c:strCache>
            </c:strRef>
          </c:cat>
          <c:val>
            <c:numRef>
              <c:f>Лист1!$D$2</c:f>
              <c:numCache>
                <c:formatCode>0.00</c:formatCode>
                <c:ptCount val="1"/>
                <c:pt idx="0">
                  <c:v>97557</c:v>
                </c:pt>
              </c:numCache>
            </c:numRef>
          </c:val>
          <c:extLst>
            <c:ext xmlns:c16="http://schemas.microsoft.com/office/drawing/2014/chart" uri="{C3380CC4-5D6E-409C-BE32-E72D297353CC}">
              <c16:uniqueId val="{00000002-DDF1-4411-8CCC-EBB572108403}"/>
            </c:ext>
          </c:extLst>
        </c:ser>
        <c:dLbls>
          <c:showLegendKey val="0"/>
          <c:showVal val="1"/>
          <c:showCatName val="0"/>
          <c:showSerName val="0"/>
          <c:showPercent val="0"/>
          <c:showBubbleSize val="0"/>
        </c:dLbls>
        <c:gapWidth val="150"/>
        <c:axId val="183846016"/>
        <c:axId val="183847552"/>
      </c:barChart>
      <c:catAx>
        <c:axId val="183846016"/>
        <c:scaling>
          <c:orientation val="minMax"/>
        </c:scaling>
        <c:delete val="0"/>
        <c:axPos val="b"/>
        <c:numFmt formatCode="General" sourceLinked="0"/>
        <c:majorTickMark val="none"/>
        <c:minorTickMark val="none"/>
        <c:tickLblPos val="none"/>
        <c:crossAx val="183847552"/>
        <c:crosses val="autoZero"/>
        <c:auto val="1"/>
        <c:lblAlgn val="ctr"/>
        <c:lblOffset val="100"/>
        <c:noMultiLvlLbl val="0"/>
      </c:catAx>
      <c:valAx>
        <c:axId val="183847552"/>
        <c:scaling>
          <c:orientation val="minMax"/>
        </c:scaling>
        <c:delete val="0"/>
        <c:axPos val="l"/>
        <c:majorGridlines/>
        <c:numFmt formatCode="0.00" sourceLinked="1"/>
        <c:majorTickMark val="none"/>
        <c:minorTickMark val="none"/>
        <c:tickLblPos val="nextTo"/>
        <c:crossAx val="183846016"/>
        <c:crosses val="autoZero"/>
        <c:crossBetween val="between"/>
      </c:valAx>
    </c:plotArea>
    <c:legend>
      <c:legendPos val="r"/>
      <c:layout>
        <c:manualLayout>
          <c:xMode val="edge"/>
          <c:yMode val="edge"/>
          <c:x val="0.65759691069548776"/>
          <c:y val="0.30050598749399182"/>
          <c:w val="0.2511778117139003"/>
          <c:h val="0.45264810243580544"/>
        </c:manualLayout>
      </c:layout>
      <c:overlay val="0"/>
    </c:legend>
    <c:plotVisOnly val="1"/>
    <c:dispBlanksAs val="gap"/>
    <c:showDLblsOverMax val="0"/>
  </c:chart>
  <c:txPr>
    <a:bodyPr/>
    <a:lstStyle/>
    <a:p>
      <a:pPr>
        <a:defRPr sz="800"/>
      </a:pPr>
      <a:endParaRPr lang="ru-RU"/>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a:lstStyle/>
          <a:p>
            <a:pPr>
              <a:defRPr>
                <a:solidFill>
                  <a:schemeClr val="accent1"/>
                </a:solidFill>
              </a:defRPr>
            </a:pPr>
            <a:r>
              <a:rPr lang="ru-RU" dirty="0">
                <a:solidFill>
                  <a:schemeClr val="accent1">
                    <a:lumMod val="50000"/>
                  </a:schemeClr>
                </a:solidFill>
              </a:rPr>
              <a:t>Динамика изменения муниципального долга</a:t>
            </a:r>
          </a:p>
        </c:rich>
      </c:tx>
      <c:layout/>
      <c:overlay val="0"/>
    </c:title>
    <c:autoTitleDeleted val="0"/>
    <c:plotArea>
      <c:layout>
        <c:manualLayout>
          <c:layoutTarget val="inner"/>
          <c:xMode val="edge"/>
          <c:yMode val="edge"/>
          <c:x val="9.8937395503392478E-2"/>
          <c:y val="0.18171381630997241"/>
          <c:w val="0.88802999512399861"/>
          <c:h val="0.68364878649848182"/>
        </c:manualLayout>
      </c:layout>
      <c:barChart>
        <c:barDir val="col"/>
        <c:grouping val="clustered"/>
        <c:varyColors val="0"/>
        <c:ser>
          <c:idx val="0"/>
          <c:order val="0"/>
          <c:tx>
            <c:strRef>
              <c:f>Лист1!$B$1</c:f>
              <c:strCache>
                <c:ptCount val="1"/>
                <c:pt idx="0">
                  <c:v>Динамика изменения муниципального долга</c:v>
                </c:pt>
              </c:strCache>
            </c:strRef>
          </c:tx>
          <c:invertIfNegative val="0"/>
          <c:dPt>
            <c:idx val="0"/>
            <c:invertIfNegative val="0"/>
            <c:bubble3D val="0"/>
            <c:spPr>
              <a:solidFill>
                <a:schemeClr val="accent2">
                  <a:lumMod val="60000"/>
                  <a:lumOff val="40000"/>
                </a:schemeClr>
              </a:solidFill>
            </c:spPr>
            <c:extLst>
              <c:ext xmlns:c16="http://schemas.microsoft.com/office/drawing/2014/chart" uri="{C3380CC4-5D6E-409C-BE32-E72D297353CC}">
                <c16:uniqueId val="{00000001-2751-4CAD-994A-88F694020F2B}"/>
              </c:ext>
            </c:extLst>
          </c:dPt>
          <c:dPt>
            <c:idx val="1"/>
            <c:invertIfNegative val="0"/>
            <c:bubble3D val="0"/>
            <c:spPr>
              <a:solidFill>
                <a:schemeClr val="accent2">
                  <a:lumMod val="75000"/>
                </a:schemeClr>
              </a:solidFill>
            </c:spPr>
            <c:extLst>
              <c:ext xmlns:c16="http://schemas.microsoft.com/office/drawing/2014/chart" uri="{C3380CC4-5D6E-409C-BE32-E72D297353CC}">
                <c16:uniqueId val="{00000003-2751-4CAD-994A-88F694020F2B}"/>
              </c:ext>
            </c:extLst>
          </c:dPt>
          <c:dLbls>
            <c:dLbl>
              <c:idx val="2"/>
              <c:layout/>
              <c:tx>
                <c:rich>
                  <a:bodyPr/>
                  <a:lstStyle/>
                  <a:p>
                    <a:r>
                      <a:rPr lang="en-US" smtClean="0"/>
                      <a:t>415,7</a:t>
                    </a:r>
                    <a:endParaRPr lang="en-US" dirty="0"/>
                  </a:p>
                </c:rich>
              </c:tx>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6A7D-45D7-8DFC-CF925331BC9F}"/>
                </c:ext>
              </c:extLst>
            </c:dLbl>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Лист1!$A$2:$A$4</c:f>
              <c:strCache>
                <c:ptCount val="3"/>
                <c:pt idx="0">
                  <c:v>2023 (факт)</c:v>
                </c:pt>
                <c:pt idx="1">
                  <c:v>2024 (факт)</c:v>
                </c:pt>
                <c:pt idx="2">
                  <c:v>2025 (факт)</c:v>
                </c:pt>
              </c:strCache>
            </c:strRef>
          </c:cat>
          <c:val>
            <c:numRef>
              <c:f>Лист1!$B$2:$B$4</c:f>
              <c:numCache>
                <c:formatCode>General</c:formatCode>
                <c:ptCount val="3"/>
                <c:pt idx="0">
                  <c:v>463.4</c:v>
                </c:pt>
                <c:pt idx="1">
                  <c:v>453.6</c:v>
                </c:pt>
                <c:pt idx="2">
                  <c:v>415.7</c:v>
                </c:pt>
              </c:numCache>
            </c:numRef>
          </c:val>
          <c:extLst>
            <c:ext xmlns:c16="http://schemas.microsoft.com/office/drawing/2014/chart" uri="{C3380CC4-5D6E-409C-BE32-E72D297353CC}">
              <c16:uniqueId val="{00000004-2751-4CAD-994A-88F694020F2B}"/>
            </c:ext>
          </c:extLst>
        </c:ser>
        <c:dLbls>
          <c:showLegendKey val="0"/>
          <c:showVal val="0"/>
          <c:showCatName val="0"/>
          <c:showSerName val="0"/>
          <c:showPercent val="0"/>
          <c:showBubbleSize val="0"/>
        </c:dLbls>
        <c:gapWidth val="150"/>
        <c:axId val="184601216"/>
        <c:axId val="184603008"/>
      </c:barChart>
      <c:catAx>
        <c:axId val="184601216"/>
        <c:scaling>
          <c:orientation val="minMax"/>
        </c:scaling>
        <c:delete val="0"/>
        <c:axPos val="b"/>
        <c:numFmt formatCode="General" sourceLinked="1"/>
        <c:majorTickMark val="out"/>
        <c:minorTickMark val="none"/>
        <c:tickLblPos val="nextTo"/>
        <c:crossAx val="184603008"/>
        <c:crosses val="autoZero"/>
        <c:auto val="1"/>
        <c:lblAlgn val="ctr"/>
        <c:lblOffset val="100"/>
        <c:noMultiLvlLbl val="0"/>
      </c:catAx>
      <c:valAx>
        <c:axId val="184603008"/>
        <c:scaling>
          <c:orientation val="minMax"/>
        </c:scaling>
        <c:delete val="0"/>
        <c:axPos val="l"/>
        <c:numFmt formatCode="General" sourceLinked="1"/>
        <c:majorTickMark val="out"/>
        <c:minorTickMark val="none"/>
        <c:tickLblPos val="nextTo"/>
        <c:crossAx val="184601216"/>
        <c:crosses val="autoZero"/>
        <c:crossBetween val="between"/>
      </c:valAx>
      <c:spPr>
        <a:noFill/>
        <a:ln w="25400">
          <a:noFill/>
        </a:ln>
      </c:spPr>
    </c:plotArea>
    <c:plotVisOnly val="1"/>
    <c:dispBlanksAs val="gap"/>
    <c:showDLblsOverMax val="0"/>
  </c:chart>
  <c:txPr>
    <a:bodyPr/>
    <a:lstStyle/>
    <a:p>
      <a:pPr>
        <a:defRPr sz="1000" b="1">
          <a:latin typeface="+mn-lt"/>
        </a:defRPr>
      </a:pPr>
      <a:endParaRPr lang="ru-RU"/>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6DAE042-23FB-4228-82A3-B52264DD2F42}" type="doc">
      <dgm:prSet loTypeId="urn:microsoft.com/office/officeart/2005/8/layout/vList2" loCatId="list" qsTypeId="urn:microsoft.com/office/officeart/2005/8/quickstyle/simple4" qsCatId="simple" csTypeId="urn:microsoft.com/office/officeart/2005/8/colors/colorful1#1" csCatId="colorful" phldr="1"/>
      <dgm:spPr/>
      <dgm:t>
        <a:bodyPr/>
        <a:lstStyle/>
        <a:p>
          <a:endParaRPr lang="ru-RU"/>
        </a:p>
      </dgm:t>
    </dgm:pt>
    <dgm:pt modelId="{C0BA8301-7439-4356-B82D-112105B7AD37}">
      <dgm:prSet custT="1"/>
      <dgm:spPr>
        <a:solidFill>
          <a:schemeClr val="accent1">
            <a:lumMod val="40000"/>
            <a:lumOff val="60000"/>
          </a:schemeClr>
        </a:solidFill>
      </dgm:spPr>
      <dgm:t>
        <a:bodyPr/>
        <a:lstStyle/>
        <a:p>
          <a:pPr algn="just" rtl="0"/>
          <a:r>
            <a:rPr lang="ru-RU" sz="1400" b="1" dirty="0" smtClean="0">
              <a:solidFill>
                <a:schemeClr val="accent5">
                  <a:lumMod val="50000"/>
                </a:schemeClr>
              </a:solidFill>
              <a:latin typeface="+mn-lt"/>
            </a:rPr>
            <a:t>1) Межрайонная ИФНС России № 22 по Свердловской области;</a:t>
          </a:r>
          <a:endParaRPr lang="ru-RU" sz="1400" b="1" dirty="0">
            <a:solidFill>
              <a:schemeClr val="accent5">
                <a:lumMod val="50000"/>
              </a:schemeClr>
            </a:solidFill>
            <a:latin typeface="+mn-lt"/>
          </a:endParaRPr>
        </a:p>
      </dgm:t>
    </dgm:pt>
    <dgm:pt modelId="{D4878905-FB30-4DE9-B433-ADDC78F2AA1A}" type="parTrans" cxnId="{357B1707-7464-4425-B7A8-523B1CC97A80}">
      <dgm:prSet/>
      <dgm:spPr/>
      <dgm:t>
        <a:bodyPr/>
        <a:lstStyle/>
        <a:p>
          <a:endParaRPr lang="ru-RU" sz="1200" b="1">
            <a:latin typeface="+mn-lt"/>
          </a:endParaRPr>
        </a:p>
      </dgm:t>
    </dgm:pt>
    <dgm:pt modelId="{0FEB2966-A407-48DE-A7CD-5593B7698349}" type="sibTrans" cxnId="{357B1707-7464-4425-B7A8-523B1CC97A80}">
      <dgm:prSet/>
      <dgm:spPr/>
      <dgm:t>
        <a:bodyPr/>
        <a:lstStyle/>
        <a:p>
          <a:endParaRPr lang="ru-RU" sz="1200" b="1">
            <a:latin typeface="+mn-lt"/>
          </a:endParaRPr>
        </a:p>
      </dgm:t>
    </dgm:pt>
    <dgm:pt modelId="{35DAD5E3-1484-40B8-931B-AE95BF1044C7}">
      <dgm:prSet custT="1"/>
      <dgm:spPr>
        <a:solidFill>
          <a:schemeClr val="accent1">
            <a:lumMod val="60000"/>
            <a:lumOff val="40000"/>
          </a:schemeClr>
        </a:solidFill>
      </dgm:spPr>
      <dgm:t>
        <a:bodyPr/>
        <a:lstStyle/>
        <a:p>
          <a:pPr algn="just" rtl="0"/>
          <a:r>
            <a:rPr lang="ru-RU" sz="1400" b="1" dirty="0" smtClean="0">
              <a:solidFill>
                <a:schemeClr val="accent5">
                  <a:lumMod val="50000"/>
                </a:schemeClr>
              </a:solidFill>
              <a:effectLst/>
              <a:latin typeface="+mn-lt"/>
            </a:rPr>
            <a:t>2) ОМС «Комитет по управлению имуществом Каменск-Уральского </a:t>
          </a:r>
          <a:r>
            <a:rPr lang="ru-RU" sz="1200" b="1" dirty="0" smtClean="0">
              <a:solidFill>
                <a:schemeClr val="accent5">
                  <a:lumMod val="50000"/>
                </a:schemeClr>
              </a:solidFill>
              <a:effectLst/>
              <a:latin typeface="+mn-lt"/>
            </a:rPr>
            <a:t>городского округа»; </a:t>
          </a:r>
          <a:endParaRPr lang="ru-RU" sz="1200" b="1" dirty="0">
            <a:solidFill>
              <a:schemeClr val="accent5">
                <a:lumMod val="50000"/>
              </a:schemeClr>
            </a:solidFill>
            <a:effectLst/>
            <a:latin typeface="+mn-lt"/>
          </a:endParaRPr>
        </a:p>
      </dgm:t>
    </dgm:pt>
    <dgm:pt modelId="{998C78CA-DB74-40D5-B4AB-6F8923D7D196}" type="parTrans" cxnId="{5D0A9984-3E4A-4E5C-8E21-DF7298F4D864}">
      <dgm:prSet/>
      <dgm:spPr/>
      <dgm:t>
        <a:bodyPr/>
        <a:lstStyle/>
        <a:p>
          <a:endParaRPr lang="ru-RU" sz="1200" b="1">
            <a:latin typeface="+mn-lt"/>
          </a:endParaRPr>
        </a:p>
      </dgm:t>
    </dgm:pt>
    <dgm:pt modelId="{4EBA08F9-8854-47F9-8269-4EDBD8EF86A6}" type="sibTrans" cxnId="{5D0A9984-3E4A-4E5C-8E21-DF7298F4D864}">
      <dgm:prSet/>
      <dgm:spPr/>
      <dgm:t>
        <a:bodyPr/>
        <a:lstStyle/>
        <a:p>
          <a:endParaRPr lang="ru-RU" sz="1200" b="1">
            <a:latin typeface="+mn-lt"/>
          </a:endParaRPr>
        </a:p>
      </dgm:t>
    </dgm:pt>
    <dgm:pt modelId="{6A83D372-DB6B-4B9F-8340-817F6DF4E7A4}">
      <dgm:prSet custT="1"/>
      <dgm:spPr>
        <a:solidFill>
          <a:srgbClr val="80A0E0"/>
        </a:solidFill>
      </dgm:spPr>
      <dgm:t>
        <a:bodyPr/>
        <a:lstStyle/>
        <a:p>
          <a:pPr rtl="0"/>
          <a:r>
            <a:rPr lang="ru-RU" sz="1400" b="1" dirty="0" smtClean="0">
              <a:solidFill>
                <a:schemeClr val="accent5">
                  <a:lumMod val="50000"/>
                </a:schemeClr>
              </a:solidFill>
              <a:latin typeface="+mn-lt"/>
            </a:rPr>
            <a:t>3)  Уральское межрегиональное управление Федеральной службы по надзору в сфере природопользования;</a:t>
          </a:r>
          <a:endParaRPr lang="ru-RU" sz="1400" b="1" dirty="0">
            <a:solidFill>
              <a:schemeClr val="accent5">
                <a:lumMod val="50000"/>
              </a:schemeClr>
            </a:solidFill>
            <a:latin typeface="+mn-lt"/>
          </a:endParaRPr>
        </a:p>
      </dgm:t>
    </dgm:pt>
    <dgm:pt modelId="{82CE200A-DAAE-4F37-A5E9-6BBF35851D11}" type="parTrans" cxnId="{DD786253-B7B7-4A8D-B6FE-36599D47589F}">
      <dgm:prSet/>
      <dgm:spPr/>
      <dgm:t>
        <a:bodyPr/>
        <a:lstStyle/>
        <a:p>
          <a:endParaRPr lang="ru-RU" sz="1200" b="1">
            <a:latin typeface="+mn-lt"/>
          </a:endParaRPr>
        </a:p>
      </dgm:t>
    </dgm:pt>
    <dgm:pt modelId="{E4895437-C7C3-4D26-9ECC-0EED774E2591}" type="sibTrans" cxnId="{DD786253-B7B7-4A8D-B6FE-36599D47589F}">
      <dgm:prSet/>
      <dgm:spPr/>
      <dgm:t>
        <a:bodyPr/>
        <a:lstStyle/>
        <a:p>
          <a:endParaRPr lang="ru-RU" sz="1200" b="1">
            <a:latin typeface="+mn-lt"/>
          </a:endParaRPr>
        </a:p>
      </dgm:t>
    </dgm:pt>
    <dgm:pt modelId="{8B2D03ED-1202-4BF2-9ED6-AF95768F75EA}">
      <dgm:prSet custT="1"/>
      <dgm:spPr>
        <a:solidFill>
          <a:srgbClr val="8C90E0"/>
        </a:solidFill>
      </dgm:spPr>
      <dgm:t>
        <a:bodyPr/>
        <a:lstStyle/>
        <a:p>
          <a:pPr rtl="0"/>
          <a:r>
            <a:rPr lang="ru-RU" sz="1400" b="1" dirty="0" smtClean="0">
              <a:solidFill>
                <a:schemeClr val="accent5">
                  <a:lumMod val="50000"/>
                </a:schemeClr>
              </a:solidFill>
              <a:latin typeface="+mn-lt"/>
            </a:rPr>
            <a:t>4)</a:t>
          </a:r>
          <a:r>
            <a:rPr lang="en-US" sz="1400" b="1" dirty="0" smtClean="0">
              <a:solidFill>
                <a:schemeClr val="accent5">
                  <a:lumMod val="50000"/>
                </a:schemeClr>
              </a:solidFill>
              <a:latin typeface="+mn-lt"/>
            </a:rPr>
            <a:t> </a:t>
          </a:r>
          <a:r>
            <a:rPr lang="ru-RU" sz="1400" b="1" dirty="0" smtClean="0">
              <a:solidFill>
                <a:schemeClr val="accent5">
                  <a:lumMod val="50000"/>
                </a:schemeClr>
              </a:solidFill>
              <a:latin typeface="+mn-lt"/>
            </a:rPr>
            <a:t> Отраслевой орган Администрации Каменск-Уральского городского округа по городскому хозяйству.</a:t>
          </a:r>
          <a:endParaRPr lang="ru-RU" sz="1400" b="1" dirty="0">
            <a:solidFill>
              <a:schemeClr val="accent5">
                <a:lumMod val="50000"/>
              </a:schemeClr>
            </a:solidFill>
            <a:latin typeface="+mn-lt"/>
          </a:endParaRPr>
        </a:p>
      </dgm:t>
    </dgm:pt>
    <dgm:pt modelId="{D2426A65-B909-4689-AAC2-C079F39DD481}" type="parTrans" cxnId="{EA7CBFFF-9C3C-454A-822F-404659F293C1}">
      <dgm:prSet/>
      <dgm:spPr/>
      <dgm:t>
        <a:bodyPr/>
        <a:lstStyle/>
        <a:p>
          <a:endParaRPr lang="ru-RU"/>
        </a:p>
      </dgm:t>
    </dgm:pt>
    <dgm:pt modelId="{1194B766-BA21-4268-A4CE-2382656407E9}" type="sibTrans" cxnId="{EA7CBFFF-9C3C-454A-822F-404659F293C1}">
      <dgm:prSet/>
      <dgm:spPr/>
      <dgm:t>
        <a:bodyPr/>
        <a:lstStyle/>
        <a:p>
          <a:endParaRPr lang="ru-RU"/>
        </a:p>
      </dgm:t>
    </dgm:pt>
    <dgm:pt modelId="{0BA98704-0D75-4C42-A640-6FA74EE89BFB}" type="pres">
      <dgm:prSet presAssocID="{06DAE042-23FB-4228-82A3-B52264DD2F42}" presName="linear" presStyleCnt="0">
        <dgm:presLayoutVars>
          <dgm:animLvl val="lvl"/>
          <dgm:resizeHandles val="exact"/>
        </dgm:presLayoutVars>
      </dgm:prSet>
      <dgm:spPr/>
      <dgm:t>
        <a:bodyPr/>
        <a:lstStyle/>
        <a:p>
          <a:endParaRPr lang="ru-RU"/>
        </a:p>
      </dgm:t>
    </dgm:pt>
    <dgm:pt modelId="{9943CBA1-9B62-4C03-B5B7-6030C2A9960D}" type="pres">
      <dgm:prSet presAssocID="{C0BA8301-7439-4356-B82D-112105B7AD37}" presName="parentText" presStyleLbl="node1" presStyleIdx="0" presStyleCnt="4" custLinFactNeighborY="-9033">
        <dgm:presLayoutVars>
          <dgm:chMax val="0"/>
          <dgm:bulletEnabled val="1"/>
        </dgm:presLayoutVars>
      </dgm:prSet>
      <dgm:spPr/>
      <dgm:t>
        <a:bodyPr/>
        <a:lstStyle/>
        <a:p>
          <a:endParaRPr lang="ru-RU"/>
        </a:p>
      </dgm:t>
    </dgm:pt>
    <dgm:pt modelId="{F1BDF431-7A95-4AAA-B681-97E3E95236B7}" type="pres">
      <dgm:prSet presAssocID="{0FEB2966-A407-48DE-A7CD-5593B7698349}" presName="spacer" presStyleCnt="0"/>
      <dgm:spPr/>
      <dgm:t>
        <a:bodyPr/>
        <a:lstStyle/>
        <a:p>
          <a:endParaRPr lang="ru-RU"/>
        </a:p>
      </dgm:t>
    </dgm:pt>
    <dgm:pt modelId="{1E3736C7-384E-49B1-8805-A0CAB6D9A527}" type="pres">
      <dgm:prSet presAssocID="{35DAD5E3-1484-40B8-931B-AE95BF1044C7}" presName="parentText" presStyleLbl="node1" presStyleIdx="1" presStyleCnt="4">
        <dgm:presLayoutVars>
          <dgm:chMax val="0"/>
          <dgm:bulletEnabled val="1"/>
        </dgm:presLayoutVars>
      </dgm:prSet>
      <dgm:spPr/>
      <dgm:t>
        <a:bodyPr/>
        <a:lstStyle/>
        <a:p>
          <a:endParaRPr lang="ru-RU"/>
        </a:p>
      </dgm:t>
    </dgm:pt>
    <dgm:pt modelId="{8EAA93C0-D8FC-4567-9B4C-CCCC513E826D}" type="pres">
      <dgm:prSet presAssocID="{4EBA08F9-8854-47F9-8269-4EDBD8EF86A6}" presName="spacer" presStyleCnt="0"/>
      <dgm:spPr/>
      <dgm:t>
        <a:bodyPr/>
        <a:lstStyle/>
        <a:p>
          <a:endParaRPr lang="ru-RU"/>
        </a:p>
      </dgm:t>
    </dgm:pt>
    <dgm:pt modelId="{6ACFCF9C-7B36-4B19-A397-0B5F94A3896F}" type="pres">
      <dgm:prSet presAssocID="{6A83D372-DB6B-4B9F-8340-817F6DF4E7A4}" presName="parentText" presStyleLbl="node1" presStyleIdx="2" presStyleCnt="4">
        <dgm:presLayoutVars>
          <dgm:chMax val="0"/>
          <dgm:bulletEnabled val="1"/>
        </dgm:presLayoutVars>
      </dgm:prSet>
      <dgm:spPr/>
      <dgm:t>
        <a:bodyPr/>
        <a:lstStyle/>
        <a:p>
          <a:endParaRPr lang="ru-RU"/>
        </a:p>
      </dgm:t>
    </dgm:pt>
    <dgm:pt modelId="{77027374-F02F-44A5-B149-D9BBCE1F2602}" type="pres">
      <dgm:prSet presAssocID="{E4895437-C7C3-4D26-9ECC-0EED774E2591}" presName="spacer" presStyleCnt="0"/>
      <dgm:spPr/>
      <dgm:t>
        <a:bodyPr/>
        <a:lstStyle/>
        <a:p>
          <a:endParaRPr lang="ru-RU"/>
        </a:p>
      </dgm:t>
    </dgm:pt>
    <dgm:pt modelId="{0707BCF7-90CD-4E83-AD4D-287542AC351F}" type="pres">
      <dgm:prSet presAssocID="{8B2D03ED-1202-4BF2-9ED6-AF95768F75EA}" presName="parentText" presStyleLbl="node1" presStyleIdx="3" presStyleCnt="4">
        <dgm:presLayoutVars>
          <dgm:chMax val="0"/>
          <dgm:bulletEnabled val="1"/>
        </dgm:presLayoutVars>
      </dgm:prSet>
      <dgm:spPr/>
      <dgm:t>
        <a:bodyPr/>
        <a:lstStyle/>
        <a:p>
          <a:endParaRPr lang="ru-RU"/>
        </a:p>
      </dgm:t>
    </dgm:pt>
  </dgm:ptLst>
  <dgm:cxnLst>
    <dgm:cxn modelId="{EA7CBFFF-9C3C-454A-822F-404659F293C1}" srcId="{06DAE042-23FB-4228-82A3-B52264DD2F42}" destId="{8B2D03ED-1202-4BF2-9ED6-AF95768F75EA}" srcOrd="3" destOrd="0" parTransId="{D2426A65-B909-4689-AAC2-C079F39DD481}" sibTransId="{1194B766-BA21-4268-A4CE-2382656407E9}"/>
    <dgm:cxn modelId="{5E5B84B7-845F-435E-A37F-27FE723F6E66}" type="presOf" srcId="{6A83D372-DB6B-4B9F-8340-817F6DF4E7A4}" destId="{6ACFCF9C-7B36-4B19-A397-0B5F94A3896F}" srcOrd="0" destOrd="0" presId="urn:microsoft.com/office/officeart/2005/8/layout/vList2"/>
    <dgm:cxn modelId="{B77A942A-836F-4E5B-BC2E-6606E9714536}" type="presOf" srcId="{35DAD5E3-1484-40B8-931B-AE95BF1044C7}" destId="{1E3736C7-384E-49B1-8805-A0CAB6D9A527}" srcOrd="0" destOrd="0" presId="urn:microsoft.com/office/officeart/2005/8/layout/vList2"/>
    <dgm:cxn modelId="{DD786253-B7B7-4A8D-B6FE-36599D47589F}" srcId="{06DAE042-23FB-4228-82A3-B52264DD2F42}" destId="{6A83D372-DB6B-4B9F-8340-817F6DF4E7A4}" srcOrd="2" destOrd="0" parTransId="{82CE200A-DAAE-4F37-A5E9-6BBF35851D11}" sibTransId="{E4895437-C7C3-4D26-9ECC-0EED774E2591}"/>
    <dgm:cxn modelId="{2EEB0490-D442-433E-B4A8-7BB091DD4DE0}" type="presOf" srcId="{06DAE042-23FB-4228-82A3-B52264DD2F42}" destId="{0BA98704-0D75-4C42-A640-6FA74EE89BFB}" srcOrd="0" destOrd="0" presId="urn:microsoft.com/office/officeart/2005/8/layout/vList2"/>
    <dgm:cxn modelId="{5D0A9984-3E4A-4E5C-8E21-DF7298F4D864}" srcId="{06DAE042-23FB-4228-82A3-B52264DD2F42}" destId="{35DAD5E3-1484-40B8-931B-AE95BF1044C7}" srcOrd="1" destOrd="0" parTransId="{998C78CA-DB74-40D5-B4AB-6F8923D7D196}" sibTransId="{4EBA08F9-8854-47F9-8269-4EDBD8EF86A6}"/>
    <dgm:cxn modelId="{E8BFB3E5-9BAC-46FD-AEFB-68466EF0E775}" type="presOf" srcId="{8B2D03ED-1202-4BF2-9ED6-AF95768F75EA}" destId="{0707BCF7-90CD-4E83-AD4D-287542AC351F}" srcOrd="0" destOrd="0" presId="urn:microsoft.com/office/officeart/2005/8/layout/vList2"/>
    <dgm:cxn modelId="{357B1707-7464-4425-B7A8-523B1CC97A80}" srcId="{06DAE042-23FB-4228-82A3-B52264DD2F42}" destId="{C0BA8301-7439-4356-B82D-112105B7AD37}" srcOrd="0" destOrd="0" parTransId="{D4878905-FB30-4DE9-B433-ADDC78F2AA1A}" sibTransId="{0FEB2966-A407-48DE-A7CD-5593B7698349}"/>
    <dgm:cxn modelId="{508EAE6F-DA2E-42CC-AF35-BCD8EBAB0E7D}" type="presOf" srcId="{C0BA8301-7439-4356-B82D-112105B7AD37}" destId="{9943CBA1-9B62-4C03-B5B7-6030C2A9960D}" srcOrd="0" destOrd="0" presId="urn:microsoft.com/office/officeart/2005/8/layout/vList2"/>
    <dgm:cxn modelId="{9FB5E9B7-1D70-4F15-BBF1-6C5D7D62DABA}" type="presParOf" srcId="{0BA98704-0D75-4C42-A640-6FA74EE89BFB}" destId="{9943CBA1-9B62-4C03-B5B7-6030C2A9960D}" srcOrd="0" destOrd="0" presId="urn:microsoft.com/office/officeart/2005/8/layout/vList2"/>
    <dgm:cxn modelId="{BAECE5A1-4C6F-487B-889E-C3EA512E4CE8}" type="presParOf" srcId="{0BA98704-0D75-4C42-A640-6FA74EE89BFB}" destId="{F1BDF431-7A95-4AAA-B681-97E3E95236B7}" srcOrd="1" destOrd="0" presId="urn:microsoft.com/office/officeart/2005/8/layout/vList2"/>
    <dgm:cxn modelId="{25380B61-897C-4077-B36A-490D6040C13C}" type="presParOf" srcId="{0BA98704-0D75-4C42-A640-6FA74EE89BFB}" destId="{1E3736C7-384E-49B1-8805-A0CAB6D9A527}" srcOrd="2" destOrd="0" presId="urn:microsoft.com/office/officeart/2005/8/layout/vList2"/>
    <dgm:cxn modelId="{A7EA4C1D-4286-499A-B09B-E9B201CF5C24}" type="presParOf" srcId="{0BA98704-0D75-4C42-A640-6FA74EE89BFB}" destId="{8EAA93C0-D8FC-4567-9B4C-CCCC513E826D}" srcOrd="3" destOrd="0" presId="urn:microsoft.com/office/officeart/2005/8/layout/vList2"/>
    <dgm:cxn modelId="{C3174075-744C-40CE-8458-E66A12899D9B}" type="presParOf" srcId="{0BA98704-0D75-4C42-A640-6FA74EE89BFB}" destId="{6ACFCF9C-7B36-4B19-A397-0B5F94A3896F}" srcOrd="4" destOrd="0" presId="urn:microsoft.com/office/officeart/2005/8/layout/vList2"/>
    <dgm:cxn modelId="{60FBA3BE-3571-4B0F-B1A6-FDF66F1E2027}" type="presParOf" srcId="{0BA98704-0D75-4C42-A640-6FA74EE89BFB}" destId="{77027374-F02F-44A5-B149-D9BBCE1F2602}" srcOrd="5" destOrd="0" presId="urn:microsoft.com/office/officeart/2005/8/layout/vList2"/>
    <dgm:cxn modelId="{AD24880F-3211-4C9D-83A3-BD74134D4E00}" type="presParOf" srcId="{0BA98704-0D75-4C42-A640-6FA74EE89BFB}" destId="{0707BCF7-90CD-4E83-AD4D-287542AC351F}"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886DD16-14FE-42DA-AA65-9C9B48CB87DF}"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ru-RU"/>
        </a:p>
      </dgm:t>
    </dgm:pt>
    <dgm:pt modelId="{4C82A668-5933-4EED-8FCC-BF343DAE71BA}">
      <dgm:prSet phldrT="[Текст]" custT="1"/>
      <dgm:spPr>
        <a:solidFill>
          <a:schemeClr val="accent2">
            <a:lumMod val="60000"/>
            <a:lumOff val="40000"/>
          </a:schemeClr>
        </a:solidFill>
        <a:effectLst>
          <a:outerShdw blurRad="50800" dist="38100" dir="5400000" algn="t" rotWithShape="0">
            <a:prstClr val="black">
              <a:alpha val="40000"/>
            </a:prstClr>
          </a:outerShdw>
        </a:effectLst>
      </dgm:spPr>
      <dgm:t>
        <a:bodyPr/>
        <a:lstStyle/>
        <a:p>
          <a:pPr>
            <a:lnSpc>
              <a:spcPct val="80000"/>
            </a:lnSpc>
            <a:spcAft>
              <a:spcPts val="0"/>
            </a:spcAft>
          </a:pPr>
          <a:r>
            <a:rPr lang="ru-RU" sz="1600" b="1" dirty="0" smtClean="0">
              <a:solidFill>
                <a:schemeClr val="bg1"/>
              </a:solidFill>
              <a:latin typeface="+mn-lt"/>
            </a:rPr>
            <a:t>СОБСТВЕННЫЕ ДОХОДЫ БЮДЖЕТА В 2025 ГОДУ</a:t>
          </a:r>
        </a:p>
        <a:p>
          <a:pPr>
            <a:lnSpc>
              <a:spcPct val="80000"/>
            </a:lnSpc>
            <a:spcAft>
              <a:spcPts val="0"/>
            </a:spcAft>
          </a:pPr>
          <a:endParaRPr lang="ru-RU" sz="800" b="1" dirty="0" smtClean="0">
            <a:solidFill>
              <a:schemeClr val="bg1"/>
            </a:solidFill>
            <a:latin typeface="+mn-lt"/>
          </a:endParaRPr>
        </a:p>
        <a:p>
          <a:pPr>
            <a:lnSpc>
              <a:spcPct val="80000"/>
            </a:lnSpc>
            <a:spcAft>
              <a:spcPts val="0"/>
            </a:spcAft>
          </a:pPr>
          <a:r>
            <a:rPr lang="ru-RU" sz="1600" b="1" dirty="0" smtClean="0">
              <a:solidFill>
                <a:schemeClr val="bg1"/>
              </a:solidFill>
              <a:latin typeface="+mn-lt"/>
            </a:rPr>
            <a:t>исполнены в  объеме:</a:t>
          </a:r>
          <a:endParaRPr lang="ru-RU" sz="1600" b="1" dirty="0">
            <a:solidFill>
              <a:schemeClr val="bg1"/>
            </a:solidFill>
            <a:latin typeface="+mn-lt"/>
          </a:endParaRPr>
        </a:p>
      </dgm:t>
    </dgm:pt>
    <dgm:pt modelId="{2086FB08-5D0A-401E-B918-9FD33E16CFE1}" type="parTrans" cxnId="{B2C18775-593E-487C-BA72-AFC4E933CAF2}">
      <dgm:prSet/>
      <dgm:spPr/>
      <dgm:t>
        <a:bodyPr/>
        <a:lstStyle/>
        <a:p>
          <a:endParaRPr lang="ru-RU" sz="1200" b="1">
            <a:latin typeface="+mn-lt"/>
          </a:endParaRPr>
        </a:p>
      </dgm:t>
    </dgm:pt>
    <dgm:pt modelId="{91A07C67-ECDF-4B63-BCD1-4F7C9C438CB7}" type="sibTrans" cxnId="{B2C18775-593E-487C-BA72-AFC4E933CAF2}">
      <dgm:prSet/>
      <dgm:spPr/>
      <dgm:t>
        <a:bodyPr/>
        <a:lstStyle/>
        <a:p>
          <a:endParaRPr lang="ru-RU" sz="1200" b="1">
            <a:latin typeface="+mn-lt"/>
          </a:endParaRPr>
        </a:p>
      </dgm:t>
    </dgm:pt>
    <dgm:pt modelId="{FB28F925-DDB6-4F01-8764-6B77AABC7C6E}" type="asst">
      <dgm:prSet phldrT="[Текст]" custT="1"/>
      <dgm:spPr>
        <a:solidFill>
          <a:schemeClr val="accent2">
            <a:lumMod val="75000"/>
          </a:schemeClr>
        </a:solidFill>
        <a:effectLst>
          <a:outerShdw blurRad="50800" dist="38100" dir="5400000" algn="t" rotWithShape="0">
            <a:prstClr val="black">
              <a:alpha val="40000"/>
            </a:prstClr>
          </a:outerShdw>
        </a:effectLst>
      </dgm:spPr>
      <dgm:t>
        <a:bodyPr/>
        <a:lstStyle/>
        <a:p>
          <a:r>
            <a:rPr lang="ru-RU" sz="1600" b="1" dirty="0" smtClean="0">
              <a:latin typeface="+mn-lt"/>
            </a:rPr>
            <a:t>Налоговые доходы</a:t>
          </a:r>
        </a:p>
        <a:p>
          <a:endParaRPr lang="ru-RU" sz="800" b="1" dirty="0" smtClean="0">
            <a:latin typeface="+mn-lt"/>
          </a:endParaRPr>
        </a:p>
        <a:p>
          <a:r>
            <a:rPr lang="ru-RU" sz="1600" b="1" dirty="0" smtClean="0">
              <a:latin typeface="+mn-lt"/>
            </a:rPr>
            <a:t>3 035,4 </a:t>
          </a:r>
        </a:p>
        <a:p>
          <a:r>
            <a:rPr lang="ru-RU" sz="1600" b="1" dirty="0" smtClean="0">
              <a:latin typeface="+mn-lt"/>
            </a:rPr>
            <a:t>млн. руб.</a:t>
          </a:r>
          <a:endParaRPr lang="ru-RU" sz="1600" b="1" dirty="0">
            <a:latin typeface="+mn-lt"/>
          </a:endParaRPr>
        </a:p>
      </dgm:t>
    </dgm:pt>
    <dgm:pt modelId="{B38AA430-9529-4FC8-8D49-7D24DD7C95C0}" type="parTrans" cxnId="{00A194C6-0A4E-4F36-9604-CBD52DCFD36A}">
      <dgm:prSet/>
      <dgm:spPr>
        <a:ln>
          <a:solidFill>
            <a:schemeClr val="accent1">
              <a:lumMod val="75000"/>
            </a:schemeClr>
          </a:solidFill>
        </a:ln>
      </dgm:spPr>
      <dgm:t>
        <a:bodyPr/>
        <a:lstStyle/>
        <a:p>
          <a:endParaRPr lang="ru-RU" sz="1200" b="1">
            <a:solidFill>
              <a:schemeClr val="tx1"/>
            </a:solidFill>
            <a:latin typeface="+mn-lt"/>
          </a:endParaRPr>
        </a:p>
      </dgm:t>
    </dgm:pt>
    <dgm:pt modelId="{5F7542C1-DC6A-4F74-AB16-A88FF0F4DAC1}" type="sibTrans" cxnId="{00A194C6-0A4E-4F36-9604-CBD52DCFD36A}">
      <dgm:prSet/>
      <dgm:spPr/>
      <dgm:t>
        <a:bodyPr/>
        <a:lstStyle/>
        <a:p>
          <a:endParaRPr lang="ru-RU" sz="1200" b="1">
            <a:latin typeface="+mn-lt"/>
          </a:endParaRPr>
        </a:p>
      </dgm:t>
    </dgm:pt>
    <dgm:pt modelId="{D3ECA705-1A6E-4CC1-A71D-D97450420764}" type="asst">
      <dgm:prSet phldrT="[Текст]" custT="1"/>
      <dgm:spPr>
        <a:solidFill>
          <a:schemeClr val="accent2"/>
        </a:solidFill>
        <a:effectLst>
          <a:outerShdw blurRad="50800" dist="38100" dir="5400000" algn="t" rotWithShape="0">
            <a:prstClr val="black">
              <a:alpha val="40000"/>
            </a:prstClr>
          </a:outerShdw>
        </a:effectLst>
      </dgm:spPr>
      <dgm:t>
        <a:bodyPr/>
        <a:lstStyle/>
        <a:p>
          <a:r>
            <a:rPr lang="ru-RU" sz="1600" b="1" dirty="0" smtClean="0">
              <a:latin typeface="+mn-lt"/>
            </a:rPr>
            <a:t>Неналоговые доходы</a:t>
          </a:r>
        </a:p>
        <a:p>
          <a:endParaRPr lang="ru-RU" sz="800" b="1" dirty="0" smtClean="0">
            <a:latin typeface="+mn-lt"/>
          </a:endParaRPr>
        </a:p>
        <a:p>
          <a:r>
            <a:rPr lang="ru-RU" sz="1600" b="1" dirty="0" smtClean="0">
              <a:latin typeface="+mn-lt"/>
            </a:rPr>
            <a:t>341,9 </a:t>
          </a:r>
        </a:p>
        <a:p>
          <a:r>
            <a:rPr lang="ru-RU" sz="1600" b="1" dirty="0" smtClean="0">
              <a:latin typeface="+mn-lt"/>
            </a:rPr>
            <a:t>млн. руб.</a:t>
          </a:r>
          <a:endParaRPr lang="ru-RU" sz="1600" b="1" dirty="0">
            <a:latin typeface="+mn-lt"/>
          </a:endParaRPr>
        </a:p>
      </dgm:t>
    </dgm:pt>
    <dgm:pt modelId="{3A78351F-2B12-49AE-8330-41AD0CCB1568}" type="parTrans" cxnId="{3CF45BE3-0D04-425A-BD67-0F34F2C0FE3F}">
      <dgm:prSet/>
      <dgm:spPr>
        <a:ln w="12700">
          <a:solidFill>
            <a:schemeClr val="tx2">
              <a:lumMod val="75000"/>
            </a:schemeClr>
          </a:solidFill>
        </a:ln>
      </dgm:spPr>
      <dgm:t>
        <a:bodyPr/>
        <a:lstStyle/>
        <a:p>
          <a:endParaRPr lang="ru-RU" sz="1200" b="1">
            <a:solidFill>
              <a:schemeClr val="tx1"/>
            </a:solidFill>
            <a:latin typeface="+mn-lt"/>
          </a:endParaRPr>
        </a:p>
      </dgm:t>
    </dgm:pt>
    <dgm:pt modelId="{1757429F-F65A-4E19-B4E8-4DAC3FE85493}" type="sibTrans" cxnId="{3CF45BE3-0D04-425A-BD67-0F34F2C0FE3F}">
      <dgm:prSet/>
      <dgm:spPr/>
      <dgm:t>
        <a:bodyPr/>
        <a:lstStyle/>
        <a:p>
          <a:endParaRPr lang="ru-RU" sz="1200" b="1">
            <a:latin typeface="+mn-lt"/>
          </a:endParaRPr>
        </a:p>
      </dgm:t>
    </dgm:pt>
    <dgm:pt modelId="{66D226CE-15D3-4A50-ACD2-9207F7E825D3}" type="pres">
      <dgm:prSet presAssocID="{7886DD16-14FE-42DA-AA65-9C9B48CB87DF}" presName="hierChild1" presStyleCnt="0">
        <dgm:presLayoutVars>
          <dgm:orgChart val="1"/>
          <dgm:chPref val="1"/>
          <dgm:dir/>
          <dgm:animOne val="branch"/>
          <dgm:animLvl val="lvl"/>
          <dgm:resizeHandles/>
        </dgm:presLayoutVars>
      </dgm:prSet>
      <dgm:spPr/>
      <dgm:t>
        <a:bodyPr/>
        <a:lstStyle/>
        <a:p>
          <a:endParaRPr lang="ru-RU"/>
        </a:p>
      </dgm:t>
    </dgm:pt>
    <dgm:pt modelId="{796EC7E5-32CB-4230-82CF-8135E7B1E092}" type="pres">
      <dgm:prSet presAssocID="{4C82A668-5933-4EED-8FCC-BF343DAE71BA}" presName="hierRoot1" presStyleCnt="0">
        <dgm:presLayoutVars>
          <dgm:hierBranch val="init"/>
        </dgm:presLayoutVars>
      </dgm:prSet>
      <dgm:spPr/>
      <dgm:t>
        <a:bodyPr/>
        <a:lstStyle/>
        <a:p>
          <a:endParaRPr lang="ru-RU"/>
        </a:p>
      </dgm:t>
    </dgm:pt>
    <dgm:pt modelId="{28C652D6-B7C7-411D-BB6E-8B2BB93E7B92}" type="pres">
      <dgm:prSet presAssocID="{4C82A668-5933-4EED-8FCC-BF343DAE71BA}" presName="rootComposite1" presStyleCnt="0"/>
      <dgm:spPr/>
      <dgm:t>
        <a:bodyPr/>
        <a:lstStyle/>
        <a:p>
          <a:endParaRPr lang="ru-RU"/>
        </a:p>
      </dgm:t>
    </dgm:pt>
    <dgm:pt modelId="{7D09A351-2E01-48A8-8B18-33B3307D674B}" type="pres">
      <dgm:prSet presAssocID="{4C82A668-5933-4EED-8FCC-BF343DAE71BA}" presName="rootText1" presStyleLbl="node0" presStyleIdx="0" presStyleCnt="1" custScaleX="150793" custScaleY="143177">
        <dgm:presLayoutVars>
          <dgm:chPref val="3"/>
        </dgm:presLayoutVars>
      </dgm:prSet>
      <dgm:spPr/>
      <dgm:t>
        <a:bodyPr/>
        <a:lstStyle/>
        <a:p>
          <a:endParaRPr lang="ru-RU"/>
        </a:p>
      </dgm:t>
    </dgm:pt>
    <dgm:pt modelId="{DD581B15-887E-41A2-954C-D4554C4E09B1}" type="pres">
      <dgm:prSet presAssocID="{4C82A668-5933-4EED-8FCC-BF343DAE71BA}" presName="rootConnector1" presStyleLbl="node1" presStyleIdx="0" presStyleCnt="0"/>
      <dgm:spPr/>
      <dgm:t>
        <a:bodyPr/>
        <a:lstStyle/>
        <a:p>
          <a:endParaRPr lang="ru-RU"/>
        </a:p>
      </dgm:t>
    </dgm:pt>
    <dgm:pt modelId="{EB41F590-E50E-4BED-AE87-F9D1BBFFA16C}" type="pres">
      <dgm:prSet presAssocID="{4C82A668-5933-4EED-8FCC-BF343DAE71BA}" presName="hierChild2" presStyleCnt="0"/>
      <dgm:spPr/>
      <dgm:t>
        <a:bodyPr/>
        <a:lstStyle/>
        <a:p>
          <a:endParaRPr lang="ru-RU"/>
        </a:p>
      </dgm:t>
    </dgm:pt>
    <dgm:pt modelId="{F779C6C8-A285-4BE9-B69D-94973687DFA0}" type="pres">
      <dgm:prSet presAssocID="{4C82A668-5933-4EED-8FCC-BF343DAE71BA}" presName="hierChild3" presStyleCnt="0"/>
      <dgm:spPr/>
      <dgm:t>
        <a:bodyPr/>
        <a:lstStyle/>
        <a:p>
          <a:endParaRPr lang="ru-RU"/>
        </a:p>
      </dgm:t>
    </dgm:pt>
    <dgm:pt modelId="{5784441E-10E3-456D-86BC-952544F07AEA}" type="pres">
      <dgm:prSet presAssocID="{B38AA430-9529-4FC8-8D49-7D24DD7C95C0}" presName="Name111" presStyleLbl="parChTrans1D2" presStyleIdx="0" presStyleCnt="2"/>
      <dgm:spPr/>
      <dgm:t>
        <a:bodyPr/>
        <a:lstStyle/>
        <a:p>
          <a:endParaRPr lang="ru-RU"/>
        </a:p>
      </dgm:t>
    </dgm:pt>
    <dgm:pt modelId="{1D724149-DF2C-4789-AADE-F98A133F4F35}" type="pres">
      <dgm:prSet presAssocID="{FB28F925-DDB6-4F01-8764-6B77AABC7C6E}" presName="hierRoot3" presStyleCnt="0">
        <dgm:presLayoutVars>
          <dgm:hierBranch val="init"/>
        </dgm:presLayoutVars>
      </dgm:prSet>
      <dgm:spPr/>
      <dgm:t>
        <a:bodyPr/>
        <a:lstStyle/>
        <a:p>
          <a:endParaRPr lang="ru-RU"/>
        </a:p>
      </dgm:t>
    </dgm:pt>
    <dgm:pt modelId="{3251CEA0-5D2B-4B19-AFB2-111AA6178FC8}" type="pres">
      <dgm:prSet presAssocID="{FB28F925-DDB6-4F01-8764-6B77AABC7C6E}" presName="rootComposite3" presStyleCnt="0"/>
      <dgm:spPr/>
      <dgm:t>
        <a:bodyPr/>
        <a:lstStyle/>
        <a:p>
          <a:endParaRPr lang="ru-RU"/>
        </a:p>
      </dgm:t>
    </dgm:pt>
    <dgm:pt modelId="{EBD73950-D585-4C53-8B08-0956E64AD337}" type="pres">
      <dgm:prSet presAssocID="{FB28F925-DDB6-4F01-8764-6B77AABC7C6E}" presName="rootText3" presStyleLbl="asst1" presStyleIdx="0" presStyleCnt="2" custScaleY="213781">
        <dgm:presLayoutVars>
          <dgm:chPref val="3"/>
        </dgm:presLayoutVars>
      </dgm:prSet>
      <dgm:spPr/>
      <dgm:t>
        <a:bodyPr/>
        <a:lstStyle/>
        <a:p>
          <a:endParaRPr lang="ru-RU"/>
        </a:p>
      </dgm:t>
    </dgm:pt>
    <dgm:pt modelId="{2FC5D1DB-037D-4C5F-8DEB-F0EC761F4ED2}" type="pres">
      <dgm:prSet presAssocID="{FB28F925-DDB6-4F01-8764-6B77AABC7C6E}" presName="rootConnector3" presStyleLbl="asst1" presStyleIdx="0" presStyleCnt="2"/>
      <dgm:spPr/>
      <dgm:t>
        <a:bodyPr/>
        <a:lstStyle/>
        <a:p>
          <a:endParaRPr lang="ru-RU"/>
        </a:p>
      </dgm:t>
    </dgm:pt>
    <dgm:pt modelId="{C6B998CE-50F7-4A2C-AA03-0199EF929D7C}" type="pres">
      <dgm:prSet presAssocID="{FB28F925-DDB6-4F01-8764-6B77AABC7C6E}" presName="hierChild6" presStyleCnt="0"/>
      <dgm:spPr/>
      <dgm:t>
        <a:bodyPr/>
        <a:lstStyle/>
        <a:p>
          <a:endParaRPr lang="ru-RU"/>
        </a:p>
      </dgm:t>
    </dgm:pt>
    <dgm:pt modelId="{94FF045B-CB51-4020-A494-02A4AFDAF428}" type="pres">
      <dgm:prSet presAssocID="{FB28F925-DDB6-4F01-8764-6B77AABC7C6E}" presName="hierChild7" presStyleCnt="0"/>
      <dgm:spPr/>
      <dgm:t>
        <a:bodyPr/>
        <a:lstStyle/>
        <a:p>
          <a:endParaRPr lang="ru-RU"/>
        </a:p>
      </dgm:t>
    </dgm:pt>
    <dgm:pt modelId="{57226880-80DD-45C8-B638-024F3AED434A}" type="pres">
      <dgm:prSet presAssocID="{3A78351F-2B12-49AE-8330-41AD0CCB1568}" presName="Name111" presStyleLbl="parChTrans1D2" presStyleIdx="1" presStyleCnt="2"/>
      <dgm:spPr/>
      <dgm:t>
        <a:bodyPr/>
        <a:lstStyle/>
        <a:p>
          <a:endParaRPr lang="ru-RU"/>
        </a:p>
      </dgm:t>
    </dgm:pt>
    <dgm:pt modelId="{C032ED0D-C645-4527-9452-F3762FE441E5}" type="pres">
      <dgm:prSet presAssocID="{D3ECA705-1A6E-4CC1-A71D-D97450420764}" presName="hierRoot3" presStyleCnt="0">
        <dgm:presLayoutVars>
          <dgm:hierBranch val="init"/>
        </dgm:presLayoutVars>
      </dgm:prSet>
      <dgm:spPr/>
      <dgm:t>
        <a:bodyPr/>
        <a:lstStyle/>
        <a:p>
          <a:endParaRPr lang="ru-RU"/>
        </a:p>
      </dgm:t>
    </dgm:pt>
    <dgm:pt modelId="{7B8FE30F-18E9-4A81-BCED-35150B817CD3}" type="pres">
      <dgm:prSet presAssocID="{D3ECA705-1A6E-4CC1-A71D-D97450420764}" presName="rootComposite3" presStyleCnt="0"/>
      <dgm:spPr/>
      <dgm:t>
        <a:bodyPr/>
        <a:lstStyle/>
        <a:p>
          <a:endParaRPr lang="ru-RU"/>
        </a:p>
      </dgm:t>
    </dgm:pt>
    <dgm:pt modelId="{A442004B-22DD-4625-83AB-87ED0F5807DD}" type="pres">
      <dgm:prSet presAssocID="{D3ECA705-1A6E-4CC1-A71D-D97450420764}" presName="rootText3" presStyleLbl="asst1" presStyleIdx="1" presStyleCnt="2" custScaleY="215807">
        <dgm:presLayoutVars>
          <dgm:chPref val="3"/>
        </dgm:presLayoutVars>
      </dgm:prSet>
      <dgm:spPr/>
      <dgm:t>
        <a:bodyPr/>
        <a:lstStyle/>
        <a:p>
          <a:endParaRPr lang="ru-RU"/>
        </a:p>
      </dgm:t>
    </dgm:pt>
    <dgm:pt modelId="{B9F4D807-5A3C-4335-AA6E-0F41B734F13E}" type="pres">
      <dgm:prSet presAssocID="{D3ECA705-1A6E-4CC1-A71D-D97450420764}" presName="rootConnector3" presStyleLbl="asst1" presStyleIdx="1" presStyleCnt="2"/>
      <dgm:spPr/>
      <dgm:t>
        <a:bodyPr/>
        <a:lstStyle/>
        <a:p>
          <a:endParaRPr lang="ru-RU"/>
        </a:p>
      </dgm:t>
    </dgm:pt>
    <dgm:pt modelId="{E14AE88D-AC76-4B22-B193-DE01BD8F730D}" type="pres">
      <dgm:prSet presAssocID="{D3ECA705-1A6E-4CC1-A71D-D97450420764}" presName="hierChild6" presStyleCnt="0"/>
      <dgm:spPr/>
      <dgm:t>
        <a:bodyPr/>
        <a:lstStyle/>
        <a:p>
          <a:endParaRPr lang="ru-RU"/>
        </a:p>
      </dgm:t>
    </dgm:pt>
    <dgm:pt modelId="{668761D3-2E1D-4A0D-B2C6-42F9A0905254}" type="pres">
      <dgm:prSet presAssocID="{D3ECA705-1A6E-4CC1-A71D-D97450420764}" presName="hierChild7" presStyleCnt="0"/>
      <dgm:spPr/>
      <dgm:t>
        <a:bodyPr/>
        <a:lstStyle/>
        <a:p>
          <a:endParaRPr lang="ru-RU"/>
        </a:p>
      </dgm:t>
    </dgm:pt>
  </dgm:ptLst>
  <dgm:cxnLst>
    <dgm:cxn modelId="{14D302B6-787F-46A9-8BF3-B1003DE6DE2D}" type="presOf" srcId="{D3ECA705-1A6E-4CC1-A71D-D97450420764}" destId="{B9F4D807-5A3C-4335-AA6E-0F41B734F13E}" srcOrd="1" destOrd="0" presId="urn:microsoft.com/office/officeart/2005/8/layout/orgChart1"/>
    <dgm:cxn modelId="{BF0B5C83-0F1A-4DFB-8323-130331E66E43}" type="presOf" srcId="{D3ECA705-1A6E-4CC1-A71D-D97450420764}" destId="{A442004B-22DD-4625-83AB-87ED0F5807DD}" srcOrd="0" destOrd="0" presId="urn:microsoft.com/office/officeart/2005/8/layout/orgChart1"/>
    <dgm:cxn modelId="{B2C18775-593E-487C-BA72-AFC4E933CAF2}" srcId="{7886DD16-14FE-42DA-AA65-9C9B48CB87DF}" destId="{4C82A668-5933-4EED-8FCC-BF343DAE71BA}" srcOrd="0" destOrd="0" parTransId="{2086FB08-5D0A-401E-B918-9FD33E16CFE1}" sibTransId="{91A07C67-ECDF-4B63-BCD1-4F7C9C438CB7}"/>
    <dgm:cxn modelId="{8EC701E3-3B24-450F-AC83-2092FE377B7A}" type="presOf" srcId="{B38AA430-9529-4FC8-8D49-7D24DD7C95C0}" destId="{5784441E-10E3-456D-86BC-952544F07AEA}" srcOrd="0" destOrd="0" presId="urn:microsoft.com/office/officeart/2005/8/layout/orgChart1"/>
    <dgm:cxn modelId="{3CBD69FA-01FA-4564-9269-E4A694E760F8}" type="presOf" srcId="{4C82A668-5933-4EED-8FCC-BF343DAE71BA}" destId="{7D09A351-2E01-48A8-8B18-33B3307D674B}" srcOrd="0" destOrd="0" presId="urn:microsoft.com/office/officeart/2005/8/layout/orgChart1"/>
    <dgm:cxn modelId="{3CF45BE3-0D04-425A-BD67-0F34F2C0FE3F}" srcId="{4C82A668-5933-4EED-8FCC-BF343DAE71BA}" destId="{D3ECA705-1A6E-4CC1-A71D-D97450420764}" srcOrd="1" destOrd="0" parTransId="{3A78351F-2B12-49AE-8330-41AD0CCB1568}" sibTransId="{1757429F-F65A-4E19-B4E8-4DAC3FE85493}"/>
    <dgm:cxn modelId="{460206A0-1866-4101-8E27-1683C3646B61}" type="presOf" srcId="{4C82A668-5933-4EED-8FCC-BF343DAE71BA}" destId="{DD581B15-887E-41A2-954C-D4554C4E09B1}" srcOrd="1" destOrd="0" presId="urn:microsoft.com/office/officeart/2005/8/layout/orgChart1"/>
    <dgm:cxn modelId="{05642758-45E5-4301-B19F-B139596E6817}" type="presOf" srcId="{FB28F925-DDB6-4F01-8764-6B77AABC7C6E}" destId="{2FC5D1DB-037D-4C5F-8DEB-F0EC761F4ED2}" srcOrd="1" destOrd="0" presId="urn:microsoft.com/office/officeart/2005/8/layout/orgChart1"/>
    <dgm:cxn modelId="{E45198C7-4782-4DA3-B13B-9F25322B6EDF}" type="presOf" srcId="{FB28F925-DDB6-4F01-8764-6B77AABC7C6E}" destId="{EBD73950-D585-4C53-8B08-0956E64AD337}" srcOrd="0" destOrd="0" presId="urn:microsoft.com/office/officeart/2005/8/layout/orgChart1"/>
    <dgm:cxn modelId="{00A194C6-0A4E-4F36-9604-CBD52DCFD36A}" srcId="{4C82A668-5933-4EED-8FCC-BF343DAE71BA}" destId="{FB28F925-DDB6-4F01-8764-6B77AABC7C6E}" srcOrd="0" destOrd="0" parTransId="{B38AA430-9529-4FC8-8D49-7D24DD7C95C0}" sibTransId="{5F7542C1-DC6A-4F74-AB16-A88FF0F4DAC1}"/>
    <dgm:cxn modelId="{6538029A-1BEF-490B-9BD9-05CA1EFB591A}" type="presOf" srcId="{3A78351F-2B12-49AE-8330-41AD0CCB1568}" destId="{57226880-80DD-45C8-B638-024F3AED434A}" srcOrd="0" destOrd="0" presId="urn:microsoft.com/office/officeart/2005/8/layout/orgChart1"/>
    <dgm:cxn modelId="{139BA39C-1E2D-499D-B00C-79505767972F}" type="presOf" srcId="{7886DD16-14FE-42DA-AA65-9C9B48CB87DF}" destId="{66D226CE-15D3-4A50-ACD2-9207F7E825D3}" srcOrd="0" destOrd="0" presId="urn:microsoft.com/office/officeart/2005/8/layout/orgChart1"/>
    <dgm:cxn modelId="{9C252068-4DF0-4EE3-9302-346994379707}" type="presParOf" srcId="{66D226CE-15D3-4A50-ACD2-9207F7E825D3}" destId="{796EC7E5-32CB-4230-82CF-8135E7B1E092}" srcOrd="0" destOrd="0" presId="urn:microsoft.com/office/officeart/2005/8/layout/orgChart1"/>
    <dgm:cxn modelId="{55D87CD0-2B6B-4827-AB9B-FCE2C8E95603}" type="presParOf" srcId="{796EC7E5-32CB-4230-82CF-8135E7B1E092}" destId="{28C652D6-B7C7-411D-BB6E-8B2BB93E7B92}" srcOrd="0" destOrd="0" presId="urn:microsoft.com/office/officeart/2005/8/layout/orgChart1"/>
    <dgm:cxn modelId="{1CD55DB9-F96A-4620-9A8C-683F36E85CD9}" type="presParOf" srcId="{28C652D6-B7C7-411D-BB6E-8B2BB93E7B92}" destId="{7D09A351-2E01-48A8-8B18-33B3307D674B}" srcOrd="0" destOrd="0" presId="urn:microsoft.com/office/officeart/2005/8/layout/orgChart1"/>
    <dgm:cxn modelId="{CB5D5AD8-6A54-486F-8E53-6C6FC01538D6}" type="presParOf" srcId="{28C652D6-B7C7-411D-BB6E-8B2BB93E7B92}" destId="{DD581B15-887E-41A2-954C-D4554C4E09B1}" srcOrd="1" destOrd="0" presId="urn:microsoft.com/office/officeart/2005/8/layout/orgChart1"/>
    <dgm:cxn modelId="{606A1FBD-0636-4D5A-9451-1F189D376A7F}" type="presParOf" srcId="{796EC7E5-32CB-4230-82CF-8135E7B1E092}" destId="{EB41F590-E50E-4BED-AE87-F9D1BBFFA16C}" srcOrd="1" destOrd="0" presId="urn:microsoft.com/office/officeart/2005/8/layout/orgChart1"/>
    <dgm:cxn modelId="{A8C3800B-E157-4D59-9F58-A9791450448F}" type="presParOf" srcId="{796EC7E5-32CB-4230-82CF-8135E7B1E092}" destId="{F779C6C8-A285-4BE9-B69D-94973687DFA0}" srcOrd="2" destOrd="0" presId="urn:microsoft.com/office/officeart/2005/8/layout/orgChart1"/>
    <dgm:cxn modelId="{573CD345-3EDA-462C-A52A-AB3CF1432133}" type="presParOf" srcId="{F779C6C8-A285-4BE9-B69D-94973687DFA0}" destId="{5784441E-10E3-456D-86BC-952544F07AEA}" srcOrd="0" destOrd="0" presId="urn:microsoft.com/office/officeart/2005/8/layout/orgChart1"/>
    <dgm:cxn modelId="{E00031A4-892F-4350-B9AF-30402D8220D0}" type="presParOf" srcId="{F779C6C8-A285-4BE9-B69D-94973687DFA0}" destId="{1D724149-DF2C-4789-AADE-F98A133F4F35}" srcOrd="1" destOrd="0" presId="urn:microsoft.com/office/officeart/2005/8/layout/orgChart1"/>
    <dgm:cxn modelId="{9F2DF6E1-D69C-41D3-BCA2-9625B3F5E422}" type="presParOf" srcId="{1D724149-DF2C-4789-AADE-F98A133F4F35}" destId="{3251CEA0-5D2B-4B19-AFB2-111AA6178FC8}" srcOrd="0" destOrd="0" presId="urn:microsoft.com/office/officeart/2005/8/layout/orgChart1"/>
    <dgm:cxn modelId="{B280040C-6A8F-4637-B5FB-B84DAC2DB44D}" type="presParOf" srcId="{3251CEA0-5D2B-4B19-AFB2-111AA6178FC8}" destId="{EBD73950-D585-4C53-8B08-0956E64AD337}" srcOrd="0" destOrd="0" presId="urn:microsoft.com/office/officeart/2005/8/layout/orgChart1"/>
    <dgm:cxn modelId="{0A2B5BB5-0ADE-4405-95EE-F38B47CDA2AC}" type="presParOf" srcId="{3251CEA0-5D2B-4B19-AFB2-111AA6178FC8}" destId="{2FC5D1DB-037D-4C5F-8DEB-F0EC761F4ED2}" srcOrd="1" destOrd="0" presId="urn:microsoft.com/office/officeart/2005/8/layout/orgChart1"/>
    <dgm:cxn modelId="{3B58DB38-87CD-4DF1-8F2A-9A525522BCB9}" type="presParOf" srcId="{1D724149-DF2C-4789-AADE-F98A133F4F35}" destId="{C6B998CE-50F7-4A2C-AA03-0199EF929D7C}" srcOrd="1" destOrd="0" presId="urn:microsoft.com/office/officeart/2005/8/layout/orgChart1"/>
    <dgm:cxn modelId="{12AB62D1-790F-46E9-96D2-DB8B28C7F04D}" type="presParOf" srcId="{1D724149-DF2C-4789-AADE-F98A133F4F35}" destId="{94FF045B-CB51-4020-A494-02A4AFDAF428}" srcOrd="2" destOrd="0" presId="urn:microsoft.com/office/officeart/2005/8/layout/orgChart1"/>
    <dgm:cxn modelId="{C14C3C46-5C5D-4667-93B9-D98DFC020D95}" type="presParOf" srcId="{F779C6C8-A285-4BE9-B69D-94973687DFA0}" destId="{57226880-80DD-45C8-B638-024F3AED434A}" srcOrd="2" destOrd="0" presId="urn:microsoft.com/office/officeart/2005/8/layout/orgChart1"/>
    <dgm:cxn modelId="{33955CF7-9BCC-48D6-A01C-E5AA129F8DAA}" type="presParOf" srcId="{F779C6C8-A285-4BE9-B69D-94973687DFA0}" destId="{C032ED0D-C645-4527-9452-F3762FE441E5}" srcOrd="3" destOrd="0" presId="urn:microsoft.com/office/officeart/2005/8/layout/orgChart1"/>
    <dgm:cxn modelId="{E1E121F5-8552-4B86-BFF5-5945B61BD536}" type="presParOf" srcId="{C032ED0D-C645-4527-9452-F3762FE441E5}" destId="{7B8FE30F-18E9-4A81-BCED-35150B817CD3}" srcOrd="0" destOrd="0" presId="urn:microsoft.com/office/officeart/2005/8/layout/orgChart1"/>
    <dgm:cxn modelId="{D891DC13-6CBC-4B6F-8203-BC96A2BAF80E}" type="presParOf" srcId="{7B8FE30F-18E9-4A81-BCED-35150B817CD3}" destId="{A442004B-22DD-4625-83AB-87ED0F5807DD}" srcOrd="0" destOrd="0" presId="urn:microsoft.com/office/officeart/2005/8/layout/orgChart1"/>
    <dgm:cxn modelId="{3EF67664-78F3-4DD9-9B2E-DD46ECD010B1}" type="presParOf" srcId="{7B8FE30F-18E9-4A81-BCED-35150B817CD3}" destId="{B9F4D807-5A3C-4335-AA6E-0F41B734F13E}" srcOrd="1" destOrd="0" presId="urn:microsoft.com/office/officeart/2005/8/layout/orgChart1"/>
    <dgm:cxn modelId="{22A2C9B6-E6D9-4238-8661-C929D2569799}" type="presParOf" srcId="{C032ED0D-C645-4527-9452-F3762FE441E5}" destId="{E14AE88D-AC76-4B22-B193-DE01BD8F730D}" srcOrd="1" destOrd="0" presId="urn:microsoft.com/office/officeart/2005/8/layout/orgChart1"/>
    <dgm:cxn modelId="{843C89D3-F553-43BF-BBDB-E06BA4FBD584}" type="presParOf" srcId="{C032ED0D-C645-4527-9452-F3762FE441E5}" destId="{668761D3-2E1D-4A0D-B2C6-42F9A0905254}"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AB44D4D-1D05-4961-AE02-B70E13AC6D5A}" type="doc">
      <dgm:prSet loTypeId="urn:microsoft.com/office/officeart/2005/8/layout/vList5" loCatId="list" qsTypeId="urn:microsoft.com/office/officeart/2005/8/quickstyle/simple1" qsCatId="simple" csTypeId="urn:microsoft.com/office/officeart/2005/8/colors/colorful5" csCatId="colorful" phldr="1"/>
      <dgm:spPr/>
      <dgm:t>
        <a:bodyPr/>
        <a:lstStyle/>
        <a:p>
          <a:endParaRPr lang="ru-RU"/>
        </a:p>
      </dgm:t>
    </dgm:pt>
    <dgm:pt modelId="{A697E1DA-C405-45E5-A13C-D4F494DCA919}">
      <dgm:prSet phldrT="[Текст]" custT="1"/>
      <dgm:spPr>
        <a:solidFill>
          <a:schemeClr val="accent1"/>
        </a:solidFill>
      </dgm:spPr>
      <dgm:t>
        <a:bodyPr/>
        <a:lstStyle/>
        <a:p>
          <a:r>
            <a:rPr lang="ru-RU" sz="1200" b="1" dirty="0" smtClean="0">
              <a:solidFill>
                <a:schemeClr val="accent1">
                  <a:lumMod val="50000"/>
                </a:schemeClr>
              </a:solidFill>
              <a:latin typeface="+mn-lt"/>
            </a:rPr>
            <a:t>ДОТАЦИЯ</a:t>
          </a:r>
          <a:endParaRPr lang="ru-RU" sz="1200" b="1" dirty="0">
            <a:solidFill>
              <a:schemeClr val="accent1">
                <a:lumMod val="50000"/>
              </a:schemeClr>
            </a:solidFill>
            <a:latin typeface="+mn-lt"/>
          </a:endParaRPr>
        </a:p>
      </dgm:t>
    </dgm:pt>
    <dgm:pt modelId="{8166033C-F22A-40A9-89E6-468A4D2EC41A}" type="parTrans" cxnId="{9726CE5C-64FD-4616-A204-58D253B04FF4}">
      <dgm:prSet/>
      <dgm:spPr/>
      <dgm:t>
        <a:bodyPr/>
        <a:lstStyle/>
        <a:p>
          <a:endParaRPr lang="ru-RU" sz="1200">
            <a:solidFill>
              <a:schemeClr val="accent1">
                <a:lumMod val="50000"/>
              </a:schemeClr>
            </a:solidFill>
            <a:latin typeface="+mn-lt"/>
          </a:endParaRPr>
        </a:p>
      </dgm:t>
    </dgm:pt>
    <dgm:pt modelId="{1AF9FD6C-994B-4EA8-88D9-4CF251EAF8EB}" type="sibTrans" cxnId="{9726CE5C-64FD-4616-A204-58D253B04FF4}">
      <dgm:prSet/>
      <dgm:spPr/>
      <dgm:t>
        <a:bodyPr/>
        <a:lstStyle/>
        <a:p>
          <a:endParaRPr lang="ru-RU" sz="1200">
            <a:solidFill>
              <a:schemeClr val="accent1">
                <a:lumMod val="50000"/>
              </a:schemeClr>
            </a:solidFill>
            <a:latin typeface="+mn-lt"/>
          </a:endParaRPr>
        </a:p>
      </dgm:t>
    </dgm:pt>
    <dgm:pt modelId="{B1643A58-91CB-4A27-8EBC-3BEEFB7F9735}">
      <dgm:prSet phldrT="[Текст]" custT="1"/>
      <dgm:spPr>
        <a:solidFill>
          <a:srgbClr val="C7DDF1">
            <a:alpha val="89804"/>
          </a:srgbClr>
        </a:solidFill>
      </dgm:spPr>
      <dgm:t>
        <a:bodyPr/>
        <a:lstStyle/>
        <a:p>
          <a:pPr algn="just"/>
          <a:r>
            <a:rPr lang="ru-RU" sz="1200" b="0" i="0" dirty="0" smtClean="0">
              <a:solidFill>
                <a:schemeClr val="accent1">
                  <a:lumMod val="50000"/>
                </a:schemeClr>
              </a:solidFill>
            </a:rPr>
            <a:t>бюджетные средства, предоставляемые бюджету другого уровня бюджетной системы Российской Федерации на безвозмездной и безвозвратной основе для покрытия текущих расходов. Это самая простая форма финансовой помощи. Используется, как правило, для сбалансирования бюджетов, выравнивания минимальной бюджетной обеспеченности без определения конкретных направлений расходов при недостаточности собственных доходов. </a:t>
          </a:r>
          <a:endParaRPr lang="ru-RU" sz="1200" dirty="0">
            <a:solidFill>
              <a:schemeClr val="accent1">
                <a:lumMod val="50000"/>
              </a:schemeClr>
            </a:solidFill>
            <a:latin typeface="+mn-lt"/>
          </a:endParaRPr>
        </a:p>
      </dgm:t>
    </dgm:pt>
    <dgm:pt modelId="{30D1E04D-CF7B-4F5B-B5B3-00C03E96632E}" type="parTrans" cxnId="{6E4BBB70-0751-487C-87F2-C9C4EC4DBC69}">
      <dgm:prSet/>
      <dgm:spPr/>
      <dgm:t>
        <a:bodyPr/>
        <a:lstStyle/>
        <a:p>
          <a:endParaRPr lang="ru-RU" sz="1200">
            <a:solidFill>
              <a:schemeClr val="accent1">
                <a:lumMod val="50000"/>
              </a:schemeClr>
            </a:solidFill>
            <a:latin typeface="+mn-lt"/>
          </a:endParaRPr>
        </a:p>
      </dgm:t>
    </dgm:pt>
    <dgm:pt modelId="{8C262EC5-C9A2-48EC-BC1A-6F53D09E6877}" type="sibTrans" cxnId="{6E4BBB70-0751-487C-87F2-C9C4EC4DBC69}">
      <dgm:prSet/>
      <dgm:spPr/>
      <dgm:t>
        <a:bodyPr/>
        <a:lstStyle/>
        <a:p>
          <a:endParaRPr lang="ru-RU" sz="1200">
            <a:solidFill>
              <a:schemeClr val="accent1">
                <a:lumMod val="50000"/>
              </a:schemeClr>
            </a:solidFill>
            <a:latin typeface="+mn-lt"/>
          </a:endParaRPr>
        </a:p>
      </dgm:t>
    </dgm:pt>
    <dgm:pt modelId="{A4869C44-4336-4D03-86A6-18E05901A8CF}">
      <dgm:prSet phldrT="[Текст]" custT="1"/>
      <dgm:spPr/>
      <dgm:t>
        <a:bodyPr/>
        <a:lstStyle/>
        <a:p>
          <a:r>
            <a:rPr lang="ru-RU" sz="1200" b="1" dirty="0" smtClean="0">
              <a:solidFill>
                <a:schemeClr val="accent1">
                  <a:lumMod val="50000"/>
                </a:schemeClr>
              </a:solidFill>
              <a:latin typeface="+mn-lt"/>
            </a:rPr>
            <a:t>СУБСИДИЯ</a:t>
          </a:r>
          <a:endParaRPr lang="ru-RU" sz="1200" b="1" dirty="0">
            <a:solidFill>
              <a:schemeClr val="accent1">
                <a:lumMod val="50000"/>
              </a:schemeClr>
            </a:solidFill>
            <a:latin typeface="+mn-lt"/>
          </a:endParaRPr>
        </a:p>
      </dgm:t>
    </dgm:pt>
    <dgm:pt modelId="{C853924A-E5D5-4BA8-A567-0825EA325528}" type="parTrans" cxnId="{E448F686-932D-4CA2-BD4E-A8442D46F6BD}">
      <dgm:prSet/>
      <dgm:spPr/>
      <dgm:t>
        <a:bodyPr/>
        <a:lstStyle/>
        <a:p>
          <a:endParaRPr lang="ru-RU" sz="1200">
            <a:solidFill>
              <a:schemeClr val="accent1">
                <a:lumMod val="50000"/>
              </a:schemeClr>
            </a:solidFill>
            <a:latin typeface="+mn-lt"/>
          </a:endParaRPr>
        </a:p>
      </dgm:t>
    </dgm:pt>
    <dgm:pt modelId="{CE9958F3-6D59-4E49-87BD-6AD2A7418E0E}" type="sibTrans" cxnId="{E448F686-932D-4CA2-BD4E-A8442D46F6BD}">
      <dgm:prSet/>
      <dgm:spPr/>
      <dgm:t>
        <a:bodyPr/>
        <a:lstStyle/>
        <a:p>
          <a:endParaRPr lang="ru-RU" sz="1200">
            <a:solidFill>
              <a:schemeClr val="accent1">
                <a:lumMod val="50000"/>
              </a:schemeClr>
            </a:solidFill>
            <a:latin typeface="+mn-lt"/>
          </a:endParaRPr>
        </a:p>
      </dgm:t>
    </dgm:pt>
    <dgm:pt modelId="{73F78A9F-8AD1-4A5D-964B-7CBB180C8485}">
      <dgm:prSet phldrT="[Текст]" custT="1"/>
      <dgm:spPr>
        <a:solidFill>
          <a:srgbClr val="C2E8E7">
            <a:alpha val="89804"/>
          </a:srgbClr>
        </a:solidFill>
      </dgm:spPr>
      <dgm:t>
        <a:bodyPr/>
        <a:lstStyle/>
        <a:p>
          <a:pPr algn="just"/>
          <a:r>
            <a:rPr lang="ru-RU" sz="1200" b="0" i="0" u="none" dirty="0" smtClean="0">
              <a:solidFill>
                <a:schemeClr val="accent1">
                  <a:lumMod val="50000"/>
                </a:schemeClr>
              </a:solidFill>
            </a:rPr>
            <a:t>бюджетные средства, предоставляемые бюджету другого уровня бюджетной системы Российской Федерации на условиях долевого финансирования целевых расходов. Предоставляются на конкретные цели на конкурсной основе.</a:t>
          </a:r>
          <a:endParaRPr lang="ru-RU" sz="1200" b="0" u="none" dirty="0">
            <a:solidFill>
              <a:schemeClr val="accent1">
                <a:lumMod val="50000"/>
              </a:schemeClr>
            </a:solidFill>
            <a:latin typeface="+mn-lt"/>
          </a:endParaRPr>
        </a:p>
      </dgm:t>
    </dgm:pt>
    <dgm:pt modelId="{28F97B43-77FE-4805-AD49-372C6904B03E}" type="parTrans" cxnId="{9BA3B217-4703-4668-85DF-79F4A1038F0F}">
      <dgm:prSet/>
      <dgm:spPr/>
      <dgm:t>
        <a:bodyPr/>
        <a:lstStyle/>
        <a:p>
          <a:endParaRPr lang="ru-RU" sz="1200">
            <a:solidFill>
              <a:schemeClr val="accent1">
                <a:lumMod val="50000"/>
              </a:schemeClr>
            </a:solidFill>
            <a:latin typeface="+mn-lt"/>
          </a:endParaRPr>
        </a:p>
      </dgm:t>
    </dgm:pt>
    <dgm:pt modelId="{D5472E16-9BA9-43E8-9474-90F6A975486E}" type="sibTrans" cxnId="{9BA3B217-4703-4668-85DF-79F4A1038F0F}">
      <dgm:prSet/>
      <dgm:spPr/>
      <dgm:t>
        <a:bodyPr/>
        <a:lstStyle/>
        <a:p>
          <a:endParaRPr lang="ru-RU" sz="1200">
            <a:solidFill>
              <a:schemeClr val="accent1">
                <a:lumMod val="50000"/>
              </a:schemeClr>
            </a:solidFill>
            <a:latin typeface="+mn-lt"/>
          </a:endParaRPr>
        </a:p>
      </dgm:t>
    </dgm:pt>
    <dgm:pt modelId="{33289398-C150-4A9C-9B23-F572943F42B8}">
      <dgm:prSet phldrT="[Текст]" custT="1"/>
      <dgm:spPr>
        <a:solidFill>
          <a:srgbClr val="E6F462"/>
        </a:solidFill>
      </dgm:spPr>
      <dgm:t>
        <a:bodyPr/>
        <a:lstStyle/>
        <a:p>
          <a:r>
            <a:rPr lang="ru-RU" sz="1200" b="1" dirty="0" smtClean="0">
              <a:solidFill>
                <a:schemeClr val="accent1">
                  <a:lumMod val="50000"/>
                </a:schemeClr>
              </a:solidFill>
              <a:latin typeface="+mn-lt"/>
            </a:rPr>
            <a:t>ИНЫЕ ТРАНСФЕРТЫ</a:t>
          </a:r>
          <a:endParaRPr lang="ru-RU" sz="1200" b="1" dirty="0">
            <a:solidFill>
              <a:schemeClr val="accent1">
                <a:lumMod val="50000"/>
              </a:schemeClr>
            </a:solidFill>
            <a:latin typeface="+mn-lt"/>
          </a:endParaRPr>
        </a:p>
      </dgm:t>
    </dgm:pt>
    <dgm:pt modelId="{5A6E7F37-9BB2-4AF5-9FED-AB03E17758A4}" type="parTrans" cxnId="{8B103543-01EF-400E-80AB-999FAC1A7B74}">
      <dgm:prSet/>
      <dgm:spPr/>
      <dgm:t>
        <a:bodyPr/>
        <a:lstStyle/>
        <a:p>
          <a:endParaRPr lang="ru-RU" sz="1200">
            <a:solidFill>
              <a:schemeClr val="accent1">
                <a:lumMod val="50000"/>
              </a:schemeClr>
            </a:solidFill>
            <a:latin typeface="+mn-lt"/>
          </a:endParaRPr>
        </a:p>
      </dgm:t>
    </dgm:pt>
    <dgm:pt modelId="{1F2AB40D-820B-409C-9D41-2797985BB600}" type="sibTrans" cxnId="{8B103543-01EF-400E-80AB-999FAC1A7B74}">
      <dgm:prSet/>
      <dgm:spPr/>
      <dgm:t>
        <a:bodyPr/>
        <a:lstStyle/>
        <a:p>
          <a:endParaRPr lang="ru-RU" sz="1200">
            <a:solidFill>
              <a:schemeClr val="accent1">
                <a:lumMod val="50000"/>
              </a:schemeClr>
            </a:solidFill>
            <a:latin typeface="+mn-lt"/>
          </a:endParaRPr>
        </a:p>
      </dgm:t>
    </dgm:pt>
    <dgm:pt modelId="{22E43749-6528-4AA7-8399-8B067305D0DE}">
      <dgm:prSet phldrT="[Текст]" custT="1"/>
      <dgm:spPr>
        <a:solidFill>
          <a:srgbClr val="F4FABC">
            <a:alpha val="89804"/>
          </a:srgbClr>
        </a:solidFill>
      </dgm:spPr>
      <dgm:t>
        <a:bodyPr/>
        <a:lstStyle/>
        <a:p>
          <a:pPr algn="just"/>
          <a:r>
            <a:rPr lang="ru-RU" sz="1200" dirty="0" smtClean="0">
              <a:solidFill>
                <a:schemeClr val="accent1">
                  <a:lumMod val="50000"/>
                </a:schemeClr>
              </a:solidFill>
              <a:latin typeface="+mn-lt"/>
            </a:rPr>
            <a:t>целевые средства бюджетам городских округов на решение вопросов местного значения, носящих разовый характер и возникших в ходе исполнения  областного бюджета</a:t>
          </a:r>
          <a:endParaRPr lang="ru-RU" sz="1200" dirty="0">
            <a:solidFill>
              <a:schemeClr val="accent1">
                <a:lumMod val="50000"/>
              </a:schemeClr>
            </a:solidFill>
            <a:latin typeface="+mn-lt"/>
          </a:endParaRPr>
        </a:p>
      </dgm:t>
    </dgm:pt>
    <dgm:pt modelId="{E666C2A7-F5D5-4560-961D-53A4D2004D4C}" type="parTrans" cxnId="{3B78A10A-2C4A-4272-8AD9-EB5000D15D6B}">
      <dgm:prSet/>
      <dgm:spPr/>
      <dgm:t>
        <a:bodyPr/>
        <a:lstStyle/>
        <a:p>
          <a:endParaRPr lang="ru-RU" sz="1200">
            <a:solidFill>
              <a:schemeClr val="accent1">
                <a:lumMod val="50000"/>
              </a:schemeClr>
            </a:solidFill>
            <a:latin typeface="+mn-lt"/>
          </a:endParaRPr>
        </a:p>
      </dgm:t>
    </dgm:pt>
    <dgm:pt modelId="{A55949DC-4F53-479F-B92C-E97E7CEF37EF}" type="sibTrans" cxnId="{3B78A10A-2C4A-4272-8AD9-EB5000D15D6B}">
      <dgm:prSet/>
      <dgm:spPr/>
      <dgm:t>
        <a:bodyPr/>
        <a:lstStyle/>
        <a:p>
          <a:endParaRPr lang="ru-RU" sz="1200">
            <a:solidFill>
              <a:schemeClr val="accent1">
                <a:lumMod val="50000"/>
              </a:schemeClr>
            </a:solidFill>
            <a:latin typeface="+mn-lt"/>
          </a:endParaRPr>
        </a:p>
      </dgm:t>
    </dgm:pt>
    <dgm:pt modelId="{D81708F6-3D98-405B-92D5-DE8B998BBEF7}">
      <dgm:prSet phldrT="[Текст]" custT="1"/>
      <dgm:spPr>
        <a:solidFill>
          <a:srgbClr val="00B050"/>
        </a:solidFill>
      </dgm:spPr>
      <dgm:t>
        <a:bodyPr/>
        <a:lstStyle/>
        <a:p>
          <a:pPr algn="ctr"/>
          <a:r>
            <a:rPr lang="ru-RU" sz="1200" b="1" dirty="0" smtClean="0">
              <a:solidFill>
                <a:schemeClr val="accent1">
                  <a:lumMod val="50000"/>
                </a:schemeClr>
              </a:solidFill>
              <a:latin typeface="+mn-lt"/>
            </a:rPr>
            <a:t>СУБВЕНЦИЯ</a:t>
          </a:r>
          <a:endParaRPr lang="ru-RU" sz="1200" dirty="0">
            <a:solidFill>
              <a:schemeClr val="accent1">
                <a:lumMod val="50000"/>
              </a:schemeClr>
            </a:solidFill>
            <a:latin typeface="+mn-lt"/>
          </a:endParaRPr>
        </a:p>
      </dgm:t>
    </dgm:pt>
    <dgm:pt modelId="{C15E0CB1-044C-4FED-8D9A-8642ADC24632}" type="parTrans" cxnId="{F7458771-BEE7-44D5-9A60-EE94247A4755}">
      <dgm:prSet/>
      <dgm:spPr/>
      <dgm:t>
        <a:bodyPr/>
        <a:lstStyle/>
        <a:p>
          <a:endParaRPr lang="ru-RU" sz="1200">
            <a:solidFill>
              <a:schemeClr val="accent1">
                <a:lumMod val="50000"/>
              </a:schemeClr>
            </a:solidFill>
            <a:latin typeface="+mn-lt"/>
          </a:endParaRPr>
        </a:p>
      </dgm:t>
    </dgm:pt>
    <dgm:pt modelId="{548542F6-3C2C-4A46-BC79-E333760DD628}" type="sibTrans" cxnId="{F7458771-BEE7-44D5-9A60-EE94247A4755}">
      <dgm:prSet/>
      <dgm:spPr/>
      <dgm:t>
        <a:bodyPr/>
        <a:lstStyle/>
        <a:p>
          <a:endParaRPr lang="ru-RU" sz="1200">
            <a:solidFill>
              <a:schemeClr val="accent1">
                <a:lumMod val="50000"/>
              </a:schemeClr>
            </a:solidFill>
            <a:latin typeface="+mn-lt"/>
          </a:endParaRPr>
        </a:p>
      </dgm:t>
    </dgm:pt>
    <dgm:pt modelId="{1CE32997-9B52-4F32-9457-22D258ECE624}">
      <dgm:prSet phldrT="[Текст]" custT="1"/>
      <dgm:spPr>
        <a:solidFill>
          <a:srgbClr val="DFFDDF">
            <a:alpha val="89804"/>
          </a:srgbClr>
        </a:solidFill>
      </dgm:spPr>
      <dgm:t>
        <a:bodyPr/>
        <a:lstStyle/>
        <a:p>
          <a:pPr algn="just"/>
          <a:r>
            <a:rPr lang="ru-RU" sz="1200" dirty="0" smtClean="0">
              <a:solidFill>
                <a:schemeClr val="accent1">
                  <a:lumMod val="50000"/>
                </a:schemeClr>
              </a:solidFill>
              <a:latin typeface="+mn-lt"/>
            </a:rPr>
            <a:t>целевые средства бюджетам городских округов и муниципальных районов на исполнение областных и федеральных  полномочий‚ переданных органам местного самоуправления</a:t>
          </a:r>
          <a:endParaRPr lang="ru-RU" sz="1200" b="0" dirty="0">
            <a:solidFill>
              <a:schemeClr val="accent1">
                <a:lumMod val="50000"/>
              </a:schemeClr>
            </a:solidFill>
            <a:latin typeface="+mn-lt"/>
          </a:endParaRPr>
        </a:p>
      </dgm:t>
    </dgm:pt>
    <dgm:pt modelId="{93FBE346-F74D-49BE-BC1B-165AC61C46EB}" type="parTrans" cxnId="{9C374F3A-A1BB-4346-AB5B-B9B76A3D5DC5}">
      <dgm:prSet/>
      <dgm:spPr/>
      <dgm:t>
        <a:bodyPr/>
        <a:lstStyle/>
        <a:p>
          <a:endParaRPr lang="ru-RU" sz="1200">
            <a:solidFill>
              <a:schemeClr val="accent1">
                <a:lumMod val="50000"/>
              </a:schemeClr>
            </a:solidFill>
            <a:latin typeface="+mn-lt"/>
          </a:endParaRPr>
        </a:p>
      </dgm:t>
    </dgm:pt>
    <dgm:pt modelId="{799AE9C9-ADE8-4D09-A158-EC06807D71E8}" type="sibTrans" cxnId="{9C374F3A-A1BB-4346-AB5B-B9B76A3D5DC5}">
      <dgm:prSet/>
      <dgm:spPr/>
      <dgm:t>
        <a:bodyPr/>
        <a:lstStyle/>
        <a:p>
          <a:endParaRPr lang="ru-RU" sz="1200">
            <a:solidFill>
              <a:schemeClr val="accent1">
                <a:lumMod val="50000"/>
              </a:schemeClr>
            </a:solidFill>
            <a:latin typeface="+mn-lt"/>
          </a:endParaRPr>
        </a:p>
      </dgm:t>
    </dgm:pt>
    <dgm:pt modelId="{34A229EC-750D-4227-BA3B-CD780EC01202}" type="pres">
      <dgm:prSet presAssocID="{EAB44D4D-1D05-4961-AE02-B70E13AC6D5A}" presName="Name0" presStyleCnt="0">
        <dgm:presLayoutVars>
          <dgm:dir/>
          <dgm:animLvl val="lvl"/>
          <dgm:resizeHandles val="exact"/>
        </dgm:presLayoutVars>
      </dgm:prSet>
      <dgm:spPr/>
      <dgm:t>
        <a:bodyPr/>
        <a:lstStyle/>
        <a:p>
          <a:endParaRPr lang="ru-RU"/>
        </a:p>
      </dgm:t>
    </dgm:pt>
    <dgm:pt modelId="{69CF4D9C-1026-4A71-8CBA-0B5A851DBFD9}" type="pres">
      <dgm:prSet presAssocID="{A697E1DA-C405-45E5-A13C-D4F494DCA919}" presName="linNode" presStyleCnt="0"/>
      <dgm:spPr/>
      <dgm:t>
        <a:bodyPr/>
        <a:lstStyle/>
        <a:p>
          <a:endParaRPr lang="ru-RU"/>
        </a:p>
      </dgm:t>
    </dgm:pt>
    <dgm:pt modelId="{B3219AFF-206F-471C-926F-721CBFEE1D6E}" type="pres">
      <dgm:prSet presAssocID="{A697E1DA-C405-45E5-A13C-D4F494DCA919}" presName="parentText" presStyleLbl="node1" presStyleIdx="0" presStyleCnt="4" custScaleX="84765" custScaleY="188830" custLinFactNeighborY="-4634">
        <dgm:presLayoutVars>
          <dgm:chMax val="1"/>
          <dgm:bulletEnabled val="1"/>
        </dgm:presLayoutVars>
      </dgm:prSet>
      <dgm:spPr/>
      <dgm:t>
        <a:bodyPr/>
        <a:lstStyle/>
        <a:p>
          <a:endParaRPr lang="ru-RU"/>
        </a:p>
      </dgm:t>
    </dgm:pt>
    <dgm:pt modelId="{1A93266C-510F-4E97-BCBC-57FB9FC28137}" type="pres">
      <dgm:prSet presAssocID="{A697E1DA-C405-45E5-A13C-D4F494DCA919}" presName="descendantText" presStyleLbl="alignAccFollowNode1" presStyleIdx="0" presStyleCnt="4" custScaleX="106420" custScaleY="243524">
        <dgm:presLayoutVars>
          <dgm:bulletEnabled val="1"/>
        </dgm:presLayoutVars>
      </dgm:prSet>
      <dgm:spPr/>
      <dgm:t>
        <a:bodyPr/>
        <a:lstStyle/>
        <a:p>
          <a:endParaRPr lang="ru-RU"/>
        </a:p>
      </dgm:t>
    </dgm:pt>
    <dgm:pt modelId="{E7EB0432-9C76-4800-804C-488F3A73243E}" type="pres">
      <dgm:prSet presAssocID="{1AF9FD6C-994B-4EA8-88D9-4CF251EAF8EB}" presName="sp" presStyleCnt="0"/>
      <dgm:spPr/>
      <dgm:t>
        <a:bodyPr/>
        <a:lstStyle/>
        <a:p>
          <a:endParaRPr lang="ru-RU"/>
        </a:p>
      </dgm:t>
    </dgm:pt>
    <dgm:pt modelId="{7296ADD3-2656-4523-A39D-56390170F65C}" type="pres">
      <dgm:prSet presAssocID="{A4869C44-4336-4D03-86A6-18E05901A8CF}" presName="linNode" presStyleCnt="0"/>
      <dgm:spPr/>
      <dgm:t>
        <a:bodyPr/>
        <a:lstStyle/>
        <a:p>
          <a:endParaRPr lang="ru-RU"/>
        </a:p>
      </dgm:t>
    </dgm:pt>
    <dgm:pt modelId="{39A1513D-9FBB-45DD-B9F0-6AE981766D8D}" type="pres">
      <dgm:prSet presAssocID="{A4869C44-4336-4D03-86A6-18E05901A8CF}" presName="parentText" presStyleLbl="node1" presStyleIdx="1" presStyleCnt="4" custScaleX="84765" custScaleY="108394" custLinFactNeighborX="-305" custLinFactNeighborY="-3095">
        <dgm:presLayoutVars>
          <dgm:chMax val="1"/>
          <dgm:bulletEnabled val="1"/>
        </dgm:presLayoutVars>
      </dgm:prSet>
      <dgm:spPr/>
      <dgm:t>
        <a:bodyPr/>
        <a:lstStyle/>
        <a:p>
          <a:endParaRPr lang="ru-RU"/>
        </a:p>
      </dgm:t>
    </dgm:pt>
    <dgm:pt modelId="{6BB1090C-CAD8-446F-8C2B-72430F9CC6B5}" type="pres">
      <dgm:prSet presAssocID="{A4869C44-4336-4D03-86A6-18E05901A8CF}" presName="descendantText" presStyleLbl="alignAccFollowNode1" presStyleIdx="1" presStyleCnt="4" custScaleX="106518" custScaleY="108116" custLinFactNeighborX="-271" custLinFactNeighborY="-6218">
        <dgm:presLayoutVars>
          <dgm:bulletEnabled val="1"/>
        </dgm:presLayoutVars>
      </dgm:prSet>
      <dgm:spPr/>
      <dgm:t>
        <a:bodyPr/>
        <a:lstStyle/>
        <a:p>
          <a:endParaRPr lang="ru-RU"/>
        </a:p>
      </dgm:t>
    </dgm:pt>
    <dgm:pt modelId="{5226E26F-E4E4-4B99-A3F7-F9358A19E934}" type="pres">
      <dgm:prSet presAssocID="{CE9958F3-6D59-4E49-87BD-6AD2A7418E0E}" presName="sp" presStyleCnt="0"/>
      <dgm:spPr/>
      <dgm:t>
        <a:bodyPr/>
        <a:lstStyle/>
        <a:p>
          <a:endParaRPr lang="ru-RU"/>
        </a:p>
      </dgm:t>
    </dgm:pt>
    <dgm:pt modelId="{5E11E236-F0D2-4DAE-9111-488F9628C563}" type="pres">
      <dgm:prSet presAssocID="{D81708F6-3D98-405B-92D5-DE8B998BBEF7}" presName="linNode" presStyleCnt="0"/>
      <dgm:spPr/>
      <dgm:t>
        <a:bodyPr/>
        <a:lstStyle/>
        <a:p>
          <a:endParaRPr lang="ru-RU"/>
        </a:p>
      </dgm:t>
    </dgm:pt>
    <dgm:pt modelId="{1D1870A8-4861-4C97-9024-F7743B142193}" type="pres">
      <dgm:prSet presAssocID="{D81708F6-3D98-405B-92D5-DE8B998BBEF7}" presName="parentText" presStyleLbl="node1" presStyleIdx="2" presStyleCnt="4" custScaleX="84765" custScaleY="102537" custLinFactNeighborX="-152" custLinFactNeighborY="-1633">
        <dgm:presLayoutVars>
          <dgm:chMax val="1"/>
          <dgm:bulletEnabled val="1"/>
        </dgm:presLayoutVars>
      </dgm:prSet>
      <dgm:spPr/>
      <dgm:t>
        <a:bodyPr/>
        <a:lstStyle/>
        <a:p>
          <a:endParaRPr lang="ru-RU"/>
        </a:p>
      </dgm:t>
    </dgm:pt>
    <dgm:pt modelId="{D1D51A82-F486-4005-BBCE-E1F1576DC014}" type="pres">
      <dgm:prSet presAssocID="{D81708F6-3D98-405B-92D5-DE8B998BBEF7}" presName="descendantText" presStyleLbl="alignAccFollowNode1" presStyleIdx="2" presStyleCnt="4" custScaleX="106378" custScaleY="108029" custLinFactNeighborX="-271" custLinFactNeighborY="-3109">
        <dgm:presLayoutVars>
          <dgm:bulletEnabled val="1"/>
        </dgm:presLayoutVars>
      </dgm:prSet>
      <dgm:spPr/>
      <dgm:t>
        <a:bodyPr/>
        <a:lstStyle/>
        <a:p>
          <a:endParaRPr lang="ru-RU"/>
        </a:p>
      </dgm:t>
    </dgm:pt>
    <dgm:pt modelId="{EAFF41C7-B0AB-4612-821E-6B8C2CD7225A}" type="pres">
      <dgm:prSet presAssocID="{548542F6-3C2C-4A46-BC79-E333760DD628}" presName="sp" presStyleCnt="0"/>
      <dgm:spPr/>
      <dgm:t>
        <a:bodyPr/>
        <a:lstStyle/>
        <a:p>
          <a:endParaRPr lang="ru-RU"/>
        </a:p>
      </dgm:t>
    </dgm:pt>
    <dgm:pt modelId="{825A1249-E477-40D5-8E18-6B3E4447DE22}" type="pres">
      <dgm:prSet presAssocID="{33289398-C150-4A9C-9B23-F572943F42B8}" presName="linNode" presStyleCnt="0"/>
      <dgm:spPr/>
      <dgm:t>
        <a:bodyPr/>
        <a:lstStyle/>
        <a:p>
          <a:endParaRPr lang="ru-RU"/>
        </a:p>
      </dgm:t>
    </dgm:pt>
    <dgm:pt modelId="{B543FD1C-FFF8-44DE-A7C9-35DEEE1F8E01}" type="pres">
      <dgm:prSet presAssocID="{33289398-C150-4A9C-9B23-F572943F42B8}" presName="parentText" presStyleLbl="node1" presStyleIdx="3" presStyleCnt="4" custScaleX="84682" custLinFactNeighborY="2212">
        <dgm:presLayoutVars>
          <dgm:chMax val="1"/>
          <dgm:bulletEnabled val="1"/>
        </dgm:presLayoutVars>
      </dgm:prSet>
      <dgm:spPr/>
      <dgm:t>
        <a:bodyPr/>
        <a:lstStyle/>
        <a:p>
          <a:endParaRPr lang="ru-RU"/>
        </a:p>
      </dgm:t>
    </dgm:pt>
    <dgm:pt modelId="{90C2B844-902F-4FDC-82E4-FE6BDFE58523}" type="pres">
      <dgm:prSet presAssocID="{33289398-C150-4A9C-9B23-F572943F42B8}" presName="descendantText" presStyleLbl="alignAccFollowNode1" presStyleIdx="3" presStyleCnt="4" custScaleX="106174" custScaleY="102068">
        <dgm:presLayoutVars>
          <dgm:bulletEnabled val="1"/>
        </dgm:presLayoutVars>
      </dgm:prSet>
      <dgm:spPr/>
      <dgm:t>
        <a:bodyPr/>
        <a:lstStyle/>
        <a:p>
          <a:endParaRPr lang="ru-RU"/>
        </a:p>
      </dgm:t>
    </dgm:pt>
  </dgm:ptLst>
  <dgm:cxnLst>
    <dgm:cxn modelId="{9C374F3A-A1BB-4346-AB5B-B9B76A3D5DC5}" srcId="{D81708F6-3D98-405B-92D5-DE8B998BBEF7}" destId="{1CE32997-9B52-4F32-9457-22D258ECE624}" srcOrd="0" destOrd="0" parTransId="{93FBE346-F74D-49BE-BC1B-165AC61C46EB}" sibTransId="{799AE9C9-ADE8-4D09-A158-EC06807D71E8}"/>
    <dgm:cxn modelId="{0CC8FE53-C433-442B-9C11-BABA7355422A}" type="presOf" srcId="{1CE32997-9B52-4F32-9457-22D258ECE624}" destId="{D1D51A82-F486-4005-BBCE-E1F1576DC014}" srcOrd="0" destOrd="0" presId="urn:microsoft.com/office/officeart/2005/8/layout/vList5"/>
    <dgm:cxn modelId="{63CEE920-1A24-4C68-9111-6381C49A5936}" type="presOf" srcId="{73F78A9F-8AD1-4A5D-964B-7CBB180C8485}" destId="{6BB1090C-CAD8-446F-8C2B-72430F9CC6B5}" srcOrd="0" destOrd="0" presId="urn:microsoft.com/office/officeart/2005/8/layout/vList5"/>
    <dgm:cxn modelId="{93417D37-FFB5-4BFB-95A6-98922BAD003A}" type="presOf" srcId="{A697E1DA-C405-45E5-A13C-D4F494DCA919}" destId="{B3219AFF-206F-471C-926F-721CBFEE1D6E}" srcOrd="0" destOrd="0" presId="urn:microsoft.com/office/officeart/2005/8/layout/vList5"/>
    <dgm:cxn modelId="{F7458771-BEE7-44D5-9A60-EE94247A4755}" srcId="{EAB44D4D-1D05-4961-AE02-B70E13AC6D5A}" destId="{D81708F6-3D98-405B-92D5-DE8B998BBEF7}" srcOrd="2" destOrd="0" parTransId="{C15E0CB1-044C-4FED-8D9A-8642ADC24632}" sibTransId="{548542F6-3C2C-4A46-BC79-E333760DD628}"/>
    <dgm:cxn modelId="{DFE17E07-8706-4902-97C3-DFF652784369}" type="presOf" srcId="{33289398-C150-4A9C-9B23-F572943F42B8}" destId="{B543FD1C-FFF8-44DE-A7C9-35DEEE1F8E01}" srcOrd="0" destOrd="0" presId="urn:microsoft.com/office/officeart/2005/8/layout/vList5"/>
    <dgm:cxn modelId="{9BA3B217-4703-4668-85DF-79F4A1038F0F}" srcId="{A4869C44-4336-4D03-86A6-18E05901A8CF}" destId="{73F78A9F-8AD1-4A5D-964B-7CBB180C8485}" srcOrd="0" destOrd="0" parTransId="{28F97B43-77FE-4805-AD49-372C6904B03E}" sibTransId="{D5472E16-9BA9-43E8-9474-90F6A975486E}"/>
    <dgm:cxn modelId="{29DC29DA-7321-435B-A934-F6D4110FD1F7}" type="presOf" srcId="{EAB44D4D-1D05-4961-AE02-B70E13AC6D5A}" destId="{34A229EC-750D-4227-BA3B-CD780EC01202}" srcOrd="0" destOrd="0" presId="urn:microsoft.com/office/officeart/2005/8/layout/vList5"/>
    <dgm:cxn modelId="{C4E1089E-E626-4554-B852-A117D1F3FCBD}" type="presOf" srcId="{22E43749-6528-4AA7-8399-8B067305D0DE}" destId="{90C2B844-902F-4FDC-82E4-FE6BDFE58523}" srcOrd="0" destOrd="0" presId="urn:microsoft.com/office/officeart/2005/8/layout/vList5"/>
    <dgm:cxn modelId="{219F2BCE-FF49-48AA-848A-C319ECC8EF2B}" type="presOf" srcId="{A4869C44-4336-4D03-86A6-18E05901A8CF}" destId="{39A1513D-9FBB-45DD-B9F0-6AE981766D8D}" srcOrd="0" destOrd="0" presId="urn:microsoft.com/office/officeart/2005/8/layout/vList5"/>
    <dgm:cxn modelId="{E448F686-932D-4CA2-BD4E-A8442D46F6BD}" srcId="{EAB44D4D-1D05-4961-AE02-B70E13AC6D5A}" destId="{A4869C44-4336-4D03-86A6-18E05901A8CF}" srcOrd="1" destOrd="0" parTransId="{C853924A-E5D5-4BA8-A567-0825EA325528}" sibTransId="{CE9958F3-6D59-4E49-87BD-6AD2A7418E0E}"/>
    <dgm:cxn modelId="{3B78A10A-2C4A-4272-8AD9-EB5000D15D6B}" srcId="{33289398-C150-4A9C-9B23-F572943F42B8}" destId="{22E43749-6528-4AA7-8399-8B067305D0DE}" srcOrd="0" destOrd="0" parTransId="{E666C2A7-F5D5-4560-961D-53A4D2004D4C}" sibTransId="{A55949DC-4F53-479F-B92C-E97E7CEF37EF}"/>
    <dgm:cxn modelId="{37B8BAF9-7487-486B-BF7F-1F0F2B562EB5}" type="presOf" srcId="{D81708F6-3D98-405B-92D5-DE8B998BBEF7}" destId="{1D1870A8-4861-4C97-9024-F7743B142193}" srcOrd="0" destOrd="0" presId="urn:microsoft.com/office/officeart/2005/8/layout/vList5"/>
    <dgm:cxn modelId="{16DE76DD-1420-44F1-B2D1-D4CF4C13F4F0}" type="presOf" srcId="{B1643A58-91CB-4A27-8EBC-3BEEFB7F9735}" destId="{1A93266C-510F-4E97-BCBC-57FB9FC28137}" srcOrd="0" destOrd="0" presId="urn:microsoft.com/office/officeart/2005/8/layout/vList5"/>
    <dgm:cxn modelId="{8B103543-01EF-400E-80AB-999FAC1A7B74}" srcId="{EAB44D4D-1D05-4961-AE02-B70E13AC6D5A}" destId="{33289398-C150-4A9C-9B23-F572943F42B8}" srcOrd="3" destOrd="0" parTransId="{5A6E7F37-9BB2-4AF5-9FED-AB03E17758A4}" sibTransId="{1F2AB40D-820B-409C-9D41-2797985BB600}"/>
    <dgm:cxn modelId="{9726CE5C-64FD-4616-A204-58D253B04FF4}" srcId="{EAB44D4D-1D05-4961-AE02-B70E13AC6D5A}" destId="{A697E1DA-C405-45E5-A13C-D4F494DCA919}" srcOrd="0" destOrd="0" parTransId="{8166033C-F22A-40A9-89E6-468A4D2EC41A}" sibTransId="{1AF9FD6C-994B-4EA8-88D9-4CF251EAF8EB}"/>
    <dgm:cxn modelId="{6E4BBB70-0751-487C-87F2-C9C4EC4DBC69}" srcId="{A697E1DA-C405-45E5-A13C-D4F494DCA919}" destId="{B1643A58-91CB-4A27-8EBC-3BEEFB7F9735}" srcOrd="0" destOrd="0" parTransId="{30D1E04D-CF7B-4F5B-B5B3-00C03E96632E}" sibTransId="{8C262EC5-C9A2-48EC-BC1A-6F53D09E6877}"/>
    <dgm:cxn modelId="{1980636D-67EC-4F7A-9B08-419DCA96FF4E}" type="presParOf" srcId="{34A229EC-750D-4227-BA3B-CD780EC01202}" destId="{69CF4D9C-1026-4A71-8CBA-0B5A851DBFD9}" srcOrd="0" destOrd="0" presId="urn:microsoft.com/office/officeart/2005/8/layout/vList5"/>
    <dgm:cxn modelId="{034B0557-1D9B-4A4F-8602-5480E53278A8}" type="presParOf" srcId="{69CF4D9C-1026-4A71-8CBA-0B5A851DBFD9}" destId="{B3219AFF-206F-471C-926F-721CBFEE1D6E}" srcOrd="0" destOrd="0" presId="urn:microsoft.com/office/officeart/2005/8/layout/vList5"/>
    <dgm:cxn modelId="{A7EA6315-D0D2-43CC-A66F-3641C3A3600B}" type="presParOf" srcId="{69CF4D9C-1026-4A71-8CBA-0B5A851DBFD9}" destId="{1A93266C-510F-4E97-BCBC-57FB9FC28137}" srcOrd="1" destOrd="0" presId="urn:microsoft.com/office/officeart/2005/8/layout/vList5"/>
    <dgm:cxn modelId="{4F3778C4-50DB-46A0-8CA3-99195256701F}" type="presParOf" srcId="{34A229EC-750D-4227-BA3B-CD780EC01202}" destId="{E7EB0432-9C76-4800-804C-488F3A73243E}" srcOrd="1" destOrd="0" presId="urn:microsoft.com/office/officeart/2005/8/layout/vList5"/>
    <dgm:cxn modelId="{1F7456F2-5679-4D97-BF82-A2E70DEF59BC}" type="presParOf" srcId="{34A229EC-750D-4227-BA3B-CD780EC01202}" destId="{7296ADD3-2656-4523-A39D-56390170F65C}" srcOrd="2" destOrd="0" presId="urn:microsoft.com/office/officeart/2005/8/layout/vList5"/>
    <dgm:cxn modelId="{1C7BCD69-69BD-4343-B0E2-823BB219732C}" type="presParOf" srcId="{7296ADD3-2656-4523-A39D-56390170F65C}" destId="{39A1513D-9FBB-45DD-B9F0-6AE981766D8D}" srcOrd="0" destOrd="0" presId="urn:microsoft.com/office/officeart/2005/8/layout/vList5"/>
    <dgm:cxn modelId="{B3DA79E3-27DA-43CE-A875-5CA70FEFB935}" type="presParOf" srcId="{7296ADD3-2656-4523-A39D-56390170F65C}" destId="{6BB1090C-CAD8-446F-8C2B-72430F9CC6B5}" srcOrd="1" destOrd="0" presId="urn:microsoft.com/office/officeart/2005/8/layout/vList5"/>
    <dgm:cxn modelId="{8FD8FEC1-ECCF-4C1D-861C-612A3AF0278F}" type="presParOf" srcId="{34A229EC-750D-4227-BA3B-CD780EC01202}" destId="{5226E26F-E4E4-4B99-A3F7-F9358A19E934}" srcOrd="3" destOrd="0" presId="urn:microsoft.com/office/officeart/2005/8/layout/vList5"/>
    <dgm:cxn modelId="{A75FA641-13DD-4EF6-A648-09B99FB1F214}" type="presParOf" srcId="{34A229EC-750D-4227-BA3B-CD780EC01202}" destId="{5E11E236-F0D2-4DAE-9111-488F9628C563}" srcOrd="4" destOrd="0" presId="urn:microsoft.com/office/officeart/2005/8/layout/vList5"/>
    <dgm:cxn modelId="{306BEAA0-CB00-4326-A3DE-9385CE12BF5A}" type="presParOf" srcId="{5E11E236-F0D2-4DAE-9111-488F9628C563}" destId="{1D1870A8-4861-4C97-9024-F7743B142193}" srcOrd="0" destOrd="0" presId="urn:microsoft.com/office/officeart/2005/8/layout/vList5"/>
    <dgm:cxn modelId="{D131097B-E2E8-4D2B-91AE-91897AA51020}" type="presParOf" srcId="{5E11E236-F0D2-4DAE-9111-488F9628C563}" destId="{D1D51A82-F486-4005-BBCE-E1F1576DC014}" srcOrd="1" destOrd="0" presId="urn:microsoft.com/office/officeart/2005/8/layout/vList5"/>
    <dgm:cxn modelId="{59D4178E-9392-44D4-A280-4103C7EF4EE4}" type="presParOf" srcId="{34A229EC-750D-4227-BA3B-CD780EC01202}" destId="{EAFF41C7-B0AB-4612-821E-6B8C2CD7225A}" srcOrd="5" destOrd="0" presId="urn:microsoft.com/office/officeart/2005/8/layout/vList5"/>
    <dgm:cxn modelId="{80007FD5-84D5-4913-97E5-35E92810EEE7}" type="presParOf" srcId="{34A229EC-750D-4227-BA3B-CD780EC01202}" destId="{825A1249-E477-40D5-8E18-6B3E4447DE22}" srcOrd="6" destOrd="0" presId="urn:microsoft.com/office/officeart/2005/8/layout/vList5"/>
    <dgm:cxn modelId="{D3C63E0E-A26A-4B3D-994C-0235130F099E}" type="presParOf" srcId="{825A1249-E477-40D5-8E18-6B3E4447DE22}" destId="{B543FD1C-FFF8-44DE-A7C9-35DEEE1F8E01}" srcOrd="0" destOrd="0" presId="urn:microsoft.com/office/officeart/2005/8/layout/vList5"/>
    <dgm:cxn modelId="{491BCC9C-D1AD-4952-A3AF-27D9F39C5276}" type="presParOf" srcId="{825A1249-E477-40D5-8E18-6B3E4447DE22}" destId="{90C2B844-902F-4FDC-82E4-FE6BDFE58523}"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66057FF-6776-4D44-9950-7E56B22EB637}" type="doc">
      <dgm:prSet loTypeId="urn:microsoft.com/office/officeart/2005/8/layout/hierarchy1" loCatId="hierarchy" qsTypeId="urn:microsoft.com/office/officeart/2005/8/quickstyle/simple1" qsCatId="simple" csTypeId="urn:microsoft.com/office/officeart/2005/8/colors/colorful3" csCatId="colorful" phldr="1"/>
      <dgm:spPr/>
      <dgm:t>
        <a:bodyPr/>
        <a:lstStyle/>
        <a:p>
          <a:endParaRPr lang="ru-RU"/>
        </a:p>
      </dgm:t>
    </dgm:pt>
    <dgm:pt modelId="{94379317-810D-4F4D-BE28-9DCF02528334}">
      <dgm:prSet phldrT="[Текст]" custT="1"/>
      <dgm:spPr/>
      <dgm:t>
        <a:bodyPr/>
        <a:lstStyle/>
        <a:p>
          <a:r>
            <a:rPr lang="ru-RU" sz="1000" b="1" dirty="0" smtClean="0">
              <a:solidFill>
                <a:schemeClr val="accent1">
                  <a:lumMod val="50000"/>
                </a:schemeClr>
              </a:solidFill>
              <a:latin typeface="+mn-lt"/>
              <a:cs typeface="Arial" pitchFamily="34" charset="0"/>
            </a:rPr>
            <a:t>Расходные обязательства возникают в результате:</a:t>
          </a:r>
          <a:endParaRPr lang="ru-RU" sz="1000" dirty="0">
            <a:solidFill>
              <a:schemeClr val="accent1">
                <a:lumMod val="50000"/>
              </a:schemeClr>
            </a:solidFill>
            <a:latin typeface="+mn-lt"/>
          </a:endParaRPr>
        </a:p>
      </dgm:t>
    </dgm:pt>
    <dgm:pt modelId="{CDC529CA-5242-489D-9011-C43EE483904B}" type="parTrans" cxnId="{A751E698-6BE8-4462-BF7A-60F73FB46544}">
      <dgm:prSet/>
      <dgm:spPr/>
      <dgm:t>
        <a:bodyPr/>
        <a:lstStyle/>
        <a:p>
          <a:endParaRPr lang="ru-RU" sz="1000">
            <a:solidFill>
              <a:schemeClr val="accent1">
                <a:lumMod val="50000"/>
              </a:schemeClr>
            </a:solidFill>
            <a:latin typeface="+mn-lt"/>
          </a:endParaRPr>
        </a:p>
      </dgm:t>
    </dgm:pt>
    <dgm:pt modelId="{937DF237-EA45-4DFA-8820-12BF6042C41B}" type="sibTrans" cxnId="{A751E698-6BE8-4462-BF7A-60F73FB46544}">
      <dgm:prSet/>
      <dgm:spPr/>
      <dgm:t>
        <a:bodyPr/>
        <a:lstStyle/>
        <a:p>
          <a:endParaRPr lang="ru-RU" sz="1000">
            <a:solidFill>
              <a:schemeClr val="accent1">
                <a:lumMod val="50000"/>
              </a:schemeClr>
            </a:solidFill>
            <a:latin typeface="+mn-lt"/>
          </a:endParaRPr>
        </a:p>
      </dgm:t>
    </dgm:pt>
    <dgm:pt modelId="{A75E2B9A-91AA-44FE-AF52-02A3DB87922D}">
      <dgm:prSet phldrT="[Текст]" custT="1"/>
      <dgm:spPr/>
      <dgm:t>
        <a:bodyPr/>
        <a:lstStyle/>
        <a:p>
          <a:r>
            <a:rPr lang="ru-RU" sz="1000" b="1" dirty="0" smtClean="0">
              <a:solidFill>
                <a:schemeClr val="accent1">
                  <a:lumMod val="50000"/>
                </a:schemeClr>
              </a:solidFill>
              <a:latin typeface="+mn-lt"/>
              <a:cs typeface="Arial" pitchFamily="34" charset="0"/>
            </a:rPr>
            <a:t>принятия муниципальных правовых актов по вопросам местного значения, а также заключения договоров по данным вопросам</a:t>
          </a:r>
          <a:endParaRPr lang="ru-RU" sz="1000" b="1" dirty="0">
            <a:solidFill>
              <a:schemeClr val="accent1">
                <a:lumMod val="50000"/>
              </a:schemeClr>
            </a:solidFill>
            <a:latin typeface="+mn-lt"/>
          </a:endParaRPr>
        </a:p>
      </dgm:t>
    </dgm:pt>
    <dgm:pt modelId="{A5442596-BDAF-4CAE-9FB1-51119053DEEB}" type="parTrans" cxnId="{34B168DF-43FD-4644-92A4-CD01E99FED3A}">
      <dgm:prSet custT="1"/>
      <dgm:spPr/>
      <dgm:t>
        <a:bodyPr/>
        <a:lstStyle/>
        <a:p>
          <a:endParaRPr lang="ru-RU" sz="1000">
            <a:solidFill>
              <a:schemeClr val="accent1">
                <a:lumMod val="50000"/>
              </a:schemeClr>
            </a:solidFill>
            <a:latin typeface="+mn-lt"/>
          </a:endParaRPr>
        </a:p>
      </dgm:t>
    </dgm:pt>
    <dgm:pt modelId="{62047BB1-AFCC-40D2-B6C9-96A9F4EDB4C2}" type="sibTrans" cxnId="{34B168DF-43FD-4644-92A4-CD01E99FED3A}">
      <dgm:prSet/>
      <dgm:spPr/>
      <dgm:t>
        <a:bodyPr/>
        <a:lstStyle/>
        <a:p>
          <a:endParaRPr lang="ru-RU" sz="1000">
            <a:solidFill>
              <a:schemeClr val="accent1">
                <a:lumMod val="50000"/>
              </a:schemeClr>
            </a:solidFill>
            <a:latin typeface="+mn-lt"/>
          </a:endParaRPr>
        </a:p>
      </dgm:t>
    </dgm:pt>
    <dgm:pt modelId="{95C1A29A-2CDD-4A73-A723-72E4832221F0}">
      <dgm:prSet phldrT="[Текст]" custT="1"/>
      <dgm:spPr/>
      <dgm:t>
        <a:bodyPr/>
        <a:lstStyle/>
        <a:p>
          <a:r>
            <a:rPr lang="ru-RU" sz="1000" b="1" dirty="0" smtClean="0">
              <a:solidFill>
                <a:schemeClr val="accent1">
                  <a:lumMod val="50000"/>
                </a:schemeClr>
              </a:solidFill>
              <a:latin typeface="+mn-lt"/>
              <a:cs typeface="Arial" pitchFamily="34" charset="0"/>
            </a:rPr>
            <a:t>заключения от имени города договоров муниципальными казенными учреждениями</a:t>
          </a:r>
          <a:endParaRPr lang="ru-RU" sz="1000" b="1" dirty="0">
            <a:solidFill>
              <a:schemeClr val="accent1">
                <a:lumMod val="50000"/>
              </a:schemeClr>
            </a:solidFill>
            <a:latin typeface="+mn-lt"/>
          </a:endParaRPr>
        </a:p>
      </dgm:t>
    </dgm:pt>
    <dgm:pt modelId="{368331B6-3B22-4B9B-B0FF-032A74F2D9BD}" type="sibTrans" cxnId="{E447823F-FC1A-4AE6-9A2E-42DB104BF3F3}">
      <dgm:prSet/>
      <dgm:spPr/>
      <dgm:t>
        <a:bodyPr/>
        <a:lstStyle/>
        <a:p>
          <a:endParaRPr lang="ru-RU" sz="1000">
            <a:solidFill>
              <a:schemeClr val="accent1">
                <a:lumMod val="50000"/>
              </a:schemeClr>
            </a:solidFill>
            <a:latin typeface="+mn-lt"/>
          </a:endParaRPr>
        </a:p>
      </dgm:t>
    </dgm:pt>
    <dgm:pt modelId="{EC8BA7D4-1D7E-417B-A23E-08DBEE52A54F}" type="parTrans" cxnId="{E447823F-FC1A-4AE6-9A2E-42DB104BF3F3}">
      <dgm:prSet custT="1"/>
      <dgm:spPr/>
      <dgm:t>
        <a:bodyPr/>
        <a:lstStyle/>
        <a:p>
          <a:endParaRPr lang="ru-RU" sz="1000">
            <a:solidFill>
              <a:schemeClr val="accent1">
                <a:lumMod val="50000"/>
              </a:schemeClr>
            </a:solidFill>
            <a:latin typeface="+mn-lt"/>
          </a:endParaRPr>
        </a:p>
      </dgm:t>
    </dgm:pt>
    <dgm:pt modelId="{D585CE53-3132-4F13-A67F-BB00DDAF0298}">
      <dgm:prSet custT="1"/>
      <dgm:spPr/>
      <dgm:t>
        <a:bodyPr/>
        <a:lstStyle/>
        <a:p>
          <a:r>
            <a:rPr lang="ru-RU" sz="1000" b="1" dirty="0" smtClean="0">
              <a:solidFill>
                <a:schemeClr val="accent1">
                  <a:lumMod val="50000"/>
                </a:schemeClr>
              </a:solidFill>
              <a:latin typeface="+mn-lt"/>
              <a:cs typeface="Arial" pitchFamily="34" charset="0"/>
            </a:rPr>
            <a:t>принятия муниципальных правовых актов при осуществлении органами местного самоуправления переданных им отдельных государственных полномочий</a:t>
          </a:r>
        </a:p>
      </dgm:t>
    </dgm:pt>
    <dgm:pt modelId="{EBE919F6-D25A-4803-9DF8-69B706844B45}" type="parTrans" cxnId="{1A04808E-AF78-4926-AFD0-C9BF545FDA7C}">
      <dgm:prSet custT="1"/>
      <dgm:spPr/>
      <dgm:t>
        <a:bodyPr/>
        <a:lstStyle/>
        <a:p>
          <a:endParaRPr lang="ru-RU" sz="1000">
            <a:solidFill>
              <a:schemeClr val="accent1">
                <a:lumMod val="50000"/>
              </a:schemeClr>
            </a:solidFill>
            <a:latin typeface="+mn-lt"/>
          </a:endParaRPr>
        </a:p>
      </dgm:t>
    </dgm:pt>
    <dgm:pt modelId="{C586EF47-A5EC-4DEB-AED4-D0C21AFE4AD8}" type="sibTrans" cxnId="{1A04808E-AF78-4926-AFD0-C9BF545FDA7C}">
      <dgm:prSet/>
      <dgm:spPr/>
      <dgm:t>
        <a:bodyPr/>
        <a:lstStyle/>
        <a:p>
          <a:endParaRPr lang="ru-RU" sz="1000">
            <a:solidFill>
              <a:schemeClr val="accent1">
                <a:lumMod val="50000"/>
              </a:schemeClr>
            </a:solidFill>
            <a:latin typeface="+mn-lt"/>
          </a:endParaRPr>
        </a:p>
      </dgm:t>
    </dgm:pt>
    <dgm:pt modelId="{BEA42368-D623-4CA7-AF8E-0A156E11A4B9}" type="pres">
      <dgm:prSet presAssocID="{466057FF-6776-4D44-9950-7E56B22EB637}" presName="hierChild1" presStyleCnt="0">
        <dgm:presLayoutVars>
          <dgm:chPref val="1"/>
          <dgm:dir/>
          <dgm:animOne val="branch"/>
          <dgm:animLvl val="lvl"/>
          <dgm:resizeHandles/>
        </dgm:presLayoutVars>
      </dgm:prSet>
      <dgm:spPr/>
      <dgm:t>
        <a:bodyPr/>
        <a:lstStyle/>
        <a:p>
          <a:endParaRPr lang="ru-RU"/>
        </a:p>
      </dgm:t>
    </dgm:pt>
    <dgm:pt modelId="{FA07488B-6E76-40E9-9E7E-DBC491312C27}" type="pres">
      <dgm:prSet presAssocID="{94379317-810D-4F4D-BE28-9DCF02528334}" presName="hierRoot1" presStyleCnt="0"/>
      <dgm:spPr/>
    </dgm:pt>
    <dgm:pt modelId="{743F90C7-2D8E-47E7-BA1A-5D29E02C59D9}" type="pres">
      <dgm:prSet presAssocID="{94379317-810D-4F4D-BE28-9DCF02528334}" presName="composite" presStyleCnt="0"/>
      <dgm:spPr/>
    </dgm:pt>
    <dgm:pt modelId="{7D2607D2-5B05-42F3-976E-1837FE4FB4B4}" type="pres">
      <dgm:prSet presAssocID="{94379317-810D-4F4D-BE28-9DCF02528334}" presName="background" presStyleLbl="node0" presStyleIdx="0" presStyleCnt="1"/>
      <dgm:spPr/>
    </dgm:pt>
    <dgm:pt modelId="{D6600799-8EEF-4A78-964F-92CFE90B5069}" type="pres">
      <dgm:prSet presAssocID="{94379317-810D-4F4D-BE28-9DCF02528334}" presName="text" presStyleLbl="fgAcc0" presStyleIdx="0" presStyleCnt="1" custScaleX="142487" custScaleY="82195">
        <dgm:presLayoutVars>
          <dgm:chPref val="3"/>
        </dgm:presLayoutVars>
      </dgm:prSet>
      <dgm:spPr/>
      <dgm:t>
        <a:bodyPr/>
        <a:lstStyle/>
        <a:p>
          <a:endParaRPr lang="ru-RU"/>
        </a:p>
      </dgm:t>
    </dgm:pt>
    <dgm:pt modelId="{69939F2B-E9FB-4DB3-A5A1-DBD0CD4ADC4F}" type="pres">
      <dgm:prSet presAssocID="{94379317-810D-4F4D-BE28-9DCF02528334}" presName="hierChild2" presStyleCnt="0"/>
      <dgm:spPr/>
    </dgm:pt>
    <dgm:pt modelId="{312058F7-2877-4E7D-879F-CEAAFE15DCB0}" type="pres">
      <dgm:prSet presAssocID="{A5442596-BDAF-4CAE-9FB1-51119053DEEB}" presName="Name10" presStyleLbl="parChTrans1D2" presStyleIdx="0" presStyleCnt="3"/>
      <dgm:spPr/>
      <dgm:t>
        <a:bodyPr/>
        <a:lstStyle/>
        <a:p>
          <a:endParaRPr lang="ru-RU"/>
        </a:p>
      </dgm:t>
    </dgm:pt>
    <dgm:pt modelId="{0BDDFE0A-4762-41AE-AD31-D8CBC4AB72C8}" type="pres">
      <dgm:prSet presAssocID="{A75E2B9A-91AA-44FE-AF52-02A3DB87922D}" presName="hierRoot2" presStyleCnt="0"/>
      <dgm:spPr/>
    </dgm:pt>
    <dgm:pt modelId="{ED4D3A23-D406-4790-A019-84A472F403A5}" type="pres">
      <dgm:prSet presAssocID="{A75E2B9A-91AA-44FE-AF52-02A3DB87922D}" presName="composite2" presStyleCnt="0"/>
      <dgm:spPr/>
    </dgm:pt>
    <dgm:pt modelId="{D034D26D-7A28-429A-835B-FFB382F424D0}" type="pres">
      <dgm:prSet presAssocID="{A75E2B9A-91AA-44FE-AF52-02A3DB87922D}" presName="background2" presStyleLbl="node2" presStyleIdx="0" presStyleCnt="3"/>
      <dgm:spPr>
        <a:solidFill>
          <a:schemeClr val="accent2">
            <a:lumMod val="20000"/>
            <a:lumOff val="80000"/>
          </a:schemeClr>
        </a:solidFill>
      </dgm:spPr>
      <dgm:t>
        <a:bodyPr/>
        <a:lstStyle/>
        <a:p>
          <a:endParaRPr lang="ru-RU"/>
        </a:p>
      </dgm:t>
    </dgm:pt>
    <dgm:pt modelId="{01461B9D-92CD-4B75-B85F-310ECD283CF6}" type="pres">
      <dgm:prSet presAssocID="{A75E2B9A-91AA-44FE-AF52-02A3DB87922D}" presName="text2" presStyleLbl="fgAcc2" presStyleIdx="0" presStyleCnt="3" custScaleY="176843">
        <dgm:presLayoutVars>
          <dgm:chPref val="3"/>
        </dgm:presLayoutVars>
      </dgm:prSet>
      <dgm:spPr/>
      <dgm:t>
        <a:bodyPr/>
        <a:lstStyle/>
        <a:p>
          <a:endParaRPr lang="ru-RU"/>
        </a:p>
      </dgm:t>
    </dgm:pt>
    <dgm:pt modelId="{FBCA17B1-0EFA-4585-8A86-88D3DF564812}" type="pres">
      <dgm:prSet presAssocID="{A75E2B9A-91AA-44FE-AF52-02A3DB87922D}" presName="hierChild3" presStyleCnt="0"/>
      <dgm:spPr/>
    </dgm:pt>
    <dgm:pt modelId="{76E60B09-4A90-49AC-9F59-38F2F642C7D7}" type="pres">
      <dgm:prSet presAssocID="{EC8BA7D4-1D7E-417B-A23E-08DBEE52A54F}" presName="Name10" presStyleLbl="parChTrans1D2" presStyleIdx="1" presStyleCnt="3"/>
      <dgm:spPr/>
      <dgm:t>
        <a:bodyPr/>
        <a:lstStyle/>
        <a:p>
          <a:endParaRPr lang="ru-RU"/>
        </a:p>
      </dgm:t>
    </dgm:pt>
    <dgm:pt modelId="{D6844CBB-BBB2-4440-8CF9-13217EE7AE2A}" type="pres">
      <dgm:prSet presAssocID="{95C1A29A-2CDD-4A73-A723-72E4832221F0}" presName="hierRoot2" presStyleCnt="0"/>
      <dgm:spPr/>
    </dgm:pt>
    <dgm:pt modelId="{92000A7A-48D0-41FE-9FFF-F40FB5FE21DA}" type="pres">
      <dgm:prSet presAssocID="{95C1A29A-2CDD-4A73-A723-72E4832221F0}" presName="composite2" presStyleCnt="0"/>
      <dgm:spPr/>
    </dgm:pt>
    <dgm:pt modelId="{3B83EE47-EDEF-4D5B-97CD-1DCB86E22E06}" type="pres">
      <dgm:prSet presAssocID="{95C1A29A-2CDD-4A73-A723-72E4832221F0}" presName="background2" presStyleLbl="node2" presStyleIdx="1" presStyleCnt="3"/>
      <dgm:spPr>
        <a:solidFill>
          <a:schemeClr val="accent5">
            <a:lumMod val="60000"/>
            <a:lumOff val="40000"/>
          </a:schemeClr>
        </a:solidFill>
      </dgm:spPr>
    </dgm:pt>
    <dgm:pt modelId="{13875035-8A1D-448C-9952-33AC865FC7EF}" type="pres">
      <dgm:prSet presAssocID="{95C1A29A-2CDD-4A73-A723-72E4832221F0}" presName="text2" presStyleLbl="fgAcc2" presStyleIdx="1" presStyleCnt="3" custScaleY="178977">
        <dgm:presLayoutVars>
          <dgm:chPref val="3"/>
        </dgm:presLayoutVars>
      </dgm:prSet>
      <dgm:spPr/>
      <dgm:t>
        <a:bodyPr/>
        <a:lstStyle/>
        <a:p>
          <a:endParaRPr lang="ru-RU"/>
        </a:p>
      </dgm:t>
    </dgm:pt>
    <dgm:pt modelId="{A3C3ACB4-9EE9-4F1E-B74B-407609DB7475}" type="pres">
      <dgm:prSet presAssocID="{95C1A29A-2CDD-4A73-A723-72E4832221F0}" presName="hierChild3" presStyleCnt="0"/>
      <dgm:spPr/>
    </dgm:pt>
    <dgm:pt modelId="{54072C1B-7325-44D6-B3BD-28AB4511F852}" type="pres">
      <dgm:prSet presAssocID="{EBE919F6-D25A-4803-9DF8-69B706844B45}" presName="Name10" presStyleLbl="parChTrans1D2" presStyleIdx="2" presStyleCnt="3"/>
      <dgm:spPr/>
      <dgm:t>
        <a:bodyPr/>
        <a:lstStyle/>
        <a:p>
          <a:endParaRPr lang="ru-RU"/>
        </a:p>
      </dgm:t>
    </dgm:pt>
    <dgm:pt modelId="{E950A67F-61FB-4503-BD36-51FB8B35C824}" type="pres">
      <dgm:prSet presAssocID="{D585CE53-3132-4F13-A67F-BB00DDAF0298}" presName="hierRoot2" presStyleCnt="0"/>
      <dgm:spPr/>
    </dgm:pt>
    <dgm:pt modelId="{E0743B03-C81C-4D0F-A0FD-133BBD0F5ADB}" type="pres">
      <dgm:prSet presAssocID="{D585CE53-3132-4F13-A67F-BB00DDAF0298}" presName="composite2" presStyleCnt="0"/>
      <dgm:spPr/>
    </dgm:pt>
    <dgm:pt modelId="{A2930156-91AE-42D7-9A59-9C55869DA232}" type="pres">
      <dgm:prSet presAssocID="{D585CE53-3132-4F13-A67F-BB00DDAF0298}" presName="background2" presStyleLbl="node2" presStyleIdx="2" presStyleCnt="3"/>
      <dgm:spPr>
        <a:solidFill>
          <a:schemeClr val="accent1">
            <a:lumMod val="60000"/>
            <a:lumOff val="40000"/>
          </a:schemeClr>
        </a:solidFill>
      </dgm:spPr>
    </dgm:pt>
    <dgm:pt modelId="{59B80787-6D0E-4F0D-8E99-CB130359DD40}" type="pres">
      <dgm:prSet presAssocID="{D585CE53-3132-4F13-A67F-BB00DDAF0298}" presName="text2" presStyleLbl="fgAcc2" presStyleIdx="2" presStyleCnt="3" custScaleY="183408">
        <dgm:presLayoutVars>
          <dgm:chPref val="3"/>
        </dgm:presLayoutVars>
      </dgm:prSet>
      <dgm:spPr/>
      <dgm:t>
        <a:bodyPr/>
        <a:lstStyle/>
        <a:p>
          <a:endParaRPr lang="ru-RU"/>
        </a:p>
      </dgm:t>
    </dgm:pt>
    <dgm:pt modelId="{D52B5BDC-4A2E-48A0-B849-A554166E39F0}" type="pres">
      <dgm:prSet presAssocID="{D585CE53-3132-4F13-A67F-BB00DDAF0298}" presName="hierChild3" presStyleCnt="0"/>
      <dgm:spPr/>
    </dgm:pt>
  </dgm:ptLst>
  <dgm:cxnLst>
    <dgm:cxn modelId="{55FD2A0D-5D64-41FD-B5CE-4B525B559064}" type="presOf" srcId="{466057FF-6776-4D44-9950-7E56B22EB637}" destId="{BEA42368-D623-4CA7-AF8E-0A156E11A4B9}" srcOrd="0" destOrd="0" presId="urn:microsoft.com/office/officeart/2005/8/layout/hierarchy1"/>
    <dgm:cxn modelId="{34B168DF-43FD-4644-92A4-CD01E99FED3A}" srcId="{94379317-810D-4F4D-BE28-9DCF02528334}" destId="{A75E2B9A-91AA-44FE-AF52-02A3DB87922D}" srcOrd="0" destOrd="0" parTransId="{A5442596-BDAF-4CAE-9FB1-51119053DEEB}" sibTransId="{62047BB1-AFCC-40D2-B6C9-96A9F4EDB4C2}"/>
    <dgm:cxn modelId="{822E3EAA-6164-46EA-BB86-5667778EF06B}" type="presOf" srcId="{EC8BA7D4-1D7E-417B-A23E-08DBEE52A54F}" destId="{76E60B09-4A90-49AC-9F59-38F2F642C7D7}" srcOrd="0" destOrd="0" presId="urn:microsoft.com/office/officeart/2005/8/layout/hierarchy1"/>
    <dgm:cxn modelId="{05E24A1C-15F5-4907-8660-47C27157205A}" type="presOf" srcId="{A75E2B9A-91AA-44FE-AF52-02A3DB87922D}" destId="{01461B9D-92CD-4B75-B85F-310ECD283CF6}" srcOrd="0" destOrd="0" presId="urn:microsoft.com/office/officeart/2005/8/layout/hierarchy1"/>
    <dgm:cxn modelId="{A751E698-6BE8-4462-BF7A-60F73FB46544}" srcId="{466057FF-6776-4D44-9950-7E56B22EB637}" destId="{94379317-810D-4F4D-BE28-9DCF02528334}" srcOrd="0" destOrd="0" parTransId="{CDC529CA-5242-489D-9011-C43EE483904B}" sibTransId="{937DF237-EA45-4DFA-8820-12BF6042C41B}"/>
    <dgm:cxn modelId="{F6810C73-85B6-47F7-ADEA-C40166B8090B}" type="presOf" srcId="{EBE919F6-D25A-4803-9DF8-69B706844B45}" destId="{54072C1B-7325-44D6-B3BD-28AB4511F852}" srcOrd="0" destOrd="0" presId="urn:microsoft.com/office/officeart/2005/8/layout/hierarchy1"/>
    <dgm:cxn modelId="{F2AC9361-F8FF-4F9B-98AE-51F58F82F502}" type="presOf" srcId="{95C1A29A-2CDD-4A73-A723-72E4832221F0}" destId="{13875035-8A1D-448C-9952-33AC865FC7EF}" srcOrd="0" destOrd="0" presId="urn:microsoft.com/office/officeart/2005/8/layout/hierarchy1"/>
    <dgm:cxn modelId="{18A65314-D8B0-462D-8B7B-1D9629D8A216}" type="presOf" srcId="{94379317-810D-4F4D-BE28-9DCF02528334}" destId="{D6600799-8EEF-4A78-964F-92CFE90B5069}" srcOrd="0" destOrd="0" presId="urn:microsoft.com/office/officeart/2005/8/layout/hierarchy1"/>
    <dgm:cxn modelId="{E447823F-FC1A-4AE6-9A2E-42DB104BF3F3}" srcId="{94379317-810D-4F4D-BE28-9DCF02528334}" destId="{95C1A29A-2CDD-4A73-A723-72E4832221F0}" srcOrd="1" destOrd="0" parTransId="{EC8BA7D4-1D7E-417B-A23E-08DBEE52A54F}" sibTransId="{368331B6-3B22-4B9B-B0FF-032A74F2D9BD}"/>
    <dgm:cxn modelId="{230271BE-4DBE-40CC-A9A2-85482978CC6C}" type="presOf" srcId="{D585CE53-3132-4F13-A67F-BB00DDAF0298}" destId="{59B80787-6D0E-4F0D-8E99-CB130359DD40}" srcOrd="0" destOrd="0" presId="urn:microsoft.com/office/officeart/2005/8/layout/hierarchy1"/>
    <dgm:cxn modelId="{1A04808E-AF78-4926-AFD0-C9BF545FDA7C}" srcId="{94379317-810D-4F4D-BE28-9DCF02528334}" destId="{D585CE53-3132-4F13-A67F-BB00DDAF0298}" srcOrd="2" destOrd="0" parTransId="{EBE919F6-D25A-4803-9DF8-69B706844B45}" sibTransId="{C586EF47-A5EC-4DEB-AED4-D0C21AFE4AD8}"/>
    <dgm:cxn modelId="{2E7E70AD-9F4A-4FA7-8CA5-131B006A5E5D}" type="presOf" srcId="{A5442596-BDAF-4CAE-9FB1-51119053DEEB}" destId="{312058F7-2877-4E7D-879F-CEAAFE15DCB0}" srcOrd="0" destOrd="0" presId="urn:microsoft.com/office/officeart/2005/8/layout/hierarchy1"/>
    <dgm:cxn modelId="{E7BF4A97-9C4E-4F7F-AF0F-ED1653EC14B2}" type="presParOf" srcId="{BEA42368-D623-4CA7-AF8E-0A156E11A4B9}" destId="{FA07488B-6E76-40E9-9E7E-DBC491312C27}" srcOrd="0" destOrd="0" presId="urn:microsoft.com/office/officeart/2005/8/layout/hierarchy1"/>
    <dgm:cxn modelId="{F54E0C67-2931-4652-B8CD-BFCA3772EAE8}" type="presParOf" srcId="{FA07488B-6E76-40E9-9E7E-DBC491312C27}" destId="{743F90C7-2D8E-47E7-BA1A-5D29E02C59D9}" srcOrd="0" destOrd="0" presId="urn:microsoft.com/office/officeart/2005/8/layout/hierarchy1"/>
    <dgm:cxn modelId="{A2EF1319-7DA3-4352-BD2C-4ED42FF58849}" type="presParOf" srcId="{743F90C7-2D8E-47E7-BA1A-5D29E02C59D9}" destId="{7D2607D2-5B05-42F3-976E-1837FE4FB4B4}" srcOrd="0" destOrd="0" presId="urn:microsoft.com/office/officeart/2005/8/layout/hierarchy1"/>
    <dgm:cxn modelId="{452C07A7-9588-4C01-95F8-7D4618F01914}" type="presParOf" srcId="{743F90C7-2D8E-47E7-BA1A-5D29E02C59D9}" destId="{D6600799-8EEF-4A78-964F-92CFE90B5069}" srcOrd="1" destOrd="0" presId="urn:microsoft.com/office/officeart/2005/8/layout/hierarchy1"/>
    <dgm:cxn modelId="{2AC367EF-108D-47DD-93A1-97AADC4DA3AF}" type="presParOf" srcId="{FA07488B-6E76-40E9-9E7E-DBC491312C27}" destId="{69939F2B-E9FB-4DB3-A5A1-DBD0CD4ADC4F}" srcOrd="1" destOrd="0" presId="urn:microsoft.com/office/officeart/2005/8/layout/hierarchy1"/>
    <dgm:cxn modelId="{1C316858-BB39-4A44-BB6B-8F432D52E0D6}" type="presParOf" srcId="{69939F2B-E9FB-4DB3-A5A1-DBD0CD4ADC4F}" destId="{312058F7-2877-4E7D-879F-CEAAFE15DCB0}" srcOrd="0" destOrd="0" presId="urn:microsoft.com/office/officeart/2005/8/layout/hierarchy1"/>
    <dgm:cxn modelId="{43B6BFB3-1C4C-4DD2-B044-911D01381686}" type="presParOf" srcId="{69939F2B-E9FB-4DB3-A5A1-DBD0CD4ADC4F}" destId="{0BDDFE0A-4762-41AE-AD31-D8CBC4AB72C8}" srcOrd="1" destOrd="0" presId="urn:microsoft.com/office/officeart/2005/8/layout/hierarchy1"/>
    <dgm:cxn modelId="{C341D1C0-DF81-448C-B35A-027BBCB49F78}" type="presParOf" srcId="{0BDDFE0A-4762-41AE-AD31-D8CBC4AB72C8}" destId="{ED4D3A23-D406-4790-A019-84A472F403A5}" srcOrd="0" destOrd="0" presId="urn:microsoft.com/office/officeart/2005/8/layout/hierarchy1"/>
    <dgm:cxn modelId="{CAFBB0BB-AEB4-4669-8E5D-A9323DE248DD}" type="presParOf" srcId="{ED4D3A23-D406-4790-A019-84A472F403A5}" destId="{D034D26D-7A28-429A-835B-FFB382F424D0}" srcOrd="0" destOrd="0" presId="urn:microsoft.com/office/officeart/2005/8/layout/hierarchy1"/>
    <dgm:cxn modelId="{E775EC69-0944-4A67-A2D3-6831CB75796D}" type="presParOf" srcId="{ED4D3A23-D406-4790-A019-84A472F403A5}" destId="{01461B9D-92CD-4B75-B85F-310ECD283CF6}" srcOrd="1" destOrd="0" presId="urn:microsoft.com/office/officeart/2005/8/layout/hierarchy1"/>
    <dgm:cxn modelId="{5DB47635-1B60-4769-BB04-E3812231EE7B}" type="presParOf" srcId="{0BDDFE0A-4762-41AE-AD31-D8CBC4AB72C8}" destId="{FBCA17B1-0EFA-4585-8A86-88D3DF564812}" srcOrd="1" destOrd="0" presId="urn:microsoft.com/office/officeart/2005/8/layout/hierarchy1"/>
    <dgm:cxn modelId="{31544641-EE90-46AA-BD3C-AB4A1F8FC1EB}" type="presParOf" srcId="{69939F2B-E9FB-4DB3-A5A1-DBD0CD4ADC4F}" destId="{76E60B09-4A90-49AC-9F59-38F2F642C7D7}" srcOrd="2" destOrd="0" presId="urn:microsoft.com/office/officeart/2005/8/layout/hierarchy1"/>
    <dgm:cxn modelId="{8690457A-669B-43A3-9900-9AE9BA069A68}" type="presParOf" srcId="{69939F2B-E9FB-4DB3-A5A1-DBD0CD4ADC4F}" destId="{D6844CBB-BBB2-4440-8CF9-13217EE7AE2A}" srcOrd="3" destOrd="0" presId="urn:microsoft.com/office/officeart/2005/8/layout/hierarchy1"/>
    <dgm:cxn modelId="{46B27F60-0665-4D4E-8ED9-7D1FF26E4636}" type="presParOf" srcId="{D6844CBB-BBB2-4440-8CF9-13217EE7AE2A}" destId="{92000A7A-48D0-41FE-9FFF-F40FB5FE21DA}" srcOrd="0" destOrd="0" presId="urn:microsoft.com/office/officeart/2005/8/layout/hierarchy1"/>
    <dgm:cxn modelId="{465DD1E4-9E76-4F00-B433-C3F068399D83}" type="presParOf" srcId="{92000A7A-48D0-41FE-9FFF-F40FB5FE21DA}" destId="{3B83EE47-EDEF-4D5B-97CD-1DCB86E22E06}" srcOrd="0" destOrd="0" presId="urn:microsoft.com/office/officeart/2005/8/layout/hierarchy1"/>
    <dgm:cxn modelId="{26903A18-FFEF-450F-8772-26469CCF8CC4}" type="presParOf" srcId="{92000A7A-48D0-41FE-9FFF-F40FB5FE21DA}" destId="{13875035-8A1D-448C-9952-33AC865FC7EF}" srcOrd="1" destOrd="0" presId="urn:microsoft.com/office/officeart/2005/8/layout/hierarchy1"/>
    <dgm:cxn modelId="{5C4BB905-497E-4DFC-96B7-FF4E567F5928}" type="presParOf" srcId="{D6844CBB-BBB2-4440-8CF9-13217EE7AE2A}" destId="{A3C3ACB4-9EE9-4F1E-B74B-407609DB7475}" srcOrd="1" destOrd="0" presId="urn:microsoft.com/office/officeart/2005/8/layout/hierarchy1"/>
    <dgm:cxn modelId="{69793634-A876-401D-B38A-7FBC8783D346}" type="presParOf" srcId="{69939F2B-E9FB-4DB3-A5A1-DBD0CD4ADC4F}" destId="{54072C1B-7325-44D6-B3BD-28AB4511F852}" srcOrd="4" destOrd="0" presId="urn:microsoft.com/office/officeart/2005/8/layout/hierarchy1"/>
    <dgm:cxn modelId="{4F17C943-7536-4E5D-BC10-864C7C8F1C7D}" type="presParOf" srcId="{69939F2B-E9FB-4DB3-A5A1-DBD0CD4ADC4F}" destId="{E950A67F-61FB-4503-BD36-51FB8B35C824}" srcOrd="5" destOrd="0" presId="urn:microsoft.com/office/officeart/2005/8/layout/hierarchy1"/>
    <dgm:cxn modelId="{69439810-5793-4CC9-89FB-2D33A489760A}" type="presParOf" srcId="{E950A67F-61FB-4503-BD36-51FB8B35C824}" destId="{E0743B03-C81C-4D0F-A0FD-133BBD0F5ADB}" srcOrd="0" destOrd="0" presId="urn:microsoft.com/office/officeart/2005/8/layout/hierarchy1"/>
    <dgm:cxn modelId="{E5F20327-42E8-49D4-A64B-E63792E8339F}" type="presParOf" srcId="{E0743B03-C81C-4D0F-A0FD-133BBD0F5ADB}" destId="{A2930156-91AE-42D7-9A59-9C55869DA232}" srcOrd="0" destOrd="0" presId="urn:microsoft.com/office/officeart/2005/8/layout/hierarchy1"/>
    <dgm:cxn modelId="{450E9339-09DB-4F3E-9D70-6C50F6CA6F04}" type="presParOf" srcId="{E0743B03-C81C-4D0F-A0FD-133BBD0F5ADB}" destId="{59B80787-6D0E-4F0D-8E99-CB130359DD40}" srcOrd="1" destOrd="0" presId="urn:microsoft.com/office/officeart/2005/8/layout/hierarchy1"/>
    <dgm:cxn modelId="{48999C3C-351D-4457-BD5D-679EFC11564F}" type="presParOf" srcId="{E950A67F-61FB-4503-BD36-51FB8B35C824}" destId="{D52B5BDC-4A2E-48A0-B849-A554166E39F0}"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EE41D18-AD43-4560-88F1-54F738C26C22}" type="doc">
      <dgm:prSet loTypeId="urn:microsoft.com/office/officeart/2005/8/layout/cycle8" loCatId="cycle" qsTypeId="urn:microsoft.com/office/officeart/2005/8/quickstyle/simple2" qsCatId="simple" csTypeId="urn:microsoft.com/office/officeart/2005/8/colors/accent1_5" csCatId="accent1" phldr="1"/>
      <dgm:spPr/>
    </dgm:pt>
    <dgm:pt modelId="{2A411D5A-1F06-4789-9852-FBCB3CA5F26F}">
      <dgm:prSet phldrT="[Текст]" custT="1"/>
      <dgm:spPr/>
      <dgm:t>
        <a:bodyPr/>
        <a:lstStyle/>
        <a:p>
          <a:r>
            <a:rPr lang="ru-RU" sz="900" b="1" i="0" dirty="0" smtClean="0">
              <a:solidFill>
                <a:schemeClr val="tx1"/>
              </a:solidFill>
              <a:latin typeface="+mn-lt"/>
              <a:cs typeface="Courier New" pitchFamily="49" charset="0"/>
            </a:rPr>
            <a:t>Муниципальные программы социальной направленности               </a:t>
          </a:r>
          <a:r>
            <a:rPr lang="ru-RU" sz="900" b="1" i="0" dirty="0" smtClean="0">
              <a:solidFill>
                <a:schemeClr val="tx1"/>
              </a:solidFill>
              <a:latin typeface="Liberation Serif" pitchFamily="18" charset="0"/>
              <a:cs typeface="Courier New" pitchFamily="49" charset="0"/>
            </a:rPr>
            <a:t>8 348,6 </a:t>
          </a:r>
          <a:r>
            <a:rPr lang="ru-RU" sz="900" b="1" i="0" dirty="0" smtClean="0">
              <a:solidFill>
                <a:schemeClr val="tx1"/>
              </a:solidFill>
              <a:latin typeface="+mn-lt"/>
              <a:cs typeface="Courier New" pitchFamily="49" charset="0"/>
            </a:rPr>
            <a:t>млн. руб</a:t>
          </a:r>
          <a:r>
            <a:rPr lang="ru-RU" sz="900" b="1" i="0" dirty="0" smtClean="0">
              <a:latin typeface="+mn-lt"/>
              <a:cs typeface="Courier New" pitchFamily="49" charset="0"/>
            </a:rPr>
            <a:t>. </a:t>
          </a:r>
          <a:endParaRPr lang="ru-RU" sz="900" b="1" dirty="0">
            <a:latin typeface="+mn-lt"/>
          </a:endParaRPr>
        </a:p>
      </dgm:t>
    </dgm:pt>
    <dgm:pt modelId="{EA8A72E3-A7D3-4710-A83A-AC58C1C26AFE}" type="parTrans" cxnId="{7C36D822-06D0-4F7E-BBA8-A262CB89228C}">
      <dgm:prSet/>
      <dgm:spPr/>
      <dgm:t>
        <a:bodyPr/>
        <a:lstStyle/>
        <a:p>
          <a:endParaRPr lang="ru-RU" sz="1000">
            <a:latin typeface="+mn-lt"/>
          </a:endParaRPr>
        </a:p>
      </dgm:t>
    </dgm:pt>
    <dgm:pt modelId="{D9C3C366-EE58-4097-ADD8-7777BA289E91}" type="sibTrans" cxnId="{7C36D822-06D0-4F7E-BBA8-A262CB89228C}">
      <dgm:prSet/>
      <dgm:spPr/>
      <dgm:t>
        <a:bodyPr/>
        <a:lstStyle/>
        <a:p>
          <a:endParaRPr lang="ru-RU" sz="1000">
            <a:latin typeface="+mn-lt"/>
          </a:endParaRPr>
        </a:p>
      </dgm:t>
    </dgm:pt>
    <dgm:pt modelId="{74778225-6479-4675-902B-6E7E32F31A55}">
      <dgm:prSet phldrT="[Текст]" custT="1"/>
      <dgm:spPr/>
      <dgm:t>
        <a:bodyPr/>
        <a:lstStyle/>
        <a:p>
          <a:r>
            <a:rPr lang="ru-RU" sz="900" b="1" dirty="0" smtClean="0">
              <a:solidFill>
                <a:schemeClr val="tx1"/>
              </a:solidFill>
              <a:latin typeface="+mn-lt"/>
            </a:rPr>
            <a:t>Непрограммные расходы  </a:t>
          </a:r>
        </a:p>
        <a:p>
          <a:r>
            <a:rPr lang="en-US" sz="900" b="1" dirty="0" smtClean="0">
              <a:solidFill>
                <a:schemeClr val="tx1"/>
              </a:solidFill>
              <a:latin typeface="+mn-lt"/>
            </a:rPr>
            <a:t>1</a:t>
          </a:r>
          <a:r>
            <a:rPr lang="ru-RU" sz="900" b="1" dirty="0" smtClean="0">
              <a:solidFill>
                <a:schemeClr val="tx1"/>
              </a:solidFill>
              <a:latin typeface="+mn-lt"/>
            </a:rPr>
            <a:t>30,7  млн. руб.</a:t>
          </a:r>
          <a:endParaRPr lang="ru-RU" sz="900" b="1" dirty="0">
            <a:solidFill>
              <a:schemeClr val="tx1"/>
            </a:solidFill>
            <a:latin typeface="+mn-lt"/>
          </a:endParaRPr>
        </a:p>
      </dgm:t>
    </dgm:pt>
    <dgm:pt modelId="{CAD0523E-FFA1-432A-A4D5-A09D151856C3}" type="parTrans" cxnId="{773D7550-1B1B-4687-93A6-6CABAEADE1E7}">
      <dgm:prSet/>
      <dgm:spPr/>
      <dgm:t>
        <a:bodyPr/>
        <a:lstStyle/>
        <a:p>
          <a:endParaRPr lang="ru-RU" sz="1000">
            <a:latin typeface="+mn-lt"/>
          </a:endParaRPr>
        </a:p>
      </dgm:t>
    </dgm:pt>
    <dgm:pt modelId="{7D19F2BF-300E-4205-8294-5A58A623A160}" type="sibTrans" cxnId="{773D7550-1B1B-4687-93A6-6CABAEADE1E7}">
      <dgm:prSet/>
      <dgm:spPr/>
      <dgm:t>
        <a:bodyPr/>
        <a:lstStyle/>
        <a:p>
          <a:endParaRPr lang="ru-RU" sz="1000">
            <a:latin typeface="+mn-lt"/>
          </a:endParaRPr>
        </a:p>
      </dgm:t>
    </dgm:pt>
    <dgm:pt modelId="{10C587E0-0994-4312-93EF-4E7E49591CFD}">
      <dgm:prSet phldrT="[Текст]" custT="1"/>
      <dgm:spPr/>
      <dgm:t>
        <a:bodyPr/>
        <a:lstStyle/>
        <a:p>
          <a:r>
            <a:rPr lang="ru-RU" sz="900" b="1" i="0" dirty="0" smtClean="0">
              <a:solidFill>
                <a:schemeClr val="tx1"/>
              </a:solidFill>
              <a:latin typeface="+mn-lt"/>
              <a:cs typeface="Courier New" pitchFamily="49" charset="0"/>
            </a:rPr>
            <a:t>Муниципальные программы, </a:t>
          </a:r>
        </a:p>
        <a:p>
          <a:r>
            <a:rPr lang="ru-RU" sz="900" b="1" i="0" dirty="0" smtClean="0">
              <a:solidFill>
                <a:schemeClr val="tx1"/>
              </a:solidFill>
              <a:latin typeface="+mn-lt"/>
              <a:cs typeface="Courier New" pitchFamily="49" charset="0"/>
            </a:rPr>
            <a:t>направленные на создание безопасной и комфортной среды для жизни граждан  </a:t>
          </a:r>
        </a:p>
        <a:p>
          <a:r>
            <a:rPr lang="ru-RU" sz="900" b="1" i="0" dirty="0" smtClean="0">
              <a:solidFill>
                <a:schemeClr val="tx1"/>
              </a:solidFill>
              <a:latin typeface="+mn-lt"/>
              <a:cs typeface="Courier New" pitchFamily="49" charset="0"/>
            </a:rPr>
            <a:t>2 882,7 млн. руб. </a:t>
          </a:r>
          <a:endParaRPr lang="ru-RU" sz="900" b="1" dirty="0">
            <a:solidFill>
              <a:schemeClr val="tx1"/>
            </a:solidFill>
            <a:latin typeface="+mn-lt"/>
          </a:endParaRPr>
        </a:p>
      </dgm:t>
    </dgm:pt>
    <dgm:pt modelId="{3CC952A7-993B-4FDE-9990-5CE1A01A4D1A}" type="parTrans" cxnId="{D7437473-28D1-450A-88EF-709D4C3DB836}">
      <dgm:prSet/>
      <dgm:spPr/>
      <dgm:t>
        <a:bodyPr/>
        <a:lstStyle/>
        <a:p>
          <a:endParaRPr lang="ru-RU" sz="1000">
            <a:latin typeface="+mn-lt"/>
          </a:endParaRPr>
        </a:p>
      </dgm:t>
    </dgm:pt>
    <dgm:pt modelId="{F6114B11-A8AB-4A2D-A251-7C9904BD9208}" type="sibTrans" cxnId="{D7437473-28D1-450A-88EF-709D4C3DB836}">
      <dgm:prSet/>
      <dgm:spPr/>
      <dgm:t>
        <a:bodyPr/>
        <a:lstStyle/>
        <a:p>
          <a:endParaRPr lang="ru-RU" sz="1000">
            <a:latin typeface="+mn-lt"/>
          </a:endParaRPr>
        </a:p>
      </dgm:t>
    </dgm:pt>
    <dgm:pt modelId="{399A6613-66C7-423A-940B-022C375DC0C1}" type="pres">
      <dgm:prSet presAssocID="{1EE41D18-AD43-4560-88F1-54F738C26C22}" presName="compositeShape" presStyleCnt="0">
        <dgm:presLayoutVars>
          <dgm:chMax val="7"/>
          <dgm:dir/>
          <dgm:resizeHandles val="exact"/>
        </dgm:presLayoutVars>
      </dgm:prSet>
      <dgm:spPr/>
    </dgm:pt>
    <dgm:pt modelId="{E961D125-D99B-4EAE-84DD-66552841368B}" type="pres">
      <dgm:prSet presAssocID="{1EE41D18-AD43-4560-88F1-54F738C26C22}" presName="wedge1" presStyleLbl="node1" presStyleIdx="0" presStyleCnt="3" custScaleX="104453" custScaleY="101804"/>
      <dgm:spPr/>
      <dgm:t>
        <a:bodyPr/>
        <a:lstStyle/>
        <a:p>
          <a:endParaRPr lang="ru-RU"/>
        </a:p>
      </dgm:t>
    </dgm:pt>
    <dgm:pt modelId="{AA27B040-2B39-4674-921F-777A1E4E486B}" type="pres">
      <dgm:prSet presAssocID="{1EE41D18-AD43-4560-88F1-54F738C26C22}" presName="dummy1a" presStyleCnt="0"/>
      <dgm:spPr/>
    </dgm:pt>
    <dgm:pt modelId="{0BCD68D9-D35C-4B95-8843-748F07B4722F}" type="pres">
      <dgm:prSet presAssocID="{1EE41D18-AD43-4560-88F1-54F738C26C22}" presName="dummy1b" presStyleCnt="0"/>
      <dgm:spPr/>
    </dgm:pt>
    <dgm:pt modelId="{6CB8BC33-3677-43E5-8860-02B8683E431A}" type="pres">
      <dgm:prSet presAssocID="{1EE41D18-AD43-4560-88F1-54F738C26C22}" presName="wedge1Tx" presStyleLbl="node1" presStyleIdx="0" presStyleCnt="3">
        <dgm:presLayoutVars>
          <dgm:chMax val="0"/>
          <dgm:chPref val="0"/>
          <dgm:bulletEnabled val="1"/>
        </dgm:presLayoutVars>
      </dgm:prSet>
      <dgm:spPr/>
      <dgm:t>
        <a:bodyPr/>
        <a:lstStyle/>
        <a:p>
          <a:endParaRPr lang="ru-RU"/>
        </a:p>
      </dgm:t>
    </dgm:pt>
    <dgm:pt modelId="{4DA2D694-AF95-4F47-A85A-6250AF47993E}" type="pres">
      <dgm:prSet presAssocID="{1EE41D18-AD43-4560-88F1-54F738C26C22}" presName="wedge2" presStyleLbl="node1" presStyleIdx="1" presStyleCnt="3" custLinFactNeighborY="1481"/>
      <dgm:spPr/>
      <dgm:t>
        <a:bodyPr/>
        <a:lstStyle/>
        <a:p>
          <a:endParaRPr lang="ru-RU"/>
        </a:p>
      </dgm:t>
    </dgm:pt>
    <dgm:pt modelId="{F321BD45-D607-4822-87E2-A84AC908920E}" type="pres">
      <dgm:prSet presAssocID="{1EE41D18-AD43-4560-88F1-54F738C26C22}" presName="dummy2a" presStyleCnt="0"/>
      <dgm:spPr/>
    </dgm:pt>
    <dgm:pt modelId="{54C38985-557B-4537-ACAF-396E899CC142}" type="pres">
      <dgm:prSet presAssocID="{1EE41D18-AD43-4560-88F1-54F738C26C22}" presName="dummy2b" presStyleCnt="0"/>
      <dgm:spPr/>
    </dgm:pt>
    <dgm:pt modelId="{B1385858-E0CB-4A98-9115-92F5E6507A5A}" type="pres">
      <dgm:prSet presAssocID="{1EE41D18-AD43-4560-88F1-54F738C26C22}" presName="wedge2Tx" presStyleLbl="node1" presStyleIdx="1" presStyleCnt="3">
        <dgm:presLayoutVars>
          <dgm:chMax val="0"/>
          <dgm:chPref val="0"/>
          <dgm:bulletEnabled val="1"/>
        </dgm:presLayoutVars>
      </dgm:prSet>
      <dgm:spPr/>
      <dgm:t>
        <a:bodyPr/>
        <a:lstStyle/>
        <a:p>
          <a:endParaRPr lang="ru-RU"/>
        </a:p>
      </dgm:t>
    </dgm:pt>
    <dgm:pt modelId="{2DC86A1A-B6D8-49C0-AE8B-35A9A68080D8}" type="pres">
      <dgm:prSet presAssocID="{1EE41D18-AD43-4560-88F1-54F738C26C22}" presName="wedge3" presStyleLbl="node1" presStyleIdx="2" presStyleCnt="3" custScaleX="109053" custScaleY="107375"/>
      <dgm:spPr/>
      <dgm:t>
        <a:bodyPr/>
        <a:lstStyle/>
        <a:p>
          <a:endParaRPr lang="ru-RU"/>
        </a:p>
      </dgm:t>
    </dgm:pt>
    <dgm:pt modelId="{4B89EF29-279C-41CE-A5BB-4EF2591F1211}" type="pres">
      <dgm:prSet presAssocID="{1EE41D18-AD43-4560-88F1-54F738C26C22}" presName="dummy3a" presStyleCnt="0"/>
      <dgm:spPr/>
    </dgm:pt>
    <dgm:pt modelId="{CC693E2A-6EA5-4C7C-9B97-AE2A36C4DC2D}" type="pres">
      <dgm:prSet presAssocID="{1EE41D18-AD43-4560-88F1-54F738C26C22}" presName="dummy3b" presStyleCnt="0"/>
      <dgm:spPr/>
    </dgm:pt>
    <dgm:pt modelId="{CC56A410-29C0-4E6D-8FA4-05A10356E095}" type="pres">
      <dgm:prSet presAssocID="{1EE41D18-AD43-4560-88F1-54F738C26C22}" presName="wedge3Tx" presStyleLbl="node1" presStyleIdx="2" presStyleCnt="3">
        <dgm:presLayoutVars>
          <dgm:chMax val="0"/>
          <dgm:chPref val="0"/>
          <dgm:bulletEnabled val="1"/>
        </dgm:presLayoutVars>
      </dgm:prSet>
      <dgm:spPr/>
      <dgm:t>
        <a:bodyPr/>
        <a:lstStyle/>
        <a:p>
          <a:endParaRPr lang="ru-RU"/>
        </a:p>
      </dgm:t>
    </dgm:pt>
    <dgm:pt modelId="{8BDEB5E9-0D98-4E88-8959-1658D74C7805}" type="pres">
      <dgm:prSet presAssocID="{D9C3C366-EE58-4097-ADD8-7777BA289E91}" presName="arrowWedge1" presStyleLbl="fgSibTrans2D1" presStyleIdx="0" presStyleCnt="3" custLinFactNeighborX="928" custLinFactNeighborY="-1074"/>
      <dgm:spPr/>
    </dgm:pt>
    <dgm:pt modelId="{3B43E5C1-6B4F-4E4C-920A-F3C335068810}" type="pres">
      <dgm:prSet presAssocID="{7D19F2BF-300E-4205-8294-5A58A623A160}" presName="arrowWedge2" presStyleLbl="fgSibTrans2D1" presStyleIdx="1" presStyleCnt="3" custLinFactNeighborX="876" custLinFactNeighborY="1428"/>
      <dgm:spPr/>
    </dgm:pt>
    <dgm:pt modelId="{ECE4D473-8E66-4D79-AC08-EF4EA88E4187}" type="pres">
      <dgm:prSet presAssocID="{F6114B11-A8AB-4A2D-A251-7C9904BD9208}" presName="arrowWedge3" presStyleLbl="fgSibTrans2D1" presStyleIdx="2" presStyleCnt="3" custLinFactNeighborX="-4804" custLinFactNeighborY="-2929"/>
      <dgm:spPr/>
      <dgm:t>
        <a:bodyPr/>
        <a:lstStyle/>
        <a:p>
          <a:endParaRPr lang="ru-RU"/>
        </a:p>
      </dgm:t>
    </dgm:pt>
  </dgm:ptLst>
  <dgm:cxnLst>
    <dgm:cxn modelId="{3250C403-5060-4203-9343-47A47B9D074E}" type="presOf" srcId="{10C587E0-0994-4312-93EF-4E7E49591CFD}" destId="{2DC86A1A-B6D8-49C0-AE8B-35A9A68080D8}" srcOrd="0" destOrd="0" presId="urn:microsoft.com/office/officeart/2005/8/layout/cycle8"/>
    <dgm:cxn modelId="{F16C5B06-948D-4CAA-8C00-C2A473FEDE8F}" type="presOf" srcId="{74778225-6479-4675-902B-6E7E32F31A55}" destId="{B1385858-E0CB-4A98-9115-92F5E6507A5A}" srcOrd="1" destOrd="0" presId="urn:microsoft.com/office/officeart/2005/8/layout/cycle8"/>
    <dgm:cxn modelId="{4E90EB8B-7CEB-4D55-AE47-28A52E1F1B5F}" type="presOf" srcId="{1EE41D18-AD43-4560-88F1-54F738C26C22}" destId="{399A6613-66C7-423A-940B-022C375DC0C1}" srcOrd="0" destOrd="0" presId="urn:microsoft.com/office/officeart/2005/8/layout/cycle8"/>
    <dgm:cxn modelId="{9928B617-5A36-491F-B5D4-2357C286696F}" type="presOf" srcId="{2A411D5A-1F06-4789-9852-FBCB3CA5F26F}" destId="{E961D125-D99B-4EAE-84DD-66552841368B}" srcOrd="0" destOrd="0" presId="urn:microsoft.com/office/officeart/2005/8/layout/cycle8"/>
    <dgm:cxn modelId="{D7437473-28D1-450A-88EF-709D4C3DB836}" srcId="{1EE41D18-AD43-4560-88F1-54F738C26C22}" destId="{10C587E0-0994-4312-93EF-4E7E49591CFD}" srcOrd="2" destOrd="0" parTransId="{3CC952A7-993B-4FDE-9990-5CE1A01A4D1A}" sibTransId="{F6114B11-A8AB-4A2D-A251-7C9904BD9208}"/>
    <dgm:cxn modelId="{AE78CB0E-C302-4FAF-B551-254780C3D635}" type="presOf" srcId="{2A411D5A-1F06-4789-9852-FBCB3CA5F26F}" destId="{6CB8BC33-3677-43E5-8860-02B8683E431A}" srcOrd="1" destOrd="0" presId="urn:microsoft.com/office/officeart/2005/8/layout/cycle8"/>
    <dgm:cxn modelId="{7C36D822-06D0-4F7E-BBA8-A262CB89228C}" srcId="{1EE41D18-AD43-4560-88F1-54F738C26C22}" destId="{2A411D5A-1F06-4789-9852-FBCB3CA5F26F}" srcOrd="0" destOrd="0" parTransId="{EA8A72E3-A7D3-4710-A83A-AC58C1C26AFE}" sibTransId="{D9C3C366-EE58-4097-ADD8-7777BA289E91}"/>
    <dgm:cxn modelId="{B0EC68EF-99A5-47A4-8143-565723833235}" type="presOf" srcId="{10C587E0-0994-4312-93EF-4E7E49591CFD}" destId="{CC56A410-29C0-4E6D-8FA4-05A10356E095}" srcOrd="1" destOrd="0" presId="urn:microsoft.com/office/officeart/2005/8/layout/cycle8"/>
    <dgm:cxn modelId="{773D7550-1B1B-4687-93A6-6CABAEADE1E7}" srcId="{1EE41D18-AD43-4560-88F1-54F738C26C22}" destId="{74778225-6479-4675-902B-6E7E32F31A55}" srcOrd="1" destOrd="0" parTransId="{CAD0523E-FFA1-432A-A4D5-A09D151856C3}" sibTransId="{7D19F2BF-300E-4205-8294-5A58A623A160}"/>
    <dgm:cxn modelId="{52B40E31-95B8-44C0-9ABF-6B9E072858F8}" type="presOf" srcId="{74778225-6479-4675-902B-6E7E32F31A55}" destId="{4DA2D694-AF95-4F47-A85A-6250AF47993E}" srcOrd="0" destOrd="0" presId="urn:microsoft.com/office/officeart/2005/8/layout/cycle8"/>
    <dgm:cxn modelId="{8C0470F5-067D-4B7D-A65C-F67069709448}" type="presParOf" srcId="{399A6613-66C7-423A-940B-022C375DC0C1}" destId="{E961D125-D99B-4EAE-84DD-66552841368B}" srcOrd="0" destOrd="0" presId="urn:microsoft.com/office/officeart/2005/8/layout/cycle8"/>
    <dgm:cxn modelId="{6D24FCCC-0050-4C44-AB94-96682F70D6F1}" type="presParOf" srcId="{399A6613-66C7-423A-940B-022C375DC0C1}" destId="{AA27B040-2B39-4674-921F-777A1E4E486B}" srcOrd="1" destOrd="0" presId="urn:microsoft.com/office/officeart/2005/8/layout/cycle8"/>
    <dgm:cxn modelId="{1DB54958-1D6A-41DE-A065-DC896949FACC}" type="presParOf" srcId="{399A6613-66C7-423A-940B-022C375DC0C1}" destId="{0BCD68D9-D35C-4B95-8843-748F07B4722F}" srcOrd="2" destOrd="0" presId="urn:microsoft.com/office/officeart/2005/8/layout/cycle8"/>
    <dgm:cxn modelId="{0A2E11F2-9A1C-4043-BE7A-60700960385E}" type="presParOf" srcId="{399A6613-66C7-423A-940B-022C375DC0C1}" destId="{6CB8BC33-3677-43E5-8860-02B8683E431A}" srcOrd="3" destOrd="0" presId="urn:microsoft.com/office/officeart/2005/8/layout/cycle8"/>
    <dgm:cxn modelId="{603DF175-A011-46A0-A25D-F9A352F440C1}" type="presParOf" srcId="{399A6613-66C7-423A-940B-022C375DC0C1}" destId="{4DA2D694-AF95-4F47-A85A-6250AF47993E}" srcOrd="4" destOrd="0" presId="urn:microsoft.com/office/officeart/2005/8/layout/cycle8"/>
    <dgm:cxn modelId="{944AA35F-F293-4993-AB0A-C8C53C3F0D6C}" type="presParOf" srcId="{399A6613-66C7-423A-940B-022C375DC0C1}" destId="{F321BD45-D607-4822-87E2-A84AC908920E}" srcOrd="5" destOrd="0" presId="urn:microsoft.com/office/officeart/2005/8/layout/cycle8"/>
    <dgm:cxn modelId="{28867356-A423-44E3-AAC7-2B6A0D9532BB}" type="presParOf" srcId="{399A6613-66C7-423A-940B-022C375DC0C1}" destId="{54C38985-557B-4537-ACAF-396E899CC142}" srcOrd="6" destOrd="0" presId="urn:microsoft.com/office/officeart/2005/8/layout/cycle8"/>
    <dgm:cxn modelId="{150C01DD-4E26-4C54-B773-583F624E0BCA}" type="presParOf" srcId="{399A6613-66C7-423A-940B-022C375DC0C1}" destId="{B1385858-E0CB-4A98-9115-92F5E6507A5A}" srcOrd="7" destOrd="0" presId="urn:microsoft.com/office/officeart/2005/8/layout/cycle8"/>
    <dgm:cxn modelId="{BD026167-9F22-4D09-B655-66DA8782B9F1}" type="presParOf" srcId="{399A6613-66C7-423A-940B-022C375DC0C1}" destId="{2DC86A1A-B6D8-49C0-AE8B-35A9A68080D8}" srcOrd="8" destOrd="0" presId="urn:microsoft.com/office/officeart/2005/8/layout/cycle8"/>
    <dgm:cxn modelId="{4B3FABB7-3624-4C48-9AB6-7ED68B12B505}" type="presParOf" srcId="{399A6613-66C7-423A-940B-022C375DC0C1}" destId="{4B89EF29-279C-41CE-A5BB-4EF2591F1211}" srcOrd="9" destOrd="0" presId="urn:microsoft.com/office/officeart/2005/8/layout/cycle8"/>
    <dgm:cxn modelId="{3A843F8A-8F9E-47D7-A8C7-7F799B5A0B2F}" type="presParOf" srcId="{399A6613-66C7-423A-940B-022C375DC0C1}" destId="{CC693E2A-6EA5-4C7C-9B97-AE2A36C4DC2D}" srcOrd="10" destOrd="0" presId="urn:microsoft.com/office/officeart/2005/8/layout/cycle8"/>
    <dgm:cxn modelId="{F8C7E3B7-D483-4408-BE58-1BD17F7C16C5}" type="presParOf" srcId="{399A6613-66C7-423A-940B-022C375DC0C1}" destId="{CC56A410-29C0-4E6D-8FA4-05A10356E095}" srcOrd="11" destOrd="0" presId="urn:microsoft.com/office/officeart/2005/8/layout/cycle8"/>
    <dgm:cxn modelId="{35665169-3C44-417A-A9CF-A4134948A4BE}" type="presParOf" srcId="{399A6613-66C7-423A-940B-022C375DC0C1}" destId="{8BDEB5E9-0D98-4E88-8959-1658D74C7805}" srcOrd="12" destOrd="0" presId="urn:microsoft.com/office/officeart/2005/8/layout/cycle8"/>
    <dgm:cxn modelId="{3F24375C-1084-4721-88A3-35CB97DCF06C}" type="presParOf" srcId="{399A6613-66C7-423A-940B-022C375DC0C1}" destId="{3B43E5C1-6B4F-4E4C-920A-F3C335068810}" srcOrd="13" destOrd="0" presId="urn:microsoft.com/office/officeart/2005/8/layout/cycle8"/>
    <dgm:cxn modelId="{C0105D54-B449-435B-BF56-97F55A1F7B88}" type="presParOf" srcId="{399A6613-66C7-423A-940B-022C375DC0C1}" destId="{ECE4D473-8E66-4D79-AC08-EF4EA88E4187}" srcOrd="14" destOrd="0" presId="urn:microsoft.com/office/officeart/2005/8/layout/cycle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4356944-4F94-46A4-A6DD-F2B38173B5D4}" type="doc">
      <dgm:prSet loTypeId="urn:microsoft.com/office/officeart/2005/8/layout/list1" loCatId="list" qsTypeId="urn:microsoft.com/office/officeart/2005/8/quickstyle/simple1" qsCatId="simple" csTypeId="urn:microsoft.com/office/officeart/2005/8/colors/colorful1#2" csCatId="colorful" phldr="1"/>
      <dgm:spPr/>
      <dgm:t>
        <a:bodyPr/>
        <a:lstStyle/>
        <a:p>
          <a:endParaRPr lang="ru-RU"/>
        </a:p>
      </dgm:t>
    </dgm:pt>
    <dgm:pt modelId="{093E93F7-05E2-4582-B8C4-8E7F931D5A8B}">
      <dgm:prSet phldrT="[Текст]" custT="1"/>
      <dgm:spPr/>
      <dgm:t>
        <a:bodyPr/>
        <a:lstStyle/>
        <a:p>
          <a:r>
            <a:rPr lang="ru-RU" sz="1200" b="1" i="0" dirty="0" smtClean="0">
              <a:solidFill>
                <a:schemeClr val="accent1">
                  <a:lumMod val="50000"/>
                </a:schemeClr>
              </a:solidFill>
              <a:latin typeface="+mn-lt"/>
            </a:rPr>
            <a:t>Завершено строительства второго подающего водовода от водозаборных сооружений на Нижнее - Сысертском водохранилище </a:t>
          </a:r>
          <a:br>
            <a:rPr lang="ru-RU" sz="1200" b="1" i="0" dirty="0" smtClean="0">
              <a:solidFill>
                <a:schemeClr val="accent1">
                  <a:lumMod val="50000"/>
                </a:schemeClr>
              </a:solidFill>
              <a:latin typeface="+mn-lt"/>
            </a:rPr>
          </a:br>
          <a:r>
            <a:rPr lang="ru-RU" sz="1200" b="1" i="0" dirty="0" smtClean="0">
              <a:solidFill>
                <a:schemeClr val="accent1">
                  <a:lumMod val="50000"/>
                </a:schemeClr>
              </a:solidFill>
            </a:rPr>
            <a:t>(в объеме </a:t>
          </a:r>
          <a:r>
            <a:rPr lang="ru-RU" sz="1200" b="1" i="0" dirty="0" smtClean="0">
              <a:solidFill>
                <a:schemeClr val="accent5">
                  <a:lumMod val="75000"/>
                </a:schemeClr>
              </a:solidFill>
            </a:rPr>
            <a:t>615,3 </a:t>
          </a:r>
          <a:r>
            <a:rPr lang="ru-RU" sz="1200" b="1" i="0" dirty="0" smtClean="0">
              <a:solidFill>
                <a:schemeClr val="accent1">
                  <a:lumMod val="50000"/>
                </a:schemeClr>
              </a:solidFill>
            </a:rPr>
            <a:t>млн. руб.);</a:t>
          </a:r>
          <a:endParaRPr lang="ru-RU" sz="1200" b="1" i="0" dirty="0">
            <a:solidFill>
              <a:schemeClr val="accent1">
                <a:lumMod val="50000"/>
              </a:schemeClr>
            </a:solidFill>
            <a:latin typeface="+mn-lt"/>
          </a:endParaRPr>
        </a:p>
      </dgm:t>
    </dgm:pt>
    <dgm:pt modelId="{FA5B7B5A-045B-4768-8731-717DB6882E21}" type="parTrans" cxnId="{ACA52E20-81A7-4A70-9CD3-7F4AB7CF2C09}">
      <dgm:prSet/>
      <dgm:spPr/>
      <dgm:t>
        <a:bodyPr/>
        <a:lstStyle/>
        <a:p>
          <a:endParaRPr lang="ru-RU" sz="1200" b="1">
            <a:solidFill>
              <a:schemeClr val="bg1"/>
            </a:solidFill>
            <a:latin typeface="+mn-lt"/>
          </a:endParaRPr>
        </a:p>
      </dgm:t>
    </dgm:pt>
    <dgm:pt modelId="{F6658BF0-A135-4BC4-8974-95E936A366CB}" type="sibTrans" cxnId="{ACA52E20-81A7-4A70-9CD3-7F4AB7CF2C09}">
      <dgm:prSet/>
      <dgm:spPr/>
      <dgm:t>
        <a:bodyPr/>
        <a:lstStyle/>
        <a:p>
          <a:endParaRPr lang="ru-RU" sz="1200" b="1">
            <a:solidFill>
              <a:schemeClr val="bg1"/>
            </a:solidFill>
            <a:latin typeface="+mn-lt"/>
          </a:endParaRPr>
        </a:p>
      </dgm:t>
    </dgm:pt>
    <dgm:pt modelId="{9CAA7E2E-3484-4C43-BF15-F583C58FFB1D}">
      <dgm:prSet phldrT="[Текст]" custT="1"/>
      <dgm:spPr/>
      <dgm:t>
        <a:bodyPr/>
        <a:lstStyle/>
        <a:p>
          <a:r>
            <a:rPr lang="ru-RU" sz="1200" b="1" i="0" dirty="0" smtClean="0">
              <a:solidFill>
                <a:schemeClr val="accent5">
                  <a:lumMod val="75000"/>
                </a:schemeClr>
              </a:solidFill>
            </a:rPr>
            <a:t>Предоставление социальных выплат молодым семьям на приобретение (строительство) жилья и молодым специалистам бюджетной сферы </a:t>
          </a:r>
          <a:br>
            <a:rPr lang="ru-RU" sz="1200" b="1" i="0" dirty="0" smtClean="0">
              <a:solidFill>
                <a:schemeClr val="accent5">
                  <a:lumMod val="75000"/>
                </a:schemeClr>
              </a:solidFill>
            </a:rPr>
          </a:br>
          <a:r>
            <a:rPr lang="ru-RU" sz="1200" b="1" i="0" dirty="0" smtClean="0">
              <a:solidFill>
                <a:schemeClr val="accent5">
                  <a:lumMod val="75000"/>
                </a:schemeClr>
              </a:solidFill>
            </a:rPr>
            <a:t>(в объеме 13,4  млн.руб.);</a:t>
          </a:r>
          <a:endParaRPr lang="ru-RU" sz="1200" b="1" i="0" dirty="0">
            <a:solidFill>
              <a:schemeClr val="accent5">
                <a:lumMod val="75000"/>
              </a:schemeClr>
            </a:solidFill>
            <a:latin typeface="+mn-lt"/>
          </a:endParaRPr>
        </a:p>
      </dgm:t>
    </dgm:pt>
    <dgm:pt modelId="{55C70873-78B3-48E3-ADFF-DA5EC167C108}" type="parTrans" cxnId="{6C366515-A4F3-428E-A1AD-A70978686E75}">
      <dgm:prSet/>
      <dgm:spPr/>
      <dgm:t>
        <a:bodyPr/>
        <a:lstStyle/>
        <a:p>
          <a:endParaRPr lang="ru-RU" sz="1200" b="1">
            <a:solidFill>
              <a:schemeClr val="bg1"/>
            </a:solidFill>
            <a:latin typeface="+mn-lt"/>
          </a:endParaRPr>
        </a:p>
      </dgm:t>
    </dgm:pt>
    <dgm:pt modelId="{CC974541-C1EE-4BCE-AC10-8426841C3FE8}" type="sibTrans" cxnId="{6C366515-A4F3-428E-A1AD-A70978686E75}">
      <dgm:prSet/>
      <dgm:spPr/>
      <dgm:t>
        <a:bodyPr/>
        <a:lstStyle/>
        <a:p>
          <a:endParaRPr lang="ru-RU" sz="1200" b="1">
            <a:solidFill>
              <a:schemeClr val="bg1"/>
            </a:solidFill>
            <a:latin typeface="+mn-lt"/>
          </a:endParaRPr>
        </a:p>
      </dgm:t>
    </dgm:pt>
    <dgm:pt modelId="{B1EA38DA-BFD0-4E3C-A50B-68DCD03F8004}">
      <dgm:prSet phldrT="[Текст]" custT="1"/>
      <dgm:spPr/>
      <dgm:t>
        <a:bodyPr/>
        <a:lstStyle/>
        <a:p>
          <a:r>
            <a:rPr lang="ru-RU" sz="1200" b="1" i="0" dirty="0" smtClean="0">
              <a:solidFill>
                <a:schemeClr val="accent1">
                  <a:lumMod val="50000"/>
                </a:schemeClr>
              </a:solidFill>
            </a:rPr>
            <a:t>Ремонт автомобильных дорог общего пользования местного значения                    (в объеме </a:t>
          </a:r>
          <a:r>
            <a:rPr lang="ru-RU" sz="1200" b="1" i="0" dirty="0" smtClean="0">
              <a:solidFill>
                <a:schemeClr val="accent5">
                  <a:lumMod val="75000"/>
                </a:schemeClr>
              </a:solidFill>
            </a:rPr>
            <a:t>420,3 </a:t>
          </a:r>
          <a:r>
            <a:rPr lang="ru-RU" sz="1200" b="1" i="0" dirty="0" smtClean="0">
              <a:solidFill>
                <a:schemeClr val="accent1">
                  <a:lumMod val="50000"/>
                </a:schemeClr>
              </a:solidFill>
            </a:rPr>
            <a:t> млн. руб.);</a:t>
          </a:r>
          <a:endParaRPr lang="ru-RU" sz="1200" b="1" i="0" dirty="0">
            <a:solidFill>
              <a:schemeClr val="accent1">
                <a:lumMod val="50000"/>
              </a:schemeClr>
            </a:solidFill>
            <a:latin typeface="+mn-lt"/>
          </a:endParaRPr>
        </a:p>
      </dgm:t>
    </dgm:pt>
    <dgm:pt modelId="{496F5A82-0EFE-4206-8553-6FB0B2C3BFBB}" type="parTrans" cxnId="{2B8CE07E-E2BD-4470-B2F0-34682D055EB9}">
      <dgm:prSet/>
      <dgm:spPr/>
      <dgm:t>
        <a:bodyPr/>
        <a:lstStyle/>
        <a:p>
          <a:endParaRPr lang="ru-RU" sz="1200" b="1">
            <a:solidFill>
              <a:schemeClr val="bg1"/>
            </a:solidFill>
            <a:latin typeface="+mn-lt"/>
          </a:endParaRPr>
        </a:p>
      </dgm:t>
    </dgm:pt>
    <dgm:pt modelId="{8DCCEDDA-A493-4B22-8A31-3A00E832335F}" type="sibTrans" cxnId="{2B8CE07E-E2BD-4470-B2F0-34682D055EB9}">
      <dgm:prSet/>
      <dgm:spPr/>
      <dgm:t>
        <a:bodyPr/>
        <a:lstStyle/>
        <a:p>
          <a:endParaRPr lang="ru-RU" sz="1200" b="1">
            <a:solidFill>
              <a:schemeClr val="bg1"/>
            </a:solidFill>
            <a:latin typeface="+mn-lt"/>
          </a:endParaRPr>
        </a:p>
      </dgm:t>
    </dgm:pt>
    <dgm:pt modelId="{E2FC9563-252E-4654-B5E6-89BC6C91076E}">
      <dgm:prSet phldrT="[Текст]" custT="1"/>
      <dgm:spPr>
        <a:solidFill>
          <a:schemeClr val="accent1">
            <a:lumMod val="40000"/>
            <a:lumOff val="60000"/>
          </a:schemeClr>
        </a:solidFill>
      </dgm:spPr>
      <dgm:t>
        <a:bodyPr/>
        <a:lstStyle/>
        <a:p>
          <a:r>
            <a:rPr lang="ru-RU" sz="1200" b="1" i="0" dirty="0" smtClean="0">
              <a:solidFill>
                <a:schemeClr val="accent1">
                  <a:lumMod val="50000"/>
                </a:schemeClr>
              </a:solidFill>
            </a:rPr>
            <a:t>Переселение из аварийного и ветхого жилищного фонда                                               ( в объеме </a:t>
          </a:r>
          <a:r>
            <a:rPr lang="ru-RU" sz="1200" b="1" i="0" dirty="0" smtClean="0">
              <a:solidFill>
                <a:schemeClr val="accent5">
                  <a:lumMod val="75000"/>
                </a:schemeClr>
              </a:solidFill>
            </a:rPr>
            <a:t>58,6 м</a:t>
          </a:r>
          <a:r>
            <a:rPr lang="ru-RU" sz="1200" b="1" i="0" dirty="0" smtClean="0">
              <a:solidFill>
                <a:schemeClr val="accent1">
                  <a:lumMod val="50000"/>
                </a:schemeClr>
              </a:solidFill>
            </a:rPr>
            <a:t>лн. руб.);</a:t>
          </a:r>
          <a:endParaRPr lang="ru-RU" sz="1200" b="1" i="0" dirty="0">
            <a:solidFill>
              <a:schemeClr val="accent1">
                <a:lumMod val="50000"/>
              </a:schemeClr>
            </a:solidFill>
            <a:latin typeface="+mn-lt"/>
          </a:endParaRPr>
        </a:p>
      </dgm:t>
    </dgm:pt>
    <dgm:pt modelId="{4CFA0067-8CC7-432B-9CEF-D3509E149C04}" type="parTrans" cxnId="{93842C3D-A577-448A-AA3A-141FC34F1302}">
      <dgm:prSet/>
      <dgm:spPr/>
      <dgm:t>
        <a:bodyPr/>
        <a:lstStyle/>
        <a:p>
          <a:endParaRPr lang="ru-RU" sz="1200" b="1">
            <a:solidFill>
              <a:schemeClr val="bg1"/>
            </a:solidFill>
            <a:latin typeface="+mn-lt"/>
          </a:endParaRPr>
        </a:p>
      </dgm:t>
    </dgm:pt>
    <dgm:pt modelId="{5254475A-3D89-43F3-BD2E-98E510E7B882}" type="sibTrans" cxnId="{93842C3D-A577-448A-AA3A-141FC34F1302}">
      <dgm:prSet/>
      <dgm:spPr/>
      <dgm:t>
        <a:bodyPr/>
        <a:lstStyle/>
        <a:p>
          <a:endParaRPr lang="ru-RU" sz="1200" b="1">
            <a:solidFill>
              <a:schemeClr val="bg1"/>
            </a:solidFill>
            <a:latin typeface="+mn-lt"/>
          </a:endParaRPr>
        </a:p>
      </dgm:t>
    </dgm:pt>
    <dgm:pt modelId="{607B4BED-41A8-48E2-BACF-1C0089124776}">
      <dgm:prSet phldrT="[Текст]" custT="1"/>
      <dgm:spPr/>
      <dgm:t>
        <a:bodyPr/>
        <a:lstStyle/>
        <a:p>
          <a:r>
            <a:rPr lang="ru-RU" sz="1200" b="1" i="0" dirty="0" smtClean="0">
              <a:solidFill>
                <a:schemeClr val="accent5">
                  <a:lumMod val="75000"/>
                </a:schemeClr>
              </a:solidFill>
            </a:rPr>
            <a:t>Продолжение  работ по строительству Лекоатлетического манежа                                         (в объеме 84,5 млн. руб.);</a:t>
          </a:r>
          <a:endParaRPr lang="ru-RU" sz="1200" b="1" i="0" dirty="0">
            <a:solidFill>
              <a:schemeClr val="accent5">
                <a:lumMod val="75000"/>
              </a:schemeClr>
            </a:solidFill>
            <a:latin typeface="+mn-lt"/>
          </a:endParaRPr>
        </a:p>
      </dgm:t>
    </dgm:pt>
    <dgm:pt modelId="{E661F2FA-4C99-43B1-85D7-2926B5BE39E4}" type="parTrans" cxnId="{3C2D5E3F-3708-44AF-97B7-2929C78F23DF}">
      <dgm:prSet/>
      <dgm:spPr/>
      <dgm:t>
        <a:bodyPr/>
        <a:lstStyle/>
        <a:p>
          <a:endParaRPr lang="ru-RU" sz="1200" b="1">
            <a:solidFill>
              <a:schemeClr val="bg1"/>
            </a:solidFill>
            <a:latin typeface="+mn-lt"/>
          </a:endParaRPr>
        </a:p>
      </dgm:t>
    </dgm:pt>
    <dgm:pt modelId="{FAD59135-9C89-418F-9365-A77F08BDEDA2}" type="sibTrans" cxnId="{3C2D5E3F-3708-44AF-97B7-2929C78F23DF}">
      <dgm:prSet/>
      <dgm:spPr/>
      <dgm:t>
        <a:bodyPr/>
        <a:lstStyle/>
        <a:p>
          <a:endParaRPr lang="ru-RU" sz="1200" b="1">
            <a:solidFill>
              <a:schemeClr val="bg1"/>
            </a:solidFill>
            <a:latin typeface="+mn-lt"/>
          </a:endParaRPr>
        </a:p>
      </dgm:t>
    </dgm:pt>
    <dgm:pt modelId="{79A4E531-4B99-45E3-90C7-448415ADF38E}">
      <dgm:prSet phldrT="[Текст]" custT="1"/>
      <dgm:spPr/>
      <dgm:t>
        <a:bodyPr/>
        <a:lstStyle/>
        <a:p>
          <a:r>
            <a:rPr lang="ru-RU" sz="1200" b="1" i="0" dirty="0" smtClean="0">
              <a:solidFill>
                <a:schemeClr val="accent5">
                  <a:lumMod val="50000"/>
                </a:schemeClr>
              </a:solidFill>
            </a:rPr>
            <a:t>Продолжение работ по устройству картинговой трассы </a:t>
          </a:r>
          <a:br>
            <a:rPr lang="ru-RU" sz="1200" b="1" i="0" dirty="0" smtClean="0">
              <a:solidFill>
                <a:schemeClr val="accent5">
                  <a:lumMod val="50000"/>
                </a:schemeClr>
              </a:solidFill>
            </a:rPr>
          </a:br>
          <a:r>
            <a:rPr lang="ru-RU" sz="1200" b="1" i="0" dirty="0" smtClean="0">
              <a:solidFill>
                <a:schemeClr val="accent5">
                  <a:lumMod val="50000"/>
                </a:schemeClr>
              </a:solidFill>
            </a:rPr>
            <a:t>(в объеме 57,5 млн. руб.);</a:t>
          </a:r>
          <a:endParaRPr lang="ru-RU" sz="1200" b="1" i="0" dirty="0">
            <a:solidFill>
              <a:schemeClr val="accent5">
                <a:lumMod val="50000"/>
              </a:schemeClr>
            </a:solidFill>
            <a:latin typeface="+mn-lt"/>
          </a:endParaRPr>
        </a:p>
      </dgm:t>
    </dgm:pt>
    <dgm:pt modelId="{EBEE9EA1-086F-482F-9240-8A8A896919DE}" type="parTrans" cxnId="{656F3C75-3640-4786-8AB6-C32A27E326AA}">
      <dgm:prSet/>
      <dgm:spPr/>
      <dgm:t>
        <a:bodyPr/>
        <a:lstStyle/>
        <a:p>
          <a:endParaRPr lang="ru-RU" sz="1200" b="1">
            <a:solidFill>
              <a:schemeClr val="bg1"/>
            </a:solidFill>
            <a:latin typeface="+mn-lt"/>
          </a:endParaRPr>
        </a:p>
      </dgm:t>
    </dgm:pt>
    <dgm:pt modelId="{DC63ABFA-3F19-414A-9B05-BD8E508D28C4}" type="sibTrans" cxnId="{656F3C75-3640-4786-8AB6-C32A27E326AA}">
      <dgm:prSet/>
      <dgm:spPr/>
      <dgm:t>
        <a:bodyPr/>
        <a:lstStyle/>
        <a:p>
          <a:endParaRPr lang="ru-RU" sz="1200" b="1">
            <a:solidFill>
              <a:schemeClr val="bg1"/>
            </a:solidFill>
            <a:latin typeface="+mn-lt"/>
          </a:endParaRPr>
        </a:p>
      </dgm:t>
    </dgm:pt>
    <dgm:pt modelId="{B92DC6D2-F47E-4138-BEFA-F9A0C113C402}">
      <dgm:prSet custT="1"/>
      <dgm:spPr>
        <a:solidFill>
          <a:schemeClr val="accent1"/>
        </a:solidFill>
      </dgm:spPr>
      <dgm:t>
        <a:bodyPr/>
        <a:lstStyle/>
        <a:p>
          <a:r>
            <a:rPr lang="ru-RU" sz="1200" b="1" i="0" dirty="0" smtClean="0">
              <a:solidFill>
                <a:schemeClr val="accent1">
                  <a:lumMod val="50000"/>
                </a:schemeClr>
              </a:solidFill>
            </a:rPr>
            <a:t>Реализовано  3 (три) проекта инициативного бюджетирования                           </a:t>
          </a:r>
          <a:br>
            <a:rPr lang="ru-RU" sz="1200" b="1" i="0" dirty="0" smtClean="0">
              <a:solidFill>
                <a:schemeClr val="accent1">
                  <a:lumMod val="50000"/>
                </a:schemeClr>
              </a:solidFill>
            </a:rPr>
          </a:br>
          <a:r>
            <a:rPr lang="ru-RU" sz="1200" b="1" i="0" dirty="0" smtClean="0">
              <a:solidFill>
                <a:schemeClr val="accent1">
                  <a:lumMod val="50000"/>
                </a:schemeClr>
              </a:solidFill>
            </a:rPr>
            <a:t>(в объеме 12,1 млн. руб.).</a:t>
          </a:r>
          <a:endParaRPr lang="ru-RU" sz="1200" b="1" i="0" dirty="0"/>
        </a:p>
      </dgm:t>
    </dgm:pt>
    <dgm:pt modelId="{2890547D-E692-4CFC-930D-75852E97A2D0}" type="parTrans" cxnId="{C5E4345D-6333-4529-B60C-782452201BD5}">
      <dgm:prSet/>
      <dgm:spPr/>
      <dgm:t>
        <a:bodyPr/>
        <a:lstStyle/>
        <a:p>
          <a:endParaRPr lang="ru-RU"/>
        </a:p>
      </dgm:t>
    </dgm:pt>
    <dgm:pt modelId="{5CD25BB0-E1F6-4E69-BD7A-C69D96DE4599}" type="sibTrans" cxnId="{C5E4345D-6333-4529-B60C-782452201BD5}">
      <dgm:prSet/>
      <dgm:spPr/>
      <dgm:t>
        <a:bodyPr/>
        <a:lstStyle/>
        <a:p>
          <a:endParaRPr lang="ru-RU"/>
        </a:p>
      </dgm:t>
    </dgm:pt>
    <dgm:pt modelId="{96576591-8D96-4B94-A043-72EC4D2AA8AF}" type="pres">
      <dgm:prSet presAssocID="{54356944-4F94-46A4-A6DD-F2B38173B5D4}" presName="linear" presStyleCnt="0">
        <dgm:presLayoutVars>
          <dgm:dir/>
          <dgm:animLvl val="lvl"/>
          <dgm:resizeHandles val="exact"/>
        </dgm:presLayoutVars>
      </dgm:prSet>
      <dgm:spPr/>
      <dgm:t>
        <a:bodyPr/>
        <a:lstStyle/>
        <a:p>
          <a:endParaRPr lang="ru-RU"/>
        </a:p>
      </dgm:t>
    </dgm:pt>
    <dgm:pt modelId="{9E0AEFB9-A2E6-4CDE-88F8-74FDF10FC985}" type="pres">
      <dgm:prSet presAssocID="{093E93F7-05E2-4582-B8C4-8E7F931D5A8B}" presName="parentLin" presStyleCnt="0"/>
      <dgm:spPr/>
    </dgm:pt>
    <dgm:pt modelId="{5EE16B38-8BA5-4E3A-B8C4-A3070B90F491}" type="pres">
      <dgm:prSet presAssocID="{093E93F7-05E2-4582-B8C4-8E7F931D5A8B}" presName="parentLeftMargin" presStyleLbl="node1" presStyleIdx="0" presStyleCnt="7"/>
      <dgm:spPr/>
      <dgm:t>
        <a:bodyPr/>
        <a:lstStyle/>
        <a:p>
          <a:endParaRPr lang="ru-RU"/>
        </a:p>
      </dgm:t>
    </dgm:pt>
    <dgm:pt modelId="{E310B6D7-057C-493B-9ABB-698CA971D50C}" type="pres">
      <dgm:prSet presAssocID="{093E93F7-05E2-4582-B8C4-8E7F931D5A8B}" presName="parentText" presStyleLbl="node1" presStyleIdx="0" presStyleCnt="7" custScaleX="103344" custScaleY="286538">
        <dgm:presLayoutVars>
          <dgm:chMax val="0"/>
          <dgm:bulletEnabled val="1"/>
        </dgm:presLayoutVars>
      </dgm:prSet>
      <dgm:spPr/>
      <dgm:t>
        <a:bodyPr/>
        <a:lstStyle/>
        <a:p>
          <a:endParaRPr lang="ru-RU"/>
        </a:p>
      </dgm:t>
    </dgm:pt>
    <dgm:pt modelId="{B1956CF3-4BCD-456E-911A-FB59ECDB563B}" type="pres">
      <dgm:prSet presAssocID="{093E93F7-05E2-4582-B8C4-8E7F931D5A8B}" presName="negativeSpace" presStyleCnt="0"/>
      <dgm:spPr/>
    </dgm:pt>
    <dgm:pt modelId="{7D0ED109-0A83-4488-A2FF-C0254AE009FB}" type="pres">
      <dgm:prSet presAssocID="{093E93F7-05E2-4582-B8C4-8E7F931D5A8B}" presName="childText" presStyleLbl="conFgAcc1" presStyleIdx="0" presStyleCnt="7">
        <dgm:presLayoutVars>
          <dgm:bulletEnabled val="1"/>
        </dgm:presLayoutVars>
      </dgm:prSet>
      <dgm:spPr/>
    </dgm:pt>
    <dgm:pt modelId="{3E535BC7-E5B4-4C6B-B833-8F8502F9BBD4}" type="pres">
      <dgm:prSet presAssocID="{F6658BF0-A135-4BC4-8974-95E936A366CB}" presName="spaceBetweenRectangles" presStyleCnt="0"/>
      <dgm:spPr/>
    </dgm:pt>
    <dgm:pt modelId="{4EB96D16-26F0-4B9A-9EE8-225F0B389713}" type="pres">
      <dgm:prSet presAssocID="{9CAA7E2E-3484-4C43-BF15-F583C58FFB1D}" presName="parentLin" presStyleCnt="0"/>
      <dgm:spPr/>
    </dgm:pt>
    <dgm:pt modelId="{04ED76AC-C70F-46FD-BE34-719A8B336211}" type="pres">
      <dgm:prSet presAssocID="{9CAA7E2E-3484-4C43-BF15-F583C58FFB1D}" presName="parentLeftMargin" presStyleLbl="node1" presStyleIdx="0" presStyleCnt="7"/>
      <dgm:spPr/>
      <dgm:t>
        <a:bodyPr/>
        <a:lstStyle/>
        <a:p>
          <a:endParaRPr lang="ru-RU"/>
        </a:p>
      </dgm:t>
    </dgm:pt>
    <dgm:pt modelId="{53058005-29A3-40EB-A23D-D335AADB7EB6}" type="pres">
      <dgm:prSet presAssocID="{9CAA7E2E-3484-4C43-BF15-F583C58FFB1D}" presName="parentText" presStyleLbl="node1" presStyleIdx="1" presStyleCnt="7" custScaleX="102854" custScaleY="256754">
        <dgm:presLayoutVars>
          <dgm:chMax val="0"/>
          <dgm:bulletEnabled val="1"/>
        </dgm:presLayoutVars>
      </dgm:prSet>
      <dgm:spPr/>
      <dgm:t>
        <a:bodyPr/>
        <a:lstStyle/>
        <a:p>
          <a:endParaRPr lang="ru-RU"/>
        </a:p>
      </dgm:t>
    </dgm:pt>
    <dgm:pt modelId="{8DB5895A-5824-42FA-994A-111830B46827}" type="pres">
      <dgm:prSet presAssocID="{9CAA7E2E-3484-4C43-BF15-F583C58FFB1D}" presName="negativeSpace" presStyleCnt="0"/>
      <dgm:spPr/>
    </dgm:pt>
    <dgm:pt modelId="{8358F13A-9A4C-404D-BEFE-D9B9915841CA}" type="pres">
      <dgm:prSet presAssocID="{9CAA7E2E-3484-4C43-BF15-F583C58FFB1D}" presName="childText" presStyleLbl="conFgAcc1" presStyleIdx="1" presStyleCnt="7">
        <dgm:presLayoutVars>
          <dgm:bulletEnabled val="1"/>
        </dgm:presLayoutVars>
      </dgm:prSet>
      <dgm:spPr/>
    </dgm:pt>
    <dgm:pt modelId="{02692A4F-E58D-45A6-A2C3-DCFC10012DE5}" type="pres">
      <dgm:prSet presAssocID="{CC974541-C1EE-4BCE-AC10-8426841C3FE8}" presName="spaceBetweenRectangles" presStyleCnt="0"/>
      <dgm:spPr/>
    </dgm:pt>
    <dgm:pt modelId="{1D914B8F-E987-4123-9C0B-32E431592736}" type="pres">
      <dgm:prSet presAssocID="{B1EA38DA-BFD0-4E3C-A50B-68DCD03F8004}" presName="parentLin" presStyleCnt="0"/>
      <dgm:spPr/>
    </dgm:pt>
    <dgm:pt modelId="{A3177ABE-AB5D-4E18-BF09-2229D934EB5A}" type="pres">
      <dgm:prSet presAssocID="{B1EA38DA-BFD0-4E3C-A50B-68DCD03F8004}" presName="parentLeftMargin" presStyleLbl="node1" presStyleIdx="1" presStyleCnt="7"/>
      <dgm:spPr/>
      <dgm:t>
        <a:bodyPr/>
        <a:lstStyle/>
        <a:p>
          <a:endParaRPr lang="ru-RU"/>
        </a:p>
      </dgm:t>
    </dgm:pt>
    <dgm:pt modelId="{EFB296DD-970F-41B4-8C4D-5205E2C24752}" type="pres">
      <dgm:prSet presAssocID="{B1EA38DA-BFD0-4E3C-A50B-68DCD03F8004}" presName="parentText" presStyleLbl="node1" presStyleIdx="2" presStyleCnt="7" custScaleX="102569" custScaleY="161042">
        <dgm:presLayoutVars>
          <dgm:chMax val="0"/>
          <dgm:bulletEnabled val="1"/>
        </dgm:presLayoutVars>
      </dgm:prSet>
      <dgm:spPr/>
      <dgm:t>
        <a:bodyPr/>
        <a:lstStyle/>
        <a:p>
          <a:endParaRPr lang="ru-RU"/>
        </a:p>
      </dgm:t>
    </dgm:pt>
    <dgm:pt modelId="{0978267E-275F-47BF-BB4E-48DFD20C6928}" type="pres">
      <dgm:prSet presAssocID="{B1EA38DA-BFD0-4E3C-A50B-68DCD03F8004}" presName="negativeSpace" presStyleCnt="0"/>
      <dgm:spPr/>
    </dgm:pt>
    <dgm:pt modelId="{B9CF7A0D-123B-4918-A53D-1053ACDDF11B}" type="pres">
      <dgm:prSet presAssocID="{B1EA38DA-BFD0-4E3C-A50B-68DCD03F8004}" presName="childText" presStyleLbl="conFgAcc1" presStyleIdx="2" presStyleCnt="7">
        <dgm:presLayoutVars>
          <dgm:bulletEnabled val="1"/>
        </dgm:presLayoutVars>
      </dgm:prSet>
      <dgm:spPr/>
    </dgm:pt>
    <dgm:pt modelId="{27FC770E-1630-48C4-8F94-6F59AEE30D0F}" type="pres">
      <dgm:prSet presAssocID="{8DCCEDDA-A493-4B22-8A31-3A00E832335F}" presName="spaceBetweenRectangles" presStyleCnt="0"/>
      <dgm:spPr/>
    </dgm:pt>
    <dgm:pt modelId="{F55EB7FC-A350-4B9A-B21F-73FE34FAE503}" type="pres">
      <dgm:prSet presAssocID="{E2FC9563-252E-4654-B5E6-89BC6C91076E}" presName="parentLin" presStyleCnt="0"/>
      <dgm:spPr/>
    </dgm:pt>
    <dgm:pt modelId="{86BF1F81-F538-44A6-B821-92EF5064FF2D}" type="pres">
      <dgm:prSet presAssocID="{E2FC9563-252E-4654-B5E6-89BC6C91076E}" presName="parentLeftMargin" presStyleLbl="node1" presStyleIdx="2" presStyleCnt="7"/>
      <dgm:spPr/>
      <dgm:t>
        <a:bodyPr/>
        <a:lstStyle/>
        <a:p>
          <a:endParaRPr lang="ru-RU"/>
        </a:p>
      </dgm:t>
    </dgm:pt>
    <dgm:pt modelId="{70E9E8E0-4D35-482D-BB39-EF52D100055B}" type="pres">
      <dgm:prSet presAssocID="{E2FC9563-252E-4654-B5E6-89BC6C91076E}" presName="parentText" presStyleLbl="node1" presStyleIdx="3" presStyleCnt="7" custScaleX="102568" custScaleY="155461">
        <dgm:presLayoutVars>
          <dgm:chMax val="0"/>
          <dgm:bulletEnabled val="1"/>
        </dgm:presLayoutVars>
      </dgm:prSet>
      <dgm:spPr/>
      <dgm:t>
        <a:bodyPr/>
        <a:lstStyle/>
        <a:p>
          <a:endParaRPr lang="ru-RU"/>
        </a:p>
      </dgm:t>
    </dgm:pt>
    <dgm:pt modelId="{103597DA-DBDC-4BC1-B204-5E57D340C670}" type="pres">
      <dgm:prSet presAssocID="{E2FC9563-252E-4654-B5E6-89BC6C91076E}" presName="negativeSpace" presStyleCnt="0"/>
      <dgm:spPr/>
    </dgm:pt>
    <dgm:pt modelId="{E3E3AC78-FA9C-4CFA-8DD8-C9D7277B6E56}" type="pres">
      <dgm:prSet presAssocID="{E2FC9563-252E-4654-B5E6-89BC6C91076E}" presName="childText" presStyleLbl="conFgAcc1" presStyleIdx="3" presStyleCnt="7">
        <dgm:presLayoutVars>
          <dgm:bulletEnabled val="1"/>
        </dgm:presLayoutVars>
      </dgm:prSet>
      <dgm:spPr/>
    </dgm:pt>
    <dgm:pt modelId="{D1B6E0F1-69E2-4B45-BDC0-B3C325ECD391}" type="pres">
      <dgm:prSet presAssocID="{5254475A-3D89-43F3-BD2E-98E510E7B882}" presName="spaceBetweenRectangles" presStyleCnt="0"/>
      <dgm:spPr/>
    </dgm:pt>
    <dgm:pt modelId="{F1090B3D-08ED-4070-B45E-FDBAE4C7FC16}" type="pres">
      <dgm:prSet presAssocID="{607B4BED-41A8-48E2-BACF-1C0089124776}" presName="parentLin" presStyleCnt="0"/>
      <dgm:spPr/>
    </dgm:pt>
    <dgm:pt modelId="{4D5CD624-36F0-47B7-9E2A-3D41D9A22DB5}" type="pres">
      <dgm:prSet presAssocID="{607B4BED-41A8-48E2-BACF-1C0089124776}" presName="parentLeftMargin" presStyleLbl="node1" presStyleIdx="3" presStyleCnt="7"/>
      <dgm:spPr/>
      <dgm:t>
        <a:bodyPr/>
        <a:lstStyle/>
        <a:p>
          <a:endParaRPr lang="ru-RU"/>
        </a:p>
      </dgm:t>
    </dgm:pt>
    <dgm:pt modelId="{C3C18247-8C53-435B-8820-3C8398DE1D90}" type="pres">
      <dgm:prSet presAssocID="{607B4BED-41A8-48E2-BACF-1C0089124776}" presName="parentText" presStyleLbl="node1" presStyleIdx="4" presStyleCnt="7" custScaleX="102283" custScaleY="171122" custLinFactNeighborX="1998" custLinFactNeighborY="-4293">
        <dgm:presLayoutVars>
          <dgm:chMax val="0"/>
          <dgm:bulletEnabled val="1"/>
        </dgm:presLayoutVars>
      </dgm:prSet>
      <dgm:spPr/>
      <dgm:t>
        <a:bodyPr/>
        <a:lstStyle/>
        <a:p>
          <a:endParaRPr lang="ru-RU"/>
        </a:p>
      </dgm:t>
    </dgm:pt>
    <dgm:pt modelId="{FDC89DBA-FC2D-4AA6-89C4-107DDDC6AA7B}" type="pres">
      <dgm:prSet presAssocID="{607B4BED-41A8-48E2-BACF-1C0089124776}" presName="negativeSpace" presStyleCnt="0"/>
      <dgm:spPr/>
    </dgm:pt>
    <dgm:pt modelId="{B3CECEEA-A99E-4F6B-847D-6C60B750E985}" type="pres">
      <dgm:prSet presAssocID="{607B4BED-41A8-48E2-BACF-1C0089124776}" presName="childText" presStyleLbl="conFgAcc1" presStyleIdx="4" presStyleCnt="7">
        <dgm:presLayoutVars>
          <dgm:bulletEnabled val="1"/>
        </dgm:presLayoutVars>
      </dgm:prSet>
      <dgm:spPr/>
      <dgm:t>
        <a:bodyPr/>
        <a:lstStyle/>
        <a:p>
          <a:endParaRPr lang="ru-RU"/>
        </a:p>
      </dgm:t>
    </dgm:pt>
    <dgm:pt modelId="{DE967EBC-E415-4765-A3FF-A16C596156E9}" type="pres">
      <dgm:prSet presAssocID="{FAD59135-9C89-418F-9365-A77F08BDEDA2}" presName="spaceBetweenRectangles" presStyleCnt="0"/>
      <dgm:spPr/>
    </dgm:pt>
    <dgm:pt modelId="{7B49A09B-CC24-4830-B67F-D0EF763DC7FC}" type="pres">
      <dgm:prSet presAssocID="{79A4E531-4B99-45E3-90C7-448415ADF38E}" presName="parentLin" presStyleCnt="0"/>
      <dgm:spPr/>
    </dgm:pt>
    <dgm:pt modelId="{C35DCA60-65A0-4CE9-B869-6555F601C7A4}" type="pres">
      <dgm:prSet presAssocID="{79A4E531-4B99-45E3-90C7-448415ADF38E}" presName="parentLeftMargin" presStyleLbl="node1" presStyleIdx="4" presStyleCnt="7"/>
      <dgm:spPr/>
      <dgm:t>
        <a:bodyPr/>
        <a:lstStyle/>
        <a:p>
          <a:endParaRPr lang="ru-RU"/>
        </a:p>
      </dgm:t>
    </dgm:pt>
    <dgm:pt modelId="{1FE1341C-80DC-4B8F-973D-941F4DC649F2}" type="pres">
      <dgm:prSet presAssocID="{79A4E531-4B99-45E3-90C7-448415ADF38E}" presName="parentText" presStyleLbl="node1" presStyleIdx="5" presStyleCnt="7" custScaleX="101998" custScaleY="151883" custLinFactNeighborX="5993" custLinFactNeighborY="2147">
        <dgm:presLayoutVars>
          <dgm:chMax val="0"/>
          <dgm:bulletEnabled val="1"/>
        </dgm:presLayoutVars>
      </dgm:prSet>
      <dgm:spPr/>
      <dgm:t>
        <a:bodyPr/>
        <a:lstStyle/>
        <a:p>
          <a:endParaRPr lang="ru-RU"/>
        </a:p>
      </dgm:t>
    </dgm:pt>
    <dgm:pt modelId="{E73DA483-1CEC-457D-B1C0-AFDB565745A9}" type="pres">
      <dgm:prSet presAssocID="{79A4E531-4B99-45E3-90C7-448415ADF38E}" presName="negativeSpace" presStyleCnt="0"/>
      <dgm:spPr/>
    </dgm:pt>
    <dgm:pt modelId="{3AC2DF0E-CD37-4055-84D0-99EFCDF1812D}" type="pres">
      <dgm:prSet presAssocID="{79A4E531-4B99-45E3-90C7-448415ADF38E}" presName="childText" presStyleLbl="conFgAcc1" presStyleIdx="5" presStyleCnt="7">
        <dgm:presLayoutVars>
          <dgm:bulletEnabled val="1"/>
        </dgm:presLayoutVars>
      </dgm:prSet>
      <dgm:spPr/>
    </dgm:pt>
    <dgm:pt modelId="{E0CBDCB9-2672-4EA9-9E16-AD9AC4116AAB}" type="pres">
      <dgm:prSet presAssocID="{DC63ABFA-3F19-414A-9B05-BD8E508D28C4}" presName="spaceBetweenRectangles" presStyleCnt="0"/>
      <dgm:spPr/>
    </dgm:pt>
    <dgm:pt modelId="{A0474392-1744-4CF8-8CAD-3A7A6F183080}" type="pres">
      <dgm:prSet presAssocID="{B92DC6D2-F47E-4138-BEFA-F9A0C113C402}" presName="parentLin" presStyleCnt="0"/>
      <dgm:spPr/>
    </dgm:pt>
    <dgm:pt modelId="{E0C162D7-3A0B-4CC8-9A1C-65D29BF16D12}" type="pres">
      <dgm:prSet presAssocID="{B92DC6D2-F47E-4138-BEFA-F9A0C113C402}" presName="parentLeftMargin" presStyleLbl="node1" presStyleIdx="5" presStyleCnt="7"/>
      <dgm:spPr/>
      <dgm:t>
        <a:bodyPr/>
        <a:lstStyle/>
        <a:p>
          <a:endParaRPr lang="ru-RU"/>
        </a:p>
      </dgm:t>
    </dgm:pt>
    <dgm:pt modelId="{7B04F69D-2844-4E0A-9BCA-FCF1852196EC}" type="pres">
      <dgm:prSet presAssocID="{B92DC6D2-F47E-4138-BEFA-F9A0C113C402}" presName="parentText" presStyleLbl="node1" presStyleIdx="6" presStyleCnt="7" custScaleX="101106" custScaleY="184700" custLinFactNeighborX="12435" custLinFactNeighborY="1252">
        <dgm:presLayoutVars>
          <dgm:chMax val="0"/>
          <dgm:bulletEnabled val="1"/>
        </dgm:presLayoutVars>
      </dgm:prSet>
      <dgm:spPr/>
      <dgm:t>
        <a:bodyPr/>
        <a:lstStyle/>
        <a:p>
          <a:endParaRPr lang="ru-RU"/>
        </a:p>
      </dgm:t>
    </dgm:pt>
    <dgm:pt modelId="{F69876E0-9274-4ED0-9427-C5BA788CE459}" type="pres">
      <dgm:prSet presAssocID="{B92DC6D2-F47E-4138-BEFA-F9A0C113C402}" presName="negativeSpace" presStyleCnt="0"/>
      <dgm:spPr/>
    </dgm:pt>
    <dgm:pt modelId="{E6CE97CE-966E-4FB3-88DA-BF5D2E09078A}" type="pres">
      <dgm:prSet presAssocID="{B92DC6D2-F47E-4138-BEFA-F9A0C113C402}" presName="childText" presStyleLbl="conFgAcc1" presStyleIdx="6" presStyleCnt="7">
        <dgm:presLayoutVars>
          <dgm:bulletEnabled val="1"/>
        </dgm:presLayoutVars>
      </dgm:prSet>
      <dgm:spPr>
        <a:ln>
          <a:solidFill>
            <a:schemeClr val="accent1"/>
          </a:solidFill>
        </a:ln>
      </dgm:spPr>
      <dgm:t>
        <a:bodyPr/>
        <a:lstStyle/>
        <a:p>
          <a:endParaRPr lang="ru-RU"/>
        </a:p>
      </dgm:t>
    </dgm:pt>
  </dgm:ptLst>
  <dgm:cxnLst>
    <dgm:cxn modelId="{E5AD4086-EE82-49D5-BA50-DE3C89DDA5D8}" type="presOf" srcId="{B92DC6D2-F47E-4138-BEFA-F9A0C113C402}" destId="{E0C162D7-3A0B-4CC8-9A1C-65D29BF16D12}" srcOrd="0" destOrd="0" presId="urn:microsoft.com/office/officeart/2005/8/layout/list1"/>
    <dgm:cxn modelId="{46163232-586D-4E4C-B9AD-A0A5CC97B40D}" type="presOf" srcId="{54356944-4F94-46A4-A6DD-F2B38173B5D4}" destId="{96576591-8D96-4B94-A043-72EC4D2AA8AF}" srcOrd="0" destOrd="0" presId="urn:microsoft.com/office/officeart/2005/8/layout/list1"/>
    <dgm:cxn modelId="{93842C3D-A577-448A-AA3A-141FC34F1302}" srcId="{54356944-4F94-46A4-A6DD-F2B38173B5D4}" destId="{E2FC9563-252E-4654-B5E6-89BC6C91076E}" srcOrd="3" destOrd="0" parTransId="{4CFA0067-8CC7-432B-9CEF-D3509E149C04}" sibTransId="{5254475A-3D89-43F3-BD2E-98E510E7B882}"/>
    <dgm:cxn modelId="{656F3C75-3640-4786-8AB6-C32A27E326AA}" srcId="{54356944-4F94-46A4-A6DD-F2B38173B5D4}" destId="{79A4E531-4B99-45E3-90C7-448415ADF38E}" srcOrd="5" destOrd="0" parTransId="{EBEE9EA1-086F-482F-9240-8A8A896919DE}" sibTransId="{DC63ABFA-3F19-414A-9B05-BD8E508D28C4}"/>
    <dgm:cxn modelId="{D7494651-ABE3-40FD-874C-F4CD0504366A}" type="presOf" srcId="{B92DC6D2-F47E-4138-BEFA-F9A0C113C402}" destId="{7B04F69D-2844-4E0A-9BCA-FCF1852196EC}" srcOrd="1" destOrd="0" presId="urn:microsoft.com/office/officeart/2005/8/layout/list1"/>
    <dgm:cxn modelId="{08EB2D6E-CA2F-4F74-A06B-80563A8FA087}" type="presOf" srcId="{9CAA7E2E-3484-4C43-BF15-F583C58FFB1D}" destId="{04ED76AC-C70F-46FD-BE34-719A8B336211}" srcOrd="0" destOrd="0" presId="urn:microsoft.com/office/officeart/2005/8/layout/list1"/>
    <dgm:cxn modelId="{73440CE4-3C33-4E71-A90A-26B837D885D5}" type="presOf" srcId="{9CAA7E2E-3484-4C43-BF15-F583C58FFB1D}" destId="{53058005-29A3-40EB-A23D-D335AADB7EB6}" srcOrd="1" destOrd="0" presId="urn:microsoft.com/office/officeart/2005/8/layout/list1"/>
    <dgm:cxn modelId="{C5E4345D-6333-4529-B60C-782452201BD5}" srcId="{54356944-4F94-46A4-A6DD-F2B38173B5D4}" destId="{B92DC6D2-F47E-4138-BEFA-F9A0C113C402}" srcOrd="6" destOrd="0" parTransId="{2890547D-E692-4CFC-930D-75852E97A2D0}" sibTransId="{5CD25BB0-E1F6-4E69-BD7A-C69D96DE4599}"/>
    <dgm:cxn modelId="{B3CBBF8B-AFA4-49E8-88F8-CED4CA3482E9}" type="presOf" srcId="{E2FC9563-252E-4654-B5E6-89BC6C91076E}" destId="{86BF1F81-F538-44A6-B821-92EF5064FF2D}" srcOrd="0" destOrd="0" presId="urn:microsoft.com/office/officeart/2005/8/layout/list1"/>
    <dgm:cxn modelId="{71FFEB04-1B31-4174-ABAD-DDE8A8434CED}" type="presOf" srcId="{B1EA38DA-BFD0-4E3C-A50B-68DCD03F8004}" destId="{A3177ABE-AB5D-4E18-BF09-2229D934EB5A}" srcOrd="0" destOrd="0" presId="urn:microsoft.com/office/officeart/2005/8/layout/list1"/>
    <dgm:cxn modelId="{2B8CE07E-E2BD-4470-B2F0-34682D055EB9}" srcId="{54356944-4F94-46A4-A6DD-F2B38173B5D4}" destId="{B1EA38DA-BFD0-4E3C-A50B-68DCD03F8004}" srcOrd="2" destOrd="0" parTransId="{496F5A82-0EFE-4206-8553-6FB0B2C3BFBB}" sibTransId="{8DCCEDDA-A493-4B22-8A31-3A00E832335F}"/>
    <dgm:cxn modelId="{3C2D5E3F-3708-44AF-97B7-2929C78F23DF}" srcId="{54356944-4F94-46A4-A6DD-F2B38173B5D4}" destId="{607B4BED-41A8-48E2-BACF-1C0089124776}" srcOrd="4" destOrd="0" parTransId="{E661F2FA-4C99-43B1-85D7-2926B5BE39E4}" sibTransId="{FAD59135-9C89-418F-9365-A77F08BDEDA2}"/>
    <dgm:cxn modelId="{AF41991E-3450-4B5A-B8F9-8CD83C2900F9}" type="presOf" srcId="{607B4BED-41A8-48E2-BACF-1C0089124776}" destId="{4D5CD624-36F0-47B7-9E2A-3D41D9A22DB5}" srcOrd="0" destOrd="0" presId="urn:microsoft.com/office/officeart/2005/8/layout/list1"/>
    <dgm:cxn modelId="{ACA52E20-81A7-4A70-9CD3-7F4AB7CF2C09}" srcId="{54356944-4F94-46A4-A6DD-F2B38173B5D4}" destId="{093E93F7-05E2-4582-B8C4-8E7F931D5A8B}" srcOrd="0" destOrd="0" parTransId="{FA5B7B5A-045B-4768-8731-717DB6882E21}" sibTransId="{F6658BF0-A135-4BC4-8974-95E936A366CB}"/>
    <dgm:cxn modelId="{B8E6A088-0654-490A-B2D4-1B011EEFF883}" type="presOf" srcId="{79A4E531-4B99-45E3-90C7-448415ADF38E}" destId="{1FE1341C-80DC-4B8F-973D-941F4DC649F2}" srcOrd="1" destOrd="0" presId="urn:microsoft.com/office/officeart/2005/8/layout/list1"/>
    <dgm:cxn modelId="{E8A827BB-F68D-40C9-9E75-6FF6A6F1CD15}" type="presOf" srcId="{093E93F7-05E2-4582-B8C4-8E7F931D5A8B}" destId="{5EE16B38-8BA5-4E3A-B8C4-A3070B90F491}" srcOrd="0" destOrd="0" presId="urn:microsoft.com/office/officeart/2005/8/layout/list1"/>
    <dgm:cxn modelId="{EF894592-D3C6-4BB3-8A50-5F282301D019}" type="presOf" srcId="{607B4BED-41A8-48E2-BACF-1C0089124776}" destId="{C3C18247-8C53-435B-8820-3C8398DE1D90}" srcOrd="1" destOrd="0" presId="urn:microsoft.com/office/officeart/2005/8/layout/list1"/>
    <dgm:cxn modelId="{9414C423-B3D5-4F6D-A73C-327B83865749}" type="presOf" srcId="{B1EA38DA-BFD0-4E3C-A50B-68DCD03F8004}" destId="{EFB296DD-970F-41B4-8C4D-5205E2C24752}" srcOrd="1" destOrd="0" presId="urn:microsoft.com/office/officeart/2005/8/layout/list1"/>
    <dgm:cxn modelId="{9DAA9DAC-645F-4B17-A40F-B413178A9562}" type="presOf" srcId="{093E93F7-05E2-4582-B8C4-8E7F931D5A8B}" destId="{E310B6D7-057C-493B-9ABB-698CA971D50C}" srcOrd="1" destOrd="0" presId="urn:microsoft.com/office/officeart/2005/8/layout/list1"/>
    <dgm:cxn modelId="{6C366515-A4F3-428E-A1AD-A70978686E75}" srcId="{54356944-4F94-46A4-A6DD-F2B38173B5D4}" destId="{9CAA7E2E-3484-4C43-BF15-F583C58FFB1D}" srcOrd="1" destOrd="0" parTransId="{55C70873-78B3-48E3-ADFF-DA5EC167C108}" sibTransId="{CC974541-C1EE-4BCE-AC10-8426841C3FE8}"/>
    <dgm:cxn modelId="{8BF5358C-74A4-4B05-9113-F4C1EEEECD72}" type="presOf" srcId="{E2FC9563-252E-4654-B5E6-89BC6C91076E}" destId="{70E9E8E0-4D35-482D-BB39-EF52D100055B}" srcOrd="1" destOrd="0" presId="urn:microsoft.com/office/officeart/2005/8/layout/list1"/>
    <dgm:cxn modelId="{1F12582B-5A62-4923-BAF4-04C6CC113DE6}" type="presOf" srcId="{79A4E531-4B99-45E3-90C7-448415ADF38E}" destId="{C35DCA60-65A0-4CE9-B869-6555F601C7A4}" srcOrd="0" destOrd="0" presId="urn:microsoft.com/office/officeart/2005/8/layout/list1"/>
    <dgm:cxn modelId="{866AD33F-D9DF-4456-8889-787B341D1A71}" type="presParOf" srcId="{96576591-8D96-4B94-A043-72EC4D2AA8AF}" destId="{9E0AEFB9-A2E6-4CDE-88F8-74FDF10FC985}" srcOrd="0" destOrd="0" presId="urn:microsoft.com/office/officeart/2005/8/layout/list1"/>
    <dgm:cxn modelId="{7CB4C2EE-3A1C-428D-903A-588994ABDA88}" type="presParOf" srcId="{9E0AEFB9-A2E6-4CDE-88F8-74FDF10FC985}" destId="{5EE16B38-8BA5-4E3A-B8C4-A3070B90F491}" srcOrd="0" destOrd="0" presId="urn:microsoft.com/office/officeart/2005/8/layout/list1"/>
    <dgm:cxn modelId="{65ED4BEC-3694-4FCD-85DC-98CC8315F227}" type="presParOf" srcId="{9E0AEFB9-A2E6-4CDE-88F8-74FDF10FC985}" destId="{E310B6D7-057C-493B-9ABB-698CA971D50C}" srcOrd="1" destOrd="0" presId="urn:microsoft.com/office/officeart/2005/8/layout/list1"/>
    <dgm:cxn modelId="{E1574593-2BAC-457D-83E5-781F18ADB568}" type="presParOf" srcId="{96576591-8D96-4B94-A043-72EC4D2AA8AF}" destId="{B1956CF3-4BCD-456E-911A-FB59ECDB563B}" srcOrd="1" destOrd="0" presId="urn:microsoft.com/office/officeart/2005/8/layout/list1"/>
    <dgm:cxn modelId="{245344D7-6DFC-4AB9-95F4-56569E83A9DD}" type="presParOf" srcId="{96576591-8D96-4B94-A043-72EC4D2AA8AF}" destId="{7D0ED109-0A83-4488-A2FF-C0254AE009FB}" srcOrd="2" destOrd="0" presId="urn:microsoft.com/office/officeart/2005/8/layout/list1"/>
    <dgm:cxn modelId="{3217042E-404E-4AFC-A958-F6F94617580D}" type="presParOf" srcId="{96576591-8D96-4B94-A043-72EC4D2AA8AF}" destId="{3E535BC7-E5B4-4C6B-B833-8F8502F9BBD4}" srcOrd="3" destOrd="0" presId="urn:microsoft.com/office/officeart/2005/8/layout/list1"/>
    <dgm:cxn modelId="{02BAD01F-9321-433B-A8E2-FB3802379D88}" type="presParOf" srcId="{96576591-8D96-4B94-A043-72EC4D2AA8AF}" destId="{4EB96D16-26F0-4B9A-9EE8-225F0B389713}" srcOrd="4" destOrd="0" presId="urn:microsoft.com/office/officeart/2005/8/layout/list1"/>
    <dgm:cxn modelId="{F1AE58FB-4110-48B4-ABFB-54A466D85868}" type="presParOf" srcId="{4EB96D16-26F0-4B9A-9EE8-225F0B389713}" destId="{04ED76AC-C70F-46FD-BE34-719A8B336211}" srcOrd="0" destOrd="0" presId="urn:microsoft.com/office/officeart/2005/8/layout/list1"/>
    <dgm:cxn modelId="{0AE52511-3BA3-4727-9D52-25264F046C16}" type="presParOf" srcId="{4EB96D16-26F0-4B9A-9EE8-225F0B389713}" destId="{53058005-29A3-40EB-A23D-D335AADB7EB6}" srcOrd="1" destOrd="0" presId="urn:microsoft.com/office/officeart/2005/8/layout/list1"/>
    <dgm:cxn modelId="{B7125520-7659-4675-BA26-E73835521399}" type="presParOf" srcId="{96576591-8D96-4B94-A043-72EC4D2AA8AF}" destId="{8DB5895A-5824-42FA-994A-111830B46827}" srcOrd="5" destOrd="0" presId="urn:microsoft.com/office/officeart/2005/8/layout/list1"/>
    <dgm:cxn modelId="{E462C310-FA63-4375-84E4-3336C52E4C56}" type="presParOf" srcId="{96576591-8D96-4B94-A043-72EC4D2AA8AF}" destId="{8358F13A-9A4C-404D-BEFE-D9B9915841CA}" srcOrd="6" destOrd="0" presId="urn:microsoft.com/office/officeart/2005/8/layout/list1"/>
    <dgm:cxn modelId="{4D1636BE-A0F4-4043-815D-95C29A55E54F}" type="presParOf" srcId="{96576591-8D96-4B94-A043-72EC4D2AA8AF}" destId="{02692A4F-E58D-45A6-A2C3-DCFC10012DE5}" srcOrd="7" destOrd="0" presId="urn:microsoft.com/office/officeart/2005/8/layout/list1"/>
    <dgm:cxn modelId="{A99C8FAB-6BF6-4DA4-AB52-E20E0E4BD0FD}" type="presParOf" srcId="{96576591-8D96-4B94-A043-72EC4D2AA8AF}" destId="{1D914B8F-E987-4123-9C0B-32E431592736}" srcOrd="8" destOrd="0" presId="urn:microsoft.com/office/officeart/2005/8/layout/list1"/>
    <dgm:cxn modelId="{085754D6-6B34-4F6A-B6E4-5CB4BB3F41B5}" type="presParOf" srcId="{1D914B8F-E987-4123-9C0B-32E431592736}" destId="{A3177ABE-AB5D-4E18-BF09-2229D934EB5A}" srcOrd="0" destOrd="0" presId="urn:microsoft.com/office/officeart/2005/8/layout/list1"/>
    <dgm:cxn modelId="{A819E11A-55DA-41D7-BFBD-E59D84AE2B47}" type="presParOf" srcId="{1D914B8F-E987-4123-9C0B-32E431592736}" destId="{EFB296DD-970F-41B4-8C4D-5205E2C24752}" srcOrd="1" destOrd="0" presId="urn:microsoft.com/office/officeart/2005/8/layout/list1"/>
    <dgm:cxn modelId="{C471F8FF-E929-4FCA-90A6-5237ED042725}" type="presParOf" srcId="{96576591-8D96-4B94-A043-72EC4D2AA8AF}" destId="{0978267E-275F-47BF-BB4E-48DFD20C6928}" srcOrd="9" destOrd="0" presId="urn:microsoft.com/office/officeart/2005/8/layout/list1"/>
    <dgm:cxn modelId="{6C059218-1BC4-41AA-93F5-32461672C52F}" type="presParOf" srcId="{96576591-8D96-4B94-A043-72EC4D2AA8AF}" destId="{B9CF7A0D-123B-4918-A53D-1053ACDDF11B}" srcOrd="10" destOrd="0" presId="urn:microsoft.com/office/officeart/2005/8/layout/list1"/>
    <dgm:cxn modelId="{8CE3ECF1-5CA0-4987-B72B-F4A6BFAC785C}" type="presParOf" srcId="{96576591-8D96-4B94-A043-72EC4D2AA8AF}" destId="{27FC770E-1630-48C4-8F94-6F59AEE30D0F}" srcOrd="11" destOrd="0" presId="urn:microsoft.com/office/officeart/2005/8/layout/list1"/>
    <dgm:cxn modelId="{9336989C-0560-4D2B-B7F4-6B8E3D091D97}" type="presParOf" srcId="{96576591-8D96-4B94-A043-72EC4D2AA8AF}" destId="{F55EB7FC-A350-4B9A-B21F-73FE34FAE503}" srcOrd="12" destOrd="0" presId="urn:microsoft.com/office/officeart/2005/8/layout/list1"/>
    <dgm:cxn modelId="{72D5E477-7485-4CCC-B178-2D956FB12A26}" type="presParOf" srcId="{F55EB7FC-A350-4B9A-B21F-73FE34FAE503}" destId="{86BF1F81-F538-44A6-B821-92EF5064FF2D}" srcOrd="0" destOrd="0" presId="urn:microsoft.com/office/officeart/2005/8/layout/list1"/>
    <dgm:cxn modelId="{963782E2-1318-4CAA-BDB7-2C7FF41D91FD}" type="presParOf" srcId="{F55EB7FC-A350-4B9A-B21F-73FE34FAE503}" destId="{70E9E8E0-4D35-482D-BB39-EF52D100055B}" srcOrd="1" destOrd="0" presId="urn:microsoft.com/office/officeart/2005/8/layout/list1"/>
    <dgm:cxn modelId="{F92876C1-EDBE-4A62-B17A-A7A2D99A2F43}" type="presParOf" srcId="{96576591-8D96-4B94-A043-72EC4D2AA8AF}" destId="{103597DA-DBDC-4BC1-B204-5E57D340C670}" srcOrd="13" destOrd="0" presId="urn:microsoft.com/office/officeart/2005/8/layout/list1"/>
    <dgm:cxn modelId="{4105D01E-B003-46E1-948F-C22045ADA85A}" type="presParOf" srcId="{96576591-8D96-4B94-A043-72EC4D2AA8AF}" destId="{E3E3AC78-FA9C-4CFA-8DD8-C9D7277B6E56}" srcOrd="14" destOrd="0" presId="urn:microsoft.com/office/officeart/2005/8/layout/list1"/>
    <dgm:cxn modelId="{775D804E-429B-4B2E-9A07-F0376C226932}" type="presParOf" srcId="{96576591-8D96-4B94-A043-72EC4D2AA8AF}" destId="{D1B6E0F1-69E2-4B45-BDC0-B3C325ECD391}" srcOrd="15" destOrd="0" presId="urn:microsoft.com/office/officeart/2005/8/layout/list1"/>
    <dgm:cxn modelId="{61582F98-9E43-4AD9-BA2A-D2378B72F946}" type="presParOf" srcId="{96576591-8D96-4B94-A043-72EC4D2AA8AF}" destId="{F1090B3D-08ED-4070-B45E-FDBAE4C7FC16}" srcOrd="16" destOrd="0" presId="urn:microsoft.com/office/officeart/2005/8/layout/list1"/>
    <dgm:cxn modelId="{6C82C6CB-3C1C-47FD-8A33-37E30A6E1C1F}" type="presParOf" srcId="{F1090B3D-08ED-4070-B45E-FDBAE4C7FC16}" destId="{4D5CD624-36F0-47B7-9E2A-3D41D9A22DB5}" srcOrd="0" destOrd="0" presId="urn:microsoft.com/office/officeart/2005/8/layout/list1"/>
    <dgm:cxn modelId="{8D2BCFEC-D847-49DA-96F9-57A76D1F72F2}" type="presParOf" srcId="{F1090B3D-08ED-4070-B45E-FDBAE4C7FC16}" destId="{C3C18247-8C53-435B-8820-3C8398DE1D90}" srcOrd="1" destOrd="0" presId="urn:microsoft.com/office/officeart/2005/8/layout/list1"/>
    <dgm:cxn modelId="{B39E2483-BECA-4706-8531-DCF7078B9C2D}" type="presParOf" srcId="{96576591-8D96-4B94-A043-72EC4D2AA8AF}" destId="{FDC89DBA-FC2D-4AA6-89C4-107DDDC6AA7B}" srcOrd="17" destOrd="0" presId="urn:microsoft.com/office/officeart/2005/8/layout/list1"/>
    <dgm:cxn modelId="{80BB8B48-5780-4622-9EC3-0475C25B4F4C}" type="presParOf" srcId="{96576591-8D96-4B94-A043-72EC4D2AA8AF}" destId="{B3CECEEA-A99E-4F6B-847D-6C60B750E985}" srcOrd="18" destOrd="0" presId="urn:microsoft.com/office/officeart/2005/8/layout/list1"/>
    <dgm:cxn modelId="{BA77F186-EB74-438D-A307-B8D17FD6930C}" type="presParOf" srcId="{96576591-8D96-4B94-A043-72EC4D2AA8AF}" destId="{DE967EBC-E415-4765-A3FF-A16C596156E9}" srcOrd="19" destOrd="0" presId="urn:microsoft.com/office/officeart/2005/8/layout/list1"/>
    <dgm:cxn modelId="{80CC998F-0938-4AAB-BDEF-C93A9D9F9399}" type="presParOf" srcId="{96576591-8D96-4B94-A043-72EC4D2AA8AF}" destId="{7B49A09B-CC24-4830-B67F-D0EF763DC7FC}" srcOrd="20" destOrd="0" presId="urn:microsoft.com/office/officeart/2005/8/layout/list1"/>
    <dgm:cxn modelId="{E2EB680B-646F-43AF-8B0F-35DAF109328F}" type="presParOf" srcId="{7B49A09B-CC24-4830-B67F-D0EF763DC7FC}" destId="{C35DCA60-65A0-4CE9-B869-6555F601C7A4}" srcOrd="0" destOrd="0" presId="urn:microsoft.com/office/officeart/2005/8/layout/list1"/>
    <dgm:cxn modelId="{38429710-E39C-443C-A0A6-363ED6AAFCB0}" type="presParOf" srcId="{7B49A09B-CC24-4830-B67F-D0EF763DC7FC}" destId="{1FE1341C-80DC-4B8F-973D-941F4DC649F2}" srcOrd="1" destOrd="0" presId="urn:microsoft.com/office/officeart/2005/8/layout/list1"/>
    <dgm:cxn modelId="{DA050A04-A76A-40FD-B4EC-E3D21BFE19C0}" type="presParOf" srcId="{96576591-8D96-4B94-A043-72EC4D2AA8AF}" destId="{E73DA483-1CEC-457D-B1C0-AFDB565745A9}" srcOrd="21" destOrd="0" presId="urn:microsoft.com/office/officeart/2005/8/layout/list1"/>
    <dgm:cxn modelId="{609204D8-203B-4B8B-9E07-5D929C2C89A8}" type="presParOf" srcId="{96576591-8D96-4B94-A043-72EC4D2AA8AF}" destId="{3AC2DF0E-CD37-4055-84D0-99EFCDF1812D}" srcOrd="22" destOrd="0" presId="urn:microsoft.com/office/officeart/2005/8/layout/list1"/>
    <dgm:cxn modelId="{AB9C9DA1-8C31-4A43-A760-F9F361D35661}" type="presParOf" srcId="{96576591-8D96-4B94-A043-72EC4D2AA8AF}" destId="{E0CBDCB9-2672-4EA9-9E16-AD9AC4116AAB}" srcOrd="23" destOrd="0" presId="urn:microsoft.com/office/officeart/2005/8/layout/list1"/>
    <dgm:cxn modelId="{3C8FC1A6-62E0-4BE4-BF3D-A05A4A8B5B55}" type="presParOf" srcId="{96576591-8D96-4B94-A043-72EC4D2AA8AF}" destId="{A0474392-1744-4CF8-8CAD-3A7A6F183080}" srcOrd="24" destOrd="0" presId="urn:microsoft.com/office/officeart/2005/8/layout/list1"/>
    <dgm:cxn modelId="{D69E0250-F0BA-4559-A7FD-EC22F7BD57B9}" type="presParOf" srcId="{A0474392-1744-4CF8-8CAD-3A7A6F183080}" destId="{E0C162D7-3A0B-4CC8-9A1C-65D29BF16D12}" srcOrd="0" destOrd="0" presId="urn:microsoft.com/office/officeart/2005/8/layout/list1"/>
    <dgm:cxn modelId="{D4E218BB-B848-4BBF-99BD-016ADC3E235E}" type="presParOf" srcId="{A0474392-1744-4CF8-8CAD-3A7A6F183080}" destId="{7B04F69D-2844-4E0A-9BCA-FCF1852196EC}" srcOrd="1" destOrd="0" presId="urn:microsoft.com/office/officeart/2005/8/layout/list1"/>
    <dgm:cxn modelId="{CF74F75D-F00D-4F7B-AD21-558C659A313D}" type="presParOf" srcId="{96576591-8D96-4B94-A043-72EC4D2AA8AF}" destId="{F69876E0-9274-4ED0-9427-C5BA788CE459}" srcOrd="25" destOrd="0" presId="urn:microsoft.com/office/officeart/2005/8/layout/list1"/>
    <dgm:cxn modelId="{03A6ECB6-B8F5-42FD-A50D-4321DF744F48}" type="presParOf" srcId="{96576591-8D96-4B94-A043-72EC4D2AA8AF}" destId="{E6CE97CE-966E-4FB3-88DA-BF5D2E09078A}" srcOrd="2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43CBA1-9B62-4C03-B5B7-6030C2A9960D}">
      <dsp:nvSpPr>
        <dsp:cNvPr id="0" name=""/>
        <dsp:cNvSpPr/>
      </dsp:nvSpPr>
      <dsp:spPr>
        <a:xfrm>
          <a:off x="0" y="0"/>
          <a:ext cx="7045655" cy="542209"/>
        </a:xfrm>
        <a:prstGeom prst="roundRect">
          <a:avLst/>
        </a:prstGeom>
        <a:solidFill>
          <a:schemeClr val="accent1">
            <a:lumMod val="40000"/>
            <a:lumOff val="60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just" defTabSz="622300" rtl="0">
            <a:lnSpc>
              <a:spcPct val="90000"/>
            </a:lnSpc>
            <a:spcBef>
              <a:spcPct val="0"/>
            </a:spcBef>
            <a:spcAft>
              <a:spcPct val="35000"/>
            </a:spcAft>
          </a:pPr>
          <a:r>
            <a:rPr lang="ru-RU" sz="1400" b="1" kern="1200" dirty="0" smtClean="0">
              <a:solidFill>
                <a:schemeClr val="accent5">
                  <a:lumMod val="50000"/>
                </a:schemeClr>
              </a:solidFill>
              <a:latin typeface="+mn-lt"/>
            </a:rPr>
            <a:t>1) Межрайонная ИФНС России № 22 по Свердловской области;</a:t>
          </a:r>
          <a:endParaRPr lang="ru-RU" sz="1400" b="1" kern="1200" dirty="0">
            <a:solidFill>
              <a:schemeClr val="accent5">
                <a:lumMod val="50000"/>
              </a:schemeClr>
            </a:solidFill>
            <a:latin typeface="+mn-lt"/>
          </a:endParaRPr>
        </a:p>
      </dsp:txBody>
      <dsp:txXfrm>
        <a:off x="26468" y="26468"/>
        <a:ext cx="6992719" cy="489273"/>
      </dsp:txXfrm>
    </dsp:sp>
    <dsp:sp modelId="{1E3736C7-384E-49B1-8805-A0CAB6D9A527}">
      <dsp:nvSpPr>
        <dsp:cNvPr id="0" name=""/>
        <dsp:cNvSpPr/>
      </dsp:nvSpPr>
      <dsp:spPr>
        <a:xfrm>
          <a:off x="0" y="557390"/>
          <a:ext cx="7045655" cy="542209"/>
        </a:xfrm>
        <a:prstGeom prst="roundRect">
          <a:avLst/>
        </a:prstGeom>
        <a:solidFill>
          <a:schemeClr val="accent1">
            <a:lumMod val="60000"/>
            <a:lumOff val="40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just" defTabSz="622300" rtl="0">
            <a:lnSpc>
              <a:spcPct val="90000"/>
            </a:lnSpc>
            <a:spcBef>
              <a:spcPct val="0"/>
            </a:spcBef>
            <a:spcAft>
              <a:spcPct val="35000"/>
            </a:spcAft>
          </a:pPr>
          <a:r>
            <a:rPr lang="ru-RU" sz="1400" b="1" kern="1200" dirty="0" smtClean="0">
              <a:solidFill>
                <a:schemeClr val="accent5">
                  <a:lumMod val="50000"/>
                </a:schemeClr>
              </a:solidFill>
              <a:effectLst/>
              <a:latin typeface="+mn-lt"/>
            </a:rPr>
            <a:t>2) ОМС «Комитет по управлению имуществом Каменск-Уральского </a:t>
          </a:r>
          <a:r>
            <a:rPr lang="ru-RU" sz="1200" b="1" kern="1200" dirty="0" smtClean="0">
              <a:solidFill>
                <a:schemeClr val="accent5">
                  <a:lumMod val="50000"/>
                </a:schemeClr>
              </a:solidFill>
              <a:effectLst/>
              <a:latin typeface="+mn-lt"/>
            </a:rPr>
            <a:t>городского округа»; </a:t>
          </a:r>
          <a:endParaRPr lang="ru-RU" sz="1200" b="1" kern="1200" dirty="0">
            <a:solidFill>
              <a:schemeClr val="accent5">
                <a:lumMod val="50000"/>
              </a:schemeClr>
            </a:solidFill>
            <a:effectLst/>
            <a:latin typeface="+mn-lt"/>
          </a:endParaRPr>
        </a:p>
      </dsp:txBody>
      <dsp:txXfrm>
        <a:off x="26468" y="583858"/>
        <a:ext cx="6992719" cy="489273"/>
      </dsp:txXfrm>
    </dsp:sp>
    <dsp:sp modelId="{6ACFCF9C-7B36-4B19-A397-0B5F94A3896F}">
      <dsp:nvSpPr>
        <dsp:cNvPr id="0" name=""/>
        <dsp:cNvSpPr/>
      </dsp:nvSpPr>
      <dsp:spPr>
        <a:xfrm>
          <a:off x="0" y="1113759"/>
          <a:ext cx="7045655" cy="542209"/>
        </a:xfrm>
        <a:prstGeom prst="roundRect">
          <a:avLst/>
        </a:prstGeom>
        <a:solidFill>
          <a:srgbClr val="80A0E0"/>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ru-RU" sz="1400" b="1" kern="1200" dirty="0" smtClean="0">
              <a:solidFill>
                <a:schemeClr val="accent5">
                  <a:lumMod val="50000"/>
                </a:schemeClr>
              </a:solidFill>
              <a:latin typeface="+mn-lt"/>
            </a:rPr>
            <a:t>3)  Уральское межрегиональное управление Федеральной службы по надзору в сфере природопользования;</a:t>
          </a:r>
          <a:endParaRPr lang="ru-RU" sz="1400" b="1" kern="1200" dirty="0">
            <a:solidFill>
              <a:schemeClr val="accent5">
                <a:lumMod val="50000"/>
              </a:schemeClr>
            </a:solidFill>
            <a:latin typeface="+mn-lt"/>
          </a:endParaRPr>
        </a:p>
      </dsp:txBody>
      <dsp:txXfrm>
        <a:off x="26468" y="1140227"/>
        <a:ext cx="6992719" cy="489273"/>
      </dsp:txXfrm>
    </dsp:sp>
    <dsp:sp modelId="{0707BCF7-90CD-4E83-AD4D-287542AC351F}">
      <dsp:nvSpPr>
        <dsp:cNvPr id="0" name=""/>
        <dsp:cNvSpPr/>
      </dsp:nvSpPr>
      <dsp:spPr>
        <a:xfrm>
          <a:off x="0" y="1670129"/>
          <a:ext cx="7045655" cy="542209"/>
        </a:xfrm>
        <a:prstGeom prst="roundRect">
          <a:avLst/>
        </a:prstGeom>
        <a:solidFill>
          <a:srgbClr val="8C90E0"/>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ru-RU" sz="1400" b="1" kern="1200" dirty="0" smtClean="0">
              <a:solidFill>
                <a:schemeClr val="accent5">
                  <a:lumMod val="50000"/>
                </a:schemeClr>
              </a:solidFill>
              <a:latin typeface="+mn-lt"/>
            </a:rPr>
            <a:t>4)</a:t>
          </a:r>
          <a:r>
            <a:rPr lang="en-US" sz="1400" b="1" kern="1200" dirty="0" smtClean="0">
              <a:solidFill>
                <a:schemeClr val="accent5">
                  <a:lumMod val="50000"/>
                </a:schemeClr>
              </a:solidFill>
              <a:latin typeface="+mn-lt"/>
            </a:rPr>
            <a:t> </a:t>
          </a:r>
          <a:r>
            <a:rPr lang="ru-RU" sz="1400" b="1" kern="1200" dirty="0" smtClean="0">
              <a:solidFill>
                <a:schemeClr val="accent5">
                  <a:lumMod val="50000"/>
                </a:schemeClr>
              </a:solidFill>
              <a:latin typeface="+mn-lt"/>
            </a:rPr>
            <a:t> Отраслевой орган Администрации Каменск-Уральского городского округа по городскому хозяйству.</a:t>
          </a:r>
          <a:endParaRPr lang="ru-RU" sz="1400" b="1" kern="1200" dirty="0">
            <a:solidFill>
              <a:schemeClr val="accent5">
                <a:lumMod val="50000"/>
              </a:schemeClr>
            </a:solidFill>
            <a:latin typeface="+mn-lt"/>
          </a:endParaRPr>
        </a:p>
      </dsp:txBody>
      <dsp:txXfrm>
        <a:off x="26468" y="1696597"/>
        <a:ext cx="6992719" cy="48927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226880-80DD-45C8-B638-024F3AED434A}">
      <dsp:nvSpPr>
        <dsp:cNvPr id="0" name=""/>
        <dsp:cNvSpPr/>
      </dsp:nvSpPr>
      <dsp:spPr>
        <a:xfrm>
          <a:off x="1505002" y="973455"/>
          <a:ext cx="142747" cy="1018968"/>
        </a:xfrm>
        <a:custGeom>
          <a:avLst/>
          <a:gdLst/>
          <a:ahLst/>
          <a:cxnLst/>
          <a:rect l="0" t="0" r="0" b="0"/>
          <a:pathLst>
            <a:path>
              <a:moveTo>
                <a:pt x="0" y="0"/>
              </a:moveTo>
              <a:lnTo>
                <a:pt x="0" y="1018968"/>
              </a:lnTo>
              <a:lnTo>
                <a:pt x="142747" y="1018968"/>
              </a:lnTo>
            </a:path>
          </a:pathLst>
        </a:custGeom>
        <a:noFill/>
        <a:ln w="12700" cap="flat" cmpd="sng" algn="ctr">
          <a:solidFill>
            <a:schemeClr val="tx2">
              <a:lumMod val="75000"/>
            </a:schemeClr>
          </a:solidFill>
          <a:prstDash val="solid"/>
          <a:miter lim="800000"/>
        </a:ln>
        <a:effectLst/>
      </dsp:spPr>
      <dsp:style>
        <a:lnRef idx="2">
          <a:scrgbClr r="0" g="0" b="0"/>
        </a:lnRef>
        <a:fillRef idx="0">
          <a:scrgbClr r="0" g="0" b="0"/>
        </a:fillRef>
        <a:effectRef idx="0">
          <a:scrgbClr r="0" g="0" b="0"/>
        </a:effectRef>
        <a:fontRef idx="minor"/>
      </dsp:style>
    </dsp:sp>
    <dsp:sp modelId="{5784441E-10E3-456D-86BC-952544F07AEA}">
      <dsp:nvSpPr>
        <dsp:cNvPr id="0" name=""/>
        <dsp:cNvSpPr/>
      </dsp:nvSpPr>
      <dsp:spPr>
        <a:xfrm>
          <a:off x="1362254" y="973455"/>
          <a:ext cx="142747" cy="1012082"/>
        </a:xfrm>
        <a:custGeom>
          <a:avLst/>
          <a:gdLst/>
          <a:ahLst/>
          <a:cxnLst/>
          <a:rect l="0" t="0" r="0" b="0"/>
          <a:pathLst>
            <a:path>
              <a:moveTo>
                <a:pt x="142747" y="0"/>
              </a:moveTo>
              <a:lnTo>
                <a:pt x="142747" y="1012082"/>
              </a:lnTo>
              <a:lnTo>
                <a:pt x="0" y="1012082"/>
              </a:lnTo>
            </a:path>
          </a:pathLst>
        </a:custGeom>
        <a:noFill/>
        <a:ln w="12700" cap="flat" cmpd="sng" algn="ctr">
          <a:solidFill>
            <a:schemeClr val="accent1">
              <a:lumMod val="75000"/>
            </a:schemeClr>
          </a:solidFill>
          <a:prstDash val="solid"/>
          <a:miter lim="800000"/>
        </a:ln>
        <a:effectLst/>
      </dsp:spPr>
      <dsp:style>
        <a:lnRef idx="2">
          <a:scrgbClr r="0" g="0" b="0"/>
        </a:lnRef>
        <a:fillRef idx="0">
          <a:scrgbClr r="0" g="0" b="0"/>
        </a:fillRef>
        <a:effectRef idx="0">
          <a:scrgbClr r="0" g="0" b="0"/>
        </a:effectRef>
        <a:fontRef idx="minor"/>
      </dsp:style>
    </dsp:sp>
    <dsp:sp modelId="{7D09A351-2E01-48A8-8B18-33B3307D674B}">
      <dsp:nvSpPr>
        <dsp:cNvPr id="0" name=""/>
        <dsp:cNvSpPr/>
      </dsp:nvSpPr>
      <dsp:spPr>
        <a:xfrm>
          <a:off x="479987" y="210"/>
          <a:ext cx="2050029" cy="973244"/>
        </a:xfrm>
        <a:prstGeom prst="rect">
          <a:avLst/>
        </a:prstGeom>
        <a:solidFill>
          <a:schemeClr val="accent2">
            <a:lumMod val="60000"/>
            <a:lumOff val="40000"/>
          </a:schemeClr>
        </a:solidFill>
        <a:ln w="12700" cap="flat" cmpd="sng" algn="ctr">
          <a:solidFill>
            <a:schemeClr val="lt1">
              <a:hueOff val="0"/>
              <a:satOff val="0"/>
              <a:lumOff val="0"/>
              <a:alphaOff val="0"/>
            </a:schemeClr>
          </a:solidFill>
          <a:prstDash val="solid"/>
          <a:miter lim="800000"/>
        </a:ln>
        <a:effectLst>
          <a:outerShdw blurRad="50800" dist="38100" dir="5400000" algn="t"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80000"/>
            </a:lnSpc>
            <a:spcBef>
              <a:spcPct val="0"/>
            </a:spcBef>
            <a:spcAft>
              <a:spcPts val="0"/>
            </a:spcAft>
          </a:pPr>
          <a:r>
            <a:rPr lang="ru-RU" sz="1600" b="1" kern="1200" dirty="0" smtClean="0">
              <a:solidFill>
                <a:schemeClr val="bg1"/>
              </a:solidFill>
              <a:latin typeface="+mn-lt"/>
            </a:rPr>
            <a:t>СОБСТВЕННЫЕ ДОХОДЫ БЮДЖЕТА В 2025 ГОДУ</a:t>
          </a:r>
        </a:p>
        <a:p>
          <a:pPr lvl="0" algn="ctr" defTabSz="711200">
            <a:lnSpc>
              <a:spcPct val="80000"/>
            </a:lnSpc>
            <a:spcBef>
              <a:spcPct val="0"/>
            </a:spcBef>
            <a:spcAft>
              <a:spcPts val="0"/>
            </a:spcAft>
          </a:pPr>
          <a:endParaRPr lang="ru-RU" sz="800" b="1" kern="1200" dirty="0" smtClean="0">
            <a:solidFill>
              <a:schemeClr val="bg1"/>
            </a:solidFill>
            <a:latin typeface="+mn-lt"/>
          </a:endParaRPr>
        </a:p>
        <a:p>
          <a:pPr lvl="0" algn="ctr" defTabSz="711200">
            <a:lnSpc>
              <a:spcPct val="80000"/>
            </a:lnSpc>
            <a:spcBef>
              <a:spcPct val="0"/>
            </a:spcBef>
            <a:spcAft>
              <a:spcPts val="0"/>
            </a:spcAft>
          </a:pPr>
          <a:r>
            <a:rPr lang="ru-RU" sz="1600" b="1" kern="1200" dirty="0" smtClean="0">
              <a:solidFill>
                <a:schemeClr val="bg1"/>
              </a:solidFill>
              <a:latin typeface="+mn-lt"/>
            </a:rPr>
            <a:t>исполнены в  объеме:</a:t>
          </a:r>
          <a:endParaRPr lang="ru-RU" sz="1600" b="1" kern="1200" dirty="0">
            <a:solidFill>
              <a:schemeClr val="bg1"/>
            </a:solidFill>
            <a:latin typeface="+mn-lt"/>
          </a:endParaRPr>
        </a:p>
      </dsp:txBody>
      <dsp:txXfrm>
        <a:off x="479987" y="210"/>
        <a:ext cx="2050029" cy="973244"/>
      </dsp:txXfrm>
    </dsp:sp>
    <dsp:sp modelId="{EBD73950-D585-4C53-8B08-0956E64AD337}">
      <dsp:nvSpPr>
        <dsp:cNvPr id="0" name=""/>
        <dsp:cNvSpPr/>
      </dsp:nvSpPr>
      <dsp:spPr>
        <a:xfrm>
          <a:off x="2755" y="1258949"/>
          <a:ext cx="1359498" cy="1453175"/>
        </a:xfrm>
        <a:prstGeom prst="rect">
          <a:avLst/>
        </a:prstGeom>
        <a:solidFill>
          <a:schemeClr val="accent2">
            <a:lumMod val="75000"/>
          </a:schemeClr>
        </a:solidFill>
        <a:ln w="12700" cap="flat" cmpd="sng" algn="ctr">
          <a:solidFill>
            <a:schemeClr val="lt1">
              <a:hueOff val="0"/>
              <a:satOff val="0"/>
              <a:lumOff val="0"/>
              <a:alphaOff val="0"/>
            </a:schemeClr>
          </a:solidFill>
          <a:prstDash val="solid"/>
          <a:miter lim="800000"/>
        </a:ln>
        <a:effectLst>
          <a:outerShdw blurRad="50800" dist="38100" dir="5400000" algn="t"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ru-RU" sz="1600" b="1" kern="1200" dirty="0" smtClean="0">
              <a:latin typeface="+mn-lt"/>
            </a:rPr>
            <a:t>Налоговые доходы</a:t>
          </a:r>
        </a:p>
        <a:p>
          <a:pPr lvl="0" algn="ctr" defTabSz="711200">
            <a:lnSpc>
              <a:spcPct val="90000"/>
            </a:lnSpc>
            <a:spcBef>
              <a:spcPct val="0"/>
            </a:spcBef>
            <a:spcAft>
              <a:spcPct val="35000"/>
            </a:spcAft>
          </a:pPr>
          <a:endParaRPr lang="ru-RU" sz="800" b="1" kern="1200" dirty="0" smtClean="0">
            <a:latin typeface="+mn-lt"/>
          </a:endParaRPr>
        </a:p>
        <a:p>
          <a:pPr lvl="0" algn="ctr" defTabSz="711200">
            <a:lnSpc>
              <a:spcPct val="90000"/>
            </a:lnSpc>
            <a:spcBef>
              <a:spcPct val="0"/>
            </a:spcBef>
            <a:spcAft>
              <a:spcPct val="35000"/>
            </a:spcAft>
          </a:pPr>
          <a:r>
            <a:rPr lang="ru-RU" sz="1600" b="1" kern="1200" dirty="0" smtClean="0">
              <a:latin typeface="+mn-lt"/>
            </a:rPr>
            <a:t>3 035,4 </a:t>
          </a:r>
        </a:p>
        <a:p>
          <a:pPr lvl="0" algn="ctr" defTabSz="711200">
            <a:lnSpc>
              <a:spcPct val="90000"/>
            </a:lnSpc>
            <a:spcBef>
              <a:spcPct val="0"/>
            </a:spcBef>
            <a:spcAft>
              <a:spcPct val="35000"/>
            </a:spcAft>
          </a:pPr>
          <a:r>
            <a:rPr lang="ru-RU" sz="1600" b="1" kern="1200" dirty="0" smtClean="0">
              <a:latin typeface="+mn-lt"/>
            </a:rPr>
            <a:t>млн. руб.</a:t>
          </a:r>
          <a:endParaRPr lang="ru-RU" sz="1600" b="1" kern="1200" dirty="0">
            <a:latin typeface="+mn-lt"/>
          </a:endParaRPr>
        </a:p>
      </dsp:txBody>
      <dsp:txXfrm>
        <a:off x="2755" y="1258949"/>
        <a:ext cx="1359498" cy="1453175"/>
      </dsp:txXfrm>
    </dsp:sp>
    <dsp:sp modelId="{A442004B-22DD-4625-83AB-87ED0F5807DD}">
      <dsp:nvSpPr>
        <dsp:cNvPr id="0" name=""/>
        <dsp:cNvSpPr/>
      </dsp:nvSpPr>
      <dsp:spPr>
        <a:xfrm>
          <a:off x="1647749" y="1258949"/>
          <a:ext cx="1359498" cy="1466946"/>
        </a:xfrm>
        <a:prstGeom prst="rect">
          <a:avLst/>
        </a:prstGeom>
        <a:solidFill>
          <a:schemeClr val="accent2"/>
        </a:solidFill>
        <a:ln w="12700" cap="flat" cmpd="sng" algn="ctr">
          <a:solidFill>
            <a:schemeClr val="lt1">
              <a:hueOff val="0"/>
              <a:satOff val="0"/>
              <a:lumOff val="0"/>
              <a:alphaOff val="0"/>
            </a:schemeClr>
          </a:solidFill>
          <a:prstDash val="solid"/>
          <a:miter lim="800000"/>
        </a:ln>
        <a:effectLst>
          <a:outerShdw blurRad="50800" dist="38100" dir="5400000" algn="t"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ru-RU" sz="1600" b="1" kern="1200" dirty="0" smtClean="0">
              <a:latin typeface="+mn-lt"/>
            </a:rPr>
            <a:t>Неналоговые доходы</a:t>
          </a:r>
        </a:p>
        <a:p>
          <a:pPr lvl="0" algn="ctr" defTabSz="711200">
            <a:lnSpc>
              <a:spcPct val="90000"/>
            </a:lnSpc>
            <a:spcBef>
              <a:spcPct val="0"/>
            </a:spcBef>
            <a:spcAft>
              <a:spcPct val="35000"/>
            </a:spcAft>
          </a:pPr>
          <a:endParaRPr lang="ru-RU" sz="800" b="1" kern="1200" dirty="0" smtClean="0">
            <a:latin typeface="+mn-lt"/>
          </a:endParaRPr>
        </a:p>
        <a:p>
          <a:pPr lvl="0" algn="ctr" defTabSz="711200">
            <a:lnSpc>
              <a:spcPct val="90000"/>
            </a:lnSpc>
            <a:spcBef>
              <a:spcPct val="0"/>
            </a:spcBef>
            <a:spcAft>
              <a:spcPct val="35000"/>
            </a:spcAft>
          </a:pPr>
          <a:r>
            <a:rPr lang="ru-RU" sz="1600" b="1" kern="1200" dirty="0" smtClean="0">
              <a:latin typeface="+mn-lt"/>
            </a:rPr>
            <a:t>341,9 </a:t>
          </a:r>
        </a:p>
        <a:p>
          <a:pPr lvl="0" algn="ctr" defTabSz="711200">
            <a:lnSpc>
              <a:spcPct val="90000"/>
            </a:lnSpc>
            <a:spcBef>
              <a:spcPct val="0"/>
            </a:spcBef>
            <a:spcAft>
              <a:spcPct val="35000"/>
            </a:spcAft>
          </a:pPr>
          <a:r>
            <a:rPr lang="ru-RU" sz="1600" b="1" kern="1200" dirty="0" smtClean="0">
              <a:latin typeface="+mn-lt"/>
            </a:rPr>
            <a:t>млн. руб.</a:t>
          </a:r>
          <a:endParaRPr lang="ru-RU" sz="1600" b="1" kern="1200" dirty="0">
            <a:latin typeface="+mn-lt"/>
          </a:endParaRPr>
        </a:p>
      </dsp:txBody>
      <dsp:txXfrm>
        <a:off x="1647749" y="1258949"/>
        <a:ext cx="1359498" cy="146694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93266C-510F-4E97-BCBC-57FB9FC28137}">
      <dsp:nvSpPr>
        <dsp:cNvPr id="0" name=""/>
        <dsp:cNvSpPr/>
      </dsp:nvSpPr>
      <dsp:spPr>
        <a:xfrm rot="5400000">
          <a:off x="5117396" y="-2353740"/>
          <a:ext cx="1316266" cy="6026244"/>
        </a:xfrm>
        <a:prstGeom prst="round2SameRect">
          <a:avLst/>
        </a:prstGeom>
        <a:solidFill>
          <a:srgbClr val="C7DDF1">
            <a:alpha val="89804"/>
          </a:srgb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just" defTabSz="533400">
            <a:lnSpc>
              <a:spcPct val="90000"/>
            </a:lnSpc>
            <a:spcBef>
              <a:spcPct val="0"/>
            </a:spcBef>
            <a:spcAft>
              <a:spcPct val="15000"/>
            </a:spcAft>
            <a:buChar char="••"/>
          </a:pPr>
          <a:r>
            <a:rPr lang="ru-RU" sz="1200" b="0" i="0" kern="1200" dirty="0" smtClean="0">
              <a:solidFill>
                <a:schemeClr val="accent1">
                  <a:lumMod val="50000"/>
                </a:schemeClr>
              </a:solidFill>
            </a:rPr>
            <a:t>бюджетные средства, предоставляемые бюджету другого уровня бюджетной системы Российской Федерации на безвозмездной и безвозвратной основе для покрытия текущих расходов. Это самая простая форма финансовой помощи. Используется, как правило, для сбалансирования бюджетов, выравнивания минимальной бюджетной обеспеченности без определения конкретных направлений расходов при недостаточности собственных доходов. </a:t>
          </a:r>
          <a:endParaRPr lang="ru-RU" sz="1200" kern="1200" dirty="0">
            <a:solidFill>
              <a:schemeClr val="accent1">
                <a:lumMod val="50000"/>
              </a:schemeClr>
            </a:solidFill>
            <a:latin typeface="+mn-lt"/>
          </a:endParaRPr>
        </a:p>
      </dsp:txBody>
      <dsp:txXfrm rot="-5400000">
        <a:off x="2762408" y="65503"/>
        <a:ext cx="5961989" cy="1187756"/>
      </dsp:txXfrm>
    </dsp:sp>
    <dsp:sp modelId="{B3219AFF-206F-471C-926F-721CBFEE1D6E}">
      <dsp:nvSpPr>
        <dsp:cNvPr id="0" name=""/>
        <dsp:cNvSpPr/>
      </dsp:nvSpPr>
      <dsp:spPr>
        <a:xfrm>
          <a:off x="62414" y="0"/>
          <a:ext cx="2699992" cy="1275801"/>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22860" rIns="45720" bIns="22860"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accent1">
                  <a:lumMod val="50000"/>
                </a:schemeClr>
              </a:solidFill>
              <a:latin typeface="+mn-lt"/>
            </a:rPr>
            <a:t>ДОТАЦИЯ</a:t>
          </a:r>
          <a:endParaRPr lang="ru-RU" sz="1200" b="1" kern="1200" dirty="0">
            <a:solidFill>
              <a:schemeClr val="accent1">
                <a:lumMod val="50000"/>
              </a:schemeClr>
            </a:solidFill>
            <a:latin typeface="+mn-lt"/>
          </a:endParaRPr>
        </a:p>
      </dsp:txBody>
      <dsp:txXfrm>
        <a:off x="124693" y="62279"/>
        <a:ext cx="2575434" cy="1151243"/>
      </dsp:txXfrm>
    </dsp:sp>
    <dsp:sp modelId="{6BB1090C-CAD8-446F-8C2B-72430F9CC6B5}">
      <dsp:nvSpPr>
        <dsp:cNvPr id="0" name=""/>
        <dsp:cNvSpPr/>
      </dsp:nvSpPr>
      <dsp:spPr>
        <a:xfrm rot="5400000">
          <a:off x="5477484" y="-1332035"/>
          <a:ext cx="584375" cy="6031793"/>
        </a:xfrm>
        <a:prstGeom prst="round2SameRect">
          <a:avLst/>
        </a:prstGeom>
        <a:solidFill>
          <a:srgbClr val="C2E8E7">
            <a:alpha val="89804"/>
          </a:srgbClr>
        </a:solidFill>
        <a:ln w="12700" cap="flat" cmpd="sng" algn="ctr">
          <a:solidFill>
            <a:schemeClr val="accent5">
              <a:tint val="40000"/>
              <a:alpha val="90000"/>
              <a:hueOff val="-2463918"/>
              <a:satOff val="-4272"/>
              <a:lumOff val="-43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just" defTabSz="533400">
            <a:lnSpc>
              <a:spcPct val="90000"/>
            </a:lnSpc>
            <a:spcBef>
              <a:spcPct val="0"/>
            </a:spcBef>
            <a:spcAft>
              <a:spcPct val="15000"/>
            </a:spcAft>
            <a:buChar char="••"/>
          </a:pPr>
          <a:r>
            <a:rPr lang="ru-RU" sz="1200" b="0" i="0" u="none" kern="1200" dirty="0" smtClean="0">
              <a:solidFill>
                <a:schemeClr val="accent1">
                  <a:lumMod val="50000"/>
                </a:schemeClr>
              </a:solidFill>
            </a:rPr>
            <a:t>бюджетные средства, предоставляемые бюджету другого уровня бюджетной системы Российской Федерации на условиях долевого финансирования целевых расходов. Предоставляются на конкретные цели на конкурсной основе.</a:t>
          </a:r>
          <a:endParaRPr lang="ru-RU" sz="1200" b="0" u="none" kern="1200" dirty="0">
            <a:solidFill>
              <a:schemeClr val="accent1">
                <a:lumMod val="50000"/>
              </a:schemeClr>
            </a:solidFill>
            <a:latin typeface="+mn-lt"/>
          </a:endParaRPr>
        </a:p>
      </dsp:txBody>
      <dsp:txXfrm rot="-5400000">
        <a:off x="2753776" y="1420200"/>
        <a:ext cx="6003266" cy="527321"/>
      </dsp:txXfrm>
    </dsp:sp>
    <dsp:sp modelId="{39A1513D-9FBB-45DD-B9F0-6AE981766D8D}">
      <dsp:nvSpPr>
        <dsp:cNvPr id="0" name=""/>
        <dsp:cNvSpPr/>
      </dsp:nvSpPr>
      <dsp:spPr>
        <a:xfrm>
          <a:off x="45143" y="1330385"/>
          <a:ext cx="2699992" cy="732347"/>
        </a:xfrm>
        <a:prstGeom prst="roundRect">
          <a:avLst/>
        </a:prstGeom>
        <a:solidFill>
          <a:schemeClr val="accent5">
            <a:hueOff val="-2451115"/>
            <a:satOff val="-3409"/>
            <a:lumOff val="-130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22860" rIns="45720" bIns="22860"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accent1">
                  <a:lumMod val="50000"/>
                </a:schemeClr>
              </a:solidFill>
              <a:latin typeface="+mn-lt"/>
            </a:rPr>
            <a:t>СУБСИДИЯ</a:t>
          </a:r>
          <a:endParaRPr lang="ru-RU" sz="1200" b="1" kern="1200" dirty="0">
            <a:solidFill>
              <a:schemeClr val="accent1">
                <a:lumMod val="50000"/>
              </a:schemeClr>
            </a:solidFill>
            <a:latin typeface="+mn-lt"/>
          </a:endParaRPr>
        </a:p>
      </dsp:txBody>
      <dsp:txXfrm>
        <a:off x="80893" y="1366135"/>
        <a:ext cx="2628492" cy="660847"/>
      </dsp:txXfrm>
    </dsp:sp>
    <dsp:sp modelId="{D1D51A82-F486-4005-BBCE-E1F1576DC014}">
      <dsp:nvSpPr>
        <dsp:cNvPr id="0" name=""/>
        <dsp:cNvSpPr/>
      </dsp:nvSpPr>
      <dsp:spPr>
        <a:xfrm rot="5400000">
          <a:off x="5473755" y="-564923"/>
          <a:ext cx="583905" cy="6023865"/>
        </a:xfrm>
        <a:prstGeom prst="round2SameRect">
          <a:avLst/>
        </a:prstGeom>
        <a:solidFill>
          <a:srgbClr val="DFFDDF">
            <a:alpha val="89804"/>
          </a:srgbClr>
        </a:solidFill>
        <a:ln w="12700" cap="flat" cmpd="sng" algn="ctr">
          <a:solidFill>
            <a:schemeClr val="accent5">
              <a:tint val="40000"/>
              <a:alpha val="90000"/>
              <a:hueOff val="-4927837"/>
              <a:satOff val="-8544"/>
              <a:lumOff val="-85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just" defTabSz="533400">
            <a:lnSpc>
              <a:spcPct val="90000"/>
            </a:lnSpc>
            <a:spcBef>
              <a:spcPct val="0"/>
            </a:spcBef>
            <a:spcAft>
              <a:spcPct val="15000"/>
            </a:spcAft>
            <a:buChar char="••"/>
          </a:pPr>
          <a:r>
            <a:rPr lang="ru-RU" sz="1200" kern="1200" dirty="0" smtClean="0">
              <a:solidFill>
                <a:schemeClr val="accent1">
                  <a:lumMod val="50000"/>
                </a:schemeClr>
              </a:solidFill>
              <a:latin typeface="+mn-lt"/>
            </a:rPr>
            <a:t>целевые средства бюджетам городских округов и муниципальных районов на исполнение областных и федеральных  полномочий‚ переданных органам местного самоуправления</a:t>
          </a:r>
          <a:endParaRPr lang="ru-RU" sz="1200" b="0" kern="1200" dirty="0">
            <a:solidFill>
              <a:schemeClr val="accent1">
                <a:lumMod val="50000"/>
              </a:schemeClr>
            </a:solidFill>
            <a:latin typeface="+mn-lt"/>
          </a:endParaRPr>
        </a:p>
      </dsp:txBody>
      <dsp:txXfrm rot="-5400000">
        <a:off x="2753775" y="2183561"/>
        <a:ext cx="5995361" cy="526897"/>
      </dsp:txXfrm>
    </dsp:sp>
    <dsp:sp modelId="{1D1870A8-4861-4C97-9024-F7743B142193}">
      <dsp:nvSpPr>
        <dsp:cNvPr id="0" name=""/>
        <dsp:cNvSpPr/>
      </dsp:nvSpPr>
      <dsp:spPr>
        <a:xfrm>
          <a:off x="53807" y="2106393"/>
          <a:ext cx="2699992" cy="692775"/>
        </a:xfrm>
        <a:prstGeom prst="roundRect">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22860" rIns="45720" bIns="22860"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accent1">
                  <a:lumMod val="50000"/>
                </a:schemeClr>
              </a:solidFill>
              <a:latin typeface="+mn-lt"/>
            </a:rPr>
            <a:t>СУБВЕНЦИЯ</a:t>
          </a:r>
          <a:endParaRPr lang="ru-RU" sz="1200" kern="1200" dirty="0">
            <a:solidFill>
              <a:schemeClr val="accent1">
                <a:lumMod val="50000"/>
              </a:schemeClr>
            </a:solidFill>
            <a:latin typeface="+mn-lt"/>
          </a:endParaRPr>
        </a:p>
      </dsp:txBody>
      <dsp:txXfrm>
        <a:off x="87625" y="2140211"/>
        <a:ext cx="2632356" cy="625139"/>
      </dsp:txXfrm>
    </dsp:sp>
    <dsp:sp modelId="{90C2B844-902F-4FDC-82E4-FE6BDFE58523}">
      <dsp:nvSpPr>
        <dsp:cNvPr id="0" name=""/>
        <dsp:cNvSpPr/>
      </dsp:nvSpPr>
      <dsp:spPr>
        <a:xfrm rot="5400000">
          <a:off x="5495653" y="172706"/>
          <a:ext cx="551685" cy="6018191"/>
        </a:xfrm>
        <a:prstGeom prst="round2SameRect">
          <a:avLst/>
        </a:prstGeom>
        <a:solidFill>
          <a:srgbClr val="F4FABC">
            <a:alpha val="89804"/>
          </a:srgbClr>
        </a:solidFill>
        <a:ln w="12700" cap="flat" cmpd="sng" algn="ctr">
          <a:solidFill>
            <a:schemeClr val="accent5">
              <a:tint val="40000"/>
              <a:alpha val="90000"/>
              <a:hueOff val="-7391755"/>
              <a:satOff val="-12816"/>
              <a:lumOff val="-128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just" defTabSz="533400">
            <a:lnSpc>
              <a:spcPct val="90000"/>
            </a:lnSpc>
            <a:spcBef>
              <a:spcPct val="0"/>
            </a:spcBef>
            <a:spcAft>
              <a:spcPct val="15000"/>
            </a:spcAft>
            <a:buChar char="••"/>
          </a:pPr>
          <a:r>
            <a:rPr lang="ru-RU" sz="1200" kern="1200" dirty="0" smtClean="0">
              <a:solidFill>
                <a:schemeClr val="accent1">
                  <a:lumMod val="50000"/>
                </a:schemeClr>
              </a:solidFill>
              <a:latin typeface="+mn-lt"/>
            </a:rPr>
            <a:t>целевые средства бюджетам городских округов на решение вопросов местного значения, носящих разовый характер и возникших в ходе исполнения  областного бюджета</a:t>
          </a:r>
          <a:endParaRPr lang="ru-RU" sz="1200" kern="1200" dirty="0">
            <a:solidFill>
              <a:schemeClr val="accent1">
                <a:lumMod val="50000"/>
              </a:schemeClr>
            </a:solidFill>
            <a:latin typeface="+mn-lt"/>
          </a:endParaRPr>
        </a:p>
      </dsp:txBody>
      <dsp:txXfrm rot="-5400000">
        <a:off x="2762401" y="2932890"/>
        <a:ext cx="5991260" cy="497823"/>
      </dsp:txXfrm>
    </dsp:sp>
    <dsp:sp modelId="{B543FD1C-FFF8-44DE-A7C9-35DEEE1F8E01}">
      <dsp:nvSpPr>
        <dsp:cNvPr id="0" name=""/>
        <dsp:cNvSpPr/>
      </dsp:nvSpPr>
      <dsp:spPr>
        <a:xfrm>
          <a:off x="62414" y="2845231"/>
          <a:ext cx="2699985" cy="675635"/>
        </a:xfrm>
        <a:prstGeom prst="roundRect">
          <a:avLst/>
        </a:prstGeom>
        <a:solidFill>
          <a:srgbClr val="E6F46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22860" rIns="45720" bIns="22860"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accent1">
                  <a:lumMod val="50000"/>
                </a:schemeClr>
              </a:solidFill>
              <a:latin typeface="+mn-lt"/>
            </a:rPr>
            <a:t>ИНЫЕ ТРАНСФЕРТЫ</a:t>
          </a:r>
          <a:endParaRPr lang="ru-RU" sz="1200" b="1" kern="1200" dirty="0">
            <a:solidFill>
              <a:schemeClr val="accent1">
                <a:lumMod val="50000"/>
              </a:schemeClr>
            </a:solidFill>
            <a:latin typeface="+mn-lt"/>
          </a:endParaRPr>
        </a:p>
      </dsp:txBody>
      <dsp:txXfrm>
        <a:off x="95396" y="2878213"/>
        <a:ext cx="2634021" cy="60967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072C1B-7325-44D6-B3BD-28AB4511F852}">
      <dsp:nvSpPr>
        <dsp:cNvPr id="0" name=""/>
        <dsp:cNvSpPr/>
      </dsp:nvSpPr>
      <dsp:spPr>
        <a:xfrm>
          <a:off x="2261633" y="1345246"/>
          <a:ext cx="1605029" cy="381924"/>
        </a:xfrm>
        <a:custGeom>
          <a:avLst/>
          <a:gdLst/>
          <a:ahLst/>
          <a:cxnLst/>
          <a:rect l="0" t="0" r="0" b="0"/>
          <a:pathLst>
            <a:path>
              <a:moveTo>
                <a:pt x="0" y="0"/>
              </a:moveTo>
              <a:lnTo>
                <a:pt x="0" y="260270"/>
              </a:lnTo>
              <a:lnTo>
                <a:pt x="1605029" y="260270"/>
              </a:lnTo>
              <a:lnTo>
                <a:pt x="1605029" y="381924"/>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6E60B09-4A90-49AC-9F59-38F2F642C7D7}">
      <dsp:nvSpPr>
        <dsp:cNvPr id="0" name=""/>
        <dsp:cNvSpPr/>
      </dsp:nvSpPr>
      <dsp:spPr>
        <a:xfrm>
          <a:off x="2215913" y="1345246"/>
          <a:ext cx="91440" cy="381924"/>
        </a:xfrm>
        <a:custGeom>
          <a:avLst/>
          <a:gdLst/>
          <a:ahLst/>
          <a:cxnLst/>
          <a:rect l="0" t="0" r="0" b="0"/>
          <a:pathLst>
            <a:path>
              <a:moveTo>
                <a:pt x="45720" y="0"/>
              </a:moveTo>
              <a:lnTo>
                <a:pt x="45720" y="381924"/>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12058F7-2877-4E7D-879F-CEAAFE15DCB0}">
      <dsp:nvSpPr>
        <dsp:cNvPr id="0" name=""/>
        <dsp:cNvSpPr/>
      </dsp:nvSpPr>
      <dsp:spPr>
        <a:xfrm>
          <a:off x="656603" y="1345246"/>
          <a:ext cx="1605029" cy="381924"/>
        </a:xfrm>
        <a:custGeom>
          <a:avLst/>
          <a:gdLst/>
          <a:ahLst/>
          <a:cxnLst/>
          <a:rect l="0" t="0" r="0" b="0"/>
          <a:pathLst>
            <a:path>
              <a:moveTo>
                <a:pt x="1605029" y="0"/>
              </a:moveTo>
              <a:lnTo>
                <a:pt x="1605029" y="260270"/>
              </a:lnTo>
              <a:lnTo>
                <a:pt x="0" y="260270"/>
              </a:lnTo>
              <a:lnTo>
                <a:pt x="0" y="381924"/>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D2607D2-5B05-42F3-976E-1837FE4FB4B4}">
      <dsp:nvSpPr>
        <dsp:cNvPr id="0" name=""/>
        <dsp:cNvSpPr/>
      </dsp:nvSpPr>
      <dsp:spPr>
        <a:xfrm>
          <a:off x="1326058" y="659833"/>
          <a:ext cx="1871148" cy="685412"/>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6600799-8EEF-4A78-964F-92CFE90B5069}">
      <dsp:nvSpPr>
        <dsp:cNvPr id="0" name=""/>
        <dsp:cNvSpPr/>
      </dsp:nvSpPr>
      <dsp:spPr>
        <a:xfrm>
          <a:off x="1471970" y="798449"/>
          <a:ext cx="1871148" cy="685412"/>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ru-RU" sz="1000" b="1" kern="1200" dirty="0" smtClean="0">
              <a:solidFill>
                <a:schemeClr val="accent1">
                  <a:lumMod val="50000"/>
                </a:schemeClr>
              </a:solidFill>
              <a:latin typeface="+mn-lt"/>
              <a:cs typeface="Arial" pitchFamily="34" charset="0"/>
            </a:rPr>
            <a:t>Расходные обязательства возникают в результате:</a:t>
          </a:r>
          <a:endParaRPr lang="ru-RU" sz="1000" kern="1200" dirty="0">
            <a:solidFill>
              <a:schemeClr val="accent1">
                <a:lumMod val="50000"/>
              </a:schemeClr>
            </a:solidFill>
            <a:latin typeface="+mn-lt"/>
          </a:endParaRPr>
        </a:p>
      </dsp:txBody>
      <dsp:txXfrm>
        <a:off x="1471970" y="798449"/>
        <a:ext cx="1871148" cy="685412"/>
      </dsp:txXfrm>
    </dsp:sp>
    <dsp:sp modelId="{D034D26D-7A28-429A-835B-FFB382F424D0}">
      <dsp:nvSpPr>
        <dsp:cNvPr id="0" name=""/>
        <dsp:cNvSpPr/>
      </dsp:nvSpPr>
      <dsp:spPr>
        <a:xfrm>
          <a:off x="0" y="1727170"/>
          <a:ext cx="1313206" cy="1474669"/>
        </a:xfrm>
        <a:prstGeom prst="roundRect">
          <a:avLst>
            <a:gd name="adj" fmla="val 10000"/>
          </a:avLst>
        </a:prstGeom>
        <a:solidFill>
          <a:schemeClr val="accent2">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1461B9D-92CD-4B75-B85F-310ECD283CF6}">
      <dsp:nvSpPr>
        <dsp:cNvPr id="0" name=""/>
        <dsp:cNvSpPr/>
      </dsp:nvSpPr>
      <dsp:spPr>
        <a:xfrm>
          <a:off x="145911" y="1865786"/>
          <a:ext cx="1313206" cy="1474669"/>
        </a:xfrm>
        <a:prstGeom prst="roundRect">
          <a:avLst>
            <a:gd name="adj" fmla="val 10000"/>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ru-RU" sz="1000" b="1" kern="1200" dirty="0" smtClean="0">
              <a:solidFill>
                <a:schemeClr val="accent1">
                  <a:lumMod val="50000"/>
                </a:schemeClr>
              </a:solidFill>
              <a:latin typeface="+mn-lt"/>
              <a:cs typeface="Arial" pitchFamily="34" charset="0"/>
            </a:rPr>
            <a:t>принятия муниципальных правовых актов по вопросам местного значения, а также заключения договоров по данным вопросам</a:t>
          </a:r>
          <a:endParaRPr lang="ru-RU" sz="1000" b="1" kern="1200" dirty="0">
            <a:solidFill>
              <a:schemeClr val="accent1">
                <a:lumMod val="50000"/>
              </a:schemeClr>
            </a:solidFill>
            <a:latin typeface="+mn-lt"/>
          </a:endParaRPr>
        </a:p>
      </dsp:txBody>
      <dsp:txXfrm>
        <a:off x="145911" y="1865786"/>
        <a:ext cx="1313206" cy="1474669"/>
      </dsp:txXfrm>
    </dsp:sp>
    <dsp:sp modelId="{3B83EE47-EDEF-4D5B-97CD-1DCB86E22E06}">
      <dsp:nvSpPr>
        <dsp:cNvPr id="0" name=""/>
        <dsp:cNvSpPr/>
      </dsp:nvSpPr>
      <dsp:spPr>
        <a:xfrm>
          <a:off x="1605029" y="1727170"/>
          <a:ext cx="1313206" cy="1492464"/>
        </a:xfrm>
        <a:prstGeom prst="roundRect">
          <a:avLst>
            <a:gd name="adj" fmla="val 10000"/>
          </a:avLst>
        </a:prstGeom>
        <a:solidFill>
          <a:schemeClr val="accent5">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3875035-8A1D-448C-9952-33AC865FC7EF}">
      <dsp:nvSpPr>
        <dsp:cNvPr id="0" name=""/>
        <dsp:cNvSpPr/>
      </dsp:nvSpPr>
      <dsp:spPr>
        <a:xfrm>
          <a:off x="1750941" y="1865786"/>
          <a:ext cx="1313206" cy="1492464"/>
        </a:xfrm>
        <a:prstGeom prst="roundRect">
          <a:avLst>
            <a:gd name="adj" fmla="val 10000"/>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ru-RU" sz="1000" b="1" kern="1200" dirty="0" smtClean="0">
              <a:solidFill>
                <a:schemeClr val="accent1">
                  <a:lumMod val="50000"/>
                </a:schemeClr>
              </a:solidFill>
              <a:latin typeface="+mn-lt"/>
              <a:cs typeface="Arial" pitchFamily="34" charset="0"/>
            </a:rPr>
            <a:t>заключения от имени города договоров муниципальными казенными учреждениями</a:t>
          </a:r>
          <a:endParaRPr lang="ru-RU" sz="1000" b="1" kern="1200" dirty="0">
            <a:solidFill>
              <a:schemeClr val="accent1">
                <a:lumMod val="50000"/>
              </a:schemeClr>
            </a:solidFill>
            <a:latin typeface="+mn-lt"/>
          </a:endParaRPr>
        </a:p>
      </dsp:txBody>
      <dsp:txXfrm>
        <a:off x="1750941" y="1865786"/>
        <a:ext cx="1313206" cy="1492464"/>
      </dsp:txXfrm>
    </dsp:sp>
    <dsp:sp modelId="{A2930156-91AE-42D7-9A59-9C55869DA232}">
      <dsp:nvSpPr>
        <dsp:cNvPr id="0" name=""/>
        <dsp:cNvSpPr/>
      </dsp:nvSpPr>
      <dsp:spPr>
        <a:xfrm>
          <a:off x="3210059" y="1727170"/>
          <a:ext cx="1313206" cy="1529413"/>
        </a:xfrm>
        <a:prstGeom prst="roundRect">
          <a:avLst>
            <a:gd name="adj" fmla="val 10000"/>
          </a:avLst>
        </a:prstGeom>
        <a:solidFill>
          <a:schemeClr val="accent1">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9B80787-6D0E-4F0D-8E99-CB130359DD40}">
      <dsp:nvSpPr>
        <dsp:cNvPr id="0" name=""/>
        <dsp:cNvSpPr/>
      </dsp:nvSpPr>
      <dsp:spPr>
        <a:xfrm>
          <a:off x="3355971" y="1865786"/>
          <a:ext cx="1313206" cy="1529413"/>
        </a:xfrm>
        <a:prstGeom prst="roundRect">
          <a:avLst>
            <a:gd name="adj" fmla="val 10000"/>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ru-RU" sz="1000" b="1" kern="1200" dirty="0" smtClean="0">
              <a:solidFill>
                <a:schemeClr val="accent1">
                  <a:lumMod val="50000"/>
                </a:schemeClr>
              </a:solidFill>
              <a:latin typeface="+mn-lt"/>
              <a:cs typeface="Arial" pitchFamily="34" charset="0"/>
            </a:rPr>
            <a:t>принятия муниципальных правовых актов при осуществлении органами местного самоуправления переданных им отдельных государственных полномочий</a:t>
          </a:r>
        </a:p>
      </dsp:txBody>
      <dsp:txXfrm>
        <a:off x="3355971" y="1865786"/>
        <a:ext cx="1313206" cy="152941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61D125-D99B-4EAE-84DD-66552841368B}">
      <dsp:nvSpPr>
        <dsp:cNvPr id="0" name=""/>
        <dsp:cNvSpPr/>
      </dsp:nvSpPr>
      <dsp:spPr>
        <a:xfrm>
          <a:off x="585420" y="287666"/>
          <a:ext cx="3485073" cy="3396689"/>
        </a:xfrm>
        <a:prstGeom prst="pie">
          <a:avLst>
            <a:gd name="adj1" fmla="val 16200000"/>
            <a:gd name="adj2" fmla="val 1800000"/>
          </a:avLst>
        </a:prstGeom>
        <a:solidFill>
          <a:schemeClr val="accent1">
            <a:alpha val="9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ru-RU" sz="900" b="1" i="0" kern="1200" dirty="0" smtClean="0">
              <a:solidFill>
                <a:schemeClr val="tx1"/>
              </a:solidFill>
              <a:latin typeface="+mn-lt"/>
              <a:cs typeface="Courier New" pitchFamily="49" charset="0"/>
            </a:rPr>
            <a:t>Муниципальные программы социальной направленности               </a:t>
          </a:r>
          <a:r>
            <a:rPr lang="ru-RU" sz="900" b="1" i="0" kern="1200" dirty="0" smtClean="0">
              <a:solidFill>
                <a:schemeClr val="tx1"/>
              </a:solidFill>
              <a:latin typeface="Liberation Serif" pitchFamily="18" charset="0"/>
              <a:cs typeface="Courier New" pitchFamily="49" charset="0"/>
            </a:rPr>
            <a:t>8 348,6 </a:t>
          </a:r>
          <a:r>
            <a:rPr lang="ru-RU" sz="900" b="1" i="0" kern="1200" dirty="0" smtClean="0">
              <a:solidFill>
                <a:schemeClr val="tx1"/>
              </a:solidFill>
              <a:latin typeface="+mn-lt"/>
              <a:cs typeface="Courier New" pitchFamily="49" charset="0"/>
            </a:rPr>
            <a:t>млн. руб</a:t>
          </a:r>
          <a:r>
            <a:rPr lang="ru-RU" sz="900" b="1" i="0" kern="1200" dirty="0" smtClean="0">
              <a:latin typeface="+mn-lt"/>
              <a:cs typeface="Courier New" pitchFamily="49" charset="0"/>
            </a:rPr>
            <a:t>. </a:t>
          </a:r>
          <a:endParaRPr lang="ru-RU" sz="900" b="1" kern="1200" dirty="0">
            <a:latin typeface="+mn-lt"/>
          </a:endParaRPr>
        </a:p>
      </dsp:txBody>
      <dsp:txXfrm>
        <a:off x="2422137" y="1007441"/>
        <a:ext cx="1244669" cy="1010919"/>
      </dsp:txXfrm>
    </dsp:sp>
    <dsp:sp modelId="{4DA2D694-AF95-4F47-A85A-6250AF47993E}">
      <dsp:nvSpPr>
        <dsp:cNvPr id="0" name=""/>
        <dsp:cNvSpPr/>
      </dsp:nvSpPr>
      <dsp:spPr>
        <a:xfrm>
          <a:off x="590991" y="486336"/>
          <a:ext cx="3336499" cy="3336499"/>
        </a:xfrm>
        <a:prstGeom prst="pie">
          <a:avLst>
            <a:gd name="adj1" fmla="val 1800000"/>
            <a:gd name="adj2" fmla="val 9000000"/>
          </a:avLst>
        </a:prstGeom>
        <a:solidFill>
          <a:schemeClr val="accent1">
            <a:alpha val="90000"/>
            <a:hueOff val="0"/>
            <a:satOff val="0"/>
            <a:lumOff val="0"/>
            <a:alphaOff val="-20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ru-RU" sz="900" b="1" kern="1200" dirty="0" smtClean="0">
              <a:solidFill>
                <a:schemeClr val="tx1"/>
              </a:solidFill>
              <a:latin typeface="+mn-lt"/>
            </a:rPr>
            <a:t>Непрограммные расходы  </a:t>
          </a:r>
        </a:p>
        <a:p>
          <a:pPr lvl="0" algn="ctr" defTabSz="400050">
            <a:lnSpc>
              <a:spcPct val="90000"/>
            </a:lnSpc>
            <a:spcBef>
              <a:spcPct val="0"/>
            </a:spcBef>
            <a:spcAft>
              <a:spcPct val="35000"/>
            </a:spcAft>
          </a:pPr>
          <a:r>
            <a:rPr lang="en-US" sz="900" b="1" kern="1200" dirty="0" smtClean="0">
              <a:solidFill>
                <a:schemeClr val="tx1"/>
              </a:solidFill>
              <a:latin typeface="+mn-lt"/>
            </a:rPr>
            <a:t>1</a:t>
          </a:r>
          <a:r>
            <a:rPr lang="ru-RU" sz="900" b="1" kern="1200" dirty="0" smtClean="0">
              <a:solidFill>
                <a:schemeClr val="tx1"/>
              </a:solidFill>
              <a:latin typeface="+mn-lt"/>
            </a:rPr>
            <a:t>30,7  млн. руб.</a:t>
          </a:r>
          <a:endParaRPr lang="ru-RU" sz="900" b="1" kern="1200" dirty="0">
            <a:solidFill>
              <a:schemeClr val="tx1"/>
            </a:solidFill>
            <a:latin typeface="+mn-lt"/>
          </a:endParaRPr>
        </a:p>
      </dsp:txBody>
      <dsp:txXfrm>
        <a:off x="1385396" y="2651088"/>
        <a:ext cx="1787410" cy="873845"/>
      </dsp:txXfrm>
    </dsp:sp>
    <dsp:sp modelId="{2DC86A1A-B6D8-49C0-AE8B-35A9A68080D8}">
      <dsp:nvSpPr>
        <dsp:cNvPr id="0" name=""/>
        <dsp:cNvSpPr/>
      </dsp:nvSpPr>
      <dsp:spPr>
        <a:xfrm>
          <a:off x="371248" y="194728"/>
          <a:ext cx="3638552" cy="3582566"/>
        </a:xfrm>
        <a:prstGeom prst="pie">
          <a:avLst>
            <a:gd name="adj1" fmla="val 9000000"/>
            <a:gd name="adj2" fmla="val 16200000"/>
          </a:avLst>
        </a:prstGeom>
        <a:solidFill>
          <a:schemeClr val="accent1">
            <a:alpha val="90000"/>
            <a:hueOff val="0"/>
            <a:satOff val="0"/>
            <a:lumOff val="0"/>
            <a:alphaOff val="-40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ru-RU" sz="900" b="1" i="0" kern="1200" dirty="0" smtClean="0">
              <a:solidFill>
                <a:schemeClr val="tx1"/>
              </a:solidFill>
              <a:latin typeface="+mn-lt"/>
              <a:cs typeface="Courier New" pitchFamily="49" charset="0"/>
            </a:rPr>
            <a:t>Муниципальные программы, </a:t>
          </a:r>
        </a:p>
        <a:p>
          <a:pPr lvl="0" algn="ctr" defTabSz="400050">
            <a:lnSpc>
              <a:spcPct val="90000"/>
            </a:lnSpc>
            <a:spcBef>
              <a:spcPct val="0"/>
            </a:spcBef>
            <a:spcAft>
              <a:spcPct val="35000"/>
            </a:spcAft>
          </a:pPr>
          <a:r>
            <a:rPr lang="ru-RU" sz="900" b="1" i="0" kern="1200" dirty="0" smtClean="0">
              <a:solidFill>
                <a:schemeClr val="tx1"/>
              </a:solidFill>
              <a:latin typeface="+mn-lt"/>
              <a:cs typeface="Courier New" pitchFamily="49" charset="0"/>
            </a:rPr>
            <a:t>направленные на создание безопасной и комфортной среды для жизни граждан  </a:t>
          </a:r>
        </a:p>
        <a:p>
          <a:pPr lvl="0" algn="ctr" defTabSz="400050">
            <a:lnSpc>
              <a:spcPct val="90000"/>
            </a:lnSpc>
            <a:spcBef>
              <a:spcPct val="0"/>
            </a:spcBef>
            <a:spcAft>
              <a:spcPct val="35000"/>
            </a:spcAft>
          </a:pPr>
          <a:r>
            <a:rPr lang="ru-RU" sz="900" b="1" i="0" kern="1200" dirty="0" smtClean="0">
              <a:solidFill>
                <a:schemeClr val="tx1"/>
              </a:solidFill>
              <a:latin typeface="+mn-lt"/>
              <a:cs typeface="Courier New" pitchFamily="49" charset="0"/>
            </a:rPr>
            <a:t>2 882,7 млн. руб. </a:t>
          </a:r>
          <a:endParaRPr lang="ru-RU" sz="900" b="1" kern="1200" dirty="0">
            <a:solidFill>
              <a:schemeClr val="tx1"/>
            </a:solidFill>
            <a:latin typeface="+mn-lt"/>
          </a:endParaRPr>
        </a:p>
      </dsp:txBody>
      <dsp:txXfrm>
        <a:off x="792714" y="953891"/>
        <a:ext cx="1299483" cy="1066239"/>
      </dsp:txXfrm>
    </dsp:sp>
    <dsp:sp modelId="{8BDEB5E9-0D98-4E88-8959-1658D74C7805}">
      <dsp:nvSpPr>
        <dsp:cNvPr id="0" name=""/>
        <dsp:cNvSpPr/>
      </dsp:nvSpPr>
      <dsp:spPr>
        <a:xfrm>
          <a:off x="487396" y="70615"/>
          <a:ext cx="3749589" cy="3749589"/>
        </a:xfrm>
        <a:prstGeom prst="circularArrow">
          <a:avLst>
            <a:gd name="adj1" fmla="val 5085"/>
            <a:gd name="adj2" fmla="val 327528"/>
            <a:gd name="adj3" fmla="val 1472472"/>
            <a:gd name="adj4" fmla="val 16199432"/>
            <a:gd name="adj5" fmla="val 5932"/>
          </a:avLst>
        </a:prstGeom>
        <a:solidFill>
          <a:schemeClr val="accent1">
            <a:shade val="9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3B43E5C1-6B4F-4E4C-920A-F3C335068810}">
      <dsp:nvSpPr>
        <dsp:cNvPr id="0" name=""/>
        <dsp:cNvSpPr/>
      </dsp:nvSpPr>
      <dsp:spPr>
        <a:xfrm>
          <a:off x="417292" y="333124"/>
          <a:ext cx="3749589" cy="3749589"/>
        </a:xfrm>
        <a:prstGeom prst="circularArrow">
          <a:avLst>
            <a:gd name="adj1" fmla="val 5085"/>
            <a:gd name="adj2" fmla="val 327528"/>
            <a:gd name="adj3" fmla="val 8671970"/>
            <a:gd name="adj4" fmla="val 1800502"/>
            <a:gd name="adj5" fmla="val 5932"/>
          </a:avLst>
        </a:prstGeom>
        <a:solidFill>
          <a:schemeClr val="accent1">
            <a:shade val="90000"/>
            <a:hueOff val="175458"/>
            <a:satOff val="-1607"/>
            <a:lumOff val="13877"/>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ECE4D473-8E66-4D79-AC08-EF4EA88E4187}">
      <dsp:nvSpPr>
        <dsp:cNvPr id="0" name=""/>
        <dsp:cNvSpPr/>
      </dsp:nvSpPr>
      <dsp:spPr>
        <a:xfrm>
          <a:off x="133547" y="-34"/>
          <a:ext cx="3749589" cy="3749589"/>
        </a:xfrm>
        <a:prstGeom prst="circularArrow">
          <a:avLst>
            <a:gd name="adj1" fmla="val 5085"/>
            <a:gd name="adj2" fmla="val 327528"/>
            <a:gd name="adj3" fmla="val 15873039"/>
            <a:gd name="adj4" fmla="val 9000000"/>
            <a:gd name="adj5" fmla="val 5932"/>
          </a:avLst>
        </a:prstGeom>
        <a:solidFill>
          <a:schemeClr val="accent1">
            <a:shade val="90000"/>
            <a:hueOff val="350915"/>
            <a:satOff val="-3215"/>
            <a:lumOff val="27754"/>
            <a:alphaOff val="0"/>
          </a:schemeClr>
        </a:solidFill>
        <a:ln>
          <a:noFill/>
        </a:ln>
        <a:effectLst/>
      </dsp:spPr>
      <dsp:style>
        <a:lnRef idx="0">
          <a:scrgbClr r="0" g="0" b="0"/>
        </a:lnRef>
        <a:fillRef idx="1">
          <a:scrgbClr r="0" g="0" b="0"/>
        </a:fillRef>
        <a:effectRef idx="1">
          <a:scrgbClr r="0" g="0" b="0"/>
        </a:effectRef>
        <a:fontRef idx="minor">
          <a:schemeClr val="lt1"/>
        </a:fontRef>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0ED109-0A83-4488-A2FF-C0254AE009FB}">
      <dsp:nvSpPr>
        <dsp:cNvPr id="0" name=""/>
        <dsp:cNvSpPr/>
      </dsp:nvSpPr>
      <dsp:spPr>
        <a:xfrm>
          <a:off x="0" y="623676"/>
          <a:ext cx="8247166" cy="2016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310B6D7-057C-493B-9ABB-698CA971D50C}">
      <dsp:nvSpPr>
        <dsp:cNvPr id="0" name=""/>
        <dsp:cNvSpPr/>
      </dsp:nvSpPr>
      <dsp:spPr>
        <a:xfrm>
          <a:off x="411955" y="65068"/>
          <a:ext cx="5960239" cy="676688"/>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8206" tIns="0" rIns="218206" bIns="0" numCol="1" spcCol="1270" anchor="ctr" anchorCtr="0">
          <a:noAutofit/>
        </a:bodyPr>
        <a:lstStyle/>
        <a:p>
          <a:pPr lvl="0" algn="l" defTabSz="533400">
            <a:lnSpc>
              <a:spcPct val="90000"/>
            </a:lnSpc>
            <a:spcBef>
              <a:spcPct val="0"/>
            </a:spcBef>
            <a:spcAft>
              <a:spcPct val="35000"/>
            </a:spcAft>
          </a:pPr>
          <a:r>
            <a:rPr lang="ru-RU" sz="1200" b="1" i="0" kern="1200" dirty="0" smtClean="0">
              <a:solidFill>
                <a:schemeClr val="accent1">
                  <a:lumMod val="50000"/>
                </a:schemeClr>
              </a:solidFill>
              <a:latin typeface="+mn-lt"/>
            </a:rPr>
            <a:t>Завершено строительства второго подающего водовода от водозаборных сооружений на Нижнее - Сысертском водохранилище </a:t>
          </a:r>
          <a:br>
            <a:rPr lang="ru-RU" sz="1200" b="1" i="0" kern="1200" dirty="0" smtClean="0">
              <a:solidFill>
                <a:schemeClr val="accent1">
                  <a:lumMod val="50000"/>
                </a:schemeClr>
              </a:solidFill>
              <a:latin typeface="+mn-lt"/>
            </a:rPr>
          </a:br>
          <a:r>
            <a:rPr lang="ru-RU" sz="1200" b="1" i="0" kern="1200" dirty="0" smtClean="0">
              <a:solidFill>
                <a:schemeClr val="accent1">
                  <a:lumMod val="50000"/>
                </a:schemeClr>
              </a:solidFill>
            </a:rPr>
            <a:t>(в объеме </a:t>
          </a:r>
          <a:r>
            <a:rPr lang="ru-RU" sz="1200" b="1" i="0" kern="1200" dirty="0" smtClean="0">
              <a:solidFill>
                <a:schemeClr val="accent5">
                  <a:lumMod val="75000"/>
                </a:schemeClr>
              </a:solidFill>
            </a:rPr>
            <a:t>615,3 </a:t>
          </a:r>
          <a:r>
            <a:rPr lang="ru-RU" sz="1200" b="1" i="0" kern="1200" dirty="0" smtClean="0">
              <a:solidFill>
                <a:schemeClr val="accent1">
                  <a:lumMod val="50000"/>
                </a:schemeClr>
              </a:solidFill>
            </a:rPr>
            <a:t>млн. руб.);</a:t>
          </a:r>
          <a:endParaRPr lang="ru-RU" sz="1200" b="1" i="0" kern="1200" dirty="0">
            <a:solidFill>
              <a:schemeClr val="accent1">
                <a:lumMod val="50000"/>
              </a:schemeClr>
            </a:solidFill>
            <a:latin typeface="+mn-lt"/>
          </a:endParaRPr>
        </a:p>
      </dsp:txBody>
      <dsp:txXfrm>
        <a:off x="444988" y="98101"/>
        <a:ext cx="5894173" cy="610622"/>
      </dsp:txXfrm>
    </dsp:sp>
    <dsp:sp modelId="{8358F13A-9A4C-404D-BEFE-D9B9915841CA}">
      <dsp:nvSpPr>
        <dsp:cNvPr id="0" name=""/>
        <dsp:cNvSpPr/>
      </dsp:nvSpPr>
      <dsp:spPr>
        <a:xfrm>
          <a:off x="0" y="1356746"/>
          <a:ext cx="8247166" cy="20160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3058005-29A3-40EB-A23D-D335AADB7EB6}">
      <dsp:nvSpPr>
        <dsp:cNvPr id="0" name=""/>
        <dsp:cNvSpPr/>
      </dsp:nvSpPr>
      <dsp:spPr>
        <a:xfrm>
          <a:off x="411955" y="868476"/>
          <a:ext cx="5931979" cy="60635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8206" tIns="0" rIns="218206" bIns="0" numCol="1" spcCol="1270" anchor="ctr" anchorCtr="0">
          <a:noAutofit/>
        </a:bodyPr>
        <a:lstStyle/>
        <a:p>
          <a:pPr lvl="0" algn="l" defTabSz="533400">
            <a:lnSpc>
              <a:spcPct val="90000"/>
            </a:lnSpc>
            <a:spcBef>
              <a:spcPct val="0"/>
            </a:spcBef>
            <a:spcAft>
              <a:spcPct val="35000"/>
            </a:spcAft>
          </a:pPr>
          <a:r>
            <a:rPr lang="ru-RU" sz="1200" b="1" i="0" kern="1200" dirty="0" smtClean="0">
              <a:solidFill>
                <a:schemeClr val="accent5">
                  <a:lumMod val="75000"/>
                </a:schemeClr>
              </a:solidFill>
            </a:rPr>
            <a:t>Предоставление социальных выплат молодым семьям на приобретение (строительство) жилья и молодым специалистам бюджетной сферы </a:t>
          </a:r>
          <a:br>
            <a:rPr lang="ru-RU" sz="1200" b="1" i="0" kern="1200" dirty="0" smtClean="0">
              <a:solidFill>
                <a:schemeClr val="accent5">
                  <a:lumMod val="75000"/>
                </a:schemeClr>
              </a:solidFill>
            </a:rPr>
          </a:br>
          <a:r>
            <a:rPr lang="ru-RU" sz="1200" b="1" i="0" kern="1200" dirty="0" smtClean="0">
              <a:solidFill>
                <a:schemeClr val="accent5">
                  <a:lumMod val="75000"/>
                </a:schemeClr>
              </a:solidFill>
            </a:rPr>
            <a:t>(в объеме 13,4  млн.руб.);</a:t>
          </a:r>
          <a:endParaRPr lang="ru-RU" sz="1200" b="1" i="0" kern="1200" dirty="0">
            <a:solidFill>
              <a:schemeClr val="accent5">
                <a:lumMod val="75000"/>
              </a:schemeClr>
            </a:solidFill>
            <a:latin typeface="+mn-lt"/>
          </a:endParaRPr>
        </a:p>
      </dsp:txBody>
      <dsp:txXfrm>
        <a:off x="441555" y="898076"/>
        <a:ext cx="5872779" cy="547150"/>
      </dsp:txXfrm>
    </dsp:sp>
    <dsp:sp modelId="{B9CF7A0D-123B-4918-A53D-1053ACDDF11B}">
      <dsp:nvSpPr>
        <dsp:cNvPr id="0" name=""/>
        <dsp:cNvSpPr/>
      </dsp:nvSpPr>
      <dsp:spPr>
        <a:xfrm>
          <a:off x="0" y="1863783"/>
          <a:ext cx="8247166" cy="201600"/>
        </a:xfrm>
        <a:prstGeom prst="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FB296DD-970F-41B4-8C4D-5205E2C24752}">
      <dsp:nvSpPr>
        <dsp:cNvPr id="0" name=""/>
        <dsp:cNvSpPr/>
      </dsp:nvSpPr>
      <dsp:spPr>
        <a:xfrm>
          <a:off x="412358" y="1601546"/>
          <a:ext cx="5921324" cy="380316"/>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8206" tIns="0" rIns="218206" bIns="0" numCol="1" spcCol="1270" anchor="ctr" anchorCtr="0">
          <a:noAutofit/>
        </a:bodyPr>
        <a:lstStyle/>
        <a:p>
          <a:pPr lvl="0" algn="l" defTabSz="533400">
            <a:lnSpc>
              <a:spcPct val="90000"/>
            </a:lnSpc>
            <a:spcBef>
              <a:spcPct val="0"/>
            </a:spcBef>
            <a:spcAft>
              <a:spcPct val="35000"/>
            </a:spcAft>
          </a:pPr>
          <a:r>
            <a:rPr lang="ru-RU" sz="1200" b="1" i="0" kern="1200" dirty="0" smtClean="0">
              <a:solidFill>
                <a:schemeClr val="accent1">
                  <a:lumMod val="50000"/>
                </a:schemeClr>
              </a:solidFill>
            </a:rPr>
            <a:t>Ремонт автомобильных дорог общего пользования местного значения                    (в объеме </a:t>
          </a:r>
          <a:r>
            <a:rPr lang="ru-RU" sz="1200" b="1" i="0" kern="1200" dirty="0" smtClean="0">
              <a:solidFill>
                <a:schemeClr val="accent5">
                  <a:lumMod val="75000"/>
                </a:schemeClr>
              </a:solidFill>
            </a:rPr>
            <a:t>420,3 </a:t>
          </a:r>
          <a:r>
            <a:rPr lang="ru-RU" sz="1200" b="1" i="0" kern="1200" dirty="0" smtClean="0">
              <a:solidFill>
                <a:schemeClr val="accent1">
                  <a:lumMod val="50000"/>
                </a:schemeClr>
              </a:solidFill>
            </a:rPr>
            <a:t> млн. руб.);</a:t>
          </a:r>
          <a:endParaRPr lang="ru-RU" sz="1200" b="1" i="0" kern="1200" dirty="0">
            <a:solidFill>
              <a:schemeClr val="accent1">
                <a:lumMod val="50000"/>
              </a:schemeClr>
            </a:solidFill>
            <a:latin typeface="+mn-lt"/>
          </a:endParaRPr>
        </a:p>
      </dsp:txBody>
      <dsp:txXfrm>
        <a:off x="430923" y="1620111"/>
        <a:ext cx="5884194" cy="343186"/>
      </dsp:txXfrm>
    </dsp:sp>
    <dsp:sp modelId="{E3E3AC78-FA9C-4CFA-8DD8-C9D7277B6E56}">
      <dsp:nvSpPr>
        <dsp:cNvPr id="0" name=""/>
        <dsp:cNvSpPr/>
      </dsp:nvSpPr>
      <dsp:spPr>
        <a:xfrm>
          <a:off x="0" y="2357639"/>
          <a:ext cx="8247166" cy="20160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0E9E8E0-4D35-482D-BB39-EF52D100055B}">
      <dsp:nvSpPr>
        <dsp:cNvPr id="0" name=""/>
        <dsp:cNvSpPr/>
      </dsp:nvSpPr>
      <dsp:spPr>
        <a:xfrm>
          <a:off x="412358" y="2108583"/>
          <a:ext cx="5921267" cy="367136"/>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8206" tIns="0" rIns="218206" bIns="0" numCol="1" spcCol="1270" anchor="ctr" anchorCtr="0">
          <a:noAutofit/>
        </a:bodyPr>
        <a:lstStyle/>
        <a:p>
          <a:pPr lvl="0" algn="l" defTabSz="533400">
            <a:lnSpc>
              <a:spcPct val="90000"/>
            </a:lnSpc>
            <a:spcBef>
              <a:spcPct val="0"/>
            </a:spcBef>
            <a:spcAft>
              <a:spcPct val="35000"/>
            </a:spcAft>
          </a:pPr>
          <a:r>
            <a:rPr lang="ru-RU" sz="1200" b="1" i="0" kern="1200" dirty="0" smtClean="0">
              <a:solidFill>
                <a:schemeClr val="accent1">
                  <a:lumMod val="50000"/>
                </a:schemeClr>
              </a:solidFill>
            </a:rPr>
            <a:t>Переселение из аварийного и ветхого жилищного фонда                                               ( в объеме </a:t>
          </a:r>
          <a:r>
            <a:rPr lang="ru-RU" sz="1200" b="1" i="0" kern="1200" dirty="0" smtClean="0">
              <a:solidFill>
                <a:schemeClr val="accent5">
                  <a:lumMod val="75000"/>
                </a:schemeClr>
              </a:solidFill>
            </a:rPr>
            <a:t>58,6 м</a:t>
          </a:r>
          <a:r>
            <a:rPr lang="ru-RU" sz="1200" b="1" i="0" kern="1200" dirty="0" smtClean="0">
              <a:solidFill>
                <a:schemeClr val="accent1">
                  <a:lumMod val="50000"/>
                </a:schemeClr>
              </a:solidFill>
            </a:rPr>
            <a:t>лн. руб.);</a:t>
          </a:r>
          <a:endParaRPr lang="ru-RU" sz="1200" b="1" i="0" kern="1200" dirty="0">
            <a:solidFill>
              <a:schemeClr val="accent1">
                <a:lumMod val="50000"/>
              </a:schemeClr>
            </a:solidFill>
            <a:latin typeface="+mn-lt"/>
          </a:endParaRPr>
        </a:p>
      </dsp:txBody>
      <dsp:txXfrm>
        <a:off x="430280" y="2126505"/>
        <a:ext cx="5885423" cy="331292"/>
      </dsp:txXfrm>
    </dsp:sp>
    <dsp:sp modelId="{B3CECEEA-A99E-4F6B-847D-6C60B750E985}">
      <dsp:nvSpPr>
        <dsp:cNvPr id="0" name=""/>
        <dsp:cNvSpPr/>
      </dsp:nvSpPr>
      <dsp:spPr>
        <a:xfrm>
          <a:off x="0" y="2888481"/>
          <a:ext cx="8247166" cy="201600"/>
        </a:xfrm>
        <a:prstGeom prst="rect">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3C18247-8C53-435B-8820-3C8398DE1D90}">
      <dsp:nvSpPr>
        <dsp:cNvPr id="0" name=""/>
        <dsp:cNvSpPr/>
      </dsp:nvSpPr>
      <dsp:spPr>
        <a:xfrm>
          <a:off x="420597" y="2592301"/>
          <a:ext cx="5904814" cy="404121"/>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8206" tIns="0" rIns="218206" bIns="0" numCol="1" spcCol="1270" anchor="ctr" anchorCtr="0">
          <a:noAutofit/>
        </a:bodyPr>
        <a:lstStyle/>
        <a:p>
          <a:pPr lvl="0" algn="l" defTabSz="533400">
            <a:lnSpc>
              <a:spcPct val="90000"/>
            </a:lnSpc>
            <a:spcBef>
              <a:spcPct val="0"/>
            </a:spcBef>
            <a:spcAft>
              <a:spcPct val="35000"/>
            </a:spcAft>
          </a:pPr>
          <a:r>
            <a:rPr lang="ru-RU" sz="1200" b="1" i="0" kern="1200" dirty="0" smtClean="0">
              <a:solidFill>
                <a:schemeClr val="accent5">
                  <a:lumMod val="75000"/>
                </a:schemeClr>
              </a:solidFill>
            </a:rPr>
            <a:t>Продолжение  работ по строительству Лекоатлетического манежа                                         (в объеме 84,5 млн. руб.);</a:t>
          </a:r>
          <a:endParaRPr lang="ru-RU" sz="1200" b="1" i="0" kern="1200" dirty="0">
            <a:solidFill>
              <a:schemeClr val="accent5">
                <a:lumMod val="75000"/>
              </a:schemeClr>
            </a:solidFill>
            <a:latin typeface="+mn-lt"/>
          </a:endParaRPr>
        </a:p>
      </dsp:txBody>
      <dsp:txXfrm>
        <a:off x="440325" y="2612029"/>
        <a:ext cx="5865358" cy="364665"/>
      </dsp:txXfrm>
    </dsp:sp>
    <dsp:sp modelId="{3AC2DF0E-CD37-4055-84D0-99EFCDF1812D}">
      <dsp:nvSpPr>
        <dsp:cNvPr id="0" name=""/>
        <dsp:cNvSpPr/>
      </dsp:nvSpPr>
      <dsp:spPr>
        <a:xfrm>
          <a:off x="0" y="3373888"/>
          <a:ext cx="8247166" cy="2016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FE1341C-80DC-4B8F-973D-941F4DC649F2}">
      <dsp:nvSpPr>
        <dsp:cNvPr id="0" name=""/>
        <dsp:cNvSpPr/>
      </dsp:nvSpPr>
      <dsp:spPr>
        <a:xfrm>
          <a:off x="437070" y="3138351"/>
          <a:ext cx="5888361" cy="358686"/>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8206" tIns="0" rIns="218206" bIns="0" numCol="1" spcCol="1270" anchor="ctr" anchorCtr="0">
          <a:noAutofit/>
        </a:bodyPr>
        <a:lstStyle/>
        <a:p>
          <a:pPr lvl="0" algn="l" defTabSz="533400">
            <a:lnSpc>
              <a:spcPct val="90000"/>
            </a:lnSpc>
            <a:spcBef>
              <a:spcPct val="0"/>
            </a:spcBef>
            <a:spcAft>
              <a:spcPct val="35000"/>
            </a:spcAft>
          </a:pPr>
          <a:r>
            <a:rPr lang="ru-RU" sz="1200" b="1" i="0" kern="1200" dirty="0" smtClean="0">
              <a:solidFill>
                <a:schemeClr val="accent5">
                  <a:lumMod val="50000"/>
                </a:schemeClr>
              </a:solidFill>
            </a:rPr>
            <a:t>Продолжение работ по устройству картинговой трассы </a:t>
          </a:r>
          <a:br>
            <a:rPr lang="ru-RU" sz="1200" b="1" i="0" kern="1200" dirty="0" smtClean="0">
              <a:solidFill>
                <a:schemeClr val="accent5">
                  <a:lumMod val="50000"/>
                </a:schemeClr>
              </a:solidFill>
            </a:rPr>
          </a:br>
          <a:r>
            <a:rPr lang="ru-RU" sz="1200" b="1" i="0" kern="1200" dirty="0" smtClean="0">
              <a:solidFill>
                <a:schemeClr val="accent5">
                  <a:lumMod val="50000"/>
                </a:schemeClr>
              </a:solidFill>
            </a:rPr>
            <a:t>(в объеме 57,5 млн. руб.);</a:t>
          </a:r>
          <a:endParaRPr lang="ru-RU" sz="1200" b="1" i="0" kern="1200" dirty="0">
            <a:solidFill>
              <a:schemeClr val="accent5">
                <a:lumMod val="50000"/>
              </a:schemeClr>
            </a:solidFill>
            <a:latin typeface="+mn-lt"/>
          </a:endParaRPr>
        </a:p>
      </dsp:txBody>
      <dsp:txXfrm>
        <a:off x="454580" y="3155861"/>
        <a:ext cx="5853341" cy="323666"/>
      </dsp:txXfrm>
    </dsp:sp>
    <dsp:sp modelId="{E6CE97CE-966E-4FB3-88DA-BF5D2E09078A}">
      <dsp:nvSpPr>
        <dsp:cNvPr id="0" name=""/>
        <dsp:cNvSpPr/>
      </dsp:nvSpPr>
      <dsp:spPr>
        <a:xfrm>
          <a:off x="0" y="3936796"/>
          <a:ext cx="8247166" cy="201600"/>
        </a:xfrm>
        <a:prstGeom prst="rect">
          <a:avLst/>
        </a:prstGeom>
        <a:solidFill>
          <a:schemeClr val="lt1">
            <a:alpha val="90000"/>
            <a:hueOff val="0"/>
            <a:satOff val="0"/>
            <a:lumOff val="0"/>
            <a:alphaOff val="0"/>
          </a:schemeClr>
        </a:solid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dsp:style>
    </dsp:sp>
    <dsp:sp modelId="{7B04F69D-2844-4E0A-9BCA-FCF1852196EC}">
      <dsp:nvSpPr>
        <dsp:cNvPr id="0" name=""/>
        <dsp:cNvSpPr/>
      </dsp:nvSpPr>
      <dsp:spPr>
        <a:xfrm>
          <a:off x="463635" y="3621645"/>
          <a:ext cx="5836865" cy="436187"/>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8206" tIns="0" rIns="218206" bIns="0" numCol="1" spcCol="1270" anchor="ctr" anchorCtr="0">
          <a:noAutofit/>
        </a:bodyPr>
        <a:lstStyle/>
        <a:p>
          <a:pPr lvl="0" algn="l" defTabSz="533400">
            <a:lnSpc>
              <a:spcPct val="90000"/>
            </a:lnSpc>
            <a:spcBef>
              <a:spcPct val="0"/>
            </a:spcBef>
            <a:spcAft>
              <a:spcPct val="35000"/>
            </a:spcAft>
          </a:pPr>
          <a:r>
            <a:rPr lang="ru-RU" sz="1200" b="1" i="0" kern="1200" dirty="0" smtClean="0">
              <a:solidFill>
                <a:schemeClr val="accent1">
                  <a:lumMod val="50000"/>
                </a:schemeClr>
              </a:solidFill>
            </a:rPr>
            <a:t>Реализовано  3 (три) проекта инициативного бюджетирования                           </a:t>
          </a:r>
          <a:br>
            <a:rPr lang="ru-RU" sz="1200" b="1" i="0" kern="1200" dirty="0" smtClean="0">
              <a:solidFill>
                <a:schemeClr val="accent1">
                  <a:lumMod val="50000"/>
                </a:schemeClr>
              </a:solidFill>
            </a:rPr>
          </a:br>
          <a:r>
            <a:rPr lang="ru-RU" sz="1200" b="1" i="0" kern="1200" dirty="0" smtClean="0">
              <a:solidFill>
                <a:schemeClr val="accent1">
                  <a:lumMod val="50000"/>
                </a:schemeClr>
              </a:solidFill>
            </a:rPr>
            <a:t>(в объеме 12,1 млн. руб.).</a:t>
          </a:r>
          <a:endParaRPr lang="ru-RU" sz="1200" b="1" i="0" kern="1200" dirty="0"/>
        </a:p>
      </dsp:txBody>
      <dsp:txXfrm>
        <a:off x="484928" y="3642938"/>
        <a:ext cx="5794279" cy="393601"/>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0.28868</cdr:x>
      <cdr:y>0.03026</cdr:y>
    </cdr:from>
    <cdr:to>
      <cdr:x>0.89653</cdr:x>
      <cdr:y>0.25702</cdr:y>
    </cdr:to>
    <cdr:sp macro="" textlink="">
      <cdr:nvSpPr>
        <cdr:cNvPr id="4" name="Rectangle 1"/>
        <cdr:cNvSpPr>
          <a:spLocks xmlns:a="http://schemas.openxmlformats.org/drawingml/2006/main" noChangeArrowheads="1"/>
        </cdr:cNvSpPr>
      </cdr:nvSpPr>
      <cdr:spPr bwMode="auto">
        <a:xfrm xmlns:a="http://schemas.openxmlformats.org/drawingml/2006/main">
          <a:off x="2639690" y="140122"/>
          <a:ext cx="5558180" cy="1050168"/>
        </a:xfrm>
        <a:prstGeom xmlns:a="http://schemas.openxmlformats.org/drawingml/2006/main" prst="rect">
          <a:avLst/>
        </a:prstGeom>
        <a:noFill xmlns:a="http://schemas.openxmlformats.org/drawingml/2006/main"/>
        <a:ln xmlns:a="http://schemas.openxmlformats.org/drawingml/2006/main" w="9525">
          <a:noFill/>
          <a:miter lim="800000"/>
          <a:headEnd/>
          <a:tailEnd/>
        </a:ln>
        <a:effectLst xmlns:a="http://schemas.openxmlformats.org/drawingml/2006/main"/>
      </cdr:spPr>
      <cdr:txBody>
        <a:bodyPr xmlns:a="http://schemas.openxmlformats.org/drawingml/2006/main" vert="horz" wrap="square" lIns="91440" tIns="45720" rIns="91440" bIns="45720" numCol="1" anchor="ctr" anchorCtr="0" compatLnSpc="1">
          <a:prstTxWarp prst="textNoShape">
            <a:avLst/>
          </a:prstTxWarp>
          <a:spAutoFit/>
        </a:bodyPr>
        <a:lstStyle xmlns:a="http://schemas.openxmlformats.org/drawingml/2006/main">
          <a:defPPr>
            <a:defRPr lang="ru-RU"/>
          </a:defPPr>
          <a:lvl1pPr marL="0" algn="l" defTabSz="1028638" rtl="0" eaLnBrk="1" latinLnBrk="0" hangingPunct="1">
            <a:defRPr sz="2000" kern="1200">
              <a:solidFill>
                <a:sysClr val="windowText" lastClr="000000"/>
              </a:solidFill>
              <a:latin typeface="Calibri"/>
            </a:defRPr>
          </a:lvl1pPr>
          <a:lvl2pPr marL="514319" algn="l" defTabSz="1028638" rtl="0" eaLnBrk="1" latinLnBrk="0" hangingPunct="1">
            <a:defRPr sz="2000" kern="1200">
              <a:solidFill>
                <a:sysClr val="windowText" lastClr="000000"/>
              </a:solidFill>
              <a:latin typeface="Calibri"/>
            </a:defRPr>
          </a:lvl2pPr>
          <a:lvl3pPr marL="1028638" algn="l" defTabSz="1028638" rtl="0" eaLnBrk="1" latinLnBrk="0" hangingPunct="1">
            <a:defRPr sz="2000" kern="1200">
              <a:solidFill>
                <a:sysClr val="windowText" lastClr="000000"/>
              </a:solidFill>
              <a:latin typeface="Calibri"/>
            </a:defRPr>
          </a:lvl3pPr>
          <a:lvl4pPr marL="1542957" algn="l" defTabSz="1028638" rtl="0" eaLnBrk="1" latinLnBrk="0" hangingPunct="1">
            <a:defRPr sz="2000" kern="1200">
              <a:solidFill>
                <a:sysClr val="windowText" lastClr="000000"/>
              </a:solidFill>
              <a:latin typeface="Calibri"/>
            </a:defRPr>
          </a:lvl4pPr>
          <a:lvl5pPr marL="2057275" algn="l" defTabSz="1028638" rtl="0" eaLnBrk="1" latinLnBrk="0" hangingPunct="1">
            <a:defRPr sz="2000" kern="1200">
              <a:solidFill>
                <a:sysClr val="windowText" lastClr="000000"/>
              </a:solidFill>
              <a:latin typeface="Calibri"/>
            </a:defRPr>
          </a:lvl5pPr>
          <a:lvl6pPr marL="2571594" algn="l" defTabSz="1028638" rtl="0" eaLnBrk="1" latinLnBrk="0" hangingPunct="1">
            <a:defRPr sz="2000" kern="1200">
              <a:solidFill>
                <a:sysClr val="windowText" lastClr="000000"/>
              </a:solidFill>
              <a:latin typeface="Calibri"/>
            </a:defRPr>
          </a:lvl6pPr>
          <a:lvl7pPr marL="3085913" algn="l" defTabSz="1028638" rtl="0" eaLnBrk="1" latinLnBrk="0" hangingPunct="1">
            <a:defRPr sz="2000" kern="1200">
              <a:solidFill>
                <a:sysClr val="windowText" lastClr="000000"/>
              </a:solidFill>
              <a:latin typeface="Calibri"/>
            </a:defRPr>
          </a:lvl7pPr>
          <a:lvl8pPr marL="3600232" algn="l" defTabSz="1028638" rtl="0" eaLnBrk="1" latinLnBrk="0" hangingPunct="1">
            <a:defRPr sz="2000" kern="1200">
              <a:solidFill>
                <a:sysClr val="windowText" lastClr="000000"/>
              </a:solidFill>
              <a:latin typeface="Calibri"/>
            </a:defRPr>
          </a:lvl8pPr>
          <a:lvl9pPr marL="4114550" algn="l" defTabSz="1028638" rtl="0" eaLnBrk="1" latinLnBrk="0" hangingPunct="1">
            <a:defRPr sz="2000" kern="1200">
              <a:solidFill>
                <a:sysClr val="windowText" lastClr="000000"/>
              </a:solidFill>
              <a:latin typeface="Calibri"/>
            </a:defRPr>
          </a:lvl9pPr>
        </a:lstStyle>
        <a:p xmlns:a="http://schemas.openxmlformats.org/drawingml/2006/main">
          <a:pPr marL="0" marR="0" lvl="0" indent="0" defTabSz="914400" rtl="0" eaLnBrk="1" fontAlgn="base" latinLnBrk="0" hangingPunct="1">
            <a:lnSpc>
              <a:spcPct val="100000"/>
            </a:lnSpc>
            <a:spcBef>
              <a:spcPct val="0"/>
            </a:spcBef>
            <a:buClrTx/>
            <a:buSzTx/>
            <a:buFontTx/>
            <a:buNone/>
            <a:tabLst/>
          </a:pPr>
          <a:r>
            <a:rPr kumimoji="0" lang="ru-RU" sz="1000" b="1" i="0" u="none" strike="noStrike" cap="none" normalizeH="0" baseline="0" dirty="0" smtClean="0">
              <a:ln>
                <a:noFill/>
              </a:ln>
              <a:solidFill>
                <a:schemeClr val="tx1"/>
              </a:solidFill>
              <a:effectLst/>
              <a:latin typeface="+mn-lt"/>
              <a:ea typeface="Times New Roman" pitchFamily="18" charset="0"/>
              <a:cs typeface="Arial" pitchFamily="34" charset="0"/>
            </a:rPr>
            <a:t>В том числе:</a:t>
          </a:r>
        </a:p>
        <a:p xmlns:a="http://schemas.openxmlformats.org/drawingml/2006/main">
          <a:pPr lvl="0" defTabSz="914400" fontAlgn="base">
            <a:spcBef>
              <a:spcPct val="0"/>
            </a:spcBef>
            <a:buFont typeface="Wingdings" pitchFamily="2" charset="2"/>
            <a:buChar char="Ø"/>
          </a:pPr>
          <a:r>
            <a:rPr lang="ru-RU" sz="1000" b="1" dirty="0" smtClean="0">
              <a:solidFill>
                <a:schemeClr val="tx1"/>
              </a:solidFill>
              <a:latin typeface="+mn-lt"/>
              <a:cs typeface="Arial" pitchFamily="34" charset="0"/>
            </a:rPr>
            <a:t>На софинансирование капитальных вложений – 333,3 млн. руб.</a:t>
          </a:r>
          <a:endParaRPr kumimoji="0" lang="ru-RU" sz="1000" b="1" i="0" u="none" strike="noStrike" cap="none" normalizeH="0" baseline="0" dirty="0" smtClean="0">
            <a:ln>
              <a:noFill/>
            </a:ln>
            <a:solidFill>
              <a:schemeClr val="tx1"/>
            </a:solidFill>
            <a:effectLst/>
            <a:latin typeface="+mn-lt"/>
            <a:cs typeface="Arial" pitchFamily="34" charset="0"/>
          </a:endParaRPr>
        </a:p>
        <a:p xmlns:a="http://schemas.openxmlformats.org/drawingml/2006/main">
          <a:pPr lvl="0" defTabSz="914400" eaLnBrk="0" fontAlgn="base" hangingPunct="0">
            <a:spcBef>
              <a:spcPct val="0"/>
            </a:spcBef>
            <a:buFont typeface="Wingdings" pitchFamily="2" charset="2"/>
            <a:buChar char="Ø"/>
          </a:pPr>
          <a:r>
            <a:rPr lang="ru-RU" sz="1000" b="1" dirty="0" smtClean="0">
              <a:solidFill>
                <a:schemeClr val="tx1"/>
              </a:solidFill>
              <a:latin typeface="+mn-lt"/>
              <a:ea typeface="Times New Roman" pitchFamily="18" charset="0"/>
              <a:cs typeface="Arial" pitchFamily="34" charset="0"/>
            </a:rPr>
            <a:t>На формирование современной городской среды </a:t>
          </a:r>
          <a:r>
            <a:rPr lang="ru-RU" sz="1000" b="1" dirty="0" smtClean="0">
              <a:solidFill>
                <a:schemeClr val="tx1"/>
              </a:solidFill>
              <a:latin typeface="+mn-lt"/>
              <a:cs typeface="Arial" pitchFamily="34" charset="0"/>
            </a:rPr>
            <a:t>– </a:t>
          </a:r>
          <a:r>
            <a:rPr lang="ru-RU" sz="1000" b="1" dirty="0" smtClean="0">
              <a:solidFill>
                <a:schemeClr val="tx1"/>
              </a:solidFill>
              <a:latin typeface="+mn-lt"/>
              <a:ea typeface="Times New Roman" pitchFamily="18" charset="0"/>
              <a:cs typeface="Arial" pitchFamily="34" charset="0"/>
            </a:rPr>
            <a:t>106,5 млн. руб.</a:t>
          </a:r>
          <a:endParaRPr lang="en-US" sz="1000" b="1" dirty="0" smtClean="0">
            <a:solidFill>
              <a:schemeClr val="tx1"/>
            </a:solidFill>
            <a:latin typeface="+mn-lt"/>
            <a:ea typeface="Times New Roman" pitchFamily="18" charset="0"/>
            <a:cs typeface="Arial" pitchFamily="34" charset="0"/>
          </a:endParaRPr>
        </a:p>
        <a:p xmlns:a="http://schemas.openxmlformats.org/drawingml/2006/main">
          <a:pPr lvl="0" defTabSz="914400" eaLnBrk="0" fontAlgn="base" hangingPunct="0">
            <a:spcBef>
              <a:spcPct val="0"/>
            </a:spcBef>
            <a:buFont typeface="Wingdings" pitchFamily="2" charset="2"/>
            <a:buChar char="Ø"/>
          </a:pPr>
          <a:r>
            <a:rPr lang="ru-RU" sz="1000" b="1" dirty="0" smtClean="0">
              <a:solidFill>
                <a:schemeClr val="tx1"/>
              </a:solidFill>
              <a:latin typeface="+mn-lt"/>
              <a:ea typeface="Times New Roman" pitchFamily="18" charset="0"/>
              <a:cs typeface="Arial" pitchFamily="34" charset="0"/>
            </a:rPr>
            <a:t>На обеспечение питанием обучающихся в школах </a:t>
          </a:r>
          <a:r>
            <a:rPr lang="ru-RU" sz="1000" b="1" dirty="0" smtClean="0">
              <a:solidFill>
                <a:schemeClr val="tx1"/>
              </a:solidFill>
              <a:latin typeface="+mn-lt"/>
              <a:cs typeface="Arial" pitchFamily="34" charset="0"/>
            </a:rPr>
            <a:t>–</a:t>
          </a:r>
          <a:r>
            <a:rPr kumimoji="0" lang="ru-RU" sz="1000" b="1" i="0" u="none" strike="noStrike" cap="none" normalizeH="0" baseline="0" dirty="0" smtClean="0">
              <a:ln>
                <a:noFill/>
              </a:ln>
              <a:solidFill>
                <a:schemeClr val="tx1"/>
              </a:solidFill>
              <a:effectLst/>
              <a:latin typeface="+mn-lt"/>
              <a:cs typeface="Arial" pitchFamily="34" charset="0"/>
            </a:rPr>
            <a:t> 166,0 млн. руб.</a:t>
          </a:r>
        </a:p>
        <a:p xmlns:a="http://schemas.openxmlformats.org/drawingml/2006/main">
          <a:pPr lvl="0" defTabSz="914400" eaLnBrk="0" fontAlgn="base" hangingPunct="0">
            <a:spcBef>
              <a:spcPct val="0"/>
            </a:spcBef>
            <a:buFont typeface="Wingdings" pitchFamily="2" charset="2"/>
            <a:buChar char="Ø"/>
          </a:pPr>
          <a:r>
            <a:rPr lang="ru-RU" sz="1000" b="1" dirty="0" smtClean="0">
              <a:solidFill>
                <a:schemeClr val="tx1"/>
              </a:solidFill>
              <a:latin typeface="+mn-lt"/>
              <a:cs typeface="Arial" pitchFamily="34" charset="0"/>
            </a:rPr>
            <a:t>На обеспечение организации отдыха детей в каникулярное время – 72,8 млн. руб.</a:t>
          </a:r>
        </a:p>
        <a:p xmlns:a="http://schemas.openxmlformats.org/drawingml/2006/main">
          <a:pPr lvl="0" defTabSz="914400" eaLnBrk="0" fontAlgn="base" hangingPunct="0">
            <a:spcBef>
              <a:spcPct val="0"/>
            </a:spcBef>
            <a:buFont typeface="Wingdings" pitchFamily="2" charset="2"/>
            <a:buChar char="Ø"/>
          </a:pPr>
          <a:r>
            <a:rPr kumimoji="0" lang="ru-RU" sz="1000" b="1" i="0" u="none" strike="noStrike" cap="none" normalizeH="0" baseline="0" dirty="0" smtClean="0">
              <a:ln>
                <a:noFill/>
              </a:ln>
              <a:solidFill>
                <a:schemeClr val="tx1"/>
              </a:solidFill>
              <a:effectLst/>
              <a:latin typeface="+mn-lt"/>
              <a:cs typeface="Arial" pitchFamily="34" charset="0"/>
            </a:rPr>
            <a:t>На модернизацию коммунальной</a:t>
          </a:r>
          <a:r>
            <a:rPr kumimoji="0" lang="ru-RU" sz="1000" b="1" i="0" u="none" strike="noStrike" cap="none" normalizeH="0" dirty="0" smtClean="0">
              <a:ln>
                <a:noFill/>
              </a:ln>
              <a:solidFill>
                <a:schemeClr val="tx1"/>
              </a:solidFill>
              <a:effectLst/>
              <a:latin typeface="+mn-lt"/>
              <a:cs typeface="Arial" pitchFamily="34" charset="0"/>
            </a:rPr>
            <a:t> инфраструктуры – </a:t>
          </a:r>
          <a:r>
            <a:rPr lang="ru-RU" sz="1000" b="1" dirty="0" smtClean="0">
              <a:solidFill>
                <a:schemeClr val="tx1"/>
              </a:solidFill>
              <a:latin typeface="+mn-lt"/>
              <a:cs typeface="Arial" pitchFamily="34" charset="0"/>
            </a:rPr>
            <a:t>55,3 млн. руб.</a:t>
          </a:r>
          <a:endParaRPr kumimoji="0" lang="ru-RU" sz="1000" b="1" i="0" u="none" strike="noStrike" cap="none" normalizeH="0" baseline="0" dirty="0" smtClean="0">
            <a:ln>
              <a:noFill/>
            </a:ln>
            <a:solidFill>
              <a:schemeClr val="tx1"/>
            </a:solidFill>
            <a:effectLst/>
            <a:latin typeface="+mn-lt"/>
            <a:cs typeface="Arial" pitchFamily="34" charset="0"/>
          </a:endParaRPr>
        </a:p>
      </cdr:txBody>
    </cdr:sp>
  </cdr:relSizeAnchor>
  <cdr:relSizeAnchor xmlns:cdr="http://schemas.openxmlformats.org/drawingml/2006/chartDrawing">
    <cdr:from>
      <cdr:x>0.14996</cdr:x>
      <cdr:y>0.24633</cdr:y>
    </cdr:from>
    <cdr:to>
      <cdr:x>0.87547</cdr:x>
      <cdr:y>0.46564</cdr:y>
    </cdr:to>
    <cdr:sp macro="" textlink="">
      <cdr:nvSpPr>
        <cdr:cNvPr id="5" name="Rectangle 1"/>
        <cdr:cNvSpPr>
          <a:spLocks xmlns:a="http://schemas.openxmlformats.org/drawingml/2006/main" noChangeArrowheads="1"/>
        </cdr:cNvSpPr>
      </cdr:nvSpPr>
      <cdr:spPr bwMode="auto">
        <a:xfrm xmlns:a="http://schemas.openxmlformats.org/drawingml/2006/main">
          <a:off x="1371234" y="1140787"/>
          <a:ext cx="6634064" cy="1015663"/>
        </a:xfrm>
        <a:prstGeom xmlns:a="http://schemas.openxmlformats.org/drawingml/2006/main" prst="rect">
          <a:avLst/>
        </a:prstGeom>
        <a:noFill xmlns:a="http://schemas.openxmlformats.org/drawingml/2006/main"/>
        <a:ln xmlns:a="http://schemas.openxmlformats.org/drawingml/2006/main" w="9525">
          <a:noFill/>
          <a:miter lim="800000"/>
          <a:headEnd/>
          <a:tailEnd/>
        </a:ln>
        <a:effectLst xmlns:a="http://schemas.openxmlformats.org/drawingml/2006/main"/>
      </cdr:spPr>
      <cdr:txBody>
        <a:bodyPr xmlns:a="http://schemas.openxmlformats.org/drawingml/2006/main" vert="horz" wrap="square" lIns="91440" tIns="45720" rIns="91440" bIns="45720" numCol="1" anchor="ctr" anchorCtr="0" compatLnSpc="1">
          <a:prstTxWarp prst="textNoShape">
            <a:avLst/>
          </a:prstTxWarp>
          <a:spAutoFit/>
        </a:bodyPr>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pPr marL="0" marR="0" lvl="0" indent="0" algn="l" defTabSz="914400" rtl="0" eaLnBrk="1" fontAlgn="base" latinLnBrk="0" hangingPunct="1">
            <a:lnSpc>
              <a:spcPct val="100000"/>
            </a:lnSpc>
            <a:spcBef>
              <a:spcPct val="0"/>
            </a:spcBef>
            <a:buClrTx/>
            <a:buSzTx/>
            <a:buFontTx/>
            <a:buNone/>
            <a:tabLst/>
          </a:pPr>
          <a:r>
            <a:rPr kumimoji="0" lang="ru-RU" sz="1000" b="1" i="0" u="none" strike="noStrike" cap="none" normalizeH="0" baseline="0" dirty="0" smtClean="0">
              <a:ln>
                <a:noFill/>
              </a:ln>
              <a:solidFill>
                <a:schemeClr val="tx1"/>
              </a:solidFill>
              <a:effectLst/>
              <a:latin typeface="+mn-lt"/>
              <a:ea typeface="Times New Roman" pitchFamily="18" charset="0"/>
              <a:cs typeface="Arial" pitchFamily="34" charset="0"/>
            </a:rPr>
            <a:t>В том числе:</a:t>
          </a:r>
        </a:p>
        <a:p xmlns:a="http://schemas.openxmlformats.org/drawingml/2006/main">
          <a:pPr lvl="0" defTabSz="914400" fontAlgn="base">
            <a:spcBef>
              <a:spcPct val="0"/>
            </a:spcBef>
            <a:buFont typeface="Wingdings" pitchFamily="2" charset="2"/>
            <a:buChar char="Ø"/>
          </a:pPr>
          <a:r>
            <a:rPr lang="ru-RU" sz="1000" b="1" dirty="0" smtClean="0">
              <a:solidFill>
                <a:schemeClr val="tx1"/>
              </a:solidFill>
              <a:latin typeface="+mn-lt"/>
              <a:cs typeface="Arial" pitchFamily="34" charset="0"/>
            </a:rPr>
            <a:t>На </a:t>
          </a:r>
          <a:r>
            <a:rPr lang="ru-RU" sz="1000" b="1" dirty="0" smtClean="0">
              <a:solidFill>
                <a:schemeClr val="tx1"/>
              </a:solidFill>
              <a:latin typeface="+mn-lt"/>
              <a:ea typeface="Times New Roman" pitchFamily="18" charset="0"/>
              <a:cs typeface="Arial" pitchFamily="34" charset="0"/>
            </a:rPr>
            <a:t>оплату жилищно-коммунальных услуг отдельным категориям граждан </a:t>
          </a:r>
          <a:r>
            <a:rPr lang="ru-RU" sz="1000" b="1" dirty="0" smtClean="0">
              <a:solidFill>
                <a:schemeClr val="tx1"/>
              </a:solidFill>
              <a:latin typeface="+mn-lt"/>
              <a:cs typeface="Arial" pitchFamily="34" charset="0"/>
            </a:rPr>
            <a:t>– 173,9 млн. руб.</a:t>
          </a:r>
          <a:endParaRPr kumimoji="0" lang="ru-RU" sz="1000" b="1" i="0" u="none" strike="noStrike" cap="none" normalizeH="0" baseline="0" dirty="0" smtClean="0">
            <a:ln>
              <a:noFill/>
            </a:ln>
            <a:solidFill>
              <a:schemeClr val="tx1"/>
            </a:solidFill>
            <a:effectLst/>
            <a:latin typeface="+mn-lt"/>
            <a:cs typeface="Arial" pitchFamily="34" charset="0"/>
          </a:endParaRPr>
        </a:p>
        <a:p xmlns:a="http://schemas.openxmlformats.org/drawingml/2006/main">
          <a:pPr lvl="0" defTabSz="914400" eaLnBrk="0" fontAlgn="base" hangingPunct="0">
            <a:spcBef>
              <a:spcPct val="0"/>
            </a:spcBef>
            <a:buFont typeface="Wingdings" pitchFamily="2" charset="2"/>
            <a:buChar char="Ø"/>
          </a:pPr>
          <a:r>
            <a:rPr lang="ru-RU" sz="1000" b="1" dirty="0" smtClean="0">
              <a:solidFill>
                <a:schemeClr val="tx1"/>
              </a:solidFill>
              <a:latin typeface="+mn-lt"/>
              <a:ea typeface="Times New Roman" pitchFamily="18" charset="0"/>
              <a:cs typeface="Arial" pitchFamily="34" charset="0"/>
            </a:rPr>
            <a:t> На предоставление отдельным категориям граждан компенсации расходов на оплату ЖКУ – 395,8 млн.руб.</a:t>
          </a:r>
        </a:p>
        <a:p xmlns:a="http://schemas.openxmlformats.org/drawingml/2006/main">
          <a:pPr lvl="0" defTabSz="914400" eaLnBrk="0" fontAlgn="base" hangingPunct="0">
            <a:spcBef>
              <a:spcPct val="0"/>
            </a:spcBef>
            <a:buFont typeface="Wingdings" pitchFamily="2" charset="2"/>
            <a:buChar char="Ø"/>
          </a:pPr>
          <a:r>
            <a:rPr lang="ru-RU" sz="1000" b="1" dirty="0" smtClean="0">
              <a:solidFill>
                <a:schemeClr val="tx1"/>
              </a:solidFill>
              <a:latin typeface="+mn-lt"/>
              <a:ea typeface="Times New Roman" pitchFamily="18" charset="0"/>
              <a:cs typeface="Arial" pitchFamily="34" charset="0"/>
            </a:rPr>
            <a:t>На предоставление гражданам субсидий на оплату ЖКУ – 127,5 млн. руб.</a:t>
          </a:r>
          <a:endParaRPr lang="en-US" sz="1000" b="1" dirty="0" smtClean="0">
            <a:solidFill>
              <a:schemeClr val="tx1"/>
            </a:solidFill>
            <a:latin typeface="+mn-lt"/>
            <a:ea typeface="Times New Roman" pitchFamily="18" charset="0"/>
            <a:cs typeface="Arial" pitchFamily="34" charset="0"/>
          </a:endParaRPr>
        </a:p>
        <a:p xmlns:a="http://schemas.openxmlformats.org/drawingml/2006/main">
          <a:pPr lvl="0" defTabSz="914400" eaLnBrk="0" fontAlgn="base" hangingPunct="0">
            <a:spcBef>
              <a:spcPct val="0"/>
            </a:spcBef>
            <a:buFont typeface="Wingdings" pitchFamily="2" charset="2"/>
            <a:buChar char="Ø"/>
          </a:pPr>
          <a:r>
            <a:rPr lang="ru-RU" sz="1000" b="1" dirty="0" smtClean="0">
              <a:solidFill>
                <a:schemeClr val="tx1"/>
              </a:solidFill>
              <a:latin typeface="+mn-lt"/>
              <a:ea typeface="Times New Roman" pitchFamily="18" charset="0"/>
              <a:cs typeface="Arial" pitchFamily="34" charset="0"/>
            </a:rPr>
            <a:t> На обеспечение дошкольного образования – 2 010,2 млн. руб. </a:t>
          </a:r>
        </a:p>
        <a:p xmlns:a="http://schemas.openxmlformats.org/drawingml/2006/main">
          <a:pPr lvl="0" defTabSz="914400" eaLnBrk="0" fontAlgn="base" hangingPunct="0">
            <a:spcBef>
              <a:spcPct val="0"/>
            </a:spcBef>
            <a:buFont typeface="Wingdings" pitchFamily="2" charset="2"/>
            <a:buChar char="Ø"/>
          </a:pPr>
          <a:r>
            <a:rPr lang="ru-RU" sz="1000" b="1" dirty="0" smtClean="0">
              <a:solidFill>
                <a:schemeClr val="tx1"/>
              </a:solidFill>
              <a:latin typeface="+mn-lt"/>
              <a:cs typeface="Arial" pitchFamily="34" charset="0"/>
            </a:rPr>
            <a:t> На общеобразовательные школы –1 845,6 млн. руб.</a:t>
          </a:r>
          <a:endParaRPr kumimoji="0" lang="ru-RU" sz="1000" b="1" i="0" u="none" strike="noStrike" cap="none" normalizeH="0" baseline="0" dirty="0" smtClean="0">
            <a:ln>
              <a:noFill/>
            </a:ln>
            <a:solidFill>
              <a:schemeClr val="tx1"/>
            </a:solidFill>
            <a:effectLst/>
            <a:latin typeface="+mn-lt"/>
            <a:cs typeface="Arial" pitchFamily="34" charset="0"/>
          </a:endParaRPr>
        </a:p>
      </cdr:txBody>
    </cdr:sp>
  </cdr:relSizeAnchor>
  <cdr:relSizeAnchor xmlns:cdr="http://schemas.openxmlformats.org/drawingml/2006/chartDrawing">
    <cdr:from>
      <cdr:x>0.2566</cdr:x>
      <cdr:y>0.68231</cdr:y>
    </cdr:from>
    <cdr:to>
      <cdr:x>0.98868</cdr:x>
      <cdr:y>0.90162</cdr:y>
    </cdr:to>
    <cdr:sp macro="" textlink="">
      <cdr:nvSpPr>
        <cdr:cNvPr id="6" name="Rectangle 1"/>
        <cdr:cNvSpPr>
          <a:spLocks xmlns:a="http://schemas.openxmlformats.org/drawingml/2006/main" noChangeArrowheads="1"/>
        </cdr:cNvSpPr>
      </cdr:nvSpPr>
      <cdr:spPr bwMode="auto">
        <a:xfrm xmlns:a="http://schemas.openxmlformats.org/drawingml/2006/main">
          <a:off x="2346385" y="3159889"/>
          <a:ext cx="6694105" cy="1015663"/>
        </a:xfrm>
        <a:prstGeom xmlns:a="http://schemas.openxmlformats.org/drawingml/2006/main" prst="rect">
          <a:avLst/>
        </a:prstGeom>
        <a:noFill xmlns:a="http://schemas.openxmlformats.org/drawingml/2006/main"/>
        <a:ln xmlns:a="http://schemas.openxmlformats.org/drawingml/2006/main" w="9525">
          <a:noFill/>
          <a:miter lim="800000"/>
          <a:headEnd/>
          <a:tailEnd/>
        </a:ln>
        <a:effectLst xmlns:a="http://schemas.openxmlformats.org/drawingml/2006/main"/>
      </cdr:spPr>
      <cdr:txBody>
        <a:bodyPr xmlns:a="http://schemas.openxmlformats.org/drawingml/2006/main" vert="horz" wrap="square" lIns="91440" tIns="45720" rIns="91440" bIns="45720" numCol="1" anchor="ctr" anchorCtr="0" compatLnSpc="1">
          <a:prstTxWarp prst="textNoShape">
            <a:avLst/>
          </a:prstTxWarp>
          <a:spAutoFit/>
        </a:bodyPr>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pPr marL="0" marR="0" lvl="0" indent="0" algn="l" defTabSz="914400" rtl="0" eaLnBrk="1" fontAlgn="base" latinLnBrk="0" hangingPunct="1">
            <a:lnSpc>
              <a:spcPct val="100000"/>
            </a:lnSpc>
            <a:spcBef>
              <a:spcPct val="0"/>
            </a:spcBef>
            <a:buClrTx/>
            <a:buSzTx/>
            <a:buFontTx/>
            <a:buNone/>
            <a:tabLst/>
          </a:pPr>
          <a:r>
            <a:rPr kumimoji="0" lang="ru-RU" sz="1000" b="1" i="0" u="none" strike="noStrike" cap="none" normalizeH="0" baseline="0" dirty="0" smtClean="0">
              <a:ln>
                <a:noFill/>
              </a:ln>
              <a:solidFill>
                <a:schemeClr val="tx1"/>
              </a:solidFill>
              <a:effectLst/>
              <a:latin typeface="+mn-lt"/>
              <a:ea typeface="Times New Roman" pitchFamily="18" charset="0"/>
              <a:cs typeface="Arial" pitchFamily="34" charset="0"/>
            </a:rPr>
            <a:t>В том числе:</a:t>
          </a:r>
        </a:p>
        <a:p xmlns:a="http://schemas.openxmlformats.org/drawingml/2006/main">
          <a:pPr lvl="0" defTabSz="914400" fontAlgn="base">
            <a:spcBef>
              <a:spcPct val="0"/>
            </a:spcBef>
            <a:buFont typeface="Wingdings" pitchFamily="2" charset="2"/>
            <a:buChar char="Ø"/>
          </a:pPr>
          <a:r>
            <a:rPr lang="ru-RU" sz="1000" b="1" dirty="0" smtClean="0">
              <a:solidFill>
                <a:schemeClr val="tx1"/>
              </a:solidFill>
              <a:latin typeface="+mn-lt"/>
              <a:cs typeface="Arial" pitchFamily="34" charset="0"/>
            </a:rPr>
            <a:t>На ежемесячное денежное вознаграждение за классное руководство педагогическим работникам – 79,3 млн. руб.</a:t>
          </a:r>
        </a:p>
        <a:p xmlns:a="http://schemas.openxmlformats.org/drawingml/2006/main">
          <a:pPr lvl="0" defTabSz="914400" fontAlgn="base">
            <a:spcBef>
              <a:spcPct val="0"/>
            </a:spcBef>
            <a:buFont typeface="Wingdings" pitchFamily="2" charset="2"/>
            <a:buChar char="Ø"/>
          </a:pPr>
          <a:r>
            <a:rPr lang="ru-RU" sz="1000" b="1" dirty="0" smtClean="0">
              <a:solidFill>
                <a:schemeClr val="tx1"/>
              </a:solidFill>
              <a:latin typeface="+mn-lt"/>
              <a:cs typeface="Arial" pitchFamily="34" charset="0"/>
            </a:rPr>
            <a:t>На  ремонт автомобильных дорог – 390,0 млн.руб.</a:t>
          </a:r>
          <a:endParaRPr kumimoji="0" lang="ru-RU" sz="1000" b="1" i="0" u="none" strike="noStrike" cap="none" normalizeH="0" baseline="0" dirty="0" smtClean="0">
            <a:ln>
              <a:noFill/>
            </a:ln>
            <a:solidFill>
              <a:schemeClr val="tx1"/>
            </a:solidFill>
            <a:effectLst/>
            <a:latin typeface="+mn-lt"/>
            <a:cs typeface="Arial" pitchFamily="34" charset="0"/>
          </a:endParaRPr>
        </a:p>
        <a:p xmlns:a="http://schemas.openxmlformats.org/drawingml/2006/main">
          <a:pPr lvl="0" defTabSz="914400" eaLnBrk="0" fontAlgn="base" hangingPunct="0">
            <a:spcBef>
              <a:spcPct val="0"/>
            </a:spcBef>
            <a:buFont typeface="Wingdings" pitchFamily="2" charset="2"/>
            <a:buChar char="Ø"/>
          </a:pPr>
          <a:r>
            <a:rPr lang="ru-RU" sz="1000" b="1" dirty="0" smtClean="0">
              <a:solidFill>
                <a:schemeClr val="tx1"/>
              </a:solidFill>
              <a:latin typeface="+mn-lt"/>
              <a:ea typeface="Times New Roman" pitchFamily="18" charset="0"/>
              <a:cs typeface="Arial" pitchFamily="34" charset="0"/>
            </a:rPr>
            <a:t>На организацию бесплатного горячего питания обучающихся – 80,0 </a:t>
          </a:r>
          <a:r>
            <a:rPr kumimoji="0" lang="ru-RU" sz="1000" b="1" i="0" u="none" strike="noStrike" cap="none" normalizeH="0" baseline="0" dirty="0" smtClean="0">
              <a:ln>
                <a:noFill/>
              </a:ln>
              <a:solidFill>
                <a:schemeClr val="tx1"/>
              </a:solidFill>
              <a:effectLst/>
              <a:latin typeface="+mn-lt"/>
              <a:cs typeface="Arial" pitchFamily="34" charset="0"/>
            </a:rPr>
            <a:t>млн. руб.</a:t>
          </a:r>
          <a:endParaRPr lang="ru-RU" sz="1000" b="1" dirty="0" smtClean="0">
            <a:solidFill>
              <a:schemeClr val="tx1"/>
            </a:solidFill>
            <a:latin typeface="+mn-lt"/>
            <a:cs typeface="Arial" pitchFamily="34" charset="0"/>
          </a:endParaRPr>
        </a:p>
        <a:p xmlns:a="http://schemas.openxmlformats.org/drawingml/2006/main">
          <a:pPr lvl="0" defTabSz="914400" eaLnBrk="0" fontAlgn="base" hangingPunct="0">
            <a:spcBef>
              <a:spcPct val="0"/>
            </a:spcBef>
            <a:buFont typeface="Wingdings" pitchFamily="2" charset="2"/>
            <a:buChar char="Ø"/>
          </a:pPr>
          <a:r>
            <a:rPr kumimoji="0" lang="ru-RU" sz="1000" b="1" i="0" u="none" strike="noStrike" cap="none" normalizeH="0" baseline="0" dirty="0" smtClean="0">
              <a:ln>
                <a:noFill/>
              </a:ln>
              <a:solidFill>
                <a:schemeClr val="tx1"/>
              </a:solidFill>
              <a:effectLst/>
              <a:latin typeface="+mn-lt"/>
              <a:cs typeface="Arial" pitchFamily="34" charset="0"/>
            </a:rPr>
            <a:t>На обеспечение отдыха отдельных категорий детей – </a:t>
          </a:r>
          <a:r>
            <a:rPr lang="ru-RU" sz="1000" b="1" dirty="0" smtClean="0">
              <a:solidFill>
                <a:schemeClr val="tx1"/>
              </a:solidFill>
              <a:latin typeface="+mn-lt"/>
              <a:cs typeface="Arial" pitchFamily="34" charset="0"/>
            </a:rPr>
            <a:t>18,0 млн. руб.</a:t>
          </a:r>
        </a:p>
        <a:p xmlns:a="http://schemas.openxmlformats.org/drawingml/2006/main">
          <a:pPr lvl="0" defTabSz="914400" eaLnBrk="0" fontAlgn="base" hangingPunct="0">
            <a:spcBef>
              <a:spcPct val="0"/>
            </a:spcBef>
            <a:buFont typeface="Wingdings" pitchFamily="2" charset="2"/>
            <a:buChar char="Ø"/>
          </a:pPr>
          <a:r>
            <a:rPr lang="ru-RU" sz="1000" b="1" dirty="0" smtClean="0">
              <a:solidFill>
                <a:schemeClr val="tx1"/>
              </a:solidFill>
              <a:latin typeface="+mn-lt"/>
              <a:cs typeface="Arial" pitchFamily="34" charset="0"/>
            </a:rPr>
            <a:t>На подготовку к отопительному периоду – 26,7 млн. руб.</a:t>
          </a:r>
          <a:endParaRPr kumimoji="0" lang="ru-RU" sz="1000" b="1" i="0" u="none" strike="noStrike" cap="none" normalizeH="0" baseline="0" dirty="0" smtClean="0">
            <a:ln>
              <a:noFill/>
            </a:ln>
            <a:solidFill>
              <a:schemeClr val="tx1"/>
            </a:solidFill>
            <a:effectLst/>
            <a:latin typeface="+mn-lt"/>
            <a:cs typeface="Arial" pitchFamily="34" charset="0"/>
          </a:endParaRPr>
        </a:p>
      </cdr:txBody>
    </cdr:sp>
  </cdr:relSizeAnchor>
  <cdr:relSizeAnchor xmlns:cdr="http://schemas.openxmlformats.org/drawingml/2006/chartDrawing">
    <cdr:from>
      <cdr:x>0.45</cdr:x>
      <cdr:y>0.49593</cdr:y>
    </cdr:from>
    <cdr:to>
      <cdr:x>1</cdr:x>
      <cdr:y>0.65709</cdr:y>
    </cdr:to>
    <cdr:sp macro="" textlink="">
      <cdr:nvSpPr>
        <cdr:cNvPr id="7" name="Rectangle 1"/>
        <cdr:cNvSpPr>
          <a:spLocks xmlns:a="http://schemas.openxmlformats.org/drawingml/2006/main" noChangeArrowheads="1"/>
        </cdr:cNvSpPr>
      </cdr:nvSpPr>
      <cdr:spPr bwMode="auto">
        <a:xfrm xmlns:a="http://schemas.openxmlformats.org/drawingml/2006/main">
          <a:off x="4114800" y="2296726"/>
          <a:ext cx="5029200" cy="746358"/>
        </a:xfrm>
        <a:prstGeom xmlns:a="http://schemas.openxmlformats.org/drawingml/2006/main" prst="rect">
          <a:avLst/>
        </a:prstGeom>
        <a:noFill xmlns:a="http://schemas.openxmlformats.org/drawingml/2006/main"/>
        <a:ln xmlns:a="http://schemas.openxmlformats.org/drawingml/2006/main" w="9525">
          <a:noFill/>
          <a:miter lim="800000"/>
          <a:headEnd/>
          <a:tailEnd/>
        </a:ln>
        <a:effectLst xmlns:a="http://schemas.openxmlformats.org/drawingml/2006/main"/>
      </cdr:spPr>
      <cdr:txBody>
        <a:bodyPr xmlns:a="http://schemas.openxmlformats.org/drawingml/2006/main" vert="horz" wrap="square" lIns="91440" tIns="45720" rIns="91440" bIns="45720" numCol="1" anchor="ctr" anchorCtr="0" compatLnSpc="1">
          <a:prstTxWarp prst="textNoShape">
            <a:avLst/>
          </a:prstTxWarp>
          <a:spAutoFit/>
        </a:bodyPr>
        <a:lstStyle xmlns:a="http://schemas.openxmlformats.org/drawingml/2006/main">
          <a:defPPr>
            <a:defRPr lang="ru-RU"/>
          </a:defPPr>
          <a:lvl1pPr marL="0" algn="l" defTabSz="1028638" rtl="0" eaLnBrk="1" latinLnBrk="0" hangingPunct="1">
            <a:defRPr sz="2000" kern="1200">
              <a:solidFill>
                <a:sysClr val="windowText" lastClr="000000"/>
              </a:solidFill>
              <a:latin typeface="Calibri"/>
            </a:defRPr>
          </a:lvl1pPr>
          <a:lvl2pPr marL="514319" algn="l" defTabSz="1028638" rtl="0" eaLnBrk="1" latinLnBrk="0" hangingPunct="1">
            <a:defRPr sz="2000" kern="1200">
              <a:solidFill>
                <a:sysClr val="windowText" lastClr="000000"/>
              </a:solidFill>
              <a:latin typeface="Calibri"/>
            </a:defRPr>
          </a:lvl2pPr>
          <a:lvl3pPr marL="1028638" algn="l" defTabSz="1028638" rtl="0" eaLnBrk="1" latinLnBrk="0" hangingPunct="1">
            <a:defRPr sz="2000" kern="1200">
              <a:solidFill>
                <a:sysClr val="windowText" lastClr="000000"/>
              </a:solidFill>
              <a:latin typeface="Calibri"/>
            </a:defRPr>
          </a:lvl3pPr>
          <a:lvl4pPr marL="1542957" algn="l" defTabSz="1028638" rtl="0" eaLnBrk="1" latinLnBrk="0" hangingPunct="1">
            <a:defRPr sz="2000" kern="1200">
              <a:solidFill>
                <a:sysClr val="windowText" lastClr="000000"/>
              </a:solidFill>
              <a:latin typeface="Calibri"/>
            </a:defRPr>
          </a:lvl4pPr>
          <a:lvl5pPr marL="2057275" algn="l" defTabSz="1028638" rtl="0" eaLnBrk="1" latinLnBrk="0" hangingPunct="1">
            <a:defRPr sz="2000" kern="1200">
              <a:solidFill>
                <a:sysClr val="windowText" lastClr="000000"/>
              </a:solidFill>
              <a:latin typeface="Calibri"/>
            </a:defRPr>
          </a:lvl5pPr>
          <a:lvl6pPr marL="2571594" algn="l" defTabSz="1028638" rtl="0" eaLnBrk="1" latinLnBrk="0" hangingPunct="1">
            <a:defRPr sz="2000" kern="1200">
              <a:solidFill>
                <a:sysClr val="windowText" lastClr="000000"/>
              </a:solidFill>
              <a:latin typeface="Calibri"/>
            </a:defRPr>
          </a:lvl6pPr>
          <a:lvl7pPr marL="3085913" algn="l" defTabSz="1028638" rtl="0" eaLnBrk="1" latinLnBrk="0" hangingPunct="1">
            <a:defRPr sz="2000" kern="1200">
              <a:solidFill>
                <a:sysClr val="windowText" lastClr="000000"/>
              </a:solidFill>
              <a:latin typeface="Calibri"/>
            </a:defRPr>
          </a:lvl7pPr>
          <a:lvl8pPr marL="3600232" algn="l" defTabSz="1028638" rtl="0" eaLnBrk="1" latinLnBrk="0" hangingPunct="1">
            <a:defRPr sz="2000" kern="1200">
              <a:solidFill>
                <a:sysClr val="windowText" lastClr="000000"/>
              </a:solidFill>
              <a:latin typeface="Calibri"/>
            </a:defRPr>
          </a:lvl8pPr>
          <a:lvl9pPr marL="4114550" algn="l" defTabSz="1028638" rtl="0" eaLnBrk="1" latinLnBrk="0" hangingPunct="1">
            <a:defRPr sz="2000" kern="1200">
              <a:solidFill>
                <a:sysClr val="windowText" lastClr="000000"/>
              </a:solidFill>
              <a:latin typeface="Calibri"/>
            </a:defRPr>
          </a:lvl9pPr>
        </a:lstStyle>
        <a:p xmlns:a="http://schemas.openxmlformats.org/drawingml/2006/main">
          <a:pPr marL="0" marR="0" lvl="0" indent="0" algn="l" defTabSz="914400" rtl="0" eaLnBrk="1" fontAlgn="base" latinLnBrk="0" hangingPunct="1">
            <a:lnSpc>
              <a:spcPct val="100000"/>
            </a:lnSpc>
            <a:spcBef>
              <a:spcPct val="0"/>
            </a:spcBef>
            <a:spcAft>
              <a:spcPts val="300"/>
            </a:spcAft>
            <a:buClrTx/>
            <a:buSzTx/>
            <a:buFontTx/>
            <a:buNone/>
            <a:tabLst/>
          </a:pPr>
          <a:r>
            <a:rPr kumimoji="0" lang="ru-RU" sz="1000" b="1" i="0" u="none" strike="noStrike" cap="none" normalizeH="0" baseline="0" dirty="0" smtClean="0">
              <a:ln>
                <a:noFill/>
              </a:ln>
              <a:solidFill>
                <a:schemeClr val="tx1"/>
              </a:solidFill>
              <a:effectLst/>
              <a:latin typeface="+mn-lt"/>
              <a:ea typeface="Times New Roman" pitchFamily="18" charset="0"/>
              <a:cs typeface="Arial" pitchFamily="34" charset="0"/>
            </a:rPr>
            <a:t>В том числе:</a:t>
          </a:r>
          <a:endParaRPr kumimoji="0" lang="ru-RU" sz="1000" b="1" i="0" u="none" strike="noStrike" cap="none" normalizeH="0" baseline="0" dirty="0" smtClean="0">
            <a:ln>
              <a:noFill/>
            </a:ln>
            <a:solidFill>
              <a:schemeClr val="tx1"/>
            </a:solidFill>
            <a:effectLst/>
            <a:latin typeface="+mn-lt"/>
            <a:cs typeface="Arial" pitchFamily="34" charset="0"/>
          </a:endParaRPr>
        </a:p>
        <a:p xmlns:a="http://schemas.openxmlformats.org/drawingml/2006/main">
          <a:pPr lvl="0" defTabSz="914400" eaLnBrk="0" fontAlgn="base" hangingPunct="0">
            <a:spcBef>
              <a:spcPct val="0"/>
            </a:spcBef>
            <a:spcAft>
              <a:spcPct val="0"/>
            </a:spcAft>
            <a:buFont typeface="Wingdings" pitchFamily="2" charset="2"/>
            <a:buChar char="Ø"/>
          </a:pPr>
          <a:r>
            <a:rPr lang="ru-RU" sz="1000" b="1" dirty="0" smtClean="0">
              <a:solidFill>
                <a:schemeClr val="tx1"/>
              </a:solidFill>
              <a:ea typeface="Times New Roman" pitchFamily="18" charset="0"/>
              <a:cs typeface="Arial" pitchFamily="34" charset="0"/>
            </a:rPr>
            <a:t>На поддержку мер по обеспечению сбалансированности бюджетов</a:t>
          </a:r>
          <a:r>
            <a:rPr lang="ru-RU" sz="1000" b="1" dirty="0" smtClean="0">
              <a:solidFill>
                <a:schemeClr val="tx1"/>
              </a:solidFill>
              <a:cs typeface="Arial" pitchFamily="34" charset="0"/>
            </a:rPr>
            <a:t> –</a:t>
          </a:r>
          <a:r>
            <a:rPr lang="en-US" sz="1000" b="1" dirty="0" smtClean="0">
              <a:solidFill>
                <a:schemeClr val="tx1"/>
              </a:solidFill>
              <a:cs typeface="Arial" pitchFamily="34" charset="0"/>
            </a:rPr>
            <a:t>117</a:t>
          </a:r>
          <a:r>
            <a:rPr lang="ru-RU" sz="1000" b="1" dirty="0" smtClean="0">
              <a:solidFill>
                <a:schemeClr val="tx1"/>
              </a:solidFill>
              <a:cs typeface="Arial" pitchFamily="34" charset="0"/>
            </a:rPr>
            <a:t>,</a:t>
          </a:r>
          <a:r>
            <a:rPr lang="en-US" sz="1000" b="1" dirty="0" smtClean="0">
              <a:solidFill>
                <a:schemeClr val="tx1"/>
              </a:solidFill>
              <a:cs typeface="Arial" pitchFamily="34" charset="0"/>
            </a:rPr>
            <a:t>8</a:t>
          </a:r>
          <a:r>
            <a:rPr lang="ru-RU" sz="1000" b="1" dirty="0" smtClean="0">
              <a:solidFill>
                <a:schemeClr val="tx1"/>
              </a:solidFill>
              <a:cs typeface="Arial" pitchFamily="34" charset="0"/>
            </a:rPr>
            <a:t> млн.руб.</a:t>
          </a:r>
        </a:p>
        <a:p xmlns:a="http://schemas.openxmlformats.org/drawingml/2006/main">
          <a:pPr lvl="0" defTabSz="914400" eaLnBrk="0" fontAlgn="base" hangingPunct="0">
            <a:spcBef>
              <a:spcPct val="0"/>
            </a:spcBef>
            <a:spcAft>
              <a:spcPct val="0"/>
            </a:spcAft>
            <a:buFont typeface="Wingdings" pitchFamily="2" charset="2"/>
            <a:buChar char="Ø"/>
          </a:pPr>
          <a:r>
            <a:rPr lang="ru-RU" sz="1000" b="1" dirty="0" smtClean="0">
              <a:solidFill>
                <a:schemeClr val="tx1"/>
              </a:solidFill>
              <a:latin typeface="+mn-lt"/>
              <a:cs typeface="Arial" pitchFamily="34" charset="0"/>
            </a:rPr>
            <a:t>Дотация на выравнивание бюджетной обеспеченности </a:t>
          </a:r>
          <a:r>
            <a:rPr lang="ru-RU" sz="1000" b="1" dirty="0" smtClean="0">
              <a:solidFill>
                <a:schemeClr val="tx1"/>
              </a:solidFill>
              <a:cs typeface="Arial" pitchFamily="34" charset="0"/>
            </a:rPr>
            <a:t>–</a:t>
          </a:r>
          <a:r>
            <a:rPr lang="ru-RU" sz="1000" b="1" dirty="0" smtClean="0">
              <a:solidFill>
                <a:schemeClr val="tx1"/>
              </a:solidFill>
              <a:latin typeface="+mn-lt"/>
              <a:cs typeface="Arial" pitchFamily="34" charset="0"/>
            </a:rPr>
            <a:t> 1 592,3 </a:t>
          </a:r>
          <a:r>
            <a:rPr lang="ru-RU" sz="1000" b="1" dirty="0" smtClean="0">
              <a:solidFill>
                <a:schemeClr val="tx1"/>
              </a:solidFill>
              <a:cs typeface="Arial" pitchFamily="34" charset="0"/>
            </a:rPr>
            <a:t>млн. руб.</a:t>
          </a:r>
          <a:endParaRPr lang="en-US" sz="1000" b="1" dirty="0" smtClean="0">
            <a:solidFill>
              <a:schemeClr val="tx1"/>
            </a:solidFill>
            <a:cs typeface="Arial" pitchFamily="34" charset="0"/>
          </a:endParaRPr>
        </a:p>
        <a:p xmlns:a="http://schemas.openxmlformats.org/drawingml/2006/main">
          <a:pPr defTabSz="914400" eaLnBrk="0" fontAlgn="base" hangingPunct="0">
            <a:spcBef>
              <a:spcPct val="0"/>
            </a:spcBef>
            <a:spcAft>
              <a:spcPct val="0"/>
            </a:spcAft>
            <a:buFont typeface="Wingdings" pitchFamily="2" charset="2"/>
            <a:buChar char="Ø"/>
          </a:pPr>
          <a:r>
            <a:rPr lang="ru-RU" sz="1000" b="1" dirty="0" smtClean="0">
              <a:solidFill>
                <a:schemeClr val="tx1"/>
              </a:solidFill>
              <a:cs typeface="Arial" pitchFamily="34" charset="0"/>
            </a:rPr>
            <a:t>Прочие дотации – 2,4 млн. руб.</a:t>
          </a:r>
          <a:endParaRPr kumimoji="0" lang="ru-RU" sz="1000" b="1" i="0" u="none" strike="noStrike" cap="none" normalizeH="0" baseline="0" dirty="0" smtClean="0">
            <a:ln>
              <a:noFill/>
            </a:ln>
            <a:solidFill>
              <a:schemeClr val="tx1"/>
            </a:solidFill>
            <a:effectLst/>
            <a:latin typeface="+mn-lt"/>
            <a:cs typeface="Arial" pitchFamily="34" charset="0"/>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588D0DF-48D5-4684-8096-31748A7D21F7}" type="datetimeFigureOut">
              <a:rPr lang="ru-RU" smtClean="0"/>
              <a:pPr/>
              <a:t>30.09.2026</a:t>
            </a:fld>
            <a:endParaRPr lang="ru-RU"/>
          </a:p>
        </p:txBody>
      </p:sp>
      <p:sp>
        <p:nvSpPr>
          <p:cNvPr id="4" name="Нижний колонтитул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432C423-004B-4D5F-AD3F-0D2C021461D8}" type="slidenum">
              <a:rPr lang="ru-RU" smtClean="0"/>
              <a:pPr/>
              <a:t>‹#›</a:t>
            </a:fld>
            <a:endParaRPr lang="ru-RU"/>
          </a:p>
        </p:txBody>
      </p:sp>
    </p:spTree>
    <p:extLst>
      <p:ext uri="{BB962C8B-B14F-4D97-AF65-F5344CB8AC3E}">
        <p14:creationId xmlns:p14="http://schemas.microsoft.com/office/powerpoint/2010/main" val="30611205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B80271-3B5A-4246-A8D1-269BD082CBBA}" type="datetimeFigureOut">
              <a:rPr lang="ru-RU" smtClean="0"/>
              <a:pPr/>
              <a:t>30.09.2026</a:t>
            </a:fld>
            <a:endParaRPr lang="ru-RU"/>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602DED-BAFE-40E0-AA1F-82DBE362FF2D}" type="slidenum">
              <a:rPr lang="ru-RU" smtClean="0"/>
              <a:pPr/>
              <a:t>‹#›</a:t>
            </a:fld>
            <a:endParaRPr lang="ru-RU"/>
          </a:p>
        </p:txBody>
      </p:sp>
    </p:spTree>
    <p:extLst>
      <p:ext uri="{BB962C8B-B14F-4D97-AF65-F5344CB8AC3E}">
        <p14:creationId xmlns:p14="http://schemas.microsoft.com/office/powerpoint/2010/main" val="4980487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ABE662BA-25D4-45FF-94B4-C516FA1FA8A5}" type="slidenum">
              <a:rPr lang="ru-RU" smtClean="0"/>
              <a:pPr/>
              <a:t>4</a:t>
            </a:fld>
            <a:endParaRPr lang="ru-RU"/>
          </a:p>
        </p:txBody>
      </p:sp>
    </p:spTree>
    <p:extLst>
      <p:ext uri="{BB962C8B-B14F-4D97-AF65-F5344CB8AC3E}">
        <p14:creationId xmlns:p14="http://schemas.microsoft.com/office/powerpoint/2010/main" val="2162098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143000" y="1122363"/>
            <a:ext cx="6858000" cy="2387600"/>
          </a:xfrm>
        </p:spPr>
        <p:txBody>
          <a:bodyPr anchor="b"/>
          <a:lstStyle>
            <a:lvl1pPr algn="ctr">
              <a:defRPr sz="4500"/>
            </a:lvl1pPr>
          </a:lstStyle>
          <a:p>
            <a:r>
              <a:rPr lang="ru-RU" smtClean="0"/>
              <a:t>Образец заголовка</a:t>
            </a:r>
            <a:endParaRPr lang="ru-RU"/>
          </a:p>
        </p:txBody>
      </p:sp>
      <p:sp>
        <p:nvSpPr>
          <p:cNvPr id="3" name="Подзаголовок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E5FF3E5C-54D0-4BBE-BB0E-88C156FF1087}" type="datetime1">
              <a:rPr lang="ru-RU" smtClean="0"/>
              <a:pPr/>
              <a:t>30.09.2026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C173F88-3387-453B-9303-AC0210B95CB8}" type="slidenum">
              <a:rPr lang="ru-RU" smtClean="0"/>
              <a:pPr/>
              <a:t>‹#›</a:t>
            </a:fld>
            <a:endParaRPr lang="ru-RU"/>
          </a:p>
        </p:txBody>
      </p:sp>
    </p:spTree>
    <p:extLst>
      <p:ext uri="{BB962C8B-B14F-4D97-AF65-F5344CB8AC3E}">
        <p14:creationId xmlns:p14="http://schemas.microsoft.com/office/powerpoint/2010/main" val="26087401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186FCA3-3475-4C48-9FDC-43B96B67AE2A}" type="datetime1">
              <a:rPr lang="ru-RU" smtClean="0"/>
              <a:pPr/>
              <a:t>30.09.2026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C173F88-3387-453B-9303-AC0210B95CB8}" type="slidenum">
              <a:rPr lang="ru-RU" smtClean="0"/>
              <a:pPr/>
              <a:t>‹#›</a:t>
            </a:fld>
            <a:endParaRPr lang="ru-RU"/>
          </a:p>
        </p:txBody>
      </p:sp>
    </p:spTree>
    <p:extLst>
      <p:ext uri="{BB962C8B-B14F-4D97-AF65-F5344CB8AC3E}">
        <p14:creationId xmlns:p14="http://schemas.microsoft.com/office/powerpoint/2010/main" val="384426554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3888" y="1709739"/>
            <a:ext cx="7886700" cy="2852737"/>
          </a:xfrm>
        </p:spPr>
        <p:txBody>
          <a:bodyPr anchor="b"/>
          <a:lstStyle>
            <a:lvl1pPr>
              <a:defRPr sz="4500"/>
            </a:lvl1pPr>
          </a:lstStyle>
          <a:p>
            <a:r>
              <a:rPr lang="ru-RU" smtClean="0"/>
              <a:t>Образец заголовка</a:t>
            </a:r>
            <a:endParaRPr lang="ru-RU"/>
          </a:p>
        </p:txBody>
      </p:sp>
      <p:sp>
        <p:nvSpPr>
          <p:cNvPr id="3" name="Текст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FFDA6D53-08D8-4E9C-B238-B406A3A3D9D4}" type="datetime1">
              <a:rPr lang="ru-RU" smtClean="0"/>
              <a:pPr/>
              <a:t>30.09.2026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C173F88-3387-453B-9303-AC0210B95CB8}" type="slidenum">
              <a:rPr lang="ru-RU" smtClean="0"/>
              <a:pPr/>
              <a:t>‹#›</a:t>
            </a:fld>
            <a:endParaRPr lang="ru-RU"/>
          </a:p>
        </p:txBody>
      </p:sp>
    </p:spTree>
    <p:extLst>
      <p:ext uri="{BB962C8B-B14F-4D97-AF65-F5344CB8AC3E}">
        <p14:creationId xmlns:p14="http://schemas.microsoft.com/office/powerpoint/2010/main" val="21595502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71487" y="1825625"/>
            <a:ext cx="2900363"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3486150" y="1825625"/>
            <a:ext cx="2900363"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6D716517-7D17-46CB-B061-8F866994072F}" type="datetime1">
              <a:rPr lang="ru-RU" smtClean="0"/>
              <a:pPr/>
              <a:t>30.09.2026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C173F88-3387-453B-9303-AC0210B95CB8}" type="slidenum">
              <a:rPr lang="ru-RU" smtClean="0"/>
              <a:pPr/>
              <a:t>‹#›</a:t>
            </a:fld>
            <a:endParaRPr lang="ru-RU"/>
          </a:p>
        </p:txBody>
      </p:sp>
    </p:spTree>
    <p:extLst>
      <p:ext uri="{BB962C8B-B14F-4D97-AF65-F5344CB8AC3E}">
        <p14:creationId xmlns:p14="http://schemas.microsoft.com/office/powerpoint/2010/main" val="23490839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9841" y="365126"/>
            <a:ext cx="78867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smtClean="0"/>
              <a:t>Образец текста</a:t>
            </a:r>
          </a:p>
        </p:txBody>
      </p:sp>
      <p:sp>
        <p:nvSpPr>
          <p:cNvPr id="4" name="Объект 3"/>
          <p:cNvSpPr>
            <a:spLocks noGrp="1"/>
          </p:cNvSpPr>
          <p:nvPr>
            <p:ph sz="half" idx="2"/>
          </p:nvPr>
        </p:nvSpPr>
        <p:spPr>
          <a:xfrm>
            <a:off x="629842" y="2505075"/>
            <a:ext cx="3868340"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smtClean="0"/>
              <a:t>Образец текста</a:t>
            </a:r>
          </a:p>
        </p:txBody>
      </p:sp>
      <p:sp>
        <p:nvSpPr>
          <p:cNvPr id="6" name="Объект 5"/>
          <p:cNvSpPr>
            <a:spLocks noGrp="1"/>
          </p:cNvSpPr>
          <p:nvPr>
            <p:ph sz="quarter" idx="4"/>
          </p:nvPr>
        </p:nvSpPr>
        <p:spPr>
          <a:xfrm>
            <a:off x="4629150" y="2505075"/>
            <a:ext cx="3887391"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E387858B-ACA9-4A1E-BE68-740DE1A9BA01}" type="datetime1">
              <a:rPr lang="ru-RU" smtClean="0"/>
              <a:pPr/>
              <a:t>30.09.2026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CC173F88-3387-453B-9303-AC0210B95CB8}" type="slidenum">
              <a:rPr lang="ru-RU" smtClean="0"/>
              <a:pPr/>
              <a:t>‹#›</a:t>
            </a:fld>
            <a:endParaRPr lang="ru-RU"/>
          </a:p>
        </p:txBody>
      </p:sp>
    </p:spTree>
    <p:extLst>
      <p:ext uri="{BB962C8B-B14F-4D97-AF65-F5344CB8AC3E}">
        <p14:creationId xmlns:p14="http://schemas.microsoft.com/office/powerpoint/2010/main" val="22860005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8686D00F-6325-4A64-835E-157EFC97B69A}" type="datetime1">
              <a:rPr lang="ru-RU" smtClean="0"/>
              <a:pPr/>
              <a:t>30.09.2026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CC173F88-3387-453B-9303-AC0210B95CB8}" type="slidenum">
              <a:rPr lang="ru-RU" smtClean="0"/>
              <a:pPr/>
              <a:t>‹#›</a:t>
            </a:fld>
            <a:endParaRPr lang="ru-RU"/>
          </a:p>
        </p:txBody>
      </p:sp>
    </p:spTree>
    <p:extLst>
      <p:ext uri="{BB962C8B-B14F-4D97-AF65-F5344CB8AC3E}">
        <p14:creationId xmlns:p14="http://schemas.microsoft.com/office/powerpoint/2010/main" val="13043509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8F78B827-8F9E-46D6-8C67-60875F3E6B01}" type="datetime1">
              <a:rPr lang="ru-RU" smtClean="0"/>
              <a:pPr/>
              <a:t>30.09.2026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CC173F88-3387-453B-9303-AC0210B95CB8}" type="slidenum">
              <a:rPr lang="ru-RU" smtClean="0"/>
              <a:pPr/>
              <a:t>‹#›</a:t>
            </a:fld>
            <a:endParaRPr lang="ru-RU"/>
          </a:p>
        </p:txBody>
      </p:sp>
    </p:spTree>
    <p:extLst>
      <p:ext uri="{BB962C8B-B14F-4D97-AF65-F5344CB8AC3E}">
        <p14:creationId xmlns:p14="http://schemas.microsoft.com/office/powerpoint/2010/main" val="23749205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9841" y="457200"/>
            <a:ext cx="2949178" cy="1600200"/>
          </a:xfrm>
        </p:spPr>
        <p:txBody>
          <a:bodyPr anchor="b"/>
          <a:lstStyle>
            <a:lvl1pPr>
              <a:defRPr sz="2400"/>
            </a:lvl1pPr>
          </a:lstStyle>
          <a:p>
            <a:r>
              <a:rPr lang="ru-RU" smtClean="0"/>
              <a:t>Образец заголовка</a:t>
            </a:r>
            <a:endParaRPr lang="ru-RU"/>
          </a:p>
        </p:txBody>
      </p:sp>
      <p:sp>
        <p:nvSpPr>
          <p:cNvPr id="3" name="Объект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smtClean="0"/>
              <a:t>Образец текста</a:t>
            </a:r>
          </a:p>
        </p:txBody>
      </p:sp>
      <p:sp>
        <p:nvSpPr>
          <p:cNvPr id="5" name="Дата 4"/>
          <p:cNvSpPr>
            <a:spLocks noGrp="1"/>
          </p:cNvSpPr>
          <p:nvPr>
            <p:ph type="dt" sz="half" idx="10"/>
          </p:nvPr>
        </p:nvSpPr>
        <p:spPr/>
        <p:txBody>
          <a:bodyPr/>
          <a:lstStyle/>
          <a:p>
            <a:fld id="{9F67E842-9ED1-4637-9DF2-2D8861F16779}" type="datetime1">
              <a:rPr lang="ru-RU" smtClean="0"/>
              <a:pPr/>
              <a:t>30.09.2026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C173F88-3387-453B-9303-AC0210B95CB8}" type="slidenum">
              <a:rPr lang="ru-RU" smtClean="0"/>
              <a:pPr/>
              <a:t>‹#›</a:t>
            </a:fld>
            <a:endParaRPr lang="ru-RU"/>
          </a:p>
        </p:txBody>
      </p:sp>
    </p:spTree>
    <p:extLst>
      <p:ext uri="{BB962C8B-B14F-4D97-AF65-F5344CB8AC3E}">
        <p14:creationId xmlns:p14="http://schemas.microsoft.com/office/powerpoint/2010/main" val="26910129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9841" y="457200"/>
            <a:ext cx="2949178" cy="1600200"/>
          </a:xfrm>
        </p:spPr>
        <p:txBody>
          <a:bodyPr anchor="b"/>
          <a:lstStyle>
            <a:lvl1pPr>
              <a:defRPr sz="2400"/>
            </a:lvl1pPr>
          </a:lstStyle>
          <a:p>
            <a:r>
              <a:rPr lang="ru-RU" smtClean="0"/>
              <a:t>Образец заголовка</a:t>
            </a:r>
            <a:endParaRPr lang="ru-RU"/>
          </a:p>
        </p:txBody>
      </p:sp>
      <p:sp>
        <p:nvSpPr>
          <p:cNvPr id="3" name="Рисунок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ru-RU"/>
          </a:p>
        </p:txBody>
      </p:sp>
      <p:sp>
        <p:nvSpPr>
          <p:cNvPr id="4" name="Текст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smtClean="0"/>
              <a:t>Образец текста</a:t>
            </a:r>
          </a:p>
        </p:txBody>
      </p:sp>
      <p:sp>
        <p:nvSpPr>
          <p:cNvPr id="5" name="Дата 4"/>
          <p:cNvSpPr>
            <a:spLocks noGrp="1"/>
          </p:cNvSpPr>
          <p:nvPr>
            <p:ph type="dt" sz="half" idx="10"/>
          </p:nvPr>
        </p:nvSpPr>
        <p:spPr/>
        <p:txBody>
          <a:bodyPr/>
          <a:lstStyle/>
          <a:p>
            <a:fld id="{DF3E1C45-E126-4D87-93DA-34E0C90988AA}" type="datetime1">
              <a:rPr lang="ru-RU" smtClean="0"/>
              <a:pPr/>
              <a:t>30.09.2026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C173F88-3387-453B-9303-AC0210B95CB8}" type="slidenum">
              <a:rPr lang="ru-RU" smtClean="0"/>
              <a:pPr/>
              <a:t>‹#›</a:t>
            </a:fld>
            <a:endParaRPr lang="ru-RU"/>
          </a:p>
        </p:txBody>
      </p:sp>
    </p:spTree>
    <p:extLst>
      <p:ext uri="{BB962C8B-B14F-4D97-AF65-F5344CB8AC3E}">
        <p14:creationId xmlns:p14="http://schemas.microsoft.com/office/powerpoint/2010/main" val="9341405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2AE9B31-86EF-47B8-B3AA-BD56C3A02198}" type="datetime1">
              <a:rPr lang="ru-RU" smtClean="0"/>
              <a:pPr/>
              <a:t>30.09.2026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C173F88-3387-453B-9303-AC0210B95CB8}" type="slidenum">
              <a:rPr lang="ru-RU" smtClean="0"/>
              <a:pPr/>
              <a:t>‹#›</a:t>
            </a:fld>
            <a:endParaRPr lang="ru-RU"/>
          </a:p>
        </p:txBody>
      </p:sp>
    </p:spTree>
    <p:extLst>
      <p:ext uri="{BB962C8B-B14F-4D97-AF65-F5344CB8AC3E}">
        <p14:creationId xmlns:p14="http://schemas.microsoft.com/office/powerpoint/2010/main" val="3580041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4907757" y="365125"/>
            <a:ext cx="1478756"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71488" y="365125"/>
            <a:ext cx="4321969"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6B3D5794-CE8A-4A99-89F0-901BB7C06FB2}" type="datetime1">
              <a:rPr lang="ru-RU" smtClean="0"/>
              <a:pPr/>
              <a:t>30.09.2026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C173F88-3387-453B-9303-AC0210B95CB8}" type="slidenum">
              <a:rPr lang="ru-RU" smtClean="0"/>
              <a:pPr/>
              <a:t>‹#›</a:t>
            </a:fld>
            <a:endParaRPr lang="ru-RU"/>
          </a:p>
        </p:txBody>
      </p:sp>
    </p:spTree>
    <p:extLst>
      <p:ext uri="{BB962C8B-B14F-4D97-AF65-F5344CB8AC3E}">
        <p14:creationId xmlns:p14="http://schemas.microsoft.com/office/powerpoint/2010/main" val="12270743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299A1385-5E9E-4D0D-AA3C-61E439C2816A}" type="datetime1">
              <a:rPr lang="ru-RU" smtClean="0"/>
              <a:pPr/>
              <a:t>30.09.2026</a:t>
            </a:fld>
            <a:endParaRPr lang="ru-RU"/>
          </a:p>
        </p:txBody>
      </p:sp>
      <p:sp>
        <p:nvSpPr>
          <p:cNvPr id="5" name="Нижний колонтитул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C173F88-3387-453B-9303-AC0210B95CB8}" type="slidenum">
              <a:rPr lang="ru-RU" smtClean="0"/>
              <a:pPr/>
              <a:t>‹#›</a:t>
            </a:fld>
            <a:endParaRPr lang="ru-RU"/>
          </a:p>
        </p:txBody>
      </p:sp>
      <p:pic>
        <p:nvPicPr>
          <p:cNvPr id="7" name="Рисунок 6"/>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a:effectLst/>
        </p:spPr>
      </p:pic>
    </p:spTree>
    <p:extLst>
      <p:ext uri="{BB962C8B-B14F-4D97-AF65-F5344CB8AC3E}">
        <p14:creationId xmlns:p14="http://schemas.microsoft.com/office/powerpoint/2010/main" val="29971805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ru-RU"/>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2.wdp"/></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7.svg"/></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kamensk-uralskiy.ru/obshhestvo/publichnie_slushanija.html"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2.xml"/><Relationship Id="rId4" Type="http://schemas.openxmlformats.org/officeDocument/2006/relationships/chart" Target="../charts/chart5.xml"/></Relationships>
</file>

<file path=ppt/slides/_rels/slide11.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6.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chart" Target="../charts/chart11.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1.xml.rels><?xml version="1.0" encoding="UTF-8" standalone="yes"?>
<Relationships xmlns="http://schemas.openxmlformats.org/package/2006/relationships"><Relationship Id="rId2" Type="http://schemas.openxmlformats.org/officeDocument/2006/relationships/hyperlink" Target="https://kamensk-uralskiy.ru/jekonomika/dokumenti_strategicheskogo_planirovanija/municipalnie_programmi.html"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chart" Target="../charts/chart12.xml"/><Relationship Id="rId1" Type="http://schemas.openxmlformats.org/officeDocument/2006/relationships/slideLayout" Target="../slideLayouts/slideLayout2.xml"/><Relationship Id="rId4" Type="http://schemas.openxmlformats.org/officeDocument/2006/relationships/chart" Target="../charts/chart1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jpeg"/></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4.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duotone>
              <a:schemeClr val="accent6">
                <a:shade val="45000"/>
                <a:satMod val="135000"/>
              </a:schemeClr>
              <a:prstClr val="white"/>
            </a:duotone>
            <a:extLst>
              <a:ext uri="{BEBA8EAE-BF5A-486C-A8C5-ECC9F3942E4B}">
                <a14:imgProps xmlns:a14="http://schemas.microsoft.com/office/drawing/2010/main">
                  <a14:imgLayer r:embed="rId3">
                    <a14:imgEffect>
                      <a14:artisticLineDrawing/>
                    </a14:imgEffect>
                    <a14:imgEffect>
                      <a14:colorTemperature colorTemp="4700"/>
                    </a14:imgEffect>
                    <a14:imgEffect>
                      <a14:saturation sat="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0" y="0"/>
            <a:ext cx="9144000" cy="6858000"/>
          </a:xfrm>
          <a:prstGeom prst="rect">
            <a:avLst/>
          </a:prstGeom>
          <a:noFill/>
        </p:spPr>
      </p:pic>
      <p:sp>
        <p:nvSpPr>
          <p:cNvPr id="12" name="Прямоугольник 11"/>
          <p:cNvSpPr/>
          <p:nvPr/>
        </p:nvSpPr>
        <p:spPr>
          <a:xfrm>
            <a:off x="2169994" y="1806906"/>
            <a:ext cx="4804012" cy="3244187"/>
          </a:xfrm>
          <a:prstGeom prst="rect">
            <a:avLst/>
          </a:prstGeom>
          <a:solidFill>
            <a:schemeClr val="accent5">
              <a:lumMod val="75000"/>
              <a:alpha val="94000"/>
            </a:schemeClr>
          </a:solidFill>
          <a:ln w="180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Прямоугольник 12"/>
          <p:cNvSpPr/>
          <p:nvPr/>
        </p:nvSpPr>
        <p:spPr>
          <a:xfrm>
            <a:off x="2393064" y="2016003"/>
            <a:ext cx="4357872" cy="2825992"/>
          </a:xfrm>
          <a:prstGeom prst="rect">
            <a:avLst/>
          </a:prstGeom>
          <a:no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Заголовок 1"/>
          <p:cNvSpPr txBox="1">
            <a:spLocks/>
          </p:cNvSpPr>
          <p:nvPr/>
        </p:nvSpPr>
        <p:spPr>
          <a:xfrm>
            <a:off x="2243434" y="1897162"/>
            <a:ext cx="4667398" cy="1590602"/>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r>
              <a:rPr lang="ru-RU" sz="4800" b="1" dirty="0">
                <a:solidFill>
                  <a:schemeClr val="bg1"/>
                </a:solidFill>
                <a:latin typeface="+mn-lt"/>
              </a:rPr>
              <a:t>БЮДЖЕТ ДЛЯ ГРАЖДАН</a:t>
            </a:r>
            <a:endParaRPr lang="ru-RU" sz="4800" dirty="0">
              <a:ln w="18415" cmpd="sng">
                <a:solidFill>
                  <a:srgbClr val="FFFFFF"/>
                </a:solidFill>
                <a:prstDash val="solid"/>
              </a:ln>
              <a:solidFill>
                <a:schemeClr val="bg1"/>
              </a:solidFill>
              <a:effectLst>
                <a:outerShdw blurRad="63500" dir="3600000" algn="tl" rotWithShape="0">
                  <a:srgbClr val="000000">
                    <a:alpha val="70000"/>
                  </a:srgbClr>
                </a:outerShdw>
              </a:effectLst>
              <a:latin typeface="+mn-lt"/>
            </a:endParaRPr>
          </a:p>
        </p:txBody>
      </p:sp>
      <p:sp>
        <p:nvSpPr>
          <p:cNvPr id="15" name="Подзаголовок 2"/>
          <p:cNvSpPr txBox="1">
            <a:spLocks/>
          </p:cNvSpPr>
          <p:nvPr/>
        </p:nvSpPr>
        <p:spPr>
          <a:xfrm>
            <a:off x="2662829" y="3428999"/>
            <a:ext cx="3818342" cy="1348100"/>
          </a:xfrm>
          <a:prstGeom prst="rect">
            <a:avLst/>
          </a:prstGeom>
        </p:spPr>
        <p:txBody>
          <a:bodyPr vert="horz" lIns="91440" tIns="45720" rIns="91440" bIns="45720" rtlCol="0">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ru-RU" b="1" dirty="0" smtClean="0">
                <a:solidFill>
                  <a:schemeClr val="bg1"/>
                </a:solidFill>
                <a:cs typeface="Calibri" pitchFamily="34" charset="0"/>
              </a:rPr>
              <a:t>По проекту исполнения </a:t>
            </a:r>
            <a:r>
              <a:rPr lang="ru-RU" b="1" dirty="0">
                <a:solidFill>
                  <a:schemeClr val="bg1"/>
                </a:solidFill>
                <a:cs typeface="Calibri" pitchFamily="34" charset="0"/>
              </a:rPr>
              <a:t>бюджета </a:t>
            </a:r>
          </a:p>
          <a:p>
            <a:r>
              <a:rPr lang="ru-RU" b="1" dirty="0">
                <a:solidFill>
                  <a:schemeClr val="bg1"/>
                </a:solidFill>
                <a:cs typeface="Calibri" pitchFamily="34" charset="0"/>
              </a:rPr>
              <a:t>Каменск-Уральского </a:t>
            </a:r>
          </a:p>
          <a:p>
            <a:r>
              <a:rPr lang="ru-RU" b="1" dirty="0">
                <a:solidFill>
                  <a:schemeClr val="bg1"/>
                </a:solidFill>
                <a:cs typeface="Calibri" pitchFamily="34" charset="0"/>
              </a:rPr>
              <a:t>городского округа </a:t>
            </a:r>
          </a:p>
          <a:p>
            <a:r>
              <a:rPr lang="ru-RU" b="1" dirty="0">
                <a:solidFill>
                  <a:schemeClr val="bg1"/>
                </a:solidFill>
                <a:cs typeface="Calibri" pitchFamily="34" charset="0"/>
              </a:rPr>
              <a:t>за </a:t>
            </a:r>
            <a:r>
              <a:rPr lang="ru-RU" b="1" dirty="0" smtClean="0">
                <a:solidFill>
                  <a:schemeClr val="bg1"/>
                </a:solidFill>
                <a:cs typeface="Calibri" pitchFamily="34" charset="0"/>
              </a:rPr>
              <a:t>202</a:t>
            </a:r>
            <a:r>
              <a:rPr lang="en-US" b="1" dirty="0" smtClean="0">
                <a:solidFill>
                  <a:schemeClr val="bg1"/>
                </a:solidFill>
                <a:cs typeface="Calibri" pitchFamily="34" charset="0"/>
              </a:rPr>
              <a:t>5</a:t>
            </a:r>
            <a:r>
              <a:rPr lang="ru-RU" b="1" dirty="0" smtClean="0">
                <a:solidFill>
                  <a:schemeClr val="bg1"/>
                </a:solidFill>
                <a:cs typeface="Calibri" pitchFamily="34" charset="0"/>
              </a:rPr>
              <a:t> </a:t>
            </a:r>
            <a:r>
              <a:rPr lang="ru-RU" b="1" dirty="0">
                <a:solidFill>
                  <a:schemeClr val="bg1"/>
                </a:solidFill>
                <a:cs typeface="Calibri" pitchFamily="34" charset="0"/>
              </a:rPr>
              <a:t>год</a:t>
            </a:r>
          </a:p>
        </p:txBody>
      </p:sp>
      <p:sp>
        <p:nvSpPr>
          <p:cNvPr id="8" name="Заголовок 1">
            <a:extLst>
              <a:ext uri="{FF2B5EF4-FFF2-40B4-BE49-F238E27FC236}">
                <a16:creationId xmlns:a16="http://schemas.microsoft.com/office/drawing/2014/main" id="{A5A342B6-92C8-4F2C-9F6D-B8ACADD08D2E}"/>
              </a:ext>
            </a:extLst>
          </p:cNvPr>
          <p:cNvSpPr txBox="1">
            <a:spLocks/>
          </p:cNvSpPr>
          <p:nvPr/>
        </p:nvSpPr>
        <p:spPr>
          <a:xfrm>
            <a:off x="1871528" y="5671643"/>
            <a:ext cx="5392396" cy="722774"/>
          </a:xfrm>
          <a:prstGeom prst="rect">
            <a:avLst/>
          </a:prstGeom>
        </p:spPr>
        <p:txBody>
          <a:bodyPr vert="horz" lIns="91440" tIns="45720" rIns="91440" bIns="45720" rtlCol="0" anchor="t">
            <a:noAutofit/>
          </a:bodyPr>
          <a:lstStyle/>
          <a:p>
            <a:pPr algn="ctr"/>
            <a:r>
              <a:rPr lang="ru-RU" sz="1400" b="1" dirty="0" smtClean="0">
                <a:cs typeface="Calibri" pitchFamily="34" charset="0"/>
              </a:rPr>
              <a:t>Финансово-бюджетное управление </a:t>
            </a:r>
          </a:p>
          <a:p>
            <a:pPr algn="ctr"/>
            <a:r>
              <a:rPr lang="ru-RU" sz="1400" b="1" dirty="0" smtClean="0">
                <a:cs typeface="Calibri" pitchFamily="34" charset="0"/>
              </a:rPr>
              <a:t>Каменск-Уральского городского округа </a:t>
            </a:r>
          </a:p>
          <a:p>
            <a:pPr algn="ctr"/>
            <a:r>
              <a:rPr lang="ru-RU" sz="1400" b="1" dirty="0" smtClean="0">
                <a:cs typeface="Calibri" pitchFamily="34" charset="0"/>
              </a:rPr>
              <a:t>202</a:t>
            </a:r>
            <a:r>
              <a:rPr lang="en-US" sz="1400" b="1" dirty="0" smtClean="0">
                <a:cs typeface="Calibri" pitchFamily="34" charset="0"/>
              </a:rPr>
              <a:t>6</a:t>
            </a:r>
            <a:r>
              <a:rPr lang="ru-RU" sz="1400" b="1" dirty="0" smtClean="0">
                <a:cs typeface="Calibri" pitchFamily="34" charset="0"/>
              </a:rPr>
              <a:t> год</a:t>
            </a:r>
            <a:endParaRPr lang="ru-RU" sz="1400" b="1" dirty="0">
              <a:cs typeface="Calibri" pitchFamily="34" charset="0"/>
            </a:endParaRPr>
          </a:p>
        </p:txBody>
      </p:sp>
      <p:sp>
        <p:nvSpPr>
          <p:cNvPr id="9" name="Текст 3">
            <a:extLst>
              <a:ext uri="{FF2B5EF4-FFF2-40B4-BE49-F238E27FC236}">
                <a16:creationId xmlns:a16="http://schemas.microsoft.com/office/drawing/2014/main" id="{B501D56D-9332-4767-8E7D-C86E8677B307}"/>
              </a:ext>
            </a:extLst>
          </p:cNvPr>
          <p:cNvSpPr txBox="1">
            <a:spLocks/>
          </p:cNvSpPr>
          <p:nvPr/>
        </p:nvSpPr>
        <p:spPr>
          <a:xfrm>
            <a:off x="2029101" y="145751"/>
            <a:ext cx="2978331" cy="815488"/>
          </a:xfrm>
          <a:prstGeom prst="rect">
            <a:avLst/>
          </a:prstGeom>
        </p:spPr>
        <p:txBody>
          <a:bodyPr vert="horz" lIns="91440" tIns="45720" rIns="91440" bIns="45720" rtlCol="0">
            <a:noAutofit/>
          </a:bodyPr>
          <a:lstStyle/>
          <a:p>
            <a:pPr lvl="0">
              <a:lnSpc>
                <a:spcPct val="90000"/>
              </a:lnSpc>
              <a:spcBef>
                <a:spcPts val="1000"/>
              </a:spcBef>
              <a:defRPr/>
            </a:pPr>
            <a:r>
              <a:rPr lang="ru-RU" sz="1200" dirty="0"/>
              <a:t>Где раньше был поселок маломальский,</a:t>
            </a:r>
            <a:br>
              <a:rPr lang="ru-RU" sz="1200" dirty="0"/>
            </a:br>
            <a:r>
              <a:rPr lang="ru-RU" sz="1200" dirty="0"/>
              <a:t>Вода шумела, падая с плотин,</a:t>
            </a:r>
            <a:br>
              <a:rPr lang="ru-RU" sz="1200" dirty="0"/>
            </a:br>
            <a:r>
              <a:rPr lang="ru-RU" sz="1200" dirty="0"/>
              <a:t>Родился Каменск, отчеством Уральский,</a:t>
            </a:r>
            <a:br>
              <a:rPr lang="ru-RU" sz="1200" dirty="0"/>
            </a:br>
            <a:r>
              <a:rPr lang="ru-RU" sz="1200" dirty="0"/>
              <a:t>И это значит — он Урала сын</a:t>
            </a:r>
            <a:r>
              <a:rPr lang="ru-RU" sz="1200" dirty="0" smtClean="0"/>
              <a:t>.</a:t>
            </a:r>
          </a:p>
        </p:txBody>
      </p:sp>
      <p:sp>
        <p:nvSpPr>
          <p:cNvPr id="2" name="Прямоугольник 1"/>
          <p:cNvSpPr/>
          <p:nvPr/>
        </p:nvSpPr>
        <p:spPr>
          <a:xfrm>
            <a:off x="3971111" y="852780"/>
            <a:ext cx="3108967" cy="757130"/>
          </a:xfrm>
          <a:prstGeom prst="rect">
            <a:avLst/>
          </a:prstGeom>
        </p:spPr>
        <p:txBody>
          <a:bodyPr wrap="square">
            <a:spAutoFit/>
          </a:bodyPr>
          <a:lstStyle/>
          <a:p>
            <a:pPr lvl="0">
              <a:lnSpc>
                <a:spcPct val="90000"/>
              </a:lnSpc>
              <a:spcBef>
                <a:spcPts val="1000"/>
              </a:spcBef>
              <a:defRPr/>
            </a:pPr>
            <a:r>
              <a:rPr lang="ru-RU" sz="1200" dirty="0"/>
              <a:t>В кольце сосновом, в рощах тополиных,</a:t>
            </a:r>
            <a:br>
              <a:rPr lang="ru-RU" sz="1200" dirty="0"/>
            </a:br>
            <a:r>
              <a:rPr lang="ru-RU" sz="1200" dirty="0"/>
              <a:t>Раскинут по скалистым берегам,</a:t>
            </a:r>
            <a:br>
              <a:rPr lang="ru-RU" sz="1200" dirty="0"/>
            </a:br>
            <a:r>
              <a:rPr lang="ru-RU" sz="1200" dirty="0"/>
              <a:t>А к проходным заводов-исполинов</a:t>
            </a:r>
            <a:br>
              <a:rPr lang="ru-RU" sz="1200" dirty="0"/>
            </a:br>
            <a:r>
              <a:rPr lang="ru-RU" sz="1200" dirty="0"/>
              <a:t>Течет река людская по утрам…… </a:t>
            </a:r>
            <a:r>
              <a:rPr lang="ru-RU" sz="1200" i="1" dirty="0"/>
              <a:t>Минин М.А.</a:t>
            </a:r>
          </a:p>
        </p:txBody>
      </p:sp>
    </p:spTree>
    <p:extLst>
      <p:ext uri="{BB962C8B-B14F-4D97-AF65-F5344CB8AC3E}">
        <p14:creationId xmlns:p14="http://schemas.microsoft.com/office/powerpoint/2010/main" val="16938328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 name="Прямоугольник 29"/>
          <p:cNvSpPr/>
          <p:nvPr/>
        </p:nvSpPr>
        <p:spPr>
          <a:xfrm>
            <a:off x="0" y="1391337"/>
            <a:ext cx="9144000" cy="5466663"/>
          </a:xfrm>
          <a:prstGeom prst="rect">
            <a:avLst/>
          </a:prstGeom>
          <a:solidFill>
            <a:schemeClr val="bg1">
              <a:alpha val="89000"/>
            </a:schemeClr>
          </a:solidFill>
          <a:ln w="180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8" name="Прямоугольник 27"/>
          <p:cNvSpPr/>
          <p:nvPr/>
        </p:nvSpPr>
        <p:spPr>
          <a:xfrm>
            <a:off x="0" y="1"/>
            <a:ext cx="9144000" cy="1392072"/>
          </a:xfrm>
          <a:prstGeom prst="rect">
            <a:avLst/>
          </a:prstGeom>
          <a:solidFill>
            <a:schemeClr val="accent5">
              <a:lumMod val="75000"/>
              <a:alpha val="94000"/>
            </a:schemeClr>
          </a:solidFill>
          <a:ln w="18097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296091" y="311243"/>
            <a:ext cx="8560525" cy="795801"/>
          </a:xfrm>
        </p:spPr>
        <p:txBody>
          <a:bodyPr>
            <a:noAutofit/>
          </a:bodyPr>
          <a:lstStyle/>
          <a:p>
            <a:pPr algn="ctr"/>
            <a:r>
              <a:rPr lang="ru-RU" sz="3200" b="1" dirty="0">
                <a:solidFill>
                  <a:schemeClr val="bg1"/>
                </a:solidFill>
                <a:latin typeface="+mn-lt"/>
              </a:rPr>
              <a:t>Уважаемые жители </a:t>
            </a:r>
            <a:r>
              <a:rPr lang="ru-RU" sz="3200" b="1" dirty="0" smtClean="0">
                <a:solidFill>
                  <a:schemeClr val="bg1"/>
                </a:solidFill>
                <a:latin typeface="+mn-lt"/>
              </a:rPr>
              <a:t/>
            </a:r>
            <a:br>
              <a:rPr lang="ru-RU" sz="3200" b="1" dirty="0" smtClean="0">
                <a:solidFill>
                  <a:schemeClr val="bg1"/>
                </a:solidFill>
                <a:latin typeface="+mn-lt"/>
              </a:rPr>
            </a:br>
            <a:r>
              <a:rPr lang="ru-RU" sz="3200" b="1" dirty="0" smtClean="0">
                <a:solidFill>
                  <a:schemeClr val="bg1"/>
                </a:solidFill>
                <a:latin typeface="+mn-lt"/>
              </a:rPr>
              <a:t>города </a:t>
            </a:r>
            <a:r>
              <a:rPr lang="ru-RU" sz="3200" b="1" dirty="0">
                <a:solidFill>
                  <a:schemeClr val="bg1"/>
                </a:solidFill>
                <a:latin typeface="+mn-lt"/>
              </a:rPr>
              <a:t>Каменска-Уральского!</a:t>
            </a:r>
            <a:endParaRPr lang="ru-RU" sz="3200" b="1" dirty="0">
              <a:ln w="18415" cmpd="sng">
                <a:solidFill>
                  <a:srgbClr val="FFFFFF"/>
                </a:solidFill>
                <a:prstDash val="solid"/>
              </a:ln>
              <a:solidFill>
                <a:schemeClr val="bg1"/>
              </a:solidFill>
              <a:effectLst>
                <a:outerShdw blurRad="63500" dir="3600000" algn="tl" rotWithShape="0">
                  <a:srgbClr val="000000">
                    <a:alpha val="70000"/>
                  </a:srgbClr>
                </a:outerShdw>
              </a:effectLst>
              <a:latin typeface="+mn-lt"/>
            </a:endParaRPr>
          </a:p>
        </p:txBody>
      </p:sp>
      <p:sp>
        <p:nvSpPr>
          <p:cNvPr id="29" name="Прямоугольник 28"/>
          <p:cNvSpPr/>
          <p:nvPr/>
        </p:nvSpPr>
        <p:spPr>
          <a:xfrm>
            <a:off x="214128" y="206343"/>
            <a:ext cx="8725156" cy="953717"/>
          </a:xfrm>
          <a:prstGeom prst="rect">
            <a:avLst/>
          </a:prstGeom>
          <a:no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1" name="Объект 2">
            <a:extLst>
              <a:ext uri="{FF2B5EF4-FFF2-40B4-BE49-F238E27FC236}">
                <a16:creationId xmlns:a16="http://schemas.microsoft.com/office/drawing/2014/main" id="{17E72134-208E-4A25-B10D-1D5493B35925}"/>
              </a:ext>
            </a:extLst>
          </p:cNvPr>
          <p:cNvSpPr>
            <a:spLocks noGrp="1"/>
          </p:cNvSpPr>
          <p:nvPr>
            <p:ph idx="1"/>
          </p:nvPr>
        </p:nvSpPr>
        <p:spPr>
          <a:xfrm>
            <a:off x="296091" y="1648543"/>
            <a:ext cx="8560525" cy="5022223"/>
          </a:xfrm>
        </p:spPr>
        <p:txBody>
          <a:bodyPr>
            <a:noAutofit/>
          </a:bodyPr>
          <a:lstStyle/>
          <a:p>
            <a:pPr marL="0" indent="542925" algn="just">
              <a:spcBef>
                <a:spcPts val="0"/>
              </a:spcBef>
              <a:buNone/>
            </a:pPr>
            <a:r>
              <a:rPr lang="ru-RU" sz="2000" dirty="0" smtClean="0">
                <a:cs typeface="Calibri" pitchFamily="34" charset="0"/>
              </a:rPr>
              <a:t>Представляем Вашему вниманию «Бюджет для граждан», составленный на основе проекта решения Думы Каменск-Уральского городского округа </a:t>
            </a:r>
            <a:r>
              <a:rPr lang="ru-RU" sz="2000" dirty="0" smtClean="0">
                <a:cs typeface="Calibri" pitchFamily="34" charset="0"/>
              </a:rPr>
              <a:t>«</a:t>
            </a:r>
            <a:r>
              <a:rPr lang="ru-RU" sz="2000" dirty="0" smtClean="0">
                <a:cs typeface="Calibri" pitchFamily="34" charset="0"/>
              </a:rPr>
              <a:t>По проекту</a:t>
            </a:r>
            <a:r>
              <a:rPr lang="ru-RU" sz="2000" dirty="0" smtClean="0">
                <a:cs typeface="Calibri" pitchFamily="34" charset="0"/>
              </a:rPr>
              <a:t> исполнения </a:t>
            </a:r>
            <a:r>
              <a:rPr lang="ru-RU" sz="2000" dirty="0" smtClean="0">
                <a:cs typeface="Calibri" pitchFamily="34" charset="0"/>
              </a:rPr>
              <a:t>бюджета Каменск-Уральского городского округа</a:t>
            </a:r>
            <a:r>
              <a:rPr lang="ru-RU" sz="2000" i="1" dirty="0" smtClean="0">
                <a:cs typeface="Calibri" pitchFamily="34" charset="0"/>
              </a:rPr>
              <a:t> </a:t>
            </a:r>
            <a:r>
              <a:rPr lang="ru-RU" sz="2000" dirty="0" smtClean="0">
                <a:cs typeface="Calibri" pitchFamily="34" charset="0"/>
              </a:rPr>
              <a:t>за 202</a:t>
            </a:r>
            <a:r>
              <a:rPr lang="en-US" sz="2000" dirty="0" smtClean="0">
                <a:cs typeface="Calibri" pitchFamily="34" charset="0"/>
              </a:rPr>
              <a:t>5</a:t>
            </a:r>
            <a:r>
              <a:rPr lang="ru-RU" sz="2000" dirty="0" smtClean="0">
                <a:cs typeface="Calibri" pitchFamily="34" charset="0"/>
              </a:rPr>
              <a:t> год».</a:t>
            </a:r>
          </a:p>
          <a:p>
            <a:pPr marL="0" indent="542925" algn="just">
              <a:spcBef>
                <a:spcPts val="0"/>
              </a:spcBef>
              <a:buNone/>
            </a:pPr>
            <a:r>
              <a:rPr lang="ru-RU" sz="2000" dirty="0" smtClean="0">
                <a:cs typeface="Calibri" pitchFamily="34" charset="0"/>
              </a:rPr>
              <a:t>Создание брошюры «Бюджет для граждан» связано с </a:t>
            </a:r>
            <a:r>
              <a:rPr lang="ru-RU" sz="2000" dirty="0" smtClean="0"/>
              <a:t>необходимостью обеспечения большей прозрачности и открытости бюджетного процесса для граждан,</a:t>
            </a:r>
            <a:r>
              <a:rPr lang="ru-RU" sz="2000" dirty="0" smtClean="0">
                <a:cs typeface="Calibri" pitchFamily="34" charset="0"/>
              </a:rPr>
              <a:t> ведь вопросы наполнения и расходования бюджета затрагивают интересы каждого жителя города. </a:t>
            </a:r>
          </a:p>
          <a:p>
            <a:pPr marL="0" indent="542925" algn="just" defTabSz="534988">
              <a:spcBef>
                <a:spcPts val="0"/>
              </a:spcBef>
              <a:buNone/>
            </a:pPr>
            <a:r>
              <a:rPr lang="ru-RU" sz="2000" dirty="0" smtClean="0">
                <a:cs typeface="Calibri" pitchFamily="34" charset="0"/>
              </a:rPr>
              <a:t>В данном информационно-аналитическом материале кратко и доступно отражена информация о </a:t>
            </a:r>
            <a:r>
              <a:rPr lang="ru-RU" sz="2000" dirty="0" smtClean="0"/>
              <a:t>главном финансовом документе городского округа, раскрываются основные понятия российского законодательства о бюджетном процессе, содержатся параметры исполнения доходной и расходной частей бюджета округа, а так же информация о муниципальных программах и показателях социально-экономического развития города.</a:t>
            </a:r>
          </a:p>
          <a:p>
            <a:pPr marL="0" indent="542925" algn="just" defTabSz="534988">
              <a:spcBef>
                <a:spcPts val="0"/>
              </a:spcBef>
              <a:buNone/>
            </a:pPr>
            <a:r>
              <a:rPr lang="ru-RU" sz="2000" dirty="0" smtClean="0"/>
              <a:t>Надеемся, что з</a:t>
            </a:r>
            <a:r>
              <a:rPr lang="ru-RU" sz="2000" dirty="0" smtClean="0">
                <a:ea typeface="Calibri" pitchFamily="34" charset="0"/>
                <a:cs typeface="Calibri" pitchFamily="34" charset="0"/>
              </a:rPr>
              <a:t>накомство с особенностями муниципальных финансов </a:t>
            </a:r>
            <a:r>
              <a:rPr lang="ru-RU" sz="2000" dirty="0" smtClean="0"/>
              <a:t>повысит уровень общественного участия граждан в бюджетном процессе нашего Каменск-Уральского городского округа.</a:t>
            </a:r>
            <a:endParaRPr lang="ru-RU" sz="2000" dirty="0" smtClean="0">
              <a:cs typeface="Calibri" pitchFamily="34" charset="0"/>
            </a:endParaRPr>
          </a:p>
          <a:p>
            <a:pPr marL="0" indent="0">
              <a:buNone/>
            </a:pPr>
            <a:endParaRPr lang="ru-RU" sz="2200" dirty="0"/>
          </a:p>
        </p:txBody>
      </p:sp>
      <p:sp>
        <p:nvSpPr>
          <p:cNvPr id="3" name="Номер слайда 2"/>
          <p:cNvSpPr>
            <a:spLocks noGrp="1"/>
          </p:cNvSpPr>
          <p:nvPr>
            <p:ph type="sldNum" sz="quarter" idx="12"/>
          </p:nvPr>
        </p:nvSpPr>
        <p:spPr/>
        <p:txBody>
          <a:bodyPr/>
          <a:lstStyle/>
          <a:p>
            <a:fld id="{CC173F88-3387-453B-9303-AC0210B95CB8}" type="slidenum">
              <a:rPr lang="ru-RU" smtClean="0"/>
              <a:pPr/>
              <a:t>2</a:t>
            </a:fld>
            <a:endParaRPr lang="ru-RU"/>
          </a:p>
        </p:txBody>
      </p:sp>
    </p:spTree>
    <p:extLst>
      <p:ext uri="{BB962C8B-B14F-4D97-AF65-F5344CB8AC3E}">
        <p14:creationId xmlns:p14="http://schemas.microsoft.com/office/powerpoint/2010/main" val="17242523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 name="Прямоугольник 29"/>
          <p:cNvSpPr/>
          <p:nvPr/>
        </p:nvSpPr>
        <p:spPr>
          <a:xfrm>
            <a:off x="0" y="1391337"/>
            <a:ext cx="9144000" cy="5466663"/>
          </a:xfrm>
          <a:prstGeom prst="rect">
            <a:avLst/>
          </a:prstGeom>
          <a:solidFill>
            <a:schemeClr val="bg1">
              <a:alpha val="89000"/>
            </a:schemeClr>
          </a:solidFill>
          <a:ln w="180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8" name="Прямоугольник 27"/>
          <p:cNvSpPr/>
          <p:nvPr/>
        </p:nvSpPr>
        <p:spPr>
          <a:xfrm>
            <a:off x="0" y="1"/>
            <a:ext cx="9144000" cy="1392072"/>
          </a:xfrm>
          <a:prstGeom prst="rect">
            <a:avLst/>
          </a:prstGeom>
          <a:solidFill>
            <a:schemeClr val="accent5">
              <a:lumMod val="75000"/>
              <a:alpha val="94000"/>
            </a:schemeClr>
          </a:solidFill>
          <a:ln w="18097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296091" y="311243"/>
            <a:ext cx="8560525" cy="795801"/>
          </a:xfrm>
        </p:spPr>
        <p:txBody>
          <a:bodyPr>
            <a:noAutofit/>
          </a:bodyPr>
          <a:lstStyle/>
          <a:p>
            <a:pPr algn="ctr"/>
            <a:r>
              <a:rPr lang="ru-RU" sz="3200" b="1" dirty="0">
                <a:solidFill>
                  <a:schemeClr val="bg1"/>
                </a:solidFill>
                <a:latin typeface="+mn-lt"/>
              </a:rPr>
              <a:t>Оглавление</a:t>
            </a:r>
            <a:endParaRPr lang="ru-RU" sz="3200" b="1" dirty="0">
              <a:ln w="18415" cmpd="sng">
                <a:solidFill>
                  <a:srgbClr val="FFFFFF"/>
                </a:solidFill>
                <a:prstDash val="solid"/>
              </a:ln>
              <a:solidFill>
                <a:schemeClr val="bg1"/>
              </a:solidFill>
              <a:effectLst>
                <a:outerShdw blurRad="63500" dir="3600000" algn="tl" rotWithShape="0">
                  <a:srgbClr val="000000">
                    <a:alpha val="70000"/>
                  </a:srgbClr>
                </a:outerShdw>
              </a:effectLst>
              <a:latin typeface="+mn-lt"/>
            </a:endParaRPr>
          </a:p>
        </p:txBody>
      </p:sp>
      <p:sp>
        <p:nvSpPr>
          <p:cNvPr id="29" name="Прямоугольник 28"/>
          <p:cNvSpPr/>
          <p:nvPr/>
        </p:nvSpPr>
        <p:spPr>
          <a:xfrm>
            <a:off x="214128" y="206343"/>
            <a:ext cx="8725156" cy="953717"/>
          </a:xfrm>
          <a:prstGeom prst="rect">
            <a:avLst/>
          </a:prstGeom>
          <a:no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aphicFrame>
        <p:nvGraphicFramePr>
          <p:cNvPr id="37" name="Таблица 36"/>
          <p:cNvGraphicFramePr>
            <a:graphicFrameLocks noGrp="1"/>
          </p:cNvGraphicFramePr>
          <p:nvPr>
            <p:extLst>
              <p:ext uri="{D42A27DB-BD31-4B8C-83A1-F6EECF244321}">
                <p14:modId xmlns:p14="http://schemas.microsoft.com/office/powerpoint/2010/main" val="2099704393"/>
              </p:ext>
            </p:extLst>
          </p:nvPr>
        </p:nvGraphicFramePr>
        <p:xfrm>
          <a:off x="214128" y="1616249"/>
          <a:ext cx="8725156" cy="4730336"/>
        </p:xfrm>
        <a:graphic>
          <a:graphicData uri="http://schemas.openxmlformats.org/drawingml/2006/table">
            <a:tbl>
              <a:tblPr firstRow="1" bandRow="1">
                <a:tableStyleId>{2D5ABB26-0587-4C30-8999-92F81FD0307C}</a:tableStyleId>
              </a:tblPr>
              <a:tblGrid>
                <a:gridCol w="738937">
                  <a:extLst>
                    <a:ext uri="{9D8B030D-6E8A-4147-A177-3AD203B41FA5}">
                      <a16:colId xmlns:a16="http://schemas.microsoft.com/office/drawing/2014/main" val="1902495205"/>
                    </a:ext>
                  </a:extLst>
                </a:gridCol>
                <a:gridCol w="7986219">
                  <a:extLst>
                    <a:ext uri="{9D8B030D-6E8A-4147-A177-3AD203B41FA5}">
                      <a16:colId xmlns:a16="http://schemas.microsoft.com/office/drawing/2014/main" val="20000"/>
                    </a:ext>
                  </a:extLst>
                </a:gridCol>
              </a:tblGrid>
              <a:tr h="446512">
                <a:tc>
                  <a:txBody>
                    <a:bodyPr/>
                    <a:lstStyle/>
                    <a:p>
                      <a:endParaRPr lang="ru-RU" sz="1600" dirty="0">
                        <a:latin typeface="+mn-lt"/>
                      </a:endParaRPr>
                    </a:p>
                  </a:txBody>
                  <a:tcPr/>
                </a:tc>
                <a:tc>
                  <a:txBody>
                    <a:bodyPr/>
                    <a:lstStyle/>
                    <a:p>
                      <a:r>
                        <a:rPr lang="ru-RU" sz="1600" kern="1200" dirty="0" smtClean="0"/>
                        <a:t>1. перечень основных понятий, используемых в бюджетном процессе</a:t>
                      </a:r>
                      <a:endParaRPr lang="ru-RU" sz="1600" dirty="0">
                        <a:latin typeface="+mn-lt"/>
                      </a:endParaRPr>
                    </a:p>
                  </a:txBody>
                  <a:tcPr/>
                </a:tc>
                <a:extLst>
                  <a:ext uri="{0D108BD9-81ED-4DB2-BD59-A6C34878D82A}">
                    <a16:rowId xmlns:a16="http://schemas.microsoft.com/office/drawing/2014/main" val="10000"/>
                  </a:ext>
                </a:extLst>
              </a:tr>
              <a:tr h="446512">
                <a:tc>
                  <a:txBody>
                    <a:bodyPr/>
                    <a:lstStyle/>
                    <a:p>
                      <a:endParaRPr lang="ru-RU" sz="1600" dirty="0">
                        <a:latin typeface="+mn-lt"/>
                      </a:endParaRPr>
                    </a:p>
                  </a:txBody>
                  <a:tcPr/>
                </a:tc>
                <a:tc>
                  <a:txBody>
                    <a:bodyPr/>
                    <a:lstStyle/>
                    <a:p>
                      <a:r>
                        <a:rPr lang="ru-RU" sz="1600" kern="1200" dirty="0" smtClean="0"/>
                        <a:t>2. описание административно-территориального деления Каменск-Уральского городского</a:t>
                      </a:r>
                      <a:r>
                        <a:rPr lang="ru-RU" sz="1600" kern="1200" baseline="0" dirty="0" smtClean="0"/>
                        <a:t> о</a:t>
                      </a:r>
                      <a:r>
                        <a:rPr lang="ru-RU" sz="1600" kern="1200" dirty="0" smtClean="0"/>
                        <a:t>круга</a:t>
                      </a:r>
                      <a:endParaRPr lang="ru-RU" sz="1600" dirty="0">
                        <a:latin typeface="+mn-lt"/>
                      </a:endParaRPr>
                    </a:p>
                  </a:txBody>
                  <a:tcPr/>
                </a:tc>
                <a:extLst>
                  <a:ext uri="{0D108BD9-81ED-4DB2-BD59-A6C34878D82A}">
                    <a16:rowId xmlns:a16="http://schemas.microsoft.com/office/drawing/2014/main" val="10001"/>
                  </a:ext>
                </a:extLst>
              </a:tr>
              <a:tr h="446512">
                <a:tc>
                  <a:txBody>
                    <a:bodyPr/>
                    <a:lstStyle/>
                    <a:p>
                      <a:endParaRPr lang="ru-RU" sz="1600" dirty="0">
                        <a:latin typeface="+mn-lt"/>
                      </a:endParaRPr>
                    </a:p>
                  </a:txBody>
                  <a:tcPr/>
                </a:tc>
                <a:tc>
                  <a:txBody>
                    <a:bodyPr/>
                    <a:lstStyle/>
                    <a:p>
                      <a:r>
                        <a:rPr lang="ru-RU" sz="1600" kern="1200" dirty="0" smtClean="0"/>
                        <a:t>3. этапы бюджетного процесса Каменск-Уральского</a:t>
                      </a:r>
                      <a:r>
                        <a:rPr lang="ru-RU" sz="1600" kern="1200" baseline="0" dirty="0" smtClean="0"/>
                        <a:t> городского округа</a:t>
                      </a:r>
                      <a:endParaRPr lang="ru-RU" sz="1600" dirty="0">
                        <a:latin typeface="+mn-lt"/>
                      </a:endParaRPr>
                    </a:p>
                  </a:txBody>
                  <a:tcPr/>
                </a:tc>
                <a:extLst>
                  <a:ext uri="{0D108BD9-81ED-4DB2-BD59-A6C34878D82A}">
                    <a16:rowId xmlns:a16="http://schemas.microsoft.com/office/drawing/2014/main" val="10002"/>
                  </a:ext>
                </a:extLst>
              </a:tr>
              <a:tr h="446512">
                <a:tc>
                  <a:txBody>
                    <a:bodyPr/>
                    <a:lstStyle/>
                    <a:p>
                      <a:pPr marL="0" marR="0" indent="0" algn="l" defTabSz="1028638" rtl="0" eaLnBrk="1" fontAlgn="auto" latinLnBrk="0" hangingPunct="1">
                        <a:lnSpc>
                          <a:spcPct val="100000"/>
                        </a:lnSpc>
                        <a:spcBef>
                          <a:spcPts val="0"/>
                        </a:spcBef>
                        <a:spcAft>
                          <a:spcPts val="0"/>
                        </a:spcAft>
                        <a:buClrTx/>
                        <a:buSzTx/>
                        <a:buFontTx/>
                        <a:buNone/>
                        <a:tabLst/>
                        <a:defRPr/>
                      </a:pPr>
                      <a:endParaRPr lang="ru-RU" sz="1600" dirty="0">
                        <a:latin typeface="+mn-lt"/>
                      </a:endParaRPr>
                    </a:p>
                  </a:txBody>
                  <a:tcPr/>
                </a:tc>
                <a:tc>
                  <a:txBody>
                    <a:bodyPr/>
                    <a:lstStyle/>
                    <a:p>
                      <a:pPr marL="0" marR="0" indent="0" algn="l" defTabSz="1028638" rtl="0" eaLnBrk="1" fontAlgn="auto" latinLnBrk="0" hangingPunct="1">
                        <a:lnSpc>
                          <a:spcPct val="100000"/>
                        </a:lnSpc>
                        <a:spcBef>
                          <a:spcPts val="0"/>
                        </a:spcBef>
                        <a:spcAft>
                          <a:spcPts val="0"/>
                        </a:spcAft>
                        <a:buClrTx/>
                        <a:buSzTx/>
                        <a:buFontTx/>
                        <a:buNone/>
                        <a:tabLst/>
                        <a:defRPr/>
                      </a:pPr>
                      <a:r>
                        <a:rPr lang="ru-RU" sz="1600" kern="1200" dirty="0" smtClean="0"/>
                        <a:t>4. основы исполнения местного бюджета Каменск-Уральского городского</a:t>
                      </a:r>
                      <a:r>
                        <a:rPr lang="ru-RU" sz="1600" kern="1200" baseline="0" dirty="0" smtClean="0"/>
                        <a:t> о</a:t>
                      </a:r>
                      <a:r>
                        <a:rPr lang="ru-RU" sz="1600" kern="1200" dirty="0" smtClean="0"/>
                        <a:t>круга</a:t>
                      </a:r>
                      <a:endParaRPr lang="ru-RU" sz="1600" dirty="0">
                        <a:latin typeface="+mn-lt"/>
                      </a:endParaRPr>
                    </a:p>
                  </a:txBody>
                  <a:tcPr/>
                </a:tc>
                <a:extLst>
                  <a:ext uri="{0D108BD9-81ED-4DB2-BD59-A6C34878D82A}">
                    <a16:rowId xmlns:a16="http://schemas.microsoft.com/office/drawing/2014/main" val="10003"/>
                  </a:ext>
                </a:extLst>
              </a:tr>
              <a:tr h="446512">
                <a:tc>
                  <a:txBody>
                    <a:bodyPr/>
                    <a:lstStyle/>
                    <a:p>
                      <a:endParaRPr lang="ru-RU" sz="1600" dirty="0">
                        <a:latin typeface="+mn-lt"/>
                      </a:endParaRPr>
                    </a:p>
                  </a:txBody>
                  <a:tcPr/>
                </a:tc>
                <a:tc>
                  <a:txBody>
                    <a:bodyPr/>
                    <a:lstStyle/>
                    <a:p>
                      <a:r>
                        <a:rPr lang="ru-RU" sz="1600" kern="1200" dirty="0" smtClean="0"/>
                        <a:t>5. итоги</a:t>
                      </a:r>
                      <a:r>
                        <a:rPr lang="ru-RU" sz="1600" kern="1200" baseline="0" dirty="0" smtClean="0"/>
                        <a:t> </a:t>
                      </a:r>
                      <a:r>
                        <a:rPr lang="ru-RU" sz="1600" kern="1200" dirty="0" smtClean="0"/>
                        <a:t>социально-экономического развития Каменск-Уральского городского округа в 202</a:t>
                      </a:r>
                      <a:r>
                        <a:rPr lang="en-US" sz="1600" kern="1200" dirty="0" smtClean="0"/>
                        <a:t>5</a:t>
                      </a:r>
                      <a:r>
                        <a:rPr lang="ru-RU" sz="1600" kern="1200" dirty="0" smtClean="0"/>
                        <a:t> году</a:t>
                      </a:r>
                      <a:endParaRPr lang="ru-RU" sz="1600" dirty="0">
                        <a:latin typeface="+mn-lt"/>
                      </a:endParaRPr>
                    </a:p>
                  </a:txBody>
                  <a:tcPr/>
                </a:tc>
                <a:extLst>
                  <a:ext uri="{0D108BD9-81ED-4DB2-BD59-A6C34878D82A}">
                    <a16:rowId xmlns:a16="http://schemas.microsoft.com/office/drawing/2014/main" val="10004"/>
                  </a:ext>
                </a:extLst>
              </a:tr>
              <a:tr h="446512">
                <a:tc>
                  <a:txBody>
                    <a:bodyPr/>
                    <a:lstStyle/>
                    <a:p>
                      <a:endParaRPr lang="ru-RU" sz="1600" dirty="0">
                        <a:latin typeface="+mn-lt"/>
                      </a:endParaRPr>
                    </a:p>
                  </a:txBody>
                  <a:tcPr/>
                </a:tc>
                <a:tc>
                  <a:txBody>
                    <a:bodyPr/>
                    <a:lstStyle/>
                    <a:p>
                      <a:r>
                        <a:rPr lang="ru-RU" sz="1600" kern="1200" dirty="0" smtClean="0"/>
                        <a:t>6. основные параметры исполнения местного бюджета</a:t>
                      </a:r>
                      <a:endParaRPr lang="ru-RU" sz="1600" dirty="0">
                        <a:latin typeface="+mn-lt"/>
                      </a:endParaRPr>
                    </a:p>
                  </a:txBody>
                  <a:tcPr/>
                </a:tc>
                <a:extLst>
                  <a:ext uri="{0D108BD9-81ED-4DB2-BD59-A6C34878D82A}">
                    <a16:rowId xmlns:a16="http://schemas.microsoft.com/office/drawing/2014/main" val="10005"/>
                  </a:ext>
                </a:extLst>
              </a:tr>
              <a:tr h="446512">
                <a:tc>
                  <a:txBody>
                    <a:bodyPr/>
                    <a:lstStyle/>
                    <a:p>
                      <a:pPr marL="0" marR="0" indent="0" algn="l" defTabSz="1028638" rtl="0" eaLnBrk="1" fontAlgn="auto" latinLnBrk="0" hangingPunct="1">
                        <a:lnSpc>
                          <a:spcPct val="100000"/>
                        </a:lnSpc>
                        <a:spcBef>
                          <a:spcPts val="0"/>
                        </a:spcBef>
                        <a:spcAft>
                          <a:spcPts val="0"/>
                        </a:spcAft>
                        <a:buClrTx/>
                        <a:buSzTx/>
                        <a:buFontTx/>
                        <a:buNone/>
                        <a:tabLst/>
                        <a:defRPr/>
                      </a:pPr>
                      <a:endParaRPr lang="ru-RU" sz="1600" dirty="0">
                        <a:latin typeface="+mn-lt"/>
                      </a:endParaRPr>
                    </a:p>
                  </a:txBody>
                  <a:tcPr/>
                </a:tc>
                <a:tc>
                  <a:txBody>
                    <a:bodyPr/>
                    <a:lstStyle/>
                    <a:p>
                      <a:pPr marL="0" marR="0" indent="0" algn="l" defTabSz="1028638" rtl="0" eaLnBrk="1" fontAlgn="auto" latinLnBrk="0" hangingPunct="1">
                        <a:lnSpc>
                          <a:spcPct val="100000"/>
                        </a:lnSpc>
                        <a:spcBef>
                          <a:spcPts val="0"/>
                        </a:spcBef>
                        <a:spcAft>
                          <a:spcPts val="0"/>
                        </a:spcAft>
                        <a:buClrTx/>
                        <a:buSzTx/>
                        <a:buFontTx/>
                        <a:buNone/>
                        <a:tabLst/>
                        <a:defRPr/>
                      </a:pPr>
                      <a:r>
                        <a:rPr lang="ru-RU" sz="1600" kern="1200" dirty="0" smtClean="0"/>
                        <a:t>7. сведения о доходах местного бюджета</a:t>
                      </a:r>
                      <a:endParaRPr lang="ru-RU" sz="1600" dirty="0">
                        <a:latin typeface="+mn-lt"/>
                      </a:endParaRPr>
                    </a:p>
                  </a:txBody>
                  <a:tcPr/>
                </a:tc>
                <a:extLst>
                  <a:ext uri="{0D108BD9-81ED-4DB2-BD59-A6C34878D82A}">
                    <a16:rowId xmlns:a16="http://schemas.microsoft.com/office/drawing/2014/main" val="10006"/>
                  </a:ext>
                </a:extLst>
              </a:tr>
              <a:tr h="446512">
                <a:tc>
                  <a:txBody>
                    <a:bodyPr/>
                    <a:lstStyle/>
                    <a:p>
                      <a:endParaRPr lang="ru-RU" sz="1600" dirty="0">
                        <a:latin typeface="+mn-lt"/>
                      </a:endParaRPr>
                    </a:p>
                  </a:txBody>
                  <a:tcPr/>
                </a:tc>
                <a:tc>
                  <a:txBody>
                    <a:bodyPr/>
                    <a:lstStyle/>
                    <a:p>
                      <a:r>
                        <a:rPr lang="ru-RU" sz="1600" kern="1200" dirty="0" smtClean="0"/>
                        <a:t>8. сведения о расходах местного бюджета</a:t>
                      </a:r>
                      <a:endParaRPr lang="ru-RU" sz="1600" dirty="0">
                        <a:latin typeface="+mn-lt"/>
                      </a:endParaRPr>
                    </a:p>
                  </a:txBody>
                  <a:tcPr/>
                </a:tc>
                <a:extLst>
                  <a:ext uri="{0D108BD9-81ED-4DB2-BD59-A6C34878D82A}">
                    <a16:rowId xmlns:a16="http://schemas.microsoft.com/office/drawing/2014/main" val="10007"/>
                  </a:ext>
                </a:extLst>
              </a:tr>
              <a:tr h="446512">
                <a:tc>
                  <a:txBody>
                    <a:bodyPr/>
                    <a:lstStyle/>
                    <a:p>
                      <a:endParaRPr lang="ru-RU" sz="1600" dirty="0">
                        <a:latin typeface="+mn-lt"/>
                      </a:endParaRPr>
                    </a:p>
                  </a:txBody>
                  <a:tcPr/>
                </a:tc>
                <a:tc>
                  <a:txBody>
                    <a:bodyPr/>
                    <a:lstStyle/>
                    <a:p>
                      <a:r>
                        <a:rPr lang="ru-RU" sz="1600" kern="1200" dirty="0" smtClean="0"/>
                        <a:t>9. информация об уровне долговой нагрузки на местный бюджет в 2023 году</a:t>
                      </a:r>
                      <a:endParaRPr lang="ru-RU" sz="1600" dirty="0">
                        <a:latin typeface="+mn-lt"/>
                      </a:endParaRPr>
                    </a:p>
                  </a:txBody>
                  <a:tcPr/>
                </a:tc>
                <a:extLst>
                  <a:ext uri="{0D108BD9-81ED-4DB2-BD59-A6C34878D82A}">
                    <a16:rowId xmlns:a16="http://schemas.microsoft.com/office/drawing/2014/main" val="10008"/>
                  </a:ext>
                </a:extLst>
              </a:tr>
              <a:tr h="446512">
                <a:tc>
                  <a:txBody>
                    <a:bodyPr/>
                    <a:lstStyle/>
                    <a:p>
                      <a:endParaRPr lang="ru-RU" sz="1600" dirty="0">
                        <a:latin typeface="+mn-lt"/>
                      </a:endParaRPr>
                    </a:p>
                  </a:txBody>
                  <a:tcPr/>
                </a:tc>
                <a:tc>
                  <a:txBody>
                    <a:bodyPr/>
                    <a:lstStyle/>
                    <a:p>
                      <a:r>
                        <a:rPr lang="ru-RU" sz="1600" dirty="0" smtClean="0"/>
                        <a:t>10. контактная информация</a:t>
                      </a:r>
                      <a:endParaRPr lang="ru-RU" sz="1600" dirty="0">
                        <a:latin typeface="+mn-lt"/>
                      </a:endParaRPr>
                    </a:p>
                  </a:txBody>
                  <a:tcPr/>
                </a:tc>
                <a:extLst>
                  <a:ext uri="{0D108BD9-81ED-4DB2-BD59-A6C34878D82A}">
                    <a16:rowId xmlns:a16="http://schemas.microsoft.com/office/drawing/2014/main" val="10009"/>
                  </a:ext>
                </a:extLst>
              </a:tr>
            </a:tbl>
          </a:graphicData>
        </a:graphic>
      </p:graphicFrame>
      <p:sp>
        <p:nvSpPr>
          <p:cNvPr id="35" name="Rectangle 4"/>
          <p:cNvSpPr>
            <a:spLocks noChangeArrowheads="1"/>
          </p:cNvSpPr>
          <p:nvPr/>
        </p:nvSpPr>
        <p:spPr bwMode="gray">
          <a:xfrm rot="3419336">
            <a:off x="431985" y="2218338"/>
            <a:ext cx="252000" cy="252000"/>
          </a:xfrm>
          <a:prstGeom prst="rect">
            <a:avLst/>
          </a:prstGeom>
          <a:gradFill rotWithShape="1">
            <a:gsLst>
              <a:gs pos="0">
                <a:srgbClr val="FF7C80"/>
              </a:gs>
              <a:gs pos="100000">
                <a:srgbClr val="FF7C80">
                  <a:gamma/>
                  <a:shade val="46275"/>
                  <a:invGamma/>
                </a:srgb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rgbClr val="FF7C80"/>
            </a:extrusionClr>
            <a:contourClr>
              <a:srgbClr val="FF7C80"/>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ru-RU"/>
          </a:p>
        </p:txBody>
      </p:sp>
      <p:sp>
        <p:nvSpPr>
          <p:cNvPr id="36" name="Rectangle 24"/>
          <p:cNvSpPr>
            <a:spLocks noChangeArrowheads="1"/>
          </p:cNvSpPr>
          <p:nvPr/>
        </p:nvSpPr>
        <p:spPr bwMode="gray">
          <a:xfrm rot="3419336">
            <a:off x="436371" y="1716611"/>
            <a:ext cx="252000" cy="252000"/>
          </a:xfrm>
          <a:prstGeom prst="rect">
            <a:avLst/>
          </a:prstGeom>
          <a:gradFill rotWithShape="1">
            <a:gsLst>
              <a:gs pos="0">
                <a:srgbClr val="990099"/>
              </a:gs>
              <a:gs pos="100000">
                <a:srgbClr val="990099">
                  <a:gamma/>
                  <a:shade val="46275"/>
                  <a:invGamma/>
                </a:srgb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rgbClr val="990099"/>
            </a:extrusionClr>
            <a:contourClr>
              <a:srgbClr val="990099"/>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ru-RU"/>
          </a:p>
        </p:txBody>
      </p:sp>
      <p:sp>
        <p:nvSpPr>
          <p:cNvPr id="34" name="Rectangle 19"/>
          <p:cNvSpPr>
            <a:spLocks noChangeArrowheads="1"/>
          </p:cNvSpPr>
          <p:nvPr/>
        </p:nvSpPr>
        <p:spPr bwMode="gray">
          <a:xfrm rot="3419336">
            <a:off x="431986" y="2730520"/>
            <a:ext cx="252000" cy="252000"/>
          </a:xfrm>
          <a:prstGeom prst="rect">
            <a:avLst/>
          </a:prstGeom>
          <a:gradFill rotWithShape="1">
            <a:gsLst>
              <a:gs pos="0">
                <a:srgbClr val="FF9933"/>
              </a:gs>
              <a:gs pos="100000">
                <a:srgbClr val="FF9933">
                  <a:gamma/>
                  <a:shade val="46275"/>
                  <a:invGamma/>
                </a:srgb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rgbClr val="FF9933"/>
            </a:extrusionClr>
            <a:contourClr>
              <a:srgbClr val="FF9933"/>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ru-RU"/>
          </a:p>
        </p:txBody>
      </p:sp>
      <p:sp>
        <p:nvSpPr>
          <p:cNvPr id="32" name="Rectangle 14"/>
          <p:cNvSpPr>
            <a:spLocks noChangeArrowheads="1"/>
          </p:cNvSpPr>
          <p:nvPr/>
        </p:nvSpPr>
        <p:spPr bwMode="gray">
          <a:xfrm rot="3419336">
            <a:off x="431998" y="3181878"/>
            <a:ext cx="252000" cy="252000"/>
          </a:xfrm>
          <a:prstGeom prst="rect">
            <a:avLst/>
          </a:prstGeom>
          <a:gradFill rotWithShape="1">
            <a:gsLst>
              <a:gs pos="0">
                <a:srgbClr val="006699"/>
              </a:gs>
              <a:gs pos="100000">
                <a:srgbClr val="006699">
                  <a:gamma/>
                  <a:shade val="46275"/>
                  <a:invGamma/>
                </a:srgb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rgbClr val="006699"/>
            </a:extrusionClr>
            <a:contourClr>
              <a:srgbClr val="006699"/>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ru-RU"/>
          </a:p>
        </p:txBody>
      </p:sp>
      <p:sp>
        <p:nvSpPr>
          <p:cNvPr id="33" name="Rectangle 9"/>
          <p:cNvSpPr>
            <a:spLocks noChangeArrowheads="1"/>
          </p:cNvSpPr>
          <p:nvPr/>
        </p:nvSpPr>
        <p:spPr bwMode="gray">
          <a:xfrm rot="3419336">
            <a:off x="436025" y="3676508"/>
            <a:ext cx="252000" cy="252000"/>
          </a:xfrm>
          <a:prstGeom prst="rect">
            <a:avLst/>
          </a:prstGeom>
          <a:gradFill rotWithShape="1">
            <a:gsLst>
              <a:gs pos="0">
                <a:srgbClr val="99CC00"/>
              </a:gs>
              <a:gs pos="100000">
                <a:srgbClr val="99CC00">
                  <a:gamma/>
                  <a:shade val="46275"/>
                  <a:invGamma/>
                </a:srgb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rgbClr val="99CC00"/>
            </a:extrusionClr>
            <a:contourClr>
              <a:srgbClr val="99CC00"/>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ru-RU"/>
          </a:p>
        </p:txBody>
      </p:sp>
      <p:sp>
        <p:nvSpPr>
          <p:cNvPr id="12" name="Rectangle 4"/>
          <p:cNvSpPr>
            <a:spLocks noChangeArrowheads="1"/>
          </p:cNvSpPr>
          <p:nvPr/>
        </p:nvSpPr>
        <p:spPr bwMode="gray">
          <a:xfrm rot="3419336">
            <a:off x="430557" y="5088304"/>
            <a:ext cx="252000" cy="252000"/>
          </a:xfrm>
          <a:prstGeom prst="rect">
            <a:avLst/>
          </a:prstGeom>
          <a:gradFill rotWithShape="1">
            <a:gsLst>
              <a:gs pos="0">
                <a:srgbClr val="FF7C80"/>
              </a:gs>
              <a:gs pos="100000">
                <a:srgbClr val="FF7C80">
                  <a:gamma/>
                  <a:shade val="46275"/>
                  <a:invGamma/>
                </a:srgb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rgbClr val="FF7C80"/>
            </a:extrusionClr>
            <a:contourClr>
              <a:srgbClr val="FF7C80"/>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ru-RU"/>
          </a:p>
        </p:txBody>
      </p:sp>
      <p:sp>
        <p:nvSpPr>
          <p:cNvPr id="13" name="Rectangle 19"/>
          <p:cNvSpPr>
            <a:spLocks noChangeArrowheads="1"/>
          </p:cNvSpPr>
          <p:nvPr/>
        </p:nvSpPr>
        <p:spPr bwMode="gray">
          <a:xfrm rot="3419336">
            <a:off x="422016" y="5549210"/>
            <a:ext cx="252000" cy="252000"/>
          </a:xfrm>
          <a:prstGeom prst="rect">
            <a:avLst/>
          </a:prstGeom>
          <a:gradFill rotWithShape="1">
            <a:gsLst>
              <a:gs pos="0">
                <a:srgbClr val="FF9933"/>
              </a:gs>
              <a:gs pos="100000">
                <a:srgbClr val="FF9933">
                  <a:gamma/>
                  <a:shade val="46275"/>
                  <a:invGamma/>
                </a:srgb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rgbClr val="FF9933"/>
            </a:extrusionClr>
            <a:contourClr>
              <a:srgbClr val="FF9933"/>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ru-RU"/>
          </a:p>
        </p:txBody>
      </p:sp>
      <p:sp>
        <p:nvSpPr>
          <p:cNvPr id="14" name="Rectangle 14"/>
          <p:cNvSpPr>
            <a:spLocks noChangeArrowheads="1"/>
          </p:cNvSpPr>
          <p:nvPr/>
        </p:nvSpPr>
        <p:spPr bwMode="gray">
          <a:xfrm rot="3419336">
            <a:off x="430574" y="4667425"/>
            <a:ext cx="252000" cy="252000"/>
          </a:xfrm>
          <a:prstGeom prst="rect">
            <a:avLst/>
          </a:prstGeom>
          <a:gradFill rotWithShape="1">
            <a:gsLst>
              <a:gs pos="0">
                <a:srgbClr val="006699"/>
              </a:gs>
              <a:gs pos="100000">
                <a:srgbClr val="006699">
                  <a:gamma/>
                  <a:shade val="46275"/>
                  <a:invGamma/>
                </a:srgb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rgbClr val="006699"/>
            </a:extrusionClr>
            <a:contourClr>
              <a:srgbClr val="006699"/>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ru-RU"/>
          </a:p>
        </p:txBody>
      </p:sp>
      <p:sp>
        <p:nvSpPr>
          <p:cNvPr id="15" name="Rectangle 24"/>
          <p:cNvSpPr>
            <a:spLocks noChangeArrowheads="1"/>
          </p:cNvSpPr>
          <p:nvPr/>
        </p:nvSpPr>
        <p:spPr bwMode="gray">
          <a:xfrm rot="3419336">
            <a:off x="434944" y="4210568"/>
            <a:ext cx="252000" cy="252000"/>
          </a:xfrm>
          <a:prstGeom prst="rect">
            <a:avLst/>
          </a:prstGeom>
          <a:gradFill rotWithShape="1">
            <a:gsLst>
              <a:gs pos="0">
                <a:srgbClr val="990099"/>
              </a:gs>
              <a:gs pos="100000">
                <a:srgbClr val="990099">
                  <a:gamma/>
                  <a:shade val="46275"/>
                  <a:invGamma/>
                </a:srgb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rgbClr val="990099"/>
            </a:extrusionClr>
            <a:contourClr>
              <a:srgbClr val="990099"/>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ru-RU"/>
          </a:p>
        </p:txBody>
      </p:sp>
      <p:sp>
        <p:nvSpPr>
          <p:cNvPr id="16" name="Rectangle 9"/>
          <p:cNvSpPr>
            <a:spLocks noChangeArrowheads="1"/>
          </p:cNvSpPr>
          <p:nvPr/>
        </p:nvSpPr>
        <p:spPr bwMode="gray">
          <a:xfrm rot="3419336">
            <a:off x="434602" y="6008092"/>
            <a:ext cx="252000" cy="252000"/>
          </a:xfrm>
          <a:prstGeom prst="rect">
            <a:avLst/>
          </a:prstGeom>
          <a:gradFill rotWithShape="1">
            <a:gsLst>
              <a:gs pos="0">
                <a:srgbClr val="99CC00"/>
              </a:gs>
              <a:gs pos="100000">
                <a:srgbClr val="99CC00">
                  <a:gamma/>
                  <a:shade val="46275"/>
                  <a:invGamma/>
                </a:srgb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rgbClr val="99CC00"/>
            </a:extrusionClr>
            <a:contourClr>
              <a:srgbClr val="99CC00"/>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ru-RU"/>
          </a:p>
        </p:txBody>
      </p:sp>
      <p:sp>
        <p:nvSpPr>
          <p:cNvPr id="3" name="Номер слайда 2"/>
          <p:cNvSpPr>
            <a:spLocks noGrp="1"/>
          </p:cNvSpPr>
          <p:nvPr>
            <p:ph type="sldNum" sz="quarter" idx="12"/>
          </p:nvPr>
        </p:nvSpPr>
        <p:spPr/>
        <p:txBody>
          <a:bodyPr/>
          <a:lstStyle/>
          <a:p>
            <a:fld id="{CC173F88-3387-453B-9303-AC0210B95CB8}" type="slidenum">
              <a:rPr lang="ru-RU" smtClean="0"/>
              <a:pPr/>
              <a:t>3</a:t>
            </a:fld>
            <a:endParaRPr lang="ru-RU"/>
          </a:p>
        </p:txBody>
      </p:sp>
    </p:spTree>
    <p:extLst>
      <p:ext uri="{BB962C8B-B14F-4D97-AF65-F5344CB8AC3E}">
        <p14:creationId xmlns:p14="http://schemas.microsoft.com/office/powerpoint/2010/main" val="18019184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 name="Прямоугольник 25"/>
          <p:cNvSpPr/>
          <p:nvPr/>
        </p:nvSpPr>
        <p:spPr>
          <a:xfrm>
            <a:off x="0" y="1374245"/>
            <a:ext cx="9144000" cy="5466663"/>
          </a:xfrm>
          <a:prstGeom prst="rect">
            <a:avLst/>
          </a:prstGeom>
          <a:solidFill>
            <a:schemeClr val="bg1">
              <a:alpha val="89000"/>
            </a:schemeClr>
          </a:solidFill>
          <a:ln w="180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TextBox 4"/>
          <p:cNvSpPr txBox="1"/>
          <p:nvPr/>
        </p:nvSpPr>
        <p:spPr>
          <a:xfrm>
            <a:off x="107504" y="5502667"/>
            <a:ext cx="4536504" cy="1119531"/>
          </a:xfrm>
          <a:prstGeom prst="rect">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square" lIns="102864" tIns="51432" rIns="102864" bIns="51432" rtlCol="0">
            <a:spAutoFit/>
          </a:bodyPr>
          <a:lstStyle/>
          <a:p>
            <a:pPr algn="ctr" defTabSz="914400">
              <a:defRPr/>
            </a:pPr>
            <a:r>
              <a:rPr lang="ru-RU" sz="1100" b="1" u="sng" dirty="0" smtClean="0">
                <a:solidFill>
                  <a:schemeClr val="accent5">
                    <a:lumMod val="50000"/>
                  </a:schemeClr>
                </a:solidFill>
                <a:cs typeface="Courier New" pitchFamily="49" charset="0"/>
              </a:rPr>
              <a:t>МУНИЦИПАЛЬНАЯ ПРОГРАММА</a:t>
            </a:r>
          </a:p>
          <a:p>
            <a:pPr algn="just" defTabSz="914400">
              <a:defRPr/>
            </a:pPr>
            <a:r>
              <a:rPr lang="ru-RU" sz="1100" b="1" dirty="0" smtClean="0">
                <a:cs typeface="Courier New" pitchFamily="49" charset="0"/>
              </a:rPr>
              <a:t>документ стратегического планирования, содержащий комплекс планируемых мероприятий, взаимоувязанных по задачам, срокам осуществления, исполнителям и ресурсам и обеспечивающих наиболее эффективное достижение целей и решение задач социально-экономического развития города.</a:t>
            </a:r>
          </a:p>
        </p:txBody>
      </p:sp>
      <p:sp>
        <p:nvSpPr>
          <p:cNvPr id="8" name="Полилиния 7"/>
          <p:cNvSpPr/>
          <p:nvPr/>
        </p:nvSpPr>
        <p:spPr>
          <a:xfrm>
            <a:off x="4788024" y="4117799"/>
            <a:ext cx="4248472" cy="648072"/>
          </a:xfrm>
          <a:custGeom>
            <a:avLst/>
            <a:gdLst>
              <a:gd name="connsiteX0" fmla="*/ 0 w 9144000"/>
              <a:gd name="connsiteY0" fmla="*/ 0 h 692696"/>
              <a:gd name="connsiteX1" fmla="*/ 9144000 w 9144000"/>
              <a:gd name="connsiteY1" fmla="*/ 0 h 692696"/>
              <a:gd name="connsiteX2" fmla="*/ 9144000 w 9144000"/>
              <a:gd name="connsiteY2" fmla="*/ 692696 h 692696"/>
              <a:gd name="connsiteX3" fmla="*/ 0 w 9144000"/>
              <a:gd name="connsiteY3" fmla="*/ 692696 h 692696"/>
              <a:gd name="connsiteX4" fmla="*/ 0 w 9144000"/>
              <a:gd name="connsiteY4" fmla="*/ 0 h 692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692696">
                <a:moveTo>
                  <a:pt x="0" y="0"/>
                </a:moveTo>
                <a:lnTo>
                  <a:pt x="9144000" y="0"/>
                </a:lnTo>
                <a:lnTo>
                  <a:pt x="9144000" y="692696"/>
                </a:lnTo>
                <a:lnTo>
                  <a:pt x="0" y="692696"/>
                </a:lnTo>
                <a:lnTo>
                  <a:pt x="0" y="0"/>
                </a:lnTo>
                <a:close/>
              </a:path>
            </a:pathLst>
          </a:custGeom>
          <a:gradFill flip="none" rotWithShape="1">
            <a:gsLst>
              <a:gs pos="0">
                <a:schemeClr val="tx2">
                  <a:lumMod val="60000"/>
                  <a:lumOff val="40000"/>
                  <a:shade val="30000"/>
                  <a:satMod val="115000"/>
                </a:schemeClr>
              </a:gs>
              <a:gs pos="50000">
                <a:schemeClr val="tx2">
                  <a:lumMod val="60000"/>
                  <a:lumOff val="40000"/>
                  <a:shade val="67500"/>
                  <a:satMod val="115000"/>
                </a:schemeClr>
              </a:gs>
              <a:gs pos="100000">
                <a:schemeClr val="tx2">
                  <a:lumMod val="60000"/>
                  <a:lumOff val="40000"/>
                  <a:shade val="100000"/>
                  <a:satMod val="115000"/>
                </a:schemeClr>
              </a:gs>
            </a:gsLst>
            <a:lin ang="16200000" scaled="1"/>
            <a:tileRect/>
          </a:gradFill>
          <a:effectLst>
            <a:outerShdw blurRad="40000" dist="23000" dir="5400000" rotWithShape="0">
              <a:srgbClr val="000000">
                <a:alpha val="35000"/>
              </a:srgbClr>
            </a:outerShdw>
          </a:effectLst>
        </p:spPr>
        <p:style>
          <a:lnRef idx="0">
            <a:schemeClr val="accent5"/>
          </a:lnRef>
          <a:fillRef idx="1003">
            <a:schemeClr val="dk2"/>
          </a:fillRef>
          <a:effectRef idx="3">
            <a:schemeClr val="accent5"/>
          </a:effectRef>
          <a:fontRef idx="minor">
            <a:schemeClr val="lt1"/>
          </a:fontRef>
        </p:style>
        <p:txBody>
          <a:bodyPr rtlCol="0" anchor="ctr"/>
          <a:lstStyle/>
          <a:p>
            <a:pPr lvl="0" algn="ctr">
              <a:defRPr/>
            </a:pPr>
            <a:r>
              <a:rPr lang="ru-RU" sz="1100" b="1" u="sng" dirty="0" smtClean="0">
                <a:solidFill>
                  <a:schemeClr val="bg1"/>
                </a:solidFill>
                <a:cs typeface="Courier New" pitchFamily="49" charset="0"/>
              </a:rPr>
              <a:t>МЕЖБЮДЖЕТНЫЕ ТРАНСФЕРТЫ</a:t>
            </a:r>
          </a:p>
          <a:p>
            <a:pPr lvl="0" algn="just">
              <a:defRPr/>
            </a:pPr>
            <a:r>
              <a:rPr lang="ru-RU" sz="1100" b="1" dirty="0" smtClean="0">
                <a:cs typeface="Courier New" pitchFamily="49" charset="0"/>
              </a:rPr>
              <a:t>денежные средства, направляемые из одного уровня бюджетной системы в другой в виде:</a:t>
            </a:r>
          </a:p>
        </p:txBody>
      </p:sp>
      <p:sp>
        <p:nvSpPr>
          <p:cNvPr id="9" name="TextBox 8"/>
          <p:cNvSpPr txBox="1"/>
          <p:nvPr/>
        </p:nvSpPr>
        <p:spPr>
          <a:xfrm>
            <a:off x="76914" y="2362482"/>
            <a:ext cx="2267744" cy="1042587"/>
          </a:xfrm>
          <a:prstGeom prst="rect">
            <a:avLst/>
          </a:prstGeom>
          <a:noFill/>
        </p:spPr>
        <p:txBody>
          <a:bodyPr wrap="square" lIns="102864" tIns="51432" rIns="102864" bIns="51432" rtlCol="0">
            <a:spAutoFit/>
          </a:bodyPr>
          <a:lstStyle/>
          <a:p>
            <a:pPr algn="ctr" defTabSz="914400">
              <a:defRPr/>
            </a:pPr>
            <a:r>
              <a:rPr lang="ru-RU" sz="1100" b="1" u="sng" dirty="0" smtClean="0">
                <a:solidFill>
                  <a:schemeClr val="accent5">
                    <a:lumMod val="50000"/>
                  </a:schemeClr>
                </a:solidFill>
                <a:cs typeface="Courier New" pitchFamily="49" charset="0"/>
              </a:rPr>
              <a:t>РАСХОДЫ БЮДЖЕТА</a:t>
            </a:r>
          </a:p>
          <a:p>
            <a:pPr algn="just" defTabSz="1028638">
              <a:defRPr/>
            </a:pPr>
            <a:r>
              <a:rPr lang="ru-RU" sz="1000" b="1" dirty="0"/>
              <a:t>выплачиваемые из бюджета денежные средства, за исключением средств, являющихся источниками финансирования дефицита бюджета</a:t>
            </a:r>
          </a:p>
        </p:txBody>
      </p:sp>
      <p:sp>
        <p:nvSpPr>
          <p:cNvPr id="10" name="TextBox 9"/>
          <p:cNvSpPr txBox="1"/>
          <p:nvPr/>
        </p:nvSpPr>
        <p:spPr>
          <a:xfrm>
            <a:off x="2425212" y="2379570"/>
            <a:ext cx="2160240" cy="1042587"/>
          </a:xfrm>
          <a:prstGeom prst="rect">
            <a:avLst/>
          </a:prstGeom>
          <a:noFill/>
        </p:spPr>
        <p:txBody>
          <a:bodyPr wrap="square" lIns="102864" tIns="51432" rIns="102864" bIns="51432" rtlCol="0">
            <a:spAutoFit/>
          </a:bodyPr>
          <a:lstStyle/>
          <a:p>
            <a:pPr lvl="0" indent="360363" algn="just" defTabSz="914400">
              <a:defRPr/>
            </a:pPr>
            <a:r>
              <a:rPr lang="ru-RU" sz="1100" b="1" u="sng" dirty="0" smtClean="0">
                <a:solidFill>
                  <a:schemeClr val="accent5">
                    <a:lumMod val="50000"/>
                  </a:schemeClr>
                </a:solidFill>
                <a:cs typeface="Courier New" pitchFamily="49" charset="0"/>
              </a:rPr>
              <a:t>ДОХОДЫ БЮДЖЕТА</a:t>
            </a:r>
          </a:p>
          <a:p>
            <a:pPr lvl="0" algn="just">
              <a:defRPr/>
            </a:pPr>
            <a:r>
              <a:rPr lang="ru-RU" sz="1000" b="1" dirty="0"/>
              <a:t>поступающие в бюджет денежные средства, за исключением средств, являющихся источниками финансирования дефицита бюджета</a:t>
            </a:r>
            <a:endParaRPr lang="ru-RU" sz="1000" b="1" dirty="0" smtClean="0">
              <a:cs typeface="Courier New" pitchFamily="49" charset="0"/>
            </a:endParaRPr>
          </a:p>
        </p:txBody>
      </p:sp>
      <p:sp>
        <p:nvSpPr>
          <p:cNvPr id="14" name="TextBox 13"/>
          <p:cNvSpPr txBox="1"/>
          <p:nvPr/>
        </p:nvSpPr>
        <p:spPr>
          <a:xfrm>
            <a:off x="251520" y="4777686"/>
            <a:ext cx="1835696" cy="611700"/>
          </a:xfrm>
          <a:prstGeom prst="rect">
            <a:avLst/>
          </a:prstGeom>
          <a:noFill/>
        </p:spPr>
        <p:txBody>
          <a:bodyPr wrap="square" lIns="102864" tIns="51432" rIns="102864" bIns="51432" rtlCol="0">
            <a:spAutoFit/>
          </a:bodyPr>
          <a:lstStyle/>
          <a:p>
            <a:pPr algn="ctr" defTabSz="914400">
              <a:defRPr/>
            </a:pPr>
            <a:r>
              <a:rPr lang="ru-RU" sz="1100" b="1" u="sng" dirty="0" smtClean="0">
                <a:solidFill>
                  <a:schemeClr val="accent5">
                    <a:lumMod val="50000"/>
                  </a:schemeClr>
                </a:solidFill>
                <a:cs typeface="Courier New" pitchFamily="49" charset="0"/>
              </a:rPr>
              <a:t>ПРОФИЦИТ БЮДЖЕТА</a:t>
            </a:r>
          </a:p>
          <a:p>
            <a:pPr algn="ctr" defTabSz="914400">
              <a:defRPr/>
            </a:pPr>
            <a:r>
              <a:rPr lang="ru-RU" sz="1100" b="1" dirty="0" smtClean="0">
                <a:cs typeface="Courier New" pitchFamily="49" charset="0"/>
              </a:rPr>
              <a:t>превышение доходов над расходами.</a:t>
            </a:r>
          </a:p>
        </p:txBody>
      </p:sp>
      <p:sp>
        <p:nvSpPr>
          <p:cNvPr id="15" name="TextBox 14"/>
          <p:cNvSpPr txBox="1"/>
          <p:nvPr/>
        </p:nvSpPr>
        <p:spPr>
          <a:xfrm>
            <a:off x="2483768" y="4811870"/>
            <a:ext cx="1944216" cy="611700"/>
          </a:xfrm>
          <a:prstGeom prst="rect">
            <a:avLst/>
          </a:prstGeom>
          <a:noFill/>
        </p:spPr>
        <p:txBody>
          <a:bodyPr wrap="square" lIns="102864" tIns="51432" rIns="102864" bIns="51432" rtlCol="0">
            <a:spAutoFit/>
          </a:bodyPr>
          <a:lstStyle/>
          <a:p>
            <a:pPr algn="ctr" defTabSz="914400">
              <a:defRPr/>
            </a:pPr>
            <a:r>
              <a:rPr lang="ru-RU" sz="1100" b="1" u="sng" dirty="0" smtClean="0">
                <a:solidFill>
                  <a:schemeClr val="accent5">
                    <a:lumMod val="50000"/>
                  </a:schemeClr>
                </a:solidFill>
                <a:cs typeface="Courier New" pitchFamily="49" charset="0"/>
              </a:rPr>
              <a:t>ДЕФИЦИТ БЮДЖЕТА</a:t>
            </a:r>
          </a:p>
          <a:p>
            <a:pPr algn="ctr" defTabSz="914400">
              <a:defRPr/>
            </a:pPr>
            <a:r>
              <a:rPr lang="ru-RU" sz="1100" b="1" dirty="0" smtClean="0">
                <a:cs typeface="Courier New" pitchFamily="49" charset="0"/>
              </a:rPr>
              <a:t>превышение расходов над доходами.</a:t>
            </a:r>
          </a:p>
        </p:txBody>
      </p:sp>
      <p:cxnSp>
        <p:nvCxnSpPr>
          <p:cNvPr id="16" name="Прямая соединительная линия 15"/>
          <p:cNvCxnSpPr/>
          <p:nvPr/>
        </p:nvCxnSpPr>
        <p:spPr>
          <a:xfrm>
            <a:off x="971600" y="3695189"/>
            <a:ext cx="2592288" cy="0"/>
          </a:xfrm>
          <a:prstGeom prst="line">
            <a:avLst/>
          </a:prstGeom>
          <a:ln w="38100">
            <a:solidFill>
              <a:schemeClr val="accent5">
                <a:lumMod val="50000"/>
              </a:schemeClr>
            </a:solidFill>
            <a:headEnd type="none" w="med" len="med"/>
            <a:tailEnd type="none" w="med" len="med"/>
          </a:ln>
        </p:spPr>
        <p:style>
          <a:lnRef idx="3">
            <a:schemeClr val="accent1"/>
          </a:lnRef>
          <a:fillRef idx="0">
            <a:schemeClr val="accent1"/>
          </a:fillRef>
          <a:effectRef idx="2">
            <a:schemeClr val="accent1"/>
          </a:effectRef>
          <a:fontRef idx="minor">
            <a:schemeClr val="tx1"/>
          </a:fontRef>
        </p:style>
      </p:cxnSp>
      <p:sp>
        <p:nvSpPr>
          <p:cNvPr id="17" name="TextBox 16"/>
          <p:cNvSpPr txBox="1"/>
          <p:nvPr/>
        </p:nvSpPr>
        <p:spPr>
          <a:xfrm>
            <a:off x="1043608" y="3415702"/>
            <a:ext cx="2520280" cy="273146"/>
          </a:xfrm>
          <a:prstGeom prst="rect">
            <a:avLst/>
          </a:prstGeom>
          <a:noFill/>
        </p:spPr>
        <p:txBody>
          <a:bodyPr wrap="square" lIns="102864" tIns="51432" rIns="102864" bIns="51432" rtlCol="0">
            <a:spAutoFit/>
          </a:bodyPr>
          <a:lstStyle/>
          <a:p>
            <a:pPr algn="ctr">
              <a:defRPr/>
            </a:pPr>
            <a:r>
              <a:rPr lang="ru-RU" sz="1100" b="1" u="sng" dirty="0" smtClean="0">
                <a:solidFill>
                  <a:schemeClr val="accent5">
                    <a:lumMod val="50000"/>
                  </a:schemeClr>
                </a:solidFill>
                <a:cs typeface="Courier New" pitchFamily="49" charset="0"/>
              </a:rPr>
              <a:t>СБАЛАНСИРОВАННОСТЬ БЮДЖЕТА</a:t>
            </a:r>
          </a:p>
        </p:txBody>
      </p:sp>
      <p:sp>
        <p:nvSpPr>
          <p:cNvPr id="18" name="TextBox 17"/>
          <p:cNvSpPr txBox="1"/>
          <p:nvPr/>
        </p:nvSpPr>
        <p:spPr>
          <a:xfrm>
            <a:off x="611560" y="3652461"/>
            <a:ext cx="3312368" cy="273146"/>
          </a:xfrm>
          <a:prstGeom prst="rect">
            <a:avLst/>
          </a:prstGeom>
          <a:noFill/>
        </p:spPr>
        <p:txBody>
          <a:bodyPr wrap="square" lIns="102864" tIns="51432" rIns="102864" bIns="51432" rtlCol="0">
            <a:spAutoFit/>
          </a:bodyPr>
          <a:lstStyle/>
          <a:p>
            <a:pPr algn="ctr">
              <a:defRPr/>
            </a:pPr>
            <a:r>
              <a:rPr lang="ru-RU" sz="1100" b="1" dirty="0" smtClean="0">
                <a:cs typeface="Courier New" pitchFamily="49" charset="0"/>
              </a:rPr>
              <a:t>Равенство доходов и расходов бюджета</a:t>
            </a:r>
          </a:p>
        </p:txBody>
      </p:sp>
      <p:sp>
        <p:nvSpPr>
          <p:cNvPr id="20" name="TextBox 19"/>
          <p:cNvSpPr txBox="1"/>
          <p:nvPr/>
        </p:nvSpPr>
        <p:spPr>
          <a:xfrm>
            <a:off x="4788024" y="1533675"/>
            <a:ext cx="4248472" cy="1458085"/>
          </a:xfrm>
          <a:prstGeom prst="rect">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square" lIns="102864" tIns="51432" rIns="102864" bIns="51432" rtlCol="0">
            <a:spAutoFit/>
          </a:bodyPr>
          <a:lstStyle/>
          <a:p>
            <a:pPr lvl="0" algn="ctr" defTabSz="914400">
              <a:defRPr/>
            </a:pPr>
            <a:r>
              <a:rPr lang="ru-RU" sz="1100" b="1" u="sng" dirty="0" smtClean="0">
                <a:solidFill>
                  <a:schemeClr val="accent5">
                    <a:lumMod val="50000"/>
                  </a:schemeClr>
                </a:solidFill>
                <a:cs typeface="Courier New" pitchFamily="49" charset="0"/>
              </a:rPr>
              <a:t>БЮДЖЕТНЫЙ ПРОЦЕСС</a:t>
            </a:r>
          </a:p>
          <a:p>
            <a:pPr lvl="0" algn="just">
              <a:defRPr/>
            </a:pPr>
            <a:r>
              <a:rPr lang="ru-RU" sz="1100" b="1" dirty="0">
                <a:solidFill>
                  <a:schemeClr val="bg1"/>
                </a:solidFill>
              </a:rPr>
              <a:t>отношения, возникающие в процессе формирования доходов и осуществления расходов бюджета Каменск-Уральского городского округа , составления и рассмотрения проекта бюджета муниципального образования , утверждения и исполнения местного бюджета, контроля его исполнения, осуществления бюджетного учета, составления, рассмотрения и утверждения бюджетной отчетности</a:t>
            </a:r>
            <a:endParaRPr lang="ru-RU" sz="1100" b="1" dirty="0" smtClean="0">
              <a:solidFill>
                <a:schemeClr val="bg1"/>
              </a:solidFill>
              <a:cs typeface="Courier New" pitchFamily="49" charset="0"/>
            </a:endParaRPr>
          </a:p>
        </p:txBody>
      </p:sp>
      <p:sp>
        <p:nvSpPr>
          <p:cNvPr id="21" name="TextBox 20"/>
          <p:cNvSpPr txBox="1"/>
          <p:nvPr/>
        </p:nvSpPr>
        <p:spPr>
          <a:xfrm>
            <a:off x="4824536" y="4787639"/>
            <a:ext cx="4211960" cy="1119531"/>
          </a:xfrm>
          <a:prstGeom prst="rect">
            <a:avLst/>
          </a:prstGeom>
          <a:noFill/>
        </p:spPr>
        <p:txBody>
          <a:bodyPr wrap="square" lIns="102864" tIns="51432" rIns="102864" bIns="51432" rtlCol="0">
            <a:spAutoFit/>
          </a:bodyPr>
          <a:lstStyle/>
          <a:p>
            <a:pPr marL="171450" lvl="0" indent="-171450" algn="just" defTabSz="914400">
              <a:buClr>
                <a:schemeClr val="accent5">
                  <a:lumMod val="50000"/>
                </a:schemeClr>
              </a:buClr>
              <a:buFont typeface="Wingdings" panose="05000000000000000000" pitchFamily="2" charset="2"/>
              <a:buChar char="q"/>
              <a:defRPr/>
            </a:pPr>
            <a:r>
              <a:rPr lang="ru-RU" sz="1100" b="1" u="sng" dirty="0" smtClean="0">
                <a:solidFill>
                  <a:schemeClr val="accent5">
                    <a:lumMod val="50000"/>
                  </a:schemeClr>
                </a:solidFill>
                <a:cs typeface="Courier New" pitchFamily="49" charset="0"/>
              </a:rPr>
              <a:t>Дотации</a:t>
            </a:r>
            <a:r>
              <a:rPr lang="ru-RU" sz="1100" b="1" dirty="0" smtClean="0">
                <a:solidFill>
                  <a:schemeClr val="accent5">
                    <a:lumMod val="50000"/>
                  </a:schemeClr>
                </a:solidFill>
                <a:cs typeface="Courier New" pitchFamily="49" charset="0"/>
              </a:rPr>
              <a:t> </a:t>
            </a:r>
            <a:r>
              <a:rPr lang="ru-RU" sz="1100" b="1" dirty="0" smtClean="0">
                <a:cs typeface="Courier New" pitchFamily="49" charset="0"/>
              </a:rPr>
              <a:t>безвозмездная финансовая помощь государства.</a:t>
            </a:r>
          </a:p>
          <a:p>
            <a:pPr marL="171450" lvl="0" indent="-171450" algn="just" defTabSz="914400">
              <a:buClr>
                <a:schemeClr val="accent5">
                  <a:lumMod val="50000"/>
                </a:schemeClr>
              </a:buClr>
              <a:buFont typeface="Wingdings" panose="05000000000000000000" pitchFamily="2" charset="2"/>
              <a:buChar char="q"/>
              <a:defRPr/>
            </a:pPr>
            <a:r>
              <a:rPr lang="ru-RU" sz="1100" b="1" u="sng" dirty="0" smtClean="0">
                <a:solidFill>
                  <a:schemeClr val="accent5">
                    <a:lumMod val="50000"/>
                  </a:schemeClr>
                </a:solidFill>
                <a:cs typeface="Courier New" pitchFamily="49" charset="0"/>
              </a:rPr>
              <a:t>Субсидии</a:t>
            </a:r>
            <a:r>
              <a:rPr lang="ru-RU" sz="1100" b="1" dirty="0" smtClean="0">
                <a:solidFill>
                  <a:schemeClr val="accent5">
                    <a:lumMod val="50000"/>
                  </a:schemeClr>
                </a:solidFill>
                <a:cs typeface="Courier New" pitchFamily="49" charset="0"/>
              </a:rPr>
              <a:t> </a:t>
            </a:r>
            <a:r>
              <a:rPr lang="ru-RU" sz="1100" b="1" dirty="0" smtClean="0">
                <a:cs typeface="Courier New" pitchFamily="49" charset="0"/>
              </a:rPr>
              <a:t>предоставляются на условиях долевого софинансирования расходов других бюджетов.</a:t>
            </a:r>
          </a:p>
          <a:p>
            <a:pPr marL="171450" indent="-171450" algn="just" defTabSz="914400">
              <a:buClr>
                <a:schemeClr val="accent5">
                  <a:lumMod val="50000"/>
                </a:schemeClr>
              </a:buClr>
              <a:buFont typeface="Wingdings" panose="05000000000000000000" pitchFamily="2" charset="2"/>
              <a:buChar char="q"/>
              <a:defRPr/>
            </a:pPr>
            <a:r>
              <a:rPr lang="ru-RU" sz="1100" b="1" u="sng" dirty="0" smtClean="0">
                <a:solidFill>
                  <a:schemeClr val="accent5">
                    <a:lumMod val="50000"/>
                  </a:schemeClr>
                </a:solidFill>
                <a:cs typeface="Courier New" pitchFamily="49" charset="0"/>
              </a:rPr>
              <a:t>Субвенции</a:t>
            </a:r>
            <a:r>
              <a:rPr lang="ru-RU" sz="1100" b="1" dirty="0" smtClean="0">
                <a:solidFill>
                  <a:schemeClr val="accent5">
                    <a:lumMod val="50000"/>
                  </a:schemeClr>
                </a:solidFill>
                <a:cs typeface="Courier New" pitchFamily="49" charset="0"/>
              </a:rPr>
              <a:t> </a:t>
            </a:r>
            <a:r>
              <a:rPr lang="ru-RU" sz="1100" b="1" dirty="0" smtClean="0">
                <a:cs typeface="Courier New" pitchFamily="49" charset="0"/>
              </a:rPr>
              <a:t>предоставляются на финансирование «переданных» другим публично-правовым образованиям полномочий.</a:t>
            </a:r>
            <a:endParaRPr lang="ru-RU" sz="1100" b="1" dirty="0">
              <a:cs typeface="Courier New" pitchFamily="49" charset="0"/>
            </a:endParaRPr>
          </a:p>
        </p:txBody>
      </p:sp>
      <p:sp>
        <p:nvSpPr>
          <p:cNvPr id="22" name="Полилиния 21"/>
          <p:cNvSpPr/>
          <p:nvPr/>
        </p:nvSpPr>
        <p:spPr>
          <a:xfrm>
            <a:off x="4788024" y="5965257"/>
            <a:ext cx="4248472" cy="648072"/>
          </a:xfrm>
          <a:custGeom>
            <a:avLst/>
            <a:gdLst>
              <a:gd name="connsiteX0" fmla="*/ 0 w 9144000"/>
              <a:gd name="connsiteY0" fmla="*/ 0 h 692696"/>
              <a:gd name="connsiteX1" fmla="*/ 9144000 w 9144000"/>
              <a:gd name="connsiteY1" fmla="*/ 0 h 692696"/>
              <a:gd name="connsiteX2" fmla="*/ 9144000 w 9144000"/>
              <a:gd name="connsiteY2" fmla="*/ 692696 h 692696"/>
              <a:gd name="connsiteX3" fmla="*/ 0 w 9144000"/>
              <a:gd name="connsiteY3" fmla="*/ 692696 h 692696"/>
              <a:gd name="connsiteX4" fmla="*/ 0 w 9144000"/>
              <a:gd name="connsiteY4" fmla="*/ 0 h 692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692696">
                <a:moveTo>
                  <a:pt x="0" y="0"/>
                </a:moveTo>
                <a:lnTo>
                  <a:pt x="9144000" y="0"/>
                </a:lnTo>
                <a:lnTo>
                  <a:pt x="9144000" y="692696"/>
                </a:lnTo>
                <a:lnTo>
                  <a:pt x="0" y="692696"/>
                </a:lnTo>
                <a:lnTo>
                  <a:pt x="0" y="0"/>
                </a:lnTo>
                <a:close/>
              </a:path>
            </a:pathLst>
          </a:custGeom>
          <a:gradFill flip="none" rotWithShape="1">
            <a:gsLst>
              <a:gs pos="0">
                <a:schemeClr val="tx2">
                  <a:lumMod val="60000"/>
                  <a:lumOff val="40000"/>
                  <a:shade val="30000"/>
                  <a:satMod val="115000"/>
                </a:schemeClr>
              </a:gs>
              <a:gs pos="50000">
                <a:schemeClr val="tx2">
                  <a:lumMod val="60000"/>
                  <a:lumOff val="40000"/>
                  <a:shade val="67500"/>
                  <a:satMod val="115000"/>
                </a:schemeClr>
              </a:gs>
              <a:gs pos="100000">
                <a:schemeClr val="tx2">
                  <a:lumMod val="60000"/>
                  <a:lumOff val="40000"/>
                  <a:shade val="100000"/>
                  <a:satMod val="115000"/>
                </a:schemeClr>
              </a:gs>
            </a:gsLst>
            <a:lin ang="16200000" scaled="1"/>
            <a:tileRect/>
          </a:gradFill>
          <a:effectLst>
            <a:outerShdw blurRad="40000" dist="23000" dir="5400000" rotWithShape="0">
              <a:srgbClr val="000000">
                <a:alpha val="35000"/>
              </a:srgbClr>
            </a:outerShdw>
          </a:effectLst>
        </p:spPr>
        <p:style>
          <a:lnRef idx="0">
            <a:schemeClr val="accent5"/>
          </a:lnRef>
          <a:fillRef idx="1003">
            <a:schemeClr val="dk2"/>
          </a:fillRef>
          <a:effectRef idx="3">
            <a:schemeClr val="accent5"/>
          </a:effectRef>
          <a:fontRef idx="minor">
            <a:schemeClr val="lt1"/>
          </a:fontRef>
        </p:style>
        <p:txBody>
          <a:bodyPr rtlCol="0" anchor="ctr"/>
          <a:lstStyle/>
          <a:p>
            <a:pPr lvl="0" algn="ctr">
              <a:defRPr/>
            </a:pPr>
            <a:r>
              <a:rPr lang="ru-RU" sz="1100" b="1" u="sng" dirty="0" smtClean="0">
                <a:cs typeface="Courier New" pitchFamily="49" charset="0"/>
              </a:rPr>
              <a:t>МУНИЦИПАЛЬНЫЙ ДОЛГ</a:t>
            </a:r>
          </a:p>
          <a:p>
            <a:pPr lvl="0" algn="just">
              <a:defRPr/>
            </a:pPr>
            <a:r>
              <a:rPr lang="ru-RU" sz="1100" b="1" dirty="0"/>
              <a:t>сумма задолженности муниципального образования внешним и внутренним кредиторам</a:t>
            </a:r>
            <a:endParaRPr lang="ru-RU" sz="1100" b="1" dirty="0" smtClean="0">
              <a:cs typeface="Courier New" pitchFamily="49" charset="0"/>
            </a:endParaRPr>
          </a:p>
        </p:txBody>
      </p:sp>
      <p:sp>
        <p:nvSpPr>
          <p:cNvPr id="23" name="Прямоугольник 22"/>
          <p:cNvSpPr/>
          <p:nvPr/>
        </p:nvSpPr>
        <p:spPr>
          <a:xfrm>
            <a:off x="0" y="1"/>
            <a:ext cx="9144000" cy="1392072"/>
          </a:xfrm>
          <a:prstGeom prst="rect">
            <a:avLst/>
          </a:prstGeom>
          <a:solidFill>
            <a:schemeClr val="accent5">
              <a:lumMod val="75000"/>
              <a:alpha val="94000"/>
            </a:schemeClr>
          </a:solidFill>
          <a:ln w="18097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4" name="Прямоугольник 23"/>
          <p:cNvSpPr/>
          <p:nvPr/>
        </p:nvSpPr>
        <p:spPr>
          <a:xfrm>
            <a:off x="214128" y="206343"/>
            <a:ext cx="8725156" cy="953717"/>
          </a:xfrm>
          <a:prstGeom prst="rect">
            <a:avLst/>
          </a:prstGeom>
          <a:no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 name="Заголовок 1"/>
          <p:cNvSpPr txBox="1">
            <a:spLocks/>
          </p:cNvSpPr>
          <p:nvPr/>
        </p:nvSpPr>
        <p:spPr>
          <a:xfrm>
            <a:off x="296091" y="329723"/>
            <a:ext cx="8560525" cy="828598"/>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r>
              <a:rPr lang="ru-RU" sz="3200" b="1" dirty="0" smtClean="0">
                <a:solidFill>
                  <a:schemeClr val="bg1"/>
                </a:solidFill>
                <a:latin typeface="+mn-lt"/>
              </a:rPr>
              <a:t>Перечень основных понятий, используемых в бюджетном процессе</a:t>
            </a:r>
            <a:endParaRPr lang="ru-RU" sz="3200" b="1" dirty="0">
              <a:ln w="18415" cmpd="sng">
                <a:solidFill>
                  <a:srgbClr val="FFFFFF"/>
                </a:solidFill>
                <a:prstDash val="solid"/>
              </a:ln>
              <a:solidFill>
                <a:schemeClr val="bg1"/>
              </a:solidFill>
              <a:effectLst>
                <a:outerShdw blurRad="63500" dir="3600000" algn="tl" rotWithShape="0">
                  <a:srgbClr val="000000">
                    <a:alpha val="70000"/>
                  </a:srgbClr>
                </a:outerShdw>
              </a:effectLst>
              <a:latin typeface="+mn-lt"/>
            </a:endParaRPr>
          </a:p>
        </p:txBody>
      </p:sp>
      <p:sp>
        <p:nvSpPr>
          <p:cNvPr id="27" name="Полилиния 26"/>
          <p:cNvSpPr/>
          <p:nvPr/>
        </p:nvSpPr>
        <p:spPr>
          <a:xfrm>
            <a:off x="158780" y="1537463"/>
            <a:ext cx="4392488" cy="763010"/>
          </a:xfrm>
          <a:custGeom>
            <a:avLst/>
            <a:gdLst>
              <a:gd name="connsiteX0" fmla="*/ 0 w 9144000"/>
              <a:gd name="connsiteY0" fmla="*/ 0 h 692696"/>
              <a:gd name="connsiteX1" fmla="*/ 9144000 w 9144000"/>
              <a:gd name="connsiteY1" fmla="*/ 0 h 692696"/>
              <a:gd name="connsiteX2" fmla="*/ 9144000 w 9144000"/>
              <a:gd name="connsiteY2" fmla="*/ 692696 h 692696"/>
              <a:gd name="connsiteX3" fmla="*/ 0 w 9144000"/>
              <a:gd name="connsiteY3" fmla="*/ 692696 h 692696"/>
              <a:gd name="connsiteX4" fmla="*/ 0 w 9144000"/>
              <a:gd name="connsiteY4" fmla="*/ 0 h 692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692696">
                <a:moveTo>
                  <a:pt x="0" y="0"/>
                </a:moveTo>
                <a:lnTo>
                  <a:pt x="9144000" y="0"/>
                </a:lnTo>
                <a:lnTo>
                  <a:pt x="9144000" y="692696"/>
                </a:lnTo>
                <a:lnTo>
                  <a:pt x="0" y="692696"/>
                </a:lnTo>
                <a:lnTo>
                  <a:pt x="0" y="0"/>
                </a:lnTo>
                <a:close/>
              </a:path>
            </a:pathLst>
          </a:custGeom>
          <a:gradFill flip="none" rotWithShape="1">
            <a:gsLst>
              <a:gs pos="0">
                <a:schemeClr val="tx2">
                  <a:lumMod val="60000"/>
                  <a:lumOff val="40000"/>
                  <a:shade val="30000"/>
                  <a:satMod val="115000"/>
                </a:schemeClr>
              </a:gs>
              <a:gs pos="50000">
                <a:schemeClr val="tx2">
                  <a:lumMod val="60000"/>
                  <a:lumOff val="40000"/>
                  <a:shade val="67500"/>
                  <a:satMod val="115000"/>
                </a:schemeClr>
              </a:gs>
              <a:gs pos="100000">
                <a:schemeClr val="tx2">
                  <a:lumMod val="60000"/>
                  <a:lumOff val="40000"/>
                  <a:shade val="100000"/>
                  <a:satMod val="115000"/>
                </a:schemeClr>
              </a:gs>
            </a:gsLst>
            <a:lin ang="16200000" scaled="1"/>
            <a:tileRect/>
          </a:gradFill>
          <a:effectLst>
            <a:outerShdw blurRad="40000" dist="23000" dir="5400000" rotWithShape="0">
              <a:srgbClr val="000000">
                <a:alpha val="35000"/>
              </a:srgbClr>
            </a:outerShdw>
          </a:effectLst>
        </p:spPr>
        <p:style>
          <a:lnRef idx="0">
            <a:schemeClr val="accent5"/>
          </a:lnRef>
          <a:fillRef idx="1003">
            <a:schemeClr val="dk2"/>
          </a:fillRef>
          <a:effectRef idx="3">
            <a:schemeClr val="accent5"/>
          </a:effectRef>
          <a:fontRef idx="minor">
            <a:schemeClr val="lt1"/>
          </a:fontRef>
        </p:style>
        <p:txBody>
          <a:bodyPr rtlCol="0" anchor="ctr"/>
          <a:lstStyle/>
          <a:p>
            <a:pPr algn="ctr"/>
            <a:r>
              <a:rPr lang="ru-RU" sz="1100" b="1" u="sng" dirty="0" smtClean="0">
                <a:cs typeface="Courier New" pitchFamily="49" charset="0"/>
              </a:rPr>
              <a:t>БЮДЖЕТ</a:t>
            </a:r>
          </a:p>
          <a:p>
            <a:pPr algn="just"/>
            <a:r>
              <a:rPr lang="ru-RU" sz="1100" b="1" dirty="0">
                <a:solidFill>
                  <a:schemeClr val="bg1"/>
                </a:solidFill>
              </a:rPr>
              <a:t>форма образования и расходования денежных средств, предназначенных для финансового обеспечения задач и функций государства и местного самоуправления</a:t>
            </a:r>
          </a:p>
        </p:txBody>
      </p:sp>
      <p:pic>
        <p:nvPicPr>
          <p:cNvPr id="4" name="Рисунок 3"/>
          <p:cNvPicPr>
            <a:picLocks noChangeAspect="1"/>
          </p:cNvPicPr>
          <p:nvPr/>
        </p:nvPicPr>
        <p:blipFill>
          <a:blip r:embed="rId3" cstate="print">
            <a:extLst>
              <a:ext uri="{BEBA8EAE-BF5A-486C-A8C5-ECC9F3942E4B}">
                <a14:imgProps xmlns:a14="http://schemas.microsoft.com/office/drawing/2010/main">
                  <a14:imgLayer r:embed="rId4">
                    <a14:imgEffect>
                      <a14:colorTemperature colorTemp="11200"/>
                    </a14:imgEffect>
                  </a14:imgLayer>
                </a14:imgProps>
              </a:ext>
              <a:ext uri="{28A0092B-C50C-407E-A947-70E740481C1C}">
                <a14:useLocalDpi xmlns:a14="http://schemas.microsoft.com/office/drawing/2010/main" val="0"/>
              </a:ext>
            </a:extLst>
          </a:blip>
          <a:stretch>
            <a:fillRect/>
          </a:stretch>
        </p:blipFill>
        <p:spPr>
          <a:xfrm>
            <a:off x="1699596" y="3927689"/>
            <a:ext cx="1201024" cy="942804"/>
          </a:xfrm>
          <a:prstGeom prst="rect">
            <a:avLst/>
          </a:prstGeom>
        </p:spPr>
      </p:pic>
      <p:sp>
        <p:nvSpPr>
          <p:cNvPr id="29" name="TextBox 28"/>
          <p:cNvSpPr txBox="1"/>
          <p:nvPr/>
        </p:nvSpPr>
        <p:spPr>
          <a:xfrm>
            <a:off x="4727140" y="3175214"/>
            <a:ext cx="4309356" cy="780977"/>
          </a:xfrm>
          <a:prstGeom prst="rect">
            <a:avLst/>
          </a:prstGeom>
          <a:noFill/>
        </p:spPr>
        <p:txBody>
          <a:bodyPr wrap="square" lIns="102864" tIns="51432" rIns="102864" bIns="51432" rtlCol="0">
            <a:spAutoFit/>
          </a:bodyPr>
          <a:lstStyle/>
          <a:p>
            <a:pPr algn="ctr" defTabSz="1028638">
              <a:defRPr/>
            </a:pPr>
            <a:r>
              <a:rPr lang="ru-RU" sz="1100" b="1" u="sng" dirty="0" smtClean="0">
                <a:solidFill>
                  <a:schemeClr val="accent5">
                    <a:lumMod val="50000"/>
                  </a:schemeClr>
                </a:solidFill>
              </a:rPr>
              <a:t>МЕЖБЮДЖЕТНЫЕ ОТНОШЕНИЯ</a:t>
            </a:r>
          </a:p>
          <a:p>
            <a:pPr algn="just" defTabSz="1028638">
              <a:defRPr/>
            </a:pPr>
            <a:r>
              <a:rPr lang="ru-RU" sz="1100" b="1" dirty="0" smtClean="0"/>
              <a:t>взаимоотношения </a:t>
            </a:r>
            <a:r>
              <a:rPr lang="ru-RU" sz="1100" b="1" dirty="0"/>
              <a:t>между публично-правовыми образованиями по вопросам регулирования бюджетных правоотношений, организации и осуществления бюджетного процесса</a:t>
            </a:r>
          </a:p>
        </p:txBody>
      </p:sp>
    </p:spTree>
    <p:extLst>
      <p:ext uri="{BB962C8B-B14F-4D97-AF65-F5344CB8AC3E}">
        <p14:creationId xmlns:p14="http://schemas.microsoft.com/office/powerpoint/2010/main" val="9067146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 name="Прямоугольник 29"/>
          <p:cNvSpPr/>
          <p:nvPr/>
        </p:nvSpPr>
        <p:spPr>
          <a:xfrm>
            <a:off x="0" y="1391337"/>
            <a:ext cx="9144000" cy="5466663"/>
          </a:xfrm>
          <a:prstGeom prst="rect">
            <a:avLst/>
          </a:prstGeom>
          <a:solidFill>
            <a:schemeClr val="bg1">
              <a:alpha val="89000"/>
            </a:schemeClr>
          </a:solidFill>
          <a:ln w="180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dirty="0"/>
          </a:p>
        </p:txBody>
      </p:sp>
      <p:sp>
        <p:nvSpPr>
          <p:cNvPr id="28" name="Прямоугольник 27"/>
          <p:cNvSpPr/>
          <p:nvPr/>
        </p:nvSpPr>
        <p:spPr>
          <a:xfrm>
            <a:off x="0" y="1"/>
            <a:ext cx="9144000" cy="1392072"/>
          </a:xfrm>
          <a:prstGeom prst="rect">
            <a:avLst/>
          </a:prstGeom>
          <a:solidFill>
            <a:schemeClr val="accent5">
              <a:lumMod val="75000"/>
              <a:alpha val="94000"/>
            </a:schemeClr>
          </a:solidFill>
          <a:ln w="18097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296091" y="277059"/>
            <a:ext cx="8560525" cy="795801"/>
          </a:xfrm>
        </p:spPr>
        <p:txBody>
          <a:bodyPr>
            <a:noAutofit/>
          </a:bodyPr>
          <a:lstStyle/>
          <a:p>
            <a:pPr algn="ctr"/>
            <a:r>
              <a:rPr lang="ru-RU" sz="2800" b="1" dirty="0" smtClean="0">
                <a:solidFill>
                  <a:schemeClr val="bg1"/>
                </a:solidFill>
                <a:latin typeface="+mn-lt"/>
              </a:rPr>
              <a:t>Описание </a:t>
            </a:r>
            <a:r>
              <a:rPr lang="ru-RU" sz="2800" b="1" dirty="0">
                <a:solidFill>
                  <a:schemeClr val="bg1"/>
                </a:solidFill>
                <a:latin typeface="+mn-lt"/>
              </a:rPr>
              <a:t>административно-территориального деления Каменск-Уральского городского округа</a:t>
            </a:r>
            <a:endParaRPr lang="ru-RU" sz="2800" b="1" dirty="0">
              <a:ln w="18415" cmpd="sng">
                <a:solidFill>
                  <a:srgbClr val="FFFFFF"/>
                </a:solidFill>
                <a:prstDash val="solid"/>
              </a:ln>
              <a:solidFill>
                <a:schemeClr val="bg1"/>
              </a:solidFill>
              <a:effectLst>
                <a:outerShdw blurRad="63500" dir="3600000" algn="tl" rotWithShape="0">
                  <a:srgbClr val="000000">
                    <a:alpha val="70000"/>
                  </a:srgbClr>
                </a:outerShdw>
              </a:effectLst>
              <a:latin typeface="+mn-lt"/>
            </a:endParaRPr>
          </a:p>
        </p:txBody>
      </p:sp>
      <p:sp>
        <p:nvSpPr>
          <p:cNvPr id="29" name="Прямоугольник 28"/>
          <p:cNvSpPr/>
          <p:nvPr/>
        </p:nvSpPr>
        <p:spPr>
          <a:xfrm>
            <a:off x="214128" y="206343"/>
            <a:ext cx="8725156" cy="953717"/>
          </a:xfrm>
          <a:prstGeom prst="rect">
            <a:avLst/>
          </a:prstGeom>
          <a:no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Объект 2">
            <a:extLst>
              <a:ext uri="{FF2B5EF4-FFF2-40B4-BE49-F238E27FC236}">
                <a16:creationId xmlns:a16="http://schemas.microsoft.com/office/drawing/2014/main" id="{126C2D0C-4B22-445D-AD47-D1F785C3ECF3}"/>
              </a:ext>
            </a:extLst>
          </p:cNvPr>
          <p:cNvSpPr>
            <a:spLocks noGrp="1"/>
          </p:cNvSpPr>
          <p:nvPr>
            <p:ph idx="1"/>
          </p:nvPr>
        </p:nvSpPr>
        <p:spPr>
          <a:xfrm>
            <a:off x="3136512" y="1463103"/>
            <a:ext cx="2880000" cy="4166788"/>
          </a:xfr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noAutofit/>
          </a:bodyPr>
          <a:lstStyle/>
          <a:p>
            <a:pPr algn="just">
              <a:lnSpc>
                <a:spcPct val="100000"/>
              </a:lnSpc>
              <a:spcBef>
                <a:spcPts val="0"/>
              </a:spcBef>
            </a:pPr>
            <a:r>
              <a:rPr lang="ru-RU" sz="1100" b="1" dirty="0" smtClean="0"/>
              <a:t>Каменск-Уральский – город на юге Свердловской  области, центр Южного управленческого округа ;</a:t>
            </a:r>
          </a:p>
          <a:p>
            <a:pPr algn="just">
              <a:lnSpc>
                <a:spcPct val="100000"/>
              </a:lnSpc>
            </a:pPr>
            <a:r>
              <a:rPr lang="ru-RU" sz="1100" b="1" dirty="0"/>
              <a:t>Город расположен на границе равнинной части восточного склона Среднего Урала с Западной Сибирью, в юго-западной части Туринской равнины, у слияния рек Каменки и Исети, в 96 километрах к юго-востоку от </a:t>
            </a:r>
            <a:r>
              <a:rPr lang="ru-RU" sz="1100" b="1" dirty="0" smtClean="0"/>
              <a:t>Екатеринбурга</a:t>
            </a:r>
            <a:r>
              <a:rPr lang="ru-RU" sz="1100" b="1" dirty="0"/>
              <a:t>;</a:t>
            </a:r>
            <a:endParaRPr lang="ru-RU" sz="1100" b="1" dirty="0" smtClean="0"/>
          </a:p>
          <a:p>
            <a:pPr>
              <a:lnSpc>
                <a:spcPct val="100000"/>
              </a:lnSpc>
            </a:pPr>
            <a:r>
              <a:rPr lang="ru-RU" sz="1100" b="1" dirty="0"/>
              <a:t>Протяжённость города с севера на юг приблизительно равна 27 км, с запада на восток 15 км. Каменск-Уральский находится на высоте 167 м над уровнем </a:t>
            </a:r>
            <a:r>
              <a:rPr lang="ru-RU" sz="1100" b="1" dirty="0" smtClean="0"/>
              <a:t>моря</a:t>
            </a:r>
            <a:r>
              <a:rPr lang="ru-RU" sz="1100" b="1" dirty="0"/>
              <a:t>;</a:t>
            </a:r>
          </a:p>
          <a:p>
            <a:pPr>
              <a:lnSpc>
                <a:spcPct val="100000"/>
              </a:lnSpc>
            </a:pPr>
            <a:r>
              <a:rPr lang="ru-RU" sz="1100" b="1" dirty="0"/>
              <a:t>Непосредственно через город Каменск-Уральский проходит граница Урала и Западной Сибири, при этом большая часть Синарского района оказывается в Западной Сибири, а Красногорский район, Старый Каменск и Ленинский район находятся на Урале.</a:t>
            </a:r>
          </a:p>
          <a:p>
            <a:pPr algn="just">
              <a:lnSpc>
                <a:spcPct val="120000"/>
              </a:lnSpc>
            </a:pPr>
            <a:endParaRPr lang="ru-RU" sz="1100" b="1" dirty="0"/>
          </a:p>
          <a:p>
            <a:pPr algn="just"/>
            <a:endParaRPr lang="en-US" sz="1100" b="1" dirty="0" smtClean="0"/>
          </a:p>
          <a:p>
            <a:endParaRPr lang="ru-RU" sz="1100" b="1" dirty="0"/>
          </a:p>
        </p:txBody>
      </p:sp>
      <p:sp>
        <p:nvSpPr>
          <p:cNvPr id="8" name="Объект 2">
            <a:extLst>
              <a:ext uri="{FF2B5EF4-FFF2-40B4-BE49-F238E27FC236}">
                <a16:creationId xmlns:a16="http://schemas.microsoft.com/office/drawing/2014/main" id="{35FE64AD-A261-47C2-AC13-22BCF899EF9F}"/>
              </a:ext>
            </a:extLst>
          </p:cNvPr>
          <p:cNvSpPr txBox="1">
            <a:spLocks/>
          </p:cNvSpPr>
          <p:nvPr/>
        </p:nvSpPr>
        <p:spPr>
          <a:xfrm>
            <a:off x="162852" y="1463103"/>
            <a:ext cx="2880000" cy="2878475"/>
          </a:xfrm>
          <a:prstGeom prst="rect">
            <a:avLst/>
          </a:prstGeom>
          <a:no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2">
                    <a:lumMod val="7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2">
                    <a:lumMod val="7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2">
                    <a:lumMod val="7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2">
                    <a:lumMod val="7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2">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600"/>
              </a:spcBef>
            </a:pPr>
            <a:r>
              <a:rPr lang="ru-RU" sz="1100" b="1" dirty="0" smtClean="0">
                <a:solidFill>
                  <a:schemeClr val="tx1"/>
                </a:solidFill>
              </a:rPr>
              <a:t>Река Исеть делит </a:t>
            </a:r>
            <a:r>
              <a:rPr lang="ru-RU" sz="1100" b="1" dirty="0">
                <a:solidFill>
                  <a:schemeClr val="tx1"/>
                </a:solidFill>
              </a:rPr>
              <a:t>город на два административных района: Синарский и Красногорский</a:t>
            </a:r>
            <a:r>
              <a:rPr lang="ru-RU" sz="1100" b="1" dirty="0" smtClean="0">
                <a:solidFill>
                  <a:schemeClr val="tx1"/>
                </a:solidFill>
              </a:rPr>
              <a:t>;</a:t>
            </a:r>
          </a:p>
          <a:p>
            <a:pPr>
              <a:lnSpc>
                <a:spcPct val="100000"/>
              </a:lnSpc>
              <a:spcBef>
                <a:spcPts val="600"/>
              </a:spcBef>
            </a:pPr>
            <a:r>
              <a:rPr lang="ru-RU" sz="1100" b="1" dirty="0" smtClean="0">
                <a:solidFill>
                  <a:schemeClr val="tx1"/>
                </a:solidFill>
              </a:rPr>
              <a:t>В состав территории городского округа входят: город Каменск-Уральский, а также территории сельских населенных пунктов: </a:t>
            </a:r>
          </a:p>
          <a:p>
            <a:pPr algn="ctr">
              <a:lnSpc>
                <a:spcPct val="100000"/>
              </a:lnSpc>
              <a:spcBef>
                <a:spcPts val="600"/>
              </a:spcBef>
              <a:buFontTx/>
              <a:buChar char="-"/>
            </a:pPr>
            <a:r>
              <a:rPr lang="ru-RU" sz="1100" b="1" dirty="0" smtClean="0">
                <a:solidFill>
                  <a:schemeClr val="tx1"/>
                </a:solidFill>
              </a:rPr>
              <a:t> деревня </a:t>
            </a:r>
            <a:r>
              <a:rPr lang="ru-RU" sz="1100" b="1" dirty="0" err="1" smtClean="0">
                <a:solidFill>
                  <a:schemeClr val="tx1"/>
                </a:solidFill>
              </a:rPr>
              <a:t>Кодинка</a:t>
            </a:r>
            <a:r>
              <a:rPr lang="ru-RU" sz="1100" b="1" dirty="0" smtClean="0">
                <a:solidFill>
                  <a:schemeClr val="tx1"/>
                </a:solidFill>
              </a:rPr>
              <a:t>, </a:t>
            </a:r>
          </a:p>
          <a:p>
            <a:pPr algn="ctr">
              <a:lnSpc>
                <a:spcPct val="100000"/>
              </a:lnSpc>
              <a:spcBef>
                <a:spcPts val="600"/>
              </a:spcBef>
              <a:buFontTx/>
              <a:buChar char="-"/>
            </a:pPr>
            <a:r>
              <a:rPr lang="ru-RU" sz="1100" b="1" dirty="0" smtClean="0">
                <a:solidFill>
                  <a:schemeClr val="tx1"/>
                </a:solidFill>
              </a:rPr>
              <a:t> деревня Малая </a:t>
            </a:r>
            <a:r>
              <a:rPr lang="ru-RU" sz="1100" b="1" dirty="0" err="1" smtClean="0">
                <a:solidFill>
                  <a:schemeClr val="tx1"/>
                </a:solidFill>
              </a:rPr>
              <a:t>Кодинка</a:t>
            </a:r>
            <a:r>
              <a:rPr lang="ru-RU" sz="1100" b="1" dirty="0" smtClean="0">
                <a:solidFill>
                  <a:schemeClr val="tx1"/>
                </a:solidFill>
              </a:rPr>
              <a:t>,</a:t>
            </a:r>
          </a:p>
          <a:p>
            <a:pPr algn="ctr">
              <a:lnSpc>
                <a:spcPct val="100000"/>
              </a:lnSpc>
              <a:spcBef>
                <a:spcPts val="600"/>
              </a:spcBef>
              <a:buFontTx/>
              <a:buChar char="-"/>
            </a:pPr>
            <a:r>
              <a:rPr lang="ru-RU" sz="1100" b="1" dirty="0" smtClean="0">
                <a:solidFill>
                  <a:schemeClr val="tx1"/>
                </a:solidFill>
              </a:rPr>
              <a:t> деревня </a:t>
            </a:r>
            <a:r>
              <a:rPr lang="ru-RU" sz="1100" b="1" dirty="0" err="1" smtClean="0">
                <a:solidFill>
                  <a:schemeClr val="tx1"/>
                </a:solidFill>
              </a:rPr>
              <a:t>Монастырка</a:t>
            </a:r>
            <a:r>
              <a:rPr lang="ru-RU" sz="1100" b="1" dirty="0" smtClean="0">
                <a:solidFill>
                  <a:schemeClr val="tx1"/>
                </a:solidFill>
              </a:rPr>
              <a:t>,</a:t>
            </a:r>
          </a:p>
          <a:p>
            <a:pPr algn="ctr">
              <a:lnSpc>
                <a:spcPct val="100000"/>
              </a:lnSpc>
              <a:spcBef>
                <a:spcPts val="600"/>
              </a:spcBef>
              <a:buFontTx/>
              <a:buChar char="-"/>
            </a:pPr>
            <a:r>
              <a:rPr lang="ru-RU" sz="1100" b="1" dirty="0" smtClean="0">
                <a:solidFill>
                  <a:schemeClr val="tx1"/>
                </a:solidFill>
              </a:rPr>
              <a:t> деревня Новый Завод,</a:t>
            </a:r>
          </a:p>
          <a:p>
            <a:pPr algn="ctr">
              <a:lnSpc>
                <a:spcPct val="100000"/>
              </a:lnSpc>
              <a:spcBef>
                <a:spcPts val="600"/>
              </a:spcBef>
              <a:buFontTx/>
              <a:buChar char="-"/>
            </a:pPr>
            <a:r>
              <a:rPr lang="ru-RU" sz="1100" b="1" dirty="0" smtClean="0">
                <a:solidFill>
                  <a:schemeClr val="tx1"/>
                </a:solidFill>
              </a:rPr>
              <a:t> деревня Токарева,</a:t>
            </a:r>
          </a:p>
          <a:p>
            <a:pPr algn="ctr">
              <a:lnSpc>
                <a:spcPct val="100000"/>
              </a:lnSpc>
              <a:spcBef>
                <a:spcPts val="600"/>
              </a:spcBef>
              <a:buFontTx/>
              <a:buChar char="-"/>
            </a:pPr>
            <a:r>
              <a:rPr lang="ru-RU" sz="1100" b="1" dirty="0" smtClean="0">
                <a:solidFill>
                  <a:schemeClr val="tx1"/>
                </a:solidFill>
              </a:rPr>
              <a:t> поселок Поселок </a:t>
            </a:r>
            <a:r>
              <a:rPr lang="ru-RU" sz="1100" b="1" dirty="0" err="1" smtClean="0">
                <a:solidFill>
                  <a:schemeClr val="tx1"/>
                </a:solidFill>
              </a:rPr>
              <a:t>Госдороги</a:t>
            </a:r>
            <a:r>
              <a:rPr lang="ru-RU" sz="1100" b="1" dirty="0" smtClean="0">
                <a:solidFill>
                  <a:schemeClr val="tx1"/>
                </a:solidFill>
              </a:rPr>
              <a:t>.</a:t>
            </a:r>
            <a:endParaRPr lang="ru-RU" sz="1100" b="1" dirty="0">
              <a:solidFill>
                <a:schemeClr val="tx1"/>
              </a:solidFill>
            </a:endParaRPr>
          </a:p>
        </p:txBody>
      </p:sp>
      <p:graphicFrame>
        <p:nvGraphicFramePr>
          <p:cNvPr id="9" name="Таблица 8"/>
          <p:cNvGraphicFramePr>
            <a:graphicFrameLocks noGrp="1"/>
          </p:cNvGraphicFramePr>
          <p:nvPr>
            <p:extLst>
              <p:ext uri="{D42A27DB-BD31-4B8C-83A1-F6EECF244321}">
                <p14:modId xmlns:p14="http://schemas.microsoft.com/office/powerpoint/2010/main" val="3146819612"/>
              </p:ext>
            </p:extLst>
          </p:nvPr>
        </p:nvGraphicFramePr>
        <p:xfrm>
          <a:off x="6210452" y="4069294"/>
          <a:ext cx="2825068" cy="853771"/>
        </p:xfrm>
        <a:graphic>
          <a:graphicData uri="http://schemas.openxmlformats.org/drawingml/2006/table">
            <a:tbl>
              <a:tblPr firstRow="1" bandRow="1">
                <a:tableStyleId>{2D5ABB26-0587-4C30-8999-92F81FD0307C}</a:tableStyleId>
              </a:tblPr>
              <a:tblGrid>
                <a:gridCol w="992590">
                  <a:extLst>
                    <a:ext uri="{9D8B030D-6E8A-4147-A177-3AD203B41FA5}">
                      <a16:colId xmlns:a16="http://schemas.microsoft.com/office/drawing/2014/main" val="20000"/>
                    </a:ext>
                  </a:extLst>
                </a:gridCol>
                <a:gridCol w="1832478">
                  <a:extLst>
                    <a:ext uri="{9D8B030D-6E8A-4147-A177-3AD203B41FA5}">
                      <a16:colId xmlns:a16="http://schemas.microsoft.com/office/drawing/2014/main" val="20001"/>
                    </a:ext>
                  </a:extLst>
                </a:gridCol>
              </a:tblGrid>
              <a:tr h="211729">
                <a:tc>
                  <a:txBody>
                    <a:bodyPr/>
                    <a:lstStyle/>
                    <a:p>
                      <a:pPr algn="l"/>
                      <a:r>
                        <a:rPr lang="ru-RU" sz="900" b="1" dirty="0" smtClean="0">
                          <a:solidFill>
                            <a:schemeClr val="bg1"/>
                          </a:solidFill>
                          <a:latin typeface="+mn-lt"/>
                          <a:cs typeface="Arial" pitchFamily="34" charset="0"/>
                        </a:rPr>
                        <a:t>1701 год</a:t>
                      </a:r>
                      <a:endParaRPr lang="ru-RU" sz="900" b="1" dirty="0">
                        <a:solidFill>
                          <a:schemeClr val="bg1"/>
                        </a:solidFill>
                        <a:latin typeface="+mn-lt"/>
                        <a:cs typeface="Arial" pitchFamily="34" charset="0"/>
                      </a:endParaRPr>
                    </a:p>
                  </a:txBody>
                  <a:tcPr>
                    <a:solidFill>
                      <a:schemeClr val="accent5">
                        <a:lumMod val="75000"/>
                      </a:schemeClr>
                    </a:solidFill>
                  </a:tcPr>
                </a:tc>
                <a:tc>
                  <a:txBody>
                    <a:bodyPr/>
                    <a:lstStyle/>
                    <a:p>
                      <a:r>
                        <a:rPr lang="ru-RU" sz="900" b="1" i="0" dirty="0" smtClean="0">
                          <a:solidFill>
                            <a:schemeClr val="bg1"/>
                          </a:solidFill>
                          <a:latin typeface="+mn-lt"/>
                          <a:cs typeface="Arial" pitchFamily="34" charset="0"/>
                        </a:rPr>
                        <a:t>Год основания города</a:t>
                      </a:r>
                      <a:endParaRPr lang="ru-RU" sz="900" b="1" i="0" dirty="0">
                        <a:solidFill>
                          <a:schemeClr val="bg1"/>
                        </a:solidFill>
                        <a:latin typeface="+mn-lt"/>
                        <a:cs typeface="Arial" pitchFamily="34" charset="0"/>
                      </a:endParaRPr>
                    </a:p>
                  </a:txBody>
                  <a:tcPr>
                    <a:solidFill>
                      <a:schemeClr val="accent5">
                        <a:lumMod val="75000"/>
                      </a:schemeClr>
                    </a:solidFill>
                  </a:tcPr>
                </a:tc>
                <a:extLst>
                  <a:ext uri="{0D108BD9-81ED-4DB2-BD59-A6C34878D82A}">
                    <a16:rowId xmlns:a16="http://schemas.microsoft.com/office/drawing/2014/main" val="10000"/>
                  </a:ext>
                </a:extLst>
              </a:tr>
              <a:tr h="259411">
                <a:tc>
                  <a:txBody>
                    <a:bodyPr/>
                    <a:lstStyle/>
                    <a:p>
                      <a:pPr algn="l"/>
                      <a:r>
                        <a:rPr lang="ru-RU" sz="900" b="1" dirty="0" smtClean="0">
                          <a:solidFill>
                            <a:schemeClr val="bg1"/>
                          </a:solidFill>
                          <a:latin typeface="+mn-lt"/>
                          <a:cs typeface="Arial" pitchFamily="34" charset="0"/>
                        </a:rPr>
                        <a:t>162,7</a:t>
                      </a:r>
                      <a:r>
                        <a:rPr lang="ru-RU" sz="900" b="1" baseline="0" dirty="0" smtClean="0">
                          <a:solidFill>
                            <a:schemeClr val="bg1"/>
                          </a:solidFill>
                          <a:latin typeface="+mn-lt"/>
                          <a:cs typeface="Arial" pitchFamily="34" charset="0"/>
                        </a:rPr>
                        <a:t> </a:t>
                      </a:r>
                      <a:r>
                        <a:rPr lang="ru-RU" sz="900" b="1" dirty="0" smtClean="0">
                          <a:solidFill>
                            <a:schemeClr val="bg1"/>
                          </a:solidFill>
                          <a:latin typeface="+mn-lt"/>
                          <a:cs typeface="Arial" pitchFamily="34" charset="0"/>
                        </a:rPr>
                        <a:t>тыс.чел.</a:t>
                      </a:r>
                      <a:endParaRPr lang="ru-RU" sz="900" b="1" dirty="0">
                        <a:solidFill>
                          <a:schemeClr val="bg1"/>
                        </a:solidFill>
                        <a:latin typeface="+mn-lt"/>
                        <a:cs typeface="Arial" pitchFamily="34" charset="0"/>
                      </a:endParaRPr>
                    </a:p>
                  </a:txBody>
                  <a:tcPr>
                    <a:solidFill>
                      <a:schemeClr val="accent5">
                        <a:lumMod val="75000"/>
                      </a:schemeClr>
                    </a:solidFill>
                  </a:tcPr>
                </a:tc>
                <a:tc>
                  <a:txBody>
                    <a:bodyPr/>
                    <a:lstStyle/>
                    <a:p>
                      <a:r>
                        <a:rPr lang="ru-RU" sz="900" b="1" i="0" dirty="0" smtClean="0">
                          <a:solidFill>
                            <a:schemeClr val="bg1"/>
                          </a:solidFill>
                          <a:latin typeface="+mn-lt"/>
                          <a:cs typeface="Arial" pitchFamily="34" charset="0"/>
                        </a:rPr>
                        <a:t>Численность населения </a:t>
                      </a:r>
                      <a:endParaRPr lang="ru-RU" sz="900" b="1" i="0" dirty="0">
                        <a:solidFill>
                          <a:schemeClr val="bg1"/>
                        </a:solidFill>
                        <a:latin typeface="+mn-lt"/>
                        <a:cs typeface="Arial" pitchFamily="34" charset="0"/>
                      </a:endParaRPr>
                    </a:p>
                  </a:txBody>
                  <a:tcPr>
                    <a:solidFill>
                      <a:schemeClr val="accent5">
                        <a:lumMod val="75000"/>
                      </a:schemeClr>
                    </a:solidFill>
                  </a:tcPr>
                </a:tc>
                <a:extLst>
                  <a:ext uri="{0D108BD9-81ED-4DB2-BD59-A6C34878D82A}">
                    <a16:rowId xmlns:a16="http://schemas.microsoft.com/office/drawing/2014/main" val="10001"/>
                  </a:ext>
                </a:extLst>
              </a:tr>
              <a:tr h="313066">
                <a:tc>
                  <a:txBody>
                    <a:bodyPr/>
                    <a:lstStyle/>
                    <a:p>
                      <a:pPr algn="l"/>
                      <a:r>
                        <a:rPr lang="ru-RU" sz="900" b="1" dirty="0" smtClean="0">
                          <a:solidFill>
                            <a:schemeClr val="bg1"/>
                          </a:solidFill>
                          <a:latin typeface="+mn-lt"/>
                          <a:cs typeface="Arial" pitchFamily="34" charset="0"/>
                        </a:rPr>
                        <a:t>144,1</a:t>
                      </a:r>
                      <a:r>
                        <a:rPr lang="ru-RU" sz="900" b="1" baseline="0" dirty="0" smtClean="0">
                          <a:solidFill>
                            <a:schemeClr val="bg1"/>
                          </a:solidFill>
                          <a:latin typeface="+mn-lt"/>
                          <a:cs typeface="Arial" pitchFamily="34" charset="0"/>
                        </a:rPr>
                        <a:t> кв. км.</a:t>
                      </a:r>
                      <a:endParaRPr lang="ru-RU" sz="900" b="1" dirty="0">
                        <a:solidFill>
                          <a:schemeClr val="bg1"/>
                        </a:solidFill>
                        <a:latin typeface="+mn-lt"/>
                        <a:cs typeface="Arial" pitchFamily="34" charset="0"/>
                      </a:endParaRPr>
                    </a:p>
                  </a:txBody>
                  <a:tcPr>
                    <a:solidFill>
                      <a:schemeClr val="accent5">
                        <a:lumMod val="75000"/>
                      </a:schemeClr>
                    </a:solidFill>
                  </a:tcPr>
                </a:tc>
                <a:tc>
                  <a:txBody>
                    <a:bodyPr/>
                    <a:lstStyle/>
                    <a:p>
                      <a:r>
                        <a:rPr lang="ru-RU" sz="900" b="1" i="0" dirty="0" smtClean="0">
                          <a:solidFill>
                            <a:schemeClr val="bg1"/>
                          </a:solidFill>
                          <a:latin typeface="+mn-lt"/>
                          <a:cs typeface="Arial" pitchFamily="34" charset="0"/>
                        </a:rPr>
                        <a:t>Площадь территории городского округа</a:t>
                      </a:r>
                      <a:endParaRPr lang="ru-RU" sz="900" b="1" i="0" dirty="0">
                        <a:solidFill>
                          <a:schemeClr val="bg1"/>
                        </a:solidFill>
                        <a:latin typeface="+mn-lt"/>
                        <a:cs typeface="Arial" pitchFamily="34" charset="0"/>
                      </a:endParaRPr>
                    </a:p>
                  </a:txBody>
                  <a:tcPr>
                    <a:solidFill>
                      <a:schemeClr val="accent5">
                        <a:lumMod val="75000"/>
                      </a:schemeClr>
                    </a:solidFill>
                  </a:tcPr>
                </a:tc>
                <a:extLst>
                  <a:ext uri="{0D108BD9-81ED-4DB2-BD59-A6C34878D82A}">
                    <a16:rowId xmlns:a16="http://schemas.microsoft.com/office/drawing/2014/main" val="10002"/>
                  </a:ext>
                </a:extLst>
              </a:tr>
            </a:tbl>
          </a:graphicData>
        </a:graphic>
      </p:graphicFrame>
      <p:sp>
        <p:nvSpPr>
          <p:cNvPr id="10" name="Прямоугольник 9"/>
          <p:cNvSpPr/>
          <p:nvPr/>
        </p:nvSpPr>
        <p:spPr>
          <a:xfrm>
            <a:off x="6198158" y="5262739"/>
            <a:ext cx="2741126" cy="273146"/>
          </a:xfrm>
          <a:prstGeom prst="rect">
            <a:avLst/>
          </a:prstGeom>
        </p:spPr>
        <p:txBody>
          <a:bodyPr wrap="square" lIns="102864" tIns="51432" rIns="102864" bIns="51432">
            <a:spAutoFit/>
          </a:bodyPr>
          <a:lstStyle/>
          <a:p>
            <a:pPr algn="ctr"/>
            <a:r>
              <a:rPr lang="ru-RU" sz="1100" b="1" u="sng" dirty="0" smtClean="0">
                <a:solidFill>
                  <a:schemeClr val="accent5">
                    <a:lumMod val="50000"/>
                  </a:schemeClr>
                </a:solidFill>
                <a:cs typeface="Arial" pitchFamily="34" charset="0"/>
              </a:rPr>
              <a:t>4 ГРАДООБРАЗУЮЩИХ ПРЕДПРИЯТИЯ</a:t>
            </a:r>
          </a:p>
        </p:txBody>
      </p:sp>
      <p:graphicFrame>
        <p:nvGraphicFramePr>
          <p:cNvPr id="11" name="Таблица 10"/>
          <p:cNvGraphicFramePr>
            <a:graphicFrameLocks noGrp="1"/>
          </p:cNvGraphicFramePr>
          <p:nvPr>
            <p:extLst>
              <p:ext uri="{D42A27DB-BD31-4B8C-83A1-F6EECF244321}">
                <p14:modId xmlns:p14="http://schemas.microsoft.com/office/powerpoint/2010/main" val="442132297"/>
              </p:ext>
            </p:extLst>
          </p:nvPr>
        </p:nvGraphicFramePr>
        <p:xfrm>
          <a:off x="6859186" y="5592204"/>
          <a:ext cx="1669518" cy="1138047"/>
        </p:xfrm>
        <a:graphic>
          <a:graphicData uri="http://schemas.openxmlformats.org/drawingml/2006/table">
            <a:tbl>
              <a:tblPr firstRow="1" bandRow="1">
                <a:tableStyleId>{2D5ABB26-0587-4C30-8999-92F81FD0307C}</a:tableStyleId>
              </a:tblPr>
              <a:tblGrid>
                <a:gridCol w="1669518">
                  <a:extLst>
                    <a:ext uri="{9D8B030D-6E8A-4147-A177-3AD203B41FA5}">
                      <a16:colId xmlns:a16="http://schemas.microsoft.com/office/drawing/2014/main" val="20000"/>
                    </a:ext>
                  </a:extLst>
                </a:gridCol>
              </a:tblGrid>
              <a:tr h="229024">
                <a:tc>
                  <a:txBody>
                    <a:bodyPr/>
                    <a:lstStyle/>
                    <a:p>
                      <a:r>
                        <a:rPr lang="ru-RU" sz="1100" b="1" i="0" kern="1200" dirty="0" smtClean="0">
                          <a:solidFill>
                            <a:schemeClr val="accent5">
                              <a:lumMod val="50000"/>
                            </a:schemeClr>
                          </a:solidFill>
                          <a:latin typeface="+mn-lt"/>
                          <a:ea typeface="+mn-ea"/>
                          <a:cs typeface="Arial" pitchFamily="34" charset="0"/>
                        </a:rPr>
                        <a:t>АО «СинТЗ»</a:t>
                      </a:r>
                      <a:endParaRPr lang="ru-RU" sz="1100" b="1" i="0" dirty="0">
                        <a:solidFill>
                          <a:schemeClr val="accent5">
                            <a:lumMod val="50000"/>
                          </a:schemeClr>
                        </a:solidFill>
                        <a:latin typeface="+mn-lt"/>
                        <a:cs typeface="Arial" pitchFamily="34" charset="0"/>
                      </a:endParaRPr>
                    </a:p>
                  </a:txBody>
                  <a:tcPr/>
                </a:tc>
                <a:extLst>
                  <a:ext uri="{0D108BD9-81ED-4DB2-BD59-A6C34878D82A}">
                    <a16:rowId xmlns:a16="http://schemas.microsoft.com/office/drawing/2014/main" val="10000"/>
                  </a:ext>
                </a:extLst>
              </a:tr>
              <a:tr h="229024">
                <a:tc>
                  <a:txBody>
                    <a:bodyPr/>
                    <a:lstStyle/>
                    <a:p>
                      <a:r>
                        <a:rPr lang="ru-RU" sz="1100" b="1" i="0" kern="1200" dirty="0" smtClean="0">
                          <a:solidFill>
                            <a:schemeClr val="accent5">
                              <a:lumMod val="50000"/>
                            </a:schemeClr>
                          </a:solidFill>
                          <a:latin typeface="+mn-lt"/>
                          <a:ea typeface="+mn-ea"/>
                          <a:cs typeface="Arial" pitchFamily="34" charset="0"/>
                        </a:rPr>
                        <a:t>РУСАЛ</a:t>
                      </a:r>
                      <a:endParaRPr lang="ru-RU" sz="1100" b="1" i="0" dirty="0">
                        <a:solidFill>
                          <a:schemeClr val="accent5">
                            <a:lumMod val="50000"/>
                          </a:schemeClr>
                        </a:solidFill>
                        <a:latin typeface="+mn-lt"/>
                        <a:cs typeface="Arial" pitchFamily="34" charset="0"/>
                      </a:endParaRPr>
                    </a:p>
                  </a:txBody>
                  <a:tcPr/>
                </a:tc>
                <a:extLst>
                  <a:ext uri="{0D108BD9-81ED-4DB2-BD59-A6C34878D82A}">
                    <a16:rowId xmlns:a16="http://schemas.microsoft.com/office/drawing/2014/main" val="10001"/>
                  </a:ext>
                </a:extLst>
              </a:tr>
              <a:tr h="229024">
                <a:tc>
                  <a:txBody>
                    <a:bodyPr/>
                    <a:lstStyle/>
                    <a:p>
                      <a:r>
                        <a:rPr lang="ru-RU" sz="1100" b="1" i="0" kern="1200" dirty="0" smtClean="0">
                          <a:solidFill>
                            <a:schemeClr val="accent5">
                              <a:lumMod val="50000"/>
                            </a:schemeClr>
                          </a:solidFill>
                          <a:latin typeface="+mn-lt"/>
                          <a:ea typeface="+mn-ea"/>
                          <a:cs typeface="Arial" pitchFamily="34" charset="0"/>
                        </a:rPr>
                        <a:t>ОАО «КУМЗ»</a:t>
                      </a:r>
                      <a:endParaRPr lang="ru-RU" sz="1100" b="1" i="0" dirty="0">
                        <a:solidFill>
                          <a:schemeClr val="accent5">
                            <a:lumMod val="50000"/>
                          </a:schemeClr>
                        </a:solidFill>
                        <a:latin typeface="+mn-lt"/>
                        <a:cs typeface="Arial" pitchFamily="34" charset="0"/>
                      </a:endParaRPr>
                    </a:p>
                  </a:txBody>
                  <a:tcPr/>
                </a:tc>
                <a:extLst>
                  <a:ext uri="{0D108BD9-81ED-4DB2-BD59-A6C34878D82A}">
                    <a16:rowId xmlns:a16="http://schemas.microsoft.com/office/drawing/2014/main" val="10002"/>
                  </a:ext>
                </a:extLst>
              </a:tr>
              <a:tr h="360807">
                <a:tc>
                  <a:txBody>
                    <a:bodyPr/>
                    <a:lstStyle/>
                    <a:p>
                      <a:r>
                        <a:rPr lang="ru-RU" sz="1100" b="1" i="0" kern="1200" dirty="0" smtClean="0">
                          <a:solidFill>
                            <a:schemeClr val="accent5">
                              <a:lumMod val="50000"/>
                            </a:schemeClr>
                          </a:solidFill>
                          <a:latin typeface="+mn-lt"/>
                          <a:ea typeface="+mn-ea"/>
                          <a:cs typeface="Arial" pitchFamily="34" charset="0"/>
                        </a:rPr>
                        <a:t>ФГУП ПО «Октябрь»</a:t>
                      </a:r>
                      <a:endParaRPr lang="ru-RU" sz="1100" b="1" i="0" dirty="0">
                        <a:solidFill>
                          <a:schemeClr val="accent5">
                            <a:lumMod val="50000"/>
                          </a:schemeClr>
                        </a:solidFill>
                        <a:latin typeface="+mn-lt"/>
                        <a:cs typeface="Arial" pitchFamily="34" charset="0"/>
                      </a:endParaRPr>
                    </a:p>
                  </a:txBody>
                  <a:tcPr/>
                </a:tc>
                <a:extLst>
                  <a:ext uri="{0D108BD9-81ED-4DB2-BD59-A6C34878D82A}">
                    <a16:rowId xmlns:a16="http://schemas.microsoft.com/office/drawing/2014/main" val="10003"/>
                  </a:ext>
                </a:extLst>
              </a:tr>
            </a:tbl>
          </a:graphicData>
        </a:graphic>
      </p:graphicFrame>
      <p:sp>
        <p:nvSpPr>
          <p:cNvPr id="12" name="Объект 2">
            <a:extLst>
              <a:ext uri="{FF2B5EF4-FFF2-40B4-BE49-F238E27FC236}">
                <a16:creationId xmlns:a16="http://schemas.microsoft.com/office/drawing/2014/main" id="{35FE64AD-A261-47C2-AC13-22BCF899EF9F}"/>
              </a:ext>
            </a:extLst>
          </p:cNvPr>
          <p:cNvSpPr txBox="1">
            <a:spLocks/>
          </p:cNvSpPr>
          <p:nvPr/>
        </p:nvSpPr>
        <p:spPr>
          <a:xfrm>
            <a:off x="6059284" y="1401341"/>
            <a:ext cx="2880000" cy="2443783"/>
          </a:xfrm>
          <a:prstGeom prst="rect">
            <a:avLst/>
          </a:prstGeom>
          <a:no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2">
                    <a:lumMod val="7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2">
                    <a:lumMod val="7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2">
                    <a:lumMod val="7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2">
                    <a:lumMod val="7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2">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pPr>
            <a:r>
              <a:rPr lang="ru-RU" sz="1100" b="1" dirty="0">
                <a:solidFill>
                  <a:schemeClr val="tx1"/>
                </a:solidFill>
              </a:rPr>
              <a:t>Третий по численности населения и экономическому потенциалу промышленный и культурный центр Среднего Урала. Входит в десятку самых крупных железнодорожных транспортных узлов страны;</a:t>
            </a:r>
          </a:p>
          <a:p>
            <a:pPr algn="just">
              <a:lnSpc>
                <a:spcPct val="120000"/>
              </a:lnSpc>
            </a:pPr>
            <a:r>
              <a:rPr lang="ru-RU" sz="1100" b="1" dirty="0">
                <a:solidFill>
                  <a:schemeClr val="tx1"/>
                </a:solidFill>
              </a:rPr>
              <a:t>Административным центром городского округа является город Каменск-Уральский, в котором находится Дума Каменск-Уральского городского округа.</a:t>
            </a:r>
          </a:p>
          <a:p>
            <a:endParaRPr lang="ru-RU" sz="1100" b="1" dirty="0" smtClean="0">
              <a:solidFill>
                <a:schemeClr val="tx1"/>
              </a:solidFill>
            </a:endParaRPr>
          </a:p>
        </p:txBody>
      </p:sp>
      <p:pic>
        <p:nvPicPr>
          <p:cNvPr id="14" name="Рисунок 13" descr="sverdlmap.png"/>
          <p:cNvPicPr>
            <a:picLocks noChangeAspect="1"/>
          </p:cNvPicPr>
          <p:nvPr/>
        </p:nvPicPr>
        <p:blipFill>
          <a:blip r:embed="rId2" cstate="print"/>
          <a:stretch>
            <a:fillRect/>
          </a:stretch>
        </p:blipFill>
        <p:spPr>
          <a:xfrm>
            <a:off x="1000321" y="1435964"/>
            <a:ext cx="4372609" cy="5422036"/>
          </a:xfrm>
          <a:prstGeom prst="rect">
            <a:avLst/>
          </a:prstGeom>
        </p:spPr>
      </p:pic>
      <p:sp>
        <p:nvSpPr>
          <p:cNvPr id="3" name="Номер слайда 2"/>
          <p:cNvSpPr>
            <a:spLocks noGrp="1"/>
          </p:cNvSpPr>
          <p:nvPr>
            <p:ph type="sldNum" sz="quarter" idx="12"/>
          </p:nvPr>
        </p:nvSpPr>
        <p:spPr/>
        <p:txBody>
          <a:bodyPr/>
          <a:lstStyle/>
          <a:p>
            <a:fld id="{CC173F88-3387-453B-9303-AC0210B95CB8}" type="slidenum">
              <a:rPr lang="ru-RU" smtClean="0"/>
              <a:pPr/>
              <a:t>5</a:t>
            </a:fld>
            <a:endParaRPr lang="ru-RU"/>
          </a:p>
        </p:txBody>
      </p:sp>
    </p:spTree>
    <p:extLst>
      <p:ext uri="{BB962C8B-B14F-4D97-AF65-F5344CB8AC3E}">
        <p14:creationId xmlns:p14="http://schemas.microsoft.com/office/powerpoint/2010/main" val="33667558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 name="Прямоугольник 29"/>
          <p:cNvSpPr/>
          <p:nvPr/>
        </p:nvSpPr>
        <p:spPr>
          <a:xfrm>
            <a:off x="0" y="1392073"/>
            <a:ext cx="9144000" cy="5466663"/>
          </a:xfrm>
          <a:prstGeom prst="rect">
            <a:avLst/>
          </a:prstGeom>
          <a:solidFill>
            <a:schemeClr val="bg1">
              <a:alpha val="89000"/>
            </a:schemeClr>
          </a:solidFill>
          <a:ln w="180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dirty="0"/>
          </a:p>
        </p:txBody>
      </p:sp>
      <p:sp>
        <p:nvSpPr>
          <p:cNvPr id="28" name="Прямоугольник 27"/>
          <p:cNvSpPr/>
          <p:nvPr/>
        </p:nvSpPr>
        <p:spPr>
          <a:xfrm>
            <a:off x="0" y="1"/>
            <a:ext cx="9144000" cy="1392072"/>
          </a:xfrm>
          <a:prstGeom prst="rect">
            <a:avLst/>
          </a:prstGeom>
          <a:solidFill>
            <a:schemeClr val="accent5">
              <a:lumMod val="75000"/>
              <a:alpha val="94000"/>
            </a:schemeClr>
          </a:solidFill>
          <a:ln w="18097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296091" y="268513"/>
            <a:ext cx="8560525" cy="795801"/>
          </a:xfrm>
        </p:spPr>
        <p:txBody>
          <a:bodyPr>
            <a:noAutofit/>
          </a:bodyPr>
          <a:lstStyle/>
          <a:p>
            <a:pPr algn="ctr"/>
            <a:r>
              <a:rPr lang="ru-RU" sz="3200" b="1" dirty="0" smtClean="0">
                <a:solidFill>
                  <a:schemeClr val="bg1"/>
                </a:solidFill>
                <a:latin typeface="+mn-lt"/>
              </a:rPr>
              <a:t>Этапы </a:t>
            </a:r>
            <a:r>
              <a:rPr lang="ru-RU" sz="3200" b="1" dirty="0">
                <a:solidFill>
                  <a:schemeClr val="bg1"/>
                </a:solidFill>
                <a:latin typeface="+mn-lt"/>
              </a:rPr>
              <a:t>бюджетного процесса </a:t>
            </a:r>
            <a:r>
              <a:rPr lang="ru-RU" sz="3200" b="1" dirty="0" smtClean="0">
                <a:solidFill>
                  <a:schemeClr val="bg1"/>
                </a:solidFill>
                <a:latin typeface="+mn-lt"/>
              </a:rPr>
              <a:t/>
            </a:r>
            <a:br>
              <a:rPr lang="ru-RU" sz="3200" b="1" dirty="0" smtClean="0">
                <a:solidFill>
                  <a:schemeClr val="bg1"/>
                </a:solidFill>
                <a:latin typeface="+mn-lt"/>
              </a:rPr>
            </a:br>
            <a:r>
              <a:rPr lang="ru-RU" sz="3200" b="1" dirty="0" smtClean="0">
                <a:solidFill>
                  <a:schemeClr val="bg1"/>
                </a:solidFill>
                <a:latin typeface="+mn-lt"/>
              </a:rPr>
              <a:t>Каменск-Уральского </a:t>
            </a:r>
            <a:r>
              <a:rPr lang="ru-RU" sz="3200" b="1" dirty="0">
                <a:solidFill>
                  <a:schemeClr val="bg1"/>
                </a:solidFill>
                <a:latin typeface="+mn-lt"/>
              </a:rPr>
              <a:t>городского округа</a:t>
            </a:r>
            <a:endParaRPr lang="ru-RU" sz="3200" b="1" dirty="0">
              <a:ln w="18415" cmpd="sng">
                <a:solidFill>
                  <a:srgbClr val="FFFFFF"/>
                </a:solidFill>
                <a:prstDash val="solid"/>
              </a:ln>
              <a:solidFill>
                <a:schemeClr val="bg1"/>
              </a:solidFill>
              <a:effectLst>
                <a:outerShdw blurRad="63500" dir="3600000" algn="tl" rotWithShape="0">
                  <a:srgbClr val="000000">
                    <a:alpha val="70000"/>
                  </a:srgbClr>
                </a:outerShdw>
              </a:effectLst>
              <a:latin typeface="+mn-lt"/>
            </a:endParaRPr>
          </a:p>
        </p:txBody>
      </p:sp>
      <p:sp>
        <p:nvSpPr>
          <p:cNvPr id="29" name="Прямоугольник 28"/>
          <p:cNvSpPr/>
          <p:nvPr/>
        </p:nvSpPr>
        <p:spPr>
          <a:xfrm>
            <a:off x="214128" y="206343"/>
            <a:ext cx="8725156" cy="953717"/>
          </a:xfrm>
          <a:prstGeom prst="rect">
            <a:avLst/>
          </a:prstGeom>
          <a:no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aphicFrame>
        <p:nvGraphicFramePr>
          <p:cNvPr id="15" name="Table 3"/>
          <p:cNvGraphicFramePr>
            <a:graphicFrameLocks noGrp="1"/>
          </p:cNvGraphicFramePr>
          <p:nvPr>
            <p:extLst>
              <p:ext uri="{D42A27DB-BD31-4B8C-83A1-F6EECF244321}">
                <p14:modId xmlns:p14="http://schemas.microsoft.com/office/powerpoint/2010/main" val="1635056214"/>
              </p:ext>
            </p:extLst>
          </p:nvPr>
        </p:nvGraphicFramePr>
        <p:xfrm>
          <a:off x="214128" y="3229471"/>
          <a:ext cx="8750079" cy="3411447"/>
        </p:xfrm>
        <a:graphic>
          <a:graphicData uri="http://schemas.openxmlformats.org/drawingml/2006/table">
            <a:tbl>
              <a:tblPr firstRow="1" bandRow="1">
                <a:tableStyleId>{5940675A-B579-460E-94D1-54222C63F5DA}</a:tableStyleId>
              </a:tblPr>
              <a:tblGrid>
                <a:gridCol w="1786239">
                  <a:extLst>
                    <a:ext uri="{9D8B030D-6E8A-4147-A177-3AD203B41FA5}">
                      <a16:colId xmlns:a16="http://schemas.microsoft.com/office/drawing/2014/main" val="20000"/>
                    </a:ext>
                  </a:extLst>
                </a:gridCol>
                <a:gridCol w="580320">
                  <a:extLst>
                    <a:ext uri="{9D8B030D-6E8A-4147-A177-3AD203B41FA5}">
                      <a16:colId xmlns:a16="http://schemas.microsoft.com/office/drawing/2014/main" val="20001"/>
                    </a:ext>
                  </a:extLst>
                </a:gridCol>
                <a:gridCol w="580320">
                  <a:extLst>
                    <a:ext uri="{9D8B030D-6E8A-4147-A177-3AD203B41FA5}">
                      <a16:colId xmlns:a16="http://schemas.microsoft.com/office/drawing/2014/main" val="20002"/>
                    </a:ext>
                  </a:extLst>
                </a:gridCol>
                <a:gridCol w="580320">
                  <a:extLst>
                    <a:ext uri="{9D8B030D-6E8A-4147-A177-3AD203B41FA5}">
                      <a16:colId xmlns:a16="http://schemas.microsoft.com/office/drawing/2014/main" val="20003"/>
                    </a:ext>
                  </a:extLst>
                </a:gridCol>
                <a:gridCol w="580320">
                  <a:extLst>
                    <a:ext uri="{9D8B030D-6E8A-4147-A177-3AD203B41FA5}">
                      <a16:colId xmlns:a16="http://schemas.microsoft.com/office/drawing/2014/main" val="20004"/>
                    </a:ext>
                  </a:extLst>
                </a:gridCol>
                <a:gridCol w="580320">
                  <a:extLst>
                    <a:ext uri="{9D8B030D-6E8A-4147-A177-3AD203B41FA5}">
                      <a16:colId xmlns:a16="http://schemas.microsoft.com/office/drawing/2014/main" val="20005"/>
                    </a:ext>
                  </a:extLst>
                </a:gridCol>
                <a:gridCol w="580320">
                  <a:extLst>
                    <a:ext uri="{9D8B030D-6E8A-4147-A177-3AD203B41FA5}">
                      <a16:colId xmlns:a16="http://schemas.microsoft.com/office/drawing/2014/main" val="20006"/>
                    </a:ext>
                  </a:extLst>
                </a:gridCol>
                <a:gridCol w="580320">
                  <a:extLst>
                    <a:ext uri="{9D8B030D-6E8A-4147-A177-3AD203B41FA5}">
                      <a16:colId xmlns:a16="http://schemas.microsoft.com/office/drawing/2014/main" val="20007"/>
                    </a:ext>
                  </a:extLst>
                </a:gridCol>
                <a:gridCol w="580320">
                  <a:extLst>
                    <a:ext uri="{9D8B030D-6E8A-4147-A177-3AD203B41FA5}">
                      <a16:colId xmlns:a16="http://schemas.microsoft.com/office/drawing/2014/main" val="20008"/>
                    </a:ext>
                  </a:extLst>
                </a:gridCol>
                <a:gridCol w="580320">
                  <a:extLst>
                    <a:ext uri="{9D8B030D-6E8A-4147-A177-3AD203B41FA5}">
                      <a16:colId xmlns:a16="http://schemas.microsoft.com/office/drawing/2014/main" val="20009"/>
                    </a:ext>
                  </a:extLst>
                </a:gridCol>
                <a:gridCol w="580320">
                  <a:extLst>
                    <a:ext uri="{9D8B030D-6E8A-4147-A177-3AD203B41FA5}">
                      <a16:colId xmlns:a16="http://schemas.microsoft.com/office/drawing/2014/main" val="20010"/>
                    </a:ext>
                  </a:extLst>
                </a:gridCol>
                <a:gridCol w="580320">
                  <a:extLst>
                    <a:ext uri="{9D8B030D-6E8A-4147-A177-3AD203B41FA5}">
                      <a16:colId xmlns:a16="http://schemas.microsoft.com/office/drawing/2014/main" val="20011"/>
                    </a:ext>
                  </a:extLst>
                </a:gridCol>
                <a:gridCol w="580320">
                  <a:extLst>
                    <a:ext uri="{9D8B030D-6E8A-4147-A177-3AD203B41FA5}">
                      <a16:colId xmlns:a16="http://schemas.microsoft.com/office/drawing/2014/main" val="20012"/>
                    </a:ext>
                  </a:extLst>
                </a:gridCol>
              </a:tblGrid>
              <a:tr h="376855">
                <a:tc>
                  <a:txBody>
                    <a:bodyPr/>
                    <a:lstStyle/>
                    <a:p>
                      <a:r>
                        <a:rPr lang="ru-RU" sz="1100" b="1" dirty="0" smtClean="0">
                          <a:latin typeface="+mn-lt"/>
                          <a:ea typeface="Open Sans" panose="020B0606030504020204" pitchFamily="34" charset="0"/>
                          <a:cs typeface="Open Sans" panose="020B0606030504020204" pitchFamily="34" charset="0"/>
                        </a:rPr>
                        <a:t>                            ПЕРИОД</a:t>
                      </a:r>
                    </a:p>
                    <a:p>
                      <a:r>
                        <a:rPr lang="ru-RU" sz="1100" b="1" dirty="0" smtClean="0">
                          <a:latin typeface="+mn-lt"/>
                          <a:ea typeface="Open Sans" panose="020B0606030504020204" pitchFamily="34" charset="0"/>
                          <a:cs typeface="Open Sans" panose="020B0606030504020204" pitchFamily="34" charset="0"/>
                        </a:rPr>
                        <a:t>           ЭТАП</a:t>
                      </a:r>
                      <a:endParaRPr lang="en-US" sz="1100" b="1" dirty="0">
                        <a:latin typeface="+mn-lt"/>
                        <a:ea typeface="Open Sans" panose="020B0606030504020204" pitchFamily="34" charset="0"/>
                        <a:cs typeface="Open Sans" panose="020B0606030504020204" pitchFamily="34" charset="0"/>
                      </a:endParaRPr>
                    </a:p>
                  </a:txBody>
                  <a:tcPr marR="0">
                    <a:lnTlToBr w="12700" cap="flat" cmpd="sng" algn="ctr">
                      <a:solidFill>
                        <a:schemeClr val="tx1"/>
                      </a:solidFill>
                      <a:prstDash val="solid"/>
                      <a:round/>
                      <a:headEnd type="none" w="med" len="med"/>
                      <a:tailEnd type="none" w="med" len="med"/>
                    </a:lnTlToBr>
                    <a:lnBlToTr w="12700" cap="flat" cmpd="sng" algn="ctr">
                      <a:noFill/>
                      <a:prstDash val="solid"/>
                      <a:round/>
                      <a:headEnd type="none" w="med" len="med"/>
                      <a:tailEnd type="none" w="med" len="med"/>
                    </a:lnBlToTr>
                  </a:tcPr>
                </a:tc>
                <a:tc>
                  <a:txBody>
                    <a:bodyPr/>
                    <a:lstStyle/>
                    <a:p>
                      <a:pPr algn="ctr"/>
                      <a:r>
                        <a:rPr lang="ru-RU" sz="1100" b="1" dirty="0" smtClean="0">
                          <a:latin typeface="+mn-lt"/>
                        </a:rPr>
                        <a:t>Январь</a:t>
                      </a:r>
                      <a:endParaRPr lang="en-US" sz="1100" b="1" dirty="0">
                        <a:latin typeface="+mn-lt"/>
                        <a:ea typeface="Open Sans" panose="020B0606030504020204" pitchFamily="34" charset="0"/>
                        <a:cs typeface="Open Sans" panose="020B0606030504020204" pitchFamily="34" charset="0"/>
                      </a:endParaRPr>
                    </a:p>
                  </a:txBody>
                  <a:tcPr marL="0" marR="0" anchor="ctr"/>
                </a:tc>
                <a:tc>
                  <a:txBody>
                    <a:bodyPr/>
                    <a:lstStyle/>
                    <a:p>
                      <a:pPr algn="ctr"/>
                      <a:r>
                        <a:rPr lang="ru-RU" sz="1100" b="1" dirty="0" smtClean="0">
                          <a:latin typeface="+mn-lt"/>
                        </a:rPr>
                        <a:t>Февраль</a:t>
                      </a:r>
                      <a:endParaRPr lang="en-US" sz="1100" b="1" dirty="0">
                        <a:latin typeface="+mn-lt"/>
                        <a:ea typeface="Open Sans" panose="020B0606030504020204" pitchFamily="34" charset="0"/>
                        <a:cs typeface="Open Sans" panose="020B0606030504020204" pitchFamily="34" charset="0"/>
                      </a:endParaRPr>
                    </a:p>
                  </a:txBody>
                  <a:tcPr marL="0" marR="0" anchor="ctr"/>
                </a:tc>
                <a:tc>
                  <a:txBody>
                    <a:bodyPr/>
                    <a:lstStyle/>
                    <a:p>
                      <a:pPr algn="ctr"/>
                      <a:r>
                        <a:rPr lang="ru-RU" sz="1100" b="1" dirty="0" smtClean="0">
                          <a:latin typeface="+mn-lt"/>
                        </a:rPr>
                        <a:t>Март</a:t>
                      </a:r>
                      <a:endParaRPr lang="en-US" sz="1100" b="1" dirty="0">
                        <a:latin typeface="+mn-lt"/>
                        <a:ea typeface="Open Sans" panose="020B0606030504020204" pitchFamily="34" charset="0"/>
                        <a:cs typeface="Open Sans" panose="020B0606030504020204" pitchFamily="34" charset="0"/>
                      </a:endParaRPr>
                    </a:p>
                  </a:txBody>
                  <a:tcPr marL="0" marR="0" anchor="ctr"/>
                </a:tc>
                <a:tc>
                  <a:txBody>
                    <a:bodyPr/>
                    <a:lstStyle/>
                    <a:p>
                      <a:pPr algn="ctr"/>
                      <a:r>
                        <a:rPr lang="ru-RU" sz="1100" b="1" dirty="0" smtClean="0">
                          <a:latin typeface="+mn-lt"/>
                        </a:rPr>
                        <a:t>Апрель</a:t>
                      </a:r>
                      <a:endParaRPr lang="en-US" sz="1100" b="1" dirty="0">
                        <a:latin typeface="+mn-lt"/>
                        <a:ea typeface="Open Sans" panose="020B0606030504020204" pitchFamily="34" charset="0"/>
                        <a:cs typeface="Open Sans" panose="020B0606030504020204" pitchFamily="34" charset="0"/>
                      </a:endParaRPr>
                    </a:p>
                  </a:txBody>
                  <a:tcPr marL="0" marR="0" anchor="ctr"/>
                </a:tc>
                <a:tc>
                  <a:txBody>
                    <a:bodyPr/>
                    <a:lstStyle/>
                    <a:p>
                      <a:pPr algn="ctr"/>
                      <a:r>
                        <a:rPr lang="ru-RU" sz="1100" b="1" dirty="0" smtClean="0">
                          <a:latin typeface="+mn-lt"/>
                        </a:rPr>
                        <a:t>Май</a:t>
                      </a:r>
                      <a:endParaRPr lang="en-US" sz="1100" b="1" dirty="0">
                        <a:latin typeface="+mn-lt"/>
                        <a:ea typeface="Open Sans" panose="020B0606030504020204" pitchFamily="34" charset="0"/>
                        <a:cs typeface="Open Sans" panose="020B0606030504020204" pitchFamily="34" charset="0"/>
                      </a:endParaRPr>
                    </a:p>
                  </a:txBody>
                  <a:tcPr marL="0" marR="0" anchor="ctr"/>
                </a:tc>
                <a:tc>
                  <a:txBody>
                    <a:bodyPr/>
                    <a:lstStyle/>
                    <a:p>
                      <a:pPr algn="ctr"/>
                      <a:r>
                        <a:rPr lang="ru-RU" sz="1100" b="1" dirty="0" smtClean="0">
                          <a:latin typeface="+mn-lt"/>
                          <a:ea typeface="Open Sans" panose="020B0606030504020204" pitchFamily="34" charset="0"/>
                          <a:cs typeface="Open Sans" panose="020B0606030504020204" pitchFamily="34" charset="0"/>
                        </a:rPr>
                        <a:t>Июнь</a:t>
                      </a:r>
                      <a:endParaRPr lang="en-US" sz="1100" b="1" dirty="0">
                        <a:latin typeface="+mn-lt"/>
                        <a:ea typeface="Open Sans" panose="020B0606030504020204" pitchFamily="34" charset="0"/>
                        <a:cs typeface="Open Sans" panose="020B0606030504020204" pitchFamily="34" charset="0"/>
                      </a:endParaRPr>
                    </a:p>
                  </a:txBody>
                  <a:tcPr marL="0" marR="0" anchor="ctr"/>
                </a:tc>
                <a:tc>
                  <a:txBody>
                    <a:bodyPr/>
                    <a:lstStyle/>
                    <a:p>
                      <a:pPr algn="ctr"/>
                      <a:r>
                        <a:rPr lang="ru-RU" sz="1100" b="1" dirty="0" smtClean="0">
                          <a:latin typeface="+mn-lt"/>
                          <a:ea typeface="Open Sans" panose="020B0606030504020204" pitchFamily="34" charset="0"/>
                          <a:cs typeface="Open Sans" panose="020B0606030504020204" pitchFamily="34" charset="0"/>
                        </a:rPr>
                        <a:t>Июль</a:t>
                      </a:r>
                      <a:endParaRPr lang="en-US" sz="1100" b="1" dirty="0">
                        <a:latin typeface="+mn-lt"/>
                        <a:ea typeface="Open Sans" panose="020B0606030504020204" pitchFamily="34" charset="0"/>
                        <a:cs typeface="Open Sans" panose="020B0606030504020204" pitchFamily="34" charset="0"/>
                      </a:endParaRPr>
                    </a:p>
                  </a:txBody>
                  <a:tcPr marL="0" marR="0" anchor="ctr"/>
                </a:tc>
                <a:tc>
                  <a:txBody>
                    <a:bodyPr/>
                    <a:lstStyle/>
                    <a:p>
                      <a:pPr algn="ctr"/>
                      <a:r>
                        <a:rPr lang="ru-RU" sz="1100" b="1" dirty="0" smtClean="0">
                          <a:latin typeface="+mn-lt"/>
                          <a:ea typeface="Open Sans" panose="020B0606030504020204" pitchFamily="34" charset="0"/>
                          <a:cs typeface="Open Sans" panose="020B0606030504020204" pitchFamily="34" charset="0"/>
                        </a:rPr>
                        <a:t>Август</a:t>
                      </a:r>
                      <a:endParaRPr lang="en-US" sz="1100" b="1" dirty="0">
                        <a:latin typeface="+mn-lt"/>
                        <a:ea typeface="Open Sans" panose="020B0606030504020204" pitchFamily="34" charset="0"/>
                        <a:cs typeface="Open Sans" panose="020B0606030504020204" pitchFamily="34" charset="0"/>
                      </a:endParaRPr>
                    </a:p>
                  </a:txBody>
                  <a:tcPr marL="0" marR="0" anchor="ctr"/>
                </a:tc>
                <a:tc>
                  <a:txBody>
                    <a:bodyPr/>
                    <a:lstStyle/>
                    <a:p>
                      <a:pPr algn="ctr"/>
                      <a:r>
                        <a:rPr lang="ru-RU" sz="1100" b="1" dirty="0" smtClean="0">
                          <a:latin typeface="+mn-lt"/>
                          <a:ea typeface="Open Sans" panose="020B0606030504020204" pitchFamily="34" charset="0"/>
                          <a:cs typeface="Open Sans" panose="020B0606030504020204" pitchFamily="34" charset="0"/>
                        </a:rPr>
                        <a:t>Сентябрь</a:t>
                      </a:r>
                      <a:endParaRPr lang="en-US" sz="1100" b="1" dirty="0">
                        <a:latin typeface="+mn-lt"/>
                        <a:ea typeface="Open Sans" panose="020B0606030504020204" pitchFamily="34" charset="0"/>
                        <a:cs typeface="Open Sans" panose="020B0606030504020204" pitchFamily="34" charset="0"/>
                      </a:endParaRPr>
                    </a:p>
                  </a:txBody>
                  <a:tcPr marL="0" marR="0" anchor="ctr"/>
                </a:tc>
                <a:tc>
                  <a:txBody>
                    <a:bodyPr/>
                    <a:lstStyle/>
                    <a:p>
                      <a:pPr algn="ctr"/>
                      <a:r>
                        <a:rPr lang="ru-RU" sz="1100" b="1" dirty="0" smtClean="0">
                          <a:latin typeface="+mn-lt"/>
                          <a:ea typeface="Open Sans" panose="020B0606030504020204" pitchFamily="34" charset="0"/>
                          <a:cs typeface="Open Sans" panose="020B0606030504020204" pitchFamily="34" charset="0"/>
                        </a:rPr>
                        <a:t>Октябрь</a:t>
                      </a:r>
                      <a:endParaRPr lang="en-US" sz="1100" b="1" dirty="0">
                        <a:latin typeface="+mn-lt"/>
                        <a:ea typeface="Open Sans" panose="020B0606030504020204" pitchFamily="34" charset="0"/>
                        <a:cs typeface="Open Sans" panose="020B0606030504020204" pitchFamily="34" charset="0"/>
                      </a:endParaRPr>
                    </a:p>
                  </a:txBody>
                  <a:tcPr marL="0" marR="0" anchor="ctr"/>
                </a:tc>
                <a:tc>
                  <a:txBody>
                    <a:bodyPr/>
                    <a:lstStyle/>
                    <a:p>
                      <a:pPr algn="ctr"/>
                      <a:r>
                        <a:rPr lang="ru-RU" sz="1100" b="1" dirty="0" smtClean="0">
                          <a:latin typeface="+mn-lt"/>
                          <a:ea typeface="Open Sans" panose="020B0606030504020204" pitchFamily="34" charset="0"/>
                          <a:cs typeface="Open Sans" panose="020B0606030504020204" pitchFamily="34" charset="0"/>
                        </a:rPr>
                        <a:t>Ноябрь</a:t>
                      </a:r>
                      <a:endParaRPr lang="en-US" sz="1100" b="1" dirty="0">
                        <a:latin typeface="+mn-lt"/>
                        <a:ea typeface="Open Sans" panose="020B0606030504020204" pitchFamily="34" charset="0"/>
                        <a:cs typeface="Open Sans" panose="020B0606030504020204" pitchFamily="34" charset="0"/>
                      </a:endParaRPr>
                    </a:p>
                  </a:txBody>
                  <a:tcPr marL="0" marR="0" anchor="ctr"/>
                </a:tc>
                <a:tc>
                  <a:txBody>
                    <a:bodyPr/>
                    <a:lstStyle/>
                    <a:p>
                      <a:pPr algn="ctr"/>
                      <a:r>
                        <a:rPr lang="ru-RU" sz="1100" b="1" dirty="0" smtClean="0">
                          <a:latin typeface="+mn-lt"/>
                          <a:ea typeface="Open Sans" panose="020B0606030504020204" pitchFamily="34" charset="0"/>
                          <a:cs typeface="Open Sans" panose="020B0606030504020204" pitchFamily="34" charset="0"/>
                        </a:rPr>
                        <a:t>Декабрь</a:t>
                      </a:r>
                      <a:endParaRPr lang="en-US" sz="1100" b="1" dirty="0">
                        <a:latin typeface="+mn-lt"/>
                        <a:ea typeface="Open Sans" panose="020B0606030504020204" pitchFamily="34" charset="0"/>
                        <a:cs typeface="Open Sans" panose="020B0606030504020204" pitchFamily="34" charset="0"/>
                      </a:endParaRPr>
                    </a:p>
                  </a:txBody>
                  <a:tcPr marL="0" marR="0" anchor="ctr"/>
                </a:tc>
                <a:extLst>
                  <a:ext uri="{0D108BD9-81ED-4DB2-BD59-A6C34878D82A}">
                    <a16:rowId xmlns:a16="http://schemas.microsoft.com/office/drawing/2014/main" val="10000"/>
                  </a:ext>
                </a:extLst>
              </a:tr>
              <a:tr h="414457">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ru-RU" sz="1100" b="1" dirty="0" smtClean="0">
                          <a:solidFill>
                            <a:schemeClr val="tx1"/>
                          </a:solidFill>
                          <a:latin typeface="+mn-lt"/>
                        </a:rPr>
                        <a:t>Составление проекта  местного бюджета</a:t>
                      </a:r>
                      <a:endParaRPr lang="en-US" sz="1100" b="1" dirty="0">
                        <a:solidFill>
                          <a:schemeClr val="tx1"/>
                        </a:solidFill>
                        <a:latin typeface="+mn-lt"/>
                        <a:ea typeface="Open Sans" panose="020B0606030504020204" pitchFamily="34" charset="0"/>
                        <a:cs typeface="Open Sans" panose="020B0606030504020204" pitchFamily="34" charset="0"/>
                      </a:endParaRPr>
                    </a:p>
                  </a:txBody>
                  <a:tcPr anchor="ctr"/>
                </a:tc>
                <a:tc>
                  <a:txBody>
                    <a:bodyPr/>
                    <a:lstStyle/>
                    <a:p>
                      <a:pPr algn="ctr"/>
                      <a:endParaRPr lang="en-US" sz="1100" b="1" dirty="0">
                        <a:solidFill>
                          <a:schemeClr val="tx1"/>
                        </a:solidFill>
                        <a:latin typeface="+mn-lt"/>
                        <a:ea typeface="Open Sans" panose="020B0606030504020204" pitchFamily="34" charset="0"/>
                        <a:cs typeface="Open Sans" panose="020B0606030504020204" pitchFamily="34" charset="0"/>
                      </a:endParaRPr>
                    </a:p>
                  </a:txBody>
                  <a:tcPr anchor="ctr"/>
                </a:tc>
                <a:tc>
                  <a:txBody>
                    <a:bodyPr/>
                    <a:lstStyle/>
                    <a:p>
                      <a:pPr algn="ctr"/>
                      <a:endParaRPr lang="en-US" sz="1100" b="1" dirty="0">
                        <a:solidFill>
                          <a:schemeClr val="tx1"/>
                        </a:solidFill>
                        <a:latin typeface="+mn-lt"/>
                        <a:ea typeface="Open Sans" panose="020B0606030504020204" pitchFamily="34" charset="0"/>
                        <a:cs typeface="Open Sans" panose="020B0606030504020204" pitchFamily="34" charset="0"/>
                      </a:endParaRPr>
                    </a:p>
                  </a:txBody>
                  <a:tcPr anchor="ctr"/>
                </a:tc>
                <a:tc>
                  <a:txBody>
                    <a:bodyPr/>
                    <a:lstStyle/>
                    <a:p>
                      <a:pPr algn="ctr"/>
                      <a:endParaRPr lang="en-US" sz="1100" b="1" dirty="0">
                        <a:solidFill>
                          <a:schemeClr val="tx1"/>
                        </a:solidFill>
                        <a:latin typeface="+mn-lt"/>
                        <a:ea typeface="Open Sans" panose="020B0606030504020204" pitchFamily="34" charset="0"/>
                        <a:cs typeface="Open Sans" panose="020B0606030504020204" pitchFamily="34" charset="0"/>
                      </a:endParaRPr>
                    </a:p>
                  </a:txBody>
                  <a:tcPr anchor="ctr"/>
                </a:tc>
                <a:tc>
                  <a:txBody>
                    <a:bodyPr/>
                    <a:lstStyle/>
                    <a:p>
                      <a:pPr algn="ctr"/>
                      <a:endParaRPr lang="en-US" sz="1100" b="1" dirty="0">
                        <a:solidFill>
                          <a:schemeClr val="tx1"/>
                        </a:solidFill>
                        <a:latin typeface="+mn-lt"/>
                        <a:ea typeface="Open Sans" panose="020B0606030504020204" pitchFamily="34" charset="0"/>
                        <a:cs typeface="Open Sans" panose="020B0606030504020204" pitchFamily="34" charset="0"/>
                      </a:endParaRPr>
                    </a:p>
                  </a:txBody>
                  <a:tcPr anchor="ctr"/>
                </a:tc>
                <a:tc>
                  <a:txBody>
                    <a:bodyPr/>
                    <a:lstStyle/>
                    <a:p>
                      <a:pPr algn="ctr"/>
                      <a:endParaRPr lang="en-US" sz="1100" b="1" dirty="0">
                        <a:solidFill>
                          <a:schemeClr val="tx1"/>
                        </a:solidFill>
                        <a:latin typeface="+mn-lt"/>
                        <a:ea typeface="Open Sans" panose="020B0606030504020204" pitchFamily="34" charset="0"/>
                        <a:cs typeface="Open Sans" panose="020B0606030504020204" pitchFamily="34" charset="0"/>
                      </a:endParaRPr>
                    </a:p>
                  </a:txBody>
                  <a:tcPr anchor="ctr"/>
                </a:tc>
                <a:tc>
                  <a:txBody>
                    <a:bodyPr/>
                    <a:lstStyle/>
                    <a:p>
                      <a:pPr algn="ctr"/>
                      <a:endParaRPr lang="en-US" sz="1100" b="1" dirty="0">
                        <a:solidFill>
                          <a:schemeClr val="tx1"/>
                        </a:solidFill>
                        <a:latin typeface="+mn-lt"/>
                        <a:ea typeface="Open Sans" panose="020B0606030504020204" pitchFamily="34" charset="0"/>
                        <a:cs typeface="Open Sans" panose="020B0606030504020204" pitchFamily="34" charset="0"/>
                      </a:endParaRPr>
                    </a:p>
                  </a:txBody>
                  <a:tcPr anchor="ctr"/>
                </a:tc>
                <a:tc>
                  <a:txBody>
                    <a:bodyPr/>
                    <a:lstStyle/>
                    <a:p>
                      <a:pPr algn="ctr"/>
                      <a:endParaRPr lang="en-US" sz="1100" b="1" dirty="0">
                        <a:solidFill>
                          <a:schemeClr val="tx1"/>
                        </a:solidFill>
                        <a:latin typeface="+mn-lt"/>
                        <a:ea typeface="Open Sans" panose="020B0606030504020204" pitchFamily="34" charset="0"/>
                        <a:cs typeface="Open Sans" panose="020B0606030504020204" pitchFamily="34" charset="0"/>
                      </a:endParaRPr>
                    </a:p>
                  </a:txBody>
                  <a:tcPr anchor="ctr"/>
                </a:tc>
                <a:tc>
                  <a:txBody>
                    <a:bodyPr/>
                    <a:lstStyle/>
                    <a:p>
                      <a:pPr algn="ctr"/>
                      <a:endParaRPr lang="en-US" sz="1100" b="1" dirty="0">
                        <a:solidFill>
                          <a:schemeClr val="tx1"/>
                        </a:solidFill>
                        <a:latin typeface="+mn-lt"/>
                        <a:ea typeface="Open Sans" panose="020B0606030504020204" pitchFamily="34" charset="0"/>
                        <a:cs typeface="Open Sans" panose="020B0606030504020204" pitchFamily="34" charset="0"/>
                      </a:endParaRPr>
                    </a:p>
                  </a:txBody>
                  <a:tcPr anchor="ctr"/>
                </a:tc>
                <a:tc>
                  <a:txBody>
                    <a:bodyPr/>
                    <a:lstStyle/>
                    <a:p>
                      <a:pPr algn="ctr"/>
                      <a:endParaRPr lang="en-US" sz="1100" b="1" dirty="0">
                        <a:solidFill>
                          <a:schemeClr val="tx1"/>
                        </a:solidFill>
                        <a:latin typeface="+mn-lt"/>
                        <a:ea typeface="Open Sans" panose="020B0606030504020204" pitchFamily="34" charset="0"/>
                        <a:cs typeface="Open Sans" panose="020B0606030504020204" pitchFamily="34" charset="0"/>
                      </a:endParaRPr>
                    </a:p>
                  </a:txBody>
                  <a:tcPr anchor="ctr"/>
                </a:tc>
                <a:tc>
                  <a:txBody>
                    <a:bodyPr/>
                    <a:lstStyle/>
                    <a:p>
                      <a:pPr algn="ctr"/>
                      <a:endParaRPr lang="en-US" sz="1100" b="1" dirty="0">
                        <a:solidFill>
                          <a:schemeClr val="tx1"/>
                        </a:solidFill>
                        <a:latin typeface="+mn-lt"/>
                        <a:ea typeface="Open Sans" panose="020B0606030504020204" pitchFamily="34" charset="0"/>
                        <a:cs typeface="Open Sans" panose="020B0606030504020204" pitchFamily="34" charset="0"/>
                      </a:endParaRPr>
                    </a:p>
                  </a:txBody>
                  <a:tcPr anchor="ctr"/>
                </a:tc>
                <a:tc>
                  <a:txBody>
                    <a:bodyPr/>
                    <a:lstStyle/>
                    <a:p>
                      <a:pPr algn="ctr"/>
                      <a:endParaRPr lang="en-US" sz="1100" b="1" dirty="0">
                        <a:solidFill>
                          <a:schemeClr val="tx1"/>
                        </a:solidFill>
                        <a:latin typeface="+mn-lt"/>
                        <a:ea typeface="Open Sans" panose="020B0606030504020204" pitchFamily="34" charset="0"/>
                        <a:cs typeface="Open Sans" panose="020B0606030504020204" pitchFamily="34" charset="0"/>
                      </a:endParaRPr>
                    </a:p>
                  </a:txBody>
                  <a:tcPr anchor="ctr"/>
                </a:tc>
                <a:tc>
                  <a:txBody>
                    <a:bodyPr/>
                    <a:lstStyle/>
                    <a:p>
                      <a:pPr algn="ctr"/>
                      <a:endParaRPr lang="en-US" sz="1100" b="1" dirty="0">
                        <a:solidFill>
                          <a:schemeClr val="tx1"/>
                        </a:solidFill>
                        <a:latin typeface="+mn-lt"/>
                        <a:ea typeface="Open Sans" panose="020B0606030504020204" pitchFamily="34" charset="0"/>
                        <a:cs typeface="Open Sans" panose="020B0606030504020204" pitchFamily="34" charset="0"/>
                      </a:endParaRPr>
                    </a:p>
                  </a:txBody>
                  <a:tcPr anchor="ctr"/>
                </a:tc>
                <a:extLst>
                  <a:ext uri="{0D108BD9-81ED-4DB2-BD59-A6C34878D82A}">
                    <a16:rowId xmlns:a16="http://schemas.microsoft.com/office/drawing/2014/main" val="10001"/>
                  </a:ext>
                </a:extLst>
              </a:tr>
              <a:tr h="439647">
                <a:tc>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ru-RU" sz="1100" b="1" dirty="0" smtClean="0">
                          <a:solidFill>
                            <a:schemeClr val="tx1"/>
                          </a:solidFill>
                          <a:latin typeface="+mn-lt"/>
                        </a:rPr>
                        <a:t>Рассмотрение проекта местного бюджета и утверждение местного бюджета</a:t>
                      </a:r>
                      <a:endParaRPr lang="en-US" sz="1100" b="1" i="0" dirty="0">
                        <a:solidFill>
                          <a:schemeClr val="tx1"/>
                        </a:solidFill>
                        <a:latin typeface="+mn-lt"/>
                        <a:ea typeface="Open Sans" panose="020B0606030504020204" pitchFamily="34" charset="0"/>
                        <a:cs typeface="Open Sans" panose="020B0606030504020204" pitchFamily="34" charset="0"/>
                      </a:endParaRPr>
                    </a:p>
                  </a:txBody>
                  <a:tcPr anchor="ctr"/>
                </a:tc>
                <a:tc>
                  <a:txBody>
                    <a:bodyPr/>
                    <a:lstStyle/>
                    <a:p>
                      <a:pPr algn="ctr"/>
                      <a:endParaRPr lang="en-US" sz="1100" b="1" i="0" dirty="0">
                        <a:latin typeface="+mn-lt"/>
                        <a:ea typeface="Open Sans" panose="020B0606030504020204" pitchFamily="34" charset="0"/>
                        <a:cs typeface="Open Sans" panose="020B0606030504020204" pitchFamily="34" charset="0"/>
                      </a:endParaRPr>
                    </a:p>
                  </a:txBody>
                  <a:tcPr anchor="ctr"/>
                </a:tc>
                <a:tc>
                  <a:txBody>
                    <a:bodyPr/>
                    <a:lstStyle/>
                    <a:p>
                      <a:pPr algn="ctr"/>
                      <a:endParaRPr lang="en-US" sz="1100" b="1" i="0" dirty="0">
                        <a:latin typeface="+mn-lt"/>
                        <a:ea typeface="Open Sans" panose="020B0606030504020204" pitchFamily="34" charset="0"/>
                        <a:cs typeface="Open Sans" panose="020B0606030504020204" pitchFamily="34" charset="0"/>
                      </a:endParaRPr>
                    </a:p>
                  </a:txBody>
                  <a:tcPr anchor="ctr"/>
                </a:tc>
                <a:tc>
                  <a:txBody>
                    <a:bodyPr/>
                    <a:lstStyle/>
                    <a:p>
                      <a:pPr algn="ctr"/>
                      <a:endParaRPr lang="en-US" sz="1100" b="1" i="0" dirty="0">
                        <a:latin typeface="+mn-lt"/>
                        <a:ea typeface="Open Sans" panose="020B0606030504020204" pitchFamily="34" charset="0"/>
                        <a:cs typeface="Open Sans" panose="020B0606030504020204" pitchFamily="34" charset="0"/>
                      </a:endParaRPr>
                    </a:p>
                  </a:txBody>
                  <a:tcPr anchor="ctr"/>
                </a:tc>
                <a:tc>
                  <a:txBody>
                    <a:bodyPr/>
                    <a:lstStyle/>
                    <a:p>
                      <a:pPr algn="ctr"/>
                      <a:endParaRPr lang="en-US" sz="1100" b="1" i="0" dirty="0">
                        <a:latin typeface="+mn-lt"/>
                        <a:ea typeface="Open Sans" panose="020B0606030504020204" pitchFamily="34" charset="0"/>
                        <a:cs typeface="Open Sans" panose="020B0606030504020204" pitchFamily="34" charset="0"/>
                      </a:endParaRPr>
                    </a:p>
                  </a:txBody>
                  <a:tcPr anchor="ctr"/>
                </a:tc>
                <a:tc>
                  <a:txBody>
                    <a:bodyPr/>
                    <a:lstStyle/>
                    <a:p>
                      <a:pPr algn="ctr"/>
                      <a:endParaRPr lang="en-US" sz="1100" b="1" i="0" dirty="0">
                        <a:latin typeface="+mn-lt"/>
                        <a:ea typeface="Open Sans" panose="020B0606030504020204" pitchFamily="34" charset="0"/>
                        <a:cs typeface="Open Sans" panose="020B0606030504020204" pitchFamily="34" charset="0"/>
                      </a:endParaRPr>
                    </a:p>
                  </a:txBody>
                  <a:tcPr anchor="ctr"/>
                </a:tc>
                <a:tc>
                  <a:txBody>
                    <a:bodyPr/>
                    <a:lstStyle/>
                    <a:p>
                      <a:pPr algn="ctr"/>
                      <a:endParaRPr lang="en-US" sz="1100" b="1" i="0" dirty="0">
                        <a:latin typeface="+mn-lt"/>
                        <a:ea typeface="Open Sans" panose="020B0606030504020204" pitchFamily="34" charset="0"/>
                        <a:cs typeface="Open Sans" panose="020B0606030504020204" pitchFamily="34" charset="0"/>
                      </a:endParaRPr>
                    </a:p>
                  </a:txBody>
                  <a:tcPr anchor="ctr"/>
                </a:tc>
                <a:tc>
                  <a:txBody>
                    <a:bodyPr/>
                    <a:lstStyle/>
                    <a:p>
                      <a:pPr algn="ctr"/>
                      <a:endParaRPr lang="en-US" sz="1100" b="1" i="0" dirty="0">
                        <a:latin typeface="+mn-lt"/>
                        <a:ea typeface="Open Sans" panose="020B0606030504020204" pitchFamily="34" charset="0"/>
                        <a:cs typeface="Open Sans" panose="020B0606030504020204" pitchFamily="34" charset="0"/>
                      </a:endParaRPr>
                    </a:p>
                  </a:txBody>
                  <a:tcPr anchor="ctr"/>
                </a:tc>
                <a:tc>
                  <a:txBody>
                    <a:bodyPr/>
                    <a:lstStyle/>
                    <a:p>
                      <a:pPr algn="ctr"/>
                      <a:endParaRPr lang="en-US" sz="1100" b="1" i="0" dirty="0">
                        <a:latin typeface="+mn-lt"/>
                        <a:ea typeface="Open Sans" panose="020B0606030504020204" pitchFamily="34" charset="0"/>
                        <a:cs typeface="Open Sans" panose="020B0606030504020204" pitchFamily="34" charset="0"/>
                      </a:endParaRPr>
                    </a:p>
                  </a:txBody>
                  <a:tcPr anchor="ctr"/>
                </a:tc>
                <a:tc>
                  <a:txBody>
                    <a:bodyPr/>
                    <a:lstStyle/>
                    <a:p>
                      <a:pPr algn="ctr"/>
                      <a:endParaRPr lang="en-US" sz="1100" b="1" i="0" dirty="0">
                        <a:latin typeface="+mn-lt"/>
                        <a:ea typeface="Open Sans" panose="020B0606030504020204" pitchFamily="34" charset="0"/>
                        <a:cs typeface="Open Sans" panose="020B0606030504020204" pitchFamily="34" charset="0"/>
                      </a:endParaRPr>
                    </a:p>
                  </a:txBody>
                  <a:tcPr anchor="ctr"/>
                </a:tc>
                <a:tc>
                  <a:txBody>
                    <a:bodyPr/>
                    <a:lstStyle/>
                    <a:p>
                      <a:pPr algn="ctr"/>
                      <a:endParaRPr lang="en-US" sz="1100" b="1" i="0">
                        <a:latin typeface="+mn-lt"/>
                        <a:ea typeface="Open Sans" panose="020B0606030504020204" pitchFamily="34" charset="0"/>
                        <a:cs typeface="Open Sans" panose="020B0606030504020204" pitchFamily="34" charset="0"/>
                      </a:endParaRPr>
                    </a:p>
                  </a:txBody>
                  <a:tcPr anchor="ctr"/>
                </a:tc>
                <a:tc>
                  <a:txBody>
                    <a:bodyPr/>
                    <a:lstStyle/>
                    <a:p>
                      <a:pPr algn="ctr"/>
                      <a:endParaRPr lang="en-US" sz="1100" b="1" i="0" dirty="0">
                        <a:latin typeface="+mn-lt"/>
                        <a:ea typeface="Open Sans" panose="020B0606030504020204" pitchFamily="34" charset="0"/>
                        <a:cs typeface="Open Sans" panose="020B0606030504020204" pitchFamily="34" charset="0"/>
                      </a:endParaRPr>
                    </a:p>
                  </a:txBody>
                  <a:tcPr anchor="ctr"/>
                </a:tc>
                <a:tc>
                  <a:txBody>
                    <a:bodyPr/>
                    <a:lstStyle/>
                    <a:p>
                      <a:pPr algn="ctr"/>
                      <a:endParaRPr lang="en-US" sz="1100" b="1" i="0" dirty="0">
                        <a:latin typeface="+mn-lt"/>
                        <a:ea typeface="Open Sans" panose="020B0606030504020204" pitchFamily="34" charset="0"/>
                        <a:cs typeface="Open Sans" panose="020B0606030504020204" pitchFamily="34" charset="0"/>
                      </a:endParaRPr>
                    </a:p>
                  </a:txBody>
                  <a:tcPr anchor="ctr"/>
                </a:tc>
                <a:extLst>
                  <a:ext uri="{0D108BD9-81ED-4DB2-BD59-A6C34878D82A}">
                    <a16:rowId xmlns:a16="http://schemas.microsoft.com/office/drawing/2014/main" val="10002"/>
                  </a:ext>
                </a:extLst>
              </a:tr>
              <a:tr h="439647">
                <a:tc>
                  <a:txBody>
                    <a:bodyPr/>
                    <a:lstStyle/>
                    <a:p>
                      <a:pPr lvl="0" algn="l"/>
                      <a:r>
                        <a:rPr lang="ru-RU" sz="1100" b="1" dirty="0" smtClean="0">
                          <a:solidFill>
                            <a:schemeClr val="tx1"/>
                          </a:solidFill>
                          <a:latin typeface="+mn-lt"/>
                        </a:rPr>
                        <a:t>Исполнение</a:t>
                      </a:r>
                    </a:p>
                    <a:p>
                      <a:pPr lvl="0" algn="l"/>
                      <a:r>
                        <a:rPr lang="ru-RU" sz="1100" b="1" dirty="0" smtClean="0">
                          <a:solidFill>
                            <a:schemeClr val="tx1"/>
                          </a:solidFill>
                          <a:latin typeface="+mn-lt"/>
                        </a:rPr>
                        <a:t>местного бюджета</a:t>
                      </a:r>
                      <a:endParaRPr lang="en-US" sz="1100" b="1" i="0" dirty="0">
                        <a:solidFill>
                          <a:schemeClr val="tx1"/>
                        </a:solidFill>
                        <a:latin typeface="+mn-lt"/>
                        <a:ea typeface="Open Sans" panose="020B0606030504020204" pitchFamily="34" charset="0"/>
                        <a:cs typeface="Open Sans" panose="020B0606030504020204" pitchFamily="34" charset="0"/>
                      </a:endParaRPr>
                    </a:p>
                  </a:txBody>
                  <a:tcPr anchor="ctr"/>
                </a:tc>
                <a:tc>
                  <a:txBody>
                    <a:bodyPr/>
                    <a:lstStyle/>
                    <a:p>
                      <a:pPr algn="ctr"/>
                      <a:endParaRPr lang="en-US" sz="1100" b="1" i="0">
                        <a:latin typeface="+mn-lt"/>
                        <a:ea typeface="Open Sans" panose="020B0606030504020204" pitchFamily="34" charset="0"/>
                        <a:cs typeface="Open Sans" panose="020B0606030504020204" pitchFamily="34" charset="0"/>
                      </a:endParaRPr>
                    </a:p>
                  </a:txBody>
                  <a:tcPr anchor="ctr"/>
                </a:tc>
                <a:tc>
                  <a:txBody>
                    <a:bodyPr/>
                    <a:lstStyle/>
                    <a:p>
                      <a:pPr algn="ctr"/>
                      <a:endParaRPr lang="en-US" sz="1100" b="1" i="0">
                        <a:latin typeface="+mn-lt"/>
                        <a:ea typeface="Open Sans" panose="020B0606030504020204" pitchFamily="34" charset="0"/>
                        <a:cs typeface="Open Sans" panose="020B0606030504020204" pitchFamily="34" charset="0"/>
                      </a:endParaRPr>
                    </a:p>
                  </a:txBody>
                  <a:tcPr anchor="ctr"/>
                </a:tc>
                <a:tc>
                  <a:txBody>
                    <a:bodyPr/>
                    <a:lstStyle/>
                    <a:p>
                      <a:pPr algn="ctr"/>
                      <a:endParaRPr lang="en-US" sz="1100" b="1" i="0" dirty="0">
                        <a:latin typeface="+mn-lt"/>
                        <a:ea typeface="Open Sans" panose="020B0606030504020204" pitchFamily="34" charset="0"/>
                        <a:cs typeface="Open Sans" panose="020B0606030504020204" pitchFamily="34" charset="0"/>
                      </a:endParaRPr>
                    </a:p>
                  </a:txBody>
                  <a:tcPr anchor="ctr"/>
                </a:tc>
                <a:tc>
                  <a:txBody>
                    <a:bodyPr/>
                    <a:lstStyle/>
                    <a:p>
                      <a:pPr algn="ctr"/>
                      <a:endParaRPr lang="en-US" sz="1100" b="1" i="0" dirty="0">
                        <a:latin typeface="+mn-lt"/>
                        <a:ea typeface="Open Sans" panose="020B0606030504020204" pitchFamily="34" charset="0"/>
                        <a:cs typeface="Open Sans" panose="020B0606030504020204" pitchFamily="34" charset="0"/>
                      </a:endParaRPr>
                    </a:p>
                  </a:txBody>
                  <a:tcPr anchor="ctr"/>
                </a:tc>
                <a:tc>
                  <a:txBody>
                    <a:bodyPr/>
                    <a:lstStyle/>
                    <a:p>
                      <a:pPr algn="ctr"/>
                      <a:endParaRPr lang="en-US" sz="1100" b="1" i="0" dirty="0">
                        <a:latin typeface="+mn-lt"/>
                        <a:ea typeface="Open Sans" panose="020B0606030504020204" pitchFamily="34" charset="0"/>
                        <a:cs typeface="Open Sans" panose="020B0606030504020204" pitchFamily="34" charset="0"/>
                      </a:endParaRPr>
                    </a:p>
                  </a:txBody>
                  <a:tcPr anchor="ctr"/>
                </a:tc>
                <a:tc>
                  <a:txBody>
                    <a:bodyPr/>
                    <a:lstStyle/>
                    <a:p>
                      <a:pPr algn="ctr"/>
                      <a:endParaRPr lang="en-US" sz="1100" b="1" i="0" dirty="0">
                        <a:latin typeface="+mn-lt"/>
                        <a:ea typeface="Open Sans" panose="020B0606030504020204" pitchFamily="34" charset="0"/>
                        <a:cs typeface="Open Sans" panose="020B0606030504020204" pitchFamily="34" charset="0"/>
                      </a:endParaRPr>
                    </a:p>
                  </a:txBody>
                  <a:tcPr anchor="ctr"/>
                </a:tc>
                <a:tc>
                  <a:txBody>
                    <a:bodyPr/>
                    <a:lstStyle/>
                    <a:p>
                      <a:pPr algn="ctr"/>
                      <a:endParaRPr lang="en-US" sz="1100" b="1" i="0" dirty="0">
                        <a:latin typeface="+mn-lt"/>
                        <a:ea typeface="Open Sans" panose="020B0606030504020204" pitchFamily="34" charset="0"/>
                        <a:cs typeface="Open Sans" panose="020B0606030504020204" pitchFamily="34" charset="0"/>
                      </a:endParaRPr>
                    </a:p>
                  </a:txBody>
                  <a:tcPr anchor="ctr"/>
                </a:tc>
                <a:tc>
                  <a:txBody>
                    <a:bodyPr/>
                    <a:lstStyle/>
                    <a:p>
                      <a:pPr algn="ctr"/>
                      <a:endParaRPr lang="en-US" sz="1100" b="1" i="0" dirty="0">
                        <a:latin typeface="+mn-lt"/>
                        <a:ea typeface="Open Sans" panose="020B0606030504020204" pitchFamily="34" charset="0"/>
                        <a:cs typeface="Open Sans" panose="020B0606030504020204" pitchFamily="34" charset="0"/>
                      </a:endParaRPr>
                    </a:p>
                  </a:txBody>
                  <a:tcPr anchor="ctr"/>
                </a:tc>
                <a:tc>
                  <a:txBody>
                    <a:bodyPr/>
                    <a:lstStyle/>
                    <a:p>
                      <a:pPr algn="ctr"/>
                      <a:endParaRPr lang="en-US" sz="1100" b="1" i="0" dirty="0">
                        <a:latin typeface="+mn-lt"/>
                        <a:ea typeface="Open Sans" panose="020B0606030504020204" pitchFamily="34" charset="0"/>
                        <a:cs typeface="Open Sans" panose="020B0606030504020204" pitchFamily="34" charset="0"/>
                      </a:endParaRPr>
                    </a:p>
                  </a:txBody>
                  <a:tcPr anchor="ctr"/>
                </a:tc>
                <a:tc>
                  <a:txBody>
                    <a:bodyPr/>
                    <a:lstStyle/>
                    <a:p>
                      <a:pPr algn="ctr"/>
                      <a:endParaRPr lang="en-US" sz="1100" b="1" i="0" dirty="0">
                        <a:latin typeface="+mn-lt"/>
                        <a:ea typeface="Open Sans" panose="020B0606030504020204" pitchFamily="34" charset="0"/>
                        <a:cs typeface="Open Sans" panose="020B0606030504020204" pitchFamily="34" charset="0"/>
                      </a:endParaRPr>
                    </a:p>
                  </a:txBody>
                  <a:tcPr anchor="ctr"/>
                </a:tc>
                <a:tc>
                  <a:txBody>
                    <a:bodyPr/>
                    <a:lstStyle/>
                    <a:p>
                      <a:pPr algn="ctr"/>
                      <a:endParaRPr lang="en-US" sz="1100" b="1" i="0" dirty="0">
                        <a:latin typeface="+mn-lt"/>
                        <a:ea typeface="Open Sans" panose="020B0606030504020204" pitchFamily="34" charset="0"/>
                        <a:cs typeface="Open Sans" panose="020B0606030504020204" pitchFamily="34" charset="0"/>
                      </a:endParaRPr>
                    </a:p>
                  </a:txBody>
                  <a:tcPr anchor="ctr"/>
                </a:tc>
                <a:tc>
                  <a:txBody>
                    <a:bodyPr/>
                    <a:lstStyle/>
                    <a:p>
                      <a:pPr algn="ctr"/>
                      <a:endParaRPr lang="en-US" sz="1100" b="1" i="0" dirty="0">
                        <a:latin typeface="+mn-lt"/>
                        <a:ea typeface="Open Sans" panose="020B0606030504020204" pitchFamily="34" charset="0"/>
                        <a:cs typeface="Open Sans" panose="020B0606030504020204" pitchFamily="34" charset="0"/>
                      </a:endParaRPr>
                    </a:p>
                  </a:txBody>
                  <a:tcPr anchor="ctr"/>
                </a:tc>
                <a:extLst>
                  <a:ext uri="{0D108BD9-81ED-4DB2-BD59-A6C34878D82A}">
                    <a16:rowId xmlns:a16="http://schemas.microsoft.com/office/drawing/2014/main" val="10003"/>
                  </a:ext>
                </a:extLst>
              </a:tr>
              <a:tr h="439647">
                <a:tc>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ru-RU" sz="1100" b="1" dirty="0" smtClean="0">
                          <a:solidFill>
                            <a:schemeClr val="tx1"/>
                          </a:solidFill>
                          <a:latin typeface="+mn-lt"/>
                        </a:rPr>
                        <a:t>Составление, внешняя проверка, рассмотрение и утверждение отчета об исполнении бюджета</a:t>
                      </a:r>
                      <a:endParaRPr lang="en-US" sz="1100" b="1" i="0" dirty="0">
                        <a:solidFill>
                          <a:schemeClr val="tx1"/>
                        </a:solidFill>
                        <a:latin typeface="+mn-lt"/>
                        <a:ea typeface="Open Sans" panose="020B0606030504020204" pitchFamily="34" charset="0"/>
                        <a:cs typeface="Open Sans" panose="020B0606030504020204" pitchFamily="34" charset="0"/>
                      </a:endParaRPr>
                    </a:p>
                  </a:txBody>
                  <a:tcPr anchor="ctr"/>
                </a:tc>
                <a:tc>
                  <a:txBody>
                    <a:bodyPr/>
                    <a:lstStyle/>
                    <a:p>
                      <a:pPr algn="ctr"/>
                      <a:endParaRPr lang="en-US" sz="1100" b="1" i="0" dirty="0">
                        <a:latin typeface="+mn-lt"/>
                        <a:ea typeface="Open Sans" panose="020B0606030504020204" pitchFamily="34" charset="0"/>
                        <a:cs typeface="Open Sans" panose="020B0606030504020204" pitchFamily="34" charset="0"/>
                      </a:endParaRPr>
                    </a:p>
                  </a:txBody>
                  <a:tcPr anchor="ctr"/>
                </a:tc>
                <a:tc>
                  <a:txBody>
                    <a:bodyPr/>
                    <a:lstStyle/>
                    <a:p>
                      <a:pPr algn="ctr"/>
                      <a:endParaRPr lang="en-US" sz="1100" b="1" i="0">
                        <a:latin typeface="+mn-lt"/>
                        <a:ea typeface="Open Sans" panose="020B0606030504020204" pitchFamily="34" charset="0"/>
                        <a:cs typeface="Open Sans" panose="020B0606030504020204" pitchFamily="34" charset="0"/>
                      </a:endParaRPr>
                    </a:p>
                  </a:txBody>
                  <a:tcPr anchor="ctr"/>
                </a:tc>
                <a:tc>
                  <a:txBody>
                    <a:bodyPr/>
                    <a:lstStyle/>
                    <a:p>
                      <a:pPr algn="ctr"/>
                      <a:endParaRPr lang="en-US" sz="1100" b="1" i="0">
                        <a:latin typeface="+mn-lt"/>
                        <a:ea typeface="Open Sans" panose="020B0606030504020204" pitchFamily="34" charset="0"/>
                        <a:cs typeface="Open Sans" panose="020B0606030504020204" pitchFamily="34" charset="0"/>
                      </a:endParaRPr>
                    </a:p>
                  </a:txBody>
                  <a:tcPr anchor="ctr"/>
                </a:tc>
                <a:tc>
                  <a:txBody>
                    <a:bodyPr/>
                    <a:lstStyle/>
                    <a:p>
                      <a:pPr algn="ctr"/>
                      <a:endParaRPr lang="en-US" sz="1100" b="1" i="0" dirty="0">
                        <a:latin typeface="+mn-lt"/>
                        <a:ea typeface="Open Sans" panose="020B0606030504020204" pitchFamily="34" charset="0"/>
                        <a:cs typeface="Open Sans" panose="020B0606030504020204" pitchFamily="34" charset="0"/>
                      </a:endParaRPr>
                    </a:p>
                  </a:txBody>
                  <a:tcPr anchor="ctr"/>
                </a:tc>
                <a:tc>
                  <a:txBody>
                    <a:bodyPr/>
                    <a:lstStyle/>
                    <a:p>
                      <a:pPr algn="ctr"/>
                      <a:endParaRPr lang="en-US" sz="1100" b="1" i="0" dirty="0">
                        <a:latin typeface="+mn-lt"/>
                        <a:ea typeface="Open Sans" panose="020B0606030504020204" pitchFamily="34" charset="0"/>
                        <a:cs typeface="Open Sans" panose="020B0606030504020204" pitchFamily="34" charset="0"/>
                      </a:endParaRPr>
                    </a:p>
                  </a:txBody>
                  <a:tcPr anchor="ctr"/>
                </a:tc>
                <a:tc>
                  <a:txBody>
                    <a:bodyPr/>
                    <a:lstStyle/>
                    <a:p>
                      <a:pPr algn="ctr"/>
                      <a:endParaRPr lang="en-US" sz="1100" b="1" i="0" dirty="0">
                        <a:latin typeface="+mn-lt"/>
                        <a:ea typeface="Open Sans" panose="020B0606030504020204" pitchFamily="34" charset="0"/>
                        <a:cs typeface="Open Sans" panose="020B0606030504020204" pitchFamily="34" charset="0"/>
                      </a:endParaRPr>
                    </a:p>
                  </a:txBody>
                  <a:tcPr anchor="ctr"/>
                </a:tc>
                <a:tc>
                  <a:txBody>
                    <a:bodyPr/>
                    <a:lstStyle/>
                    <a:p>
                      <a:pPr algn="ctr"/>
                      <a:endParaRPr lang="en-US" sz="1100" b="1" i="0" dirty="0">
                        <a:latin typeface="+mn-lt"/>
                        <a:ea typeface="Open Sans" panose="020B0606030504020204" pitchFamily="34" charset="0"/>
                        <a:cs typeface="Open Sans" panose="020B0606030504020204" pitchFamily="34" charset="0"/>
                      </a:endParaRPr>
                    </a:p>
                  </a:txBody>
                  <a:tcPr anchor="ctr"/>
                </a:tc>
                <a:tc>
                  <a:txBody>
                    <a:bodyPr/>
                    <a:lstStyle/>
                    <a:p>
                      <a:pPr algn="ctr"/>
                      <a:endParaRPr lang="en-US" sz="1100" b="1" i="0" dirty="0">
                        <a:latin typeface="+mn-lt"/>
                        <a:ea typeface="Open Sans" panose="020B0606030504020204" pitchFamily="34" charset="0"/>
                        <a:cs typeface="Open Sans" panose="020B0606030504020204" pitchFamily="34" charset="0"/>
                      </a:endParaRPr>
                    </a:p>
                  </a:txBody>
                  <a:tcPr anchor="ctr"/>
                </a:tc>
                <a:tc>
                  <a:txBody>
                    <a:bodyPr/>
                    <a:lstStyle/>
                    <a:p>
                      <a:pPr algn="ctr"/>
                      <a:endParaRPr lang="en-US" sz="1100" b="1" i="0" dirty="0">
                        <a:latin typeface="+mn-lt"/>
                        <a:ea typeface="Open Sans" panose="020B0606030504020204" pitchFamily="34" charset="0"/>
                        <a:cs typeface="Open Sans" panose="020B0606030504020204" pitchFamily="34" charset="0"/>
                      </a:endParaRPr>
                    </a:p>
                  </a:txBody>
                  <a:tcPr anchor="ctr"/>
                </a:tc>
                <a:tc>
                  <a:txBody>
                    <a:bodyPr/>
                    <a:lstStyle/>
                    <a:p>
                      <a:pPr algn="ctr"/>
                      <a:endParaRPr lang="en-US" sz="1100" b="1" i="0" dirty="0">
                        <a:latin typeface="+mn-lt"/>
                        <a:ea typeface="Open Sans" panose="020B0606030504020204" pitchFamily="34" charset="0"/>
                        <a:cs typeface="Open Sans" panose="020B0606030504020204" pitchFamily="34" charset="0"/>
                      </a:endParaRPr>
                    </a:p>
                  </a:txBody>
                  <a:tcPr anchor="ctr"/>
                </a:tc>
                <a:tc>
                  <a:txBody>
                    <a:bodyPr/>
                    <a:lstStyle/>
                    <a:p>
                      <a:pPr algn="ctr"/>
                      <a:endParaRPr lang="en-US" sz="1100" b="1" i="0" dirty="0">
                        <a:latin typeface="+mn-lt"/>
                        <a:ea typeface="Open Sans" panose="020B0606030504020204" pitchFamily="34" charset="0"/>
                        <a:cs typeface="Open Sans" panose="020B0606030504020204" pitchFamily="34" charset="0"/>
                      </a:endParaRPr>
                    </a:p>
                  </a:txBody>
                  <a:tcPr anchor="ctr"/>
                </a:tc>
                <a:tc>
                  <a:txBody>
                    <a:bodyPr/>
                    <a:lstStyle/>
                    <a:p>
                      <a:pPr algn="ctr"/>
                      <a:endParaRPr lang="en-US" sz="1100" b="1" i="0" dirty="0">
                        <a:latin typeface="+mn-lt"/>
                        <a:ea typeface="Open Sans" panose="020B0606030504020204" pitchFamily="34" charset="0"/>
                        <a:cs typeface="Open Sans" panose="020B0606030504020204" pitchFamily="34" charset="0"/>
                      </a:endParaRPr>
                    </a:p>
                  </a:txBody>
                  <a:tcPr anchor="ctr"/>
                </a:tc>
                <a:extLst>
                  <a:ext uri="{0D108BD9-81ED-4DB2-BD59-A6C34878D82A}">
                    <a16:rowId xmlns:a16="http://schemas.microsoft.com/office/drawing/2014/main" val="10004"/>
                  </a:ext>
                </a:extLst>
              </a:tr>
              <a:tr h="439647">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ru-RU" sz="1100" b="1" dirty="0" smtClean="0">
                          <a:solidFill>
                            <a:schemeClr val="tx1"/>
                          </a:solidFill>
                          <a:latin typeface="+mn-lt"/>
                        </a:rPr>
                        <a:t>Осуществление муниципального финансового контроля</a:t>
                      </a:r>
                      <a:endParaRPr lang="en-US" sz="1100" b="1" dirty="0">
                        <a:solidFill>
                          <a:schemeClr val="tx1"/>
                        </a:solidFill>
                        <a:latin typeface="+mn-lt"/>
                        <a:ea typeface="Open Sans" panose="020B0606030504020204" pitchFamily="34" charset="0"/>
                        <a:cs typeface="Open Sans" panose="020B0606030504020204" pitchFamily="34" charset="0"/>
                      </a:endParaRPr>
                    </a:p>
                  </a:txBody>
                  <a:tcPr anchor="ctr"/>
                </a:tc>
                <a:tc>
                  <a:txBody>
                    <a:bodyPr/>
                    <a:lstStyle/>
                    <a:p>
                      <a:pPr algn="ctr"/>
                      <a:endParaRPr lang="en-US" sz="1100" b="1" dirty="0">
                        <a:solidFill>
                          <a:schemeClr val="tx1"/>
                        </a:solidFill>
                        <a:latin typeface="+mn-lt"/>
                        <a:ea typeface="Open Sans" panose="020B0606030504020204" pitchFamily="34" charset="0"/>
                        <a:cs typeface="Open Sans" panose="020B0606030504020204" pitchFamily="34" charset="0"/>
                      </a:endParaRPr>
                    </a:p>
                  </a:txBody>
                  <a:tcPr anchor="ctr"/>
                </a:tc>
                <a:tc>
                  <a:txBody>
                    <a:bodyPr/>
                    <a:lstStyle/>
                    <a:p>
                      <a:pPr algn="ctr"/>
                      <a:endParaRPr lang="en-US" sz="1100" b="1" dirty="0">
                        <a:solidFill>
                          <a:schemeClr val="tx1"/>
                        </a:solidFill>
                        <a:latin typeface="+mn-lt"/>
                        <a:ea typeface="Open Sans" panose="020B0606030504020204" pitchFamily="34" charset="0"/>
                        <a:cs typeface="Open Sans" panose="020B0606030504020204" pitchFamily="34" charset="0"/>
                      </a:endParaRPr>
                    </a:p>
                  </a:txBody>
                  <a:tcPr anchor="ctr"/>
                </a:tc>
                <a:tc>
                  <a:txBody>
                    <a:bodyPr/>
                    <a:lstStyle/>
                    <a:p>
                      <a:pPr algn="ctr"/>
                      <a:endParaRPr lang="en-US" sz="1100" b="1" dirty="0">
                        <a:solidFill>
                          <a:schemeClr val="tx1"/>
                        </a:solidFill>
                        <a:latin typeface="+mn-lt"/>
                        <a:ea typeface="Open Sans" panose="020B0606030504020204" pitchFamily="34" charset="0"/>
                        <a:cs typeface="Open Sans" panose="020B0606030504020204" pitchFamily="34" charset="0"/>
                      </a:endParaRPr>
                    </a:p>
                  </a:txBody>
                  <a:tcPr anchor="ctr"/>
                </a:tc>
                <a:tc>
                  <a:txBody>
                    <a:bodyPr/>
                    <a:lstStyle/>
                    <a:p>
                      <a:pPr algn="ctr"/>
                      <a:endParaRPr lang="en-US" sz="1100" b="1" dirty="0">
                        <a:solidFill>
                          <a:schemeClr val="tx1"/>
                        </a:solidFill>
                        <a:latin typeface="+mn-lt"/>
                        <a:ea typeface="Open Sans" panose="020B0606030504020204" pitchFamily="34" charset="0"/>
                        <a:cs typeface="Open Sans" panose="020B0606030504020204" pitchFamily="34" charset="0"/>
                      </a:endParaRPr>
                    </a:p>
                  </a:txBody>
                  <a:tcPr anchor="ctr"/>
                </a:tc>
                <a:tc>
                  <a:txBody>
                    <a:bodyPr/>
                    <a:lstStyle/>
                    <a:p>
                      <a:pPr algn="ctr"/>
                      <a:endParaRPr lang="en-US" sz="1100" b="1" dirty="0">
                        <a:solidFill>
                          <a:schemeClr val="tx1"/>
                        </a:solidFill>
                        <a:latin typeface="+mn-lt"/>
                        <a:ea typeface="Open Sans" panose="020B0606030504020204" pitchFamily="34" charset="0"/>
                        <a:cs typeface="Open Sans" panose="020B0606030504020204" pitchFamily="34" charset="0"/>
                      </a:endParaRPr>
                    </a:p>
                  </a:txBody>
                  <a:tcPr anchor="ctr"/>
                </a:tc>
                <a:tc>
                  <a:txBody>
                    <a:bodyPr/>
                    <a:lstStyle/>
                    <a:p>
                      <a:pPr algn="ctr"/>
                      <a:endParaRPr lang="en-US" sz="1100" b="1" dirty="0">
                        <a:solidFill>
                          <a:schemeClr val="tx1"/>
                        </a:solidFill>
                        <a:latin typeface="+mn-lt"/>
                        <a:ea typeface="Open Sans" panose="020B0606030504020204" pitchFamily="34" charset="0"/>
                        <a:cs typeface="Open Sans" panose="020B0606030504020204" pitchFamily="34" charset="0"/>
                      </a:endParaRPr>
                    </a:p>
                  </a:txBody>
                  <a:tcPr anchor="ctr"/>
                </a:tc>
                <a:tc>
                  <a:txBody>
                    <a:bodyPr/>
                    <a:lstStyle/>
                    <a:p>
                      <a:pPr algn="ctr"/>
                      <a:endParaRPr lang="en-US" sz="1100" b="1" dirty="0">
                        <a:solidFill>
                          <a:schemeClr val="tx1"/>
                        </a:solidFill>
                        <a:latin typeface="+mn-lt"/>
                        <a:ea typeface="Open Sans" panose="020B0606030504020204" pitchFamily="34" charset="0"/>
                        <a:cs typeface="Open Sans" panose="020B0606030504020204" pitchFamily="34" charset="0"/>
                      </a:endParaRPr>
                    </a:p>
                  </a:txBody>
                  <a:tcPr anchor="ctr"/>
                </a:tc>
                <a:tc>
                  <a:txBody>
                    <a:bodyPr/>
                    <a:lstStyle/>
                    <a:p>
                      <a:pPr algn="ctr"/>
                      <a:endParaRPr lang="en-US" sz="1100" b="1" dirty="0">
                        <a:solidFill>
                          <a:schemeClr val="tx1"/>
                        </a:solidFill>
                        <a:latin typeface="+mn-lt"/>
                        <a:ea typeface="Open Sans" panose="020B0606030504020204" pitchFamily="34" charset="0"/>
                        <a:cs typeface="Open Sans" panose="020B0606030504020204" pitchFamily="34" charset="0"/>
                      </a:endParaRPr>
                    </a:p>
                  </a:txBody>
                  <a:tcPr anchor="ctr"/>
                </a:tc>
                <a:tc>
                  <a:txBody>
                    <a:bodyPr/>
                    <a:lstStyle/>
                    <a:p>
                      <a:pPr algn="ctr"/>
                      <a:endParaRPr lang="en-US" sz="1100" b="1" dirty="0">
                        <a:solidFill>
                          <a:schemeClr val="tx1"/>
                        </a:solidFill>
                        <a:latin typeface="+mn-lt"/>
                        <a:ea typeface="Open Sans" panose="020B0606030504020204" pitchFamily="34" charset="0"/>
                        <a:cs typeface="Open Sans" panose="020B0606030504020204" pitchFamily="34" charset="0"/>
                      </a:endParaRPr>
                    </a:p>
                  </a:txBody>
                  <a:tcPr anchor="ctr"/>
                </a:tc>
                <a:tc>
                  <a:txBody>
                    <a:bodyPr/>
                    <a:lstStyle/>
                    <a:p>
                      <a:pPr algn="ctr"/>
                      <a:endParaRPr lang="en-US" sz="1100" b="1" dirty="0">
                        <a:solidFill>
                          <a:schemeClr val="tx1"/>
                        </a:solidFill>
                        <a:latin typeface="+mn-lt"/>
                        <a:ea typeface="Open Sans" panose="020B0606030504020204" pitchFamily="34" charset="0"/>
                        <a:cs typeface="Open Sans" panose="020B0606030504020204" pitchFamily="34" charset="0"/>
                      </a:endParaRPr>
                    </a:p>
                  </a:txBody>
                  <a:tcPr anchor="ctr"/>
                </a:tc>
                <a:tc>
                  <a:txBody>
                    <a:bodyPr/>
                    <a:lstStyle/>
                    <a:p>
                      <a:pPr algn="ctr"/>
                      <a:endParaRPr lang="en-US" sz="1100" b="1" dirty="0">
                        <a:solidFill>
                          <a:schemeClr val="tx1"/>
                        </a:solidFill>
                        <a:latin typeface="+mn-lt"/>
                        <a:ea typeface="Open Sans" panose="020B0606030504020204" pitchFamily="34" charset="0"/>
                        <a:cs typeface="Open Sans" panose="020B0606030504020204" pitchFamily="34" charset="0"/>
                      </a:endParaRPr>
                    </a:p>
                  </a:txBody>
                  <a:tcPr anchor="ctr"/>
                </a:tc>
                <a:tc>
                  <a:txBody>
                    <a:bodyPr/>
                    <a:lstStyle/>
                    <a:p>
                      <a:pPr algn="ctr"/>
                      <a:endParaRPr lang="en-US" sz="1100" b="1" dirty="0">
                        <a:solidFill>
                          <a:schemeClr val="tx1"/>
                        </a:solidFill>
                        <a:latin typeface="+mn-lt"/>
                        <a:ea typeface="Open Sans" panose="020B0606030504020204" pitchFamily="34" charset="0"/>
                        <a:cs typeface="Open Sans" panose="020B0606030504020204" pitchFamily="34" charset="0"/>
                      </a:endParaRPr>
                    </a:p>
                  </a:txBody>
                  <a:tcPr anchor="ctr"/>
                </a:tc>
                <a:extLst>
                  <a:ext uri="{0D108BD9-81ED-4DB2-BD59-A6C34878D82A}">
                    <a16:rowId xmlns:a16="http://schemas.microsoft.com/office/drawing/2014/main" val="10005"/>
                  </a:ext>
                </a:extLst>
              </a:tr>
            </a:tbl>
          </a:graphicData>
        </a:graphic>
      </p:graphicFrame>
      <p:sp>
        <p:nvSpPr>
          <p:cNvPr id="16" name="Pentagon 4"/>
          <p:cNvSpPr/>
          <p:nvPr/>
        </p:nvSpPr>
        <p:spPr>
          <a:xfrm>
            <a:off x="5536762" y="3733298"/>
            <a:ext cx="2795388" cy="274320"/>
          </a:xfrm>
          <a:prstGeom prst="homePlate">
            <a:avLst/>
          </a:prstGeom>
          <a:solidFill>
            <a:srgbClr val="1ABC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sz="1000">
              <a:latin typeface="Open Sans" panose="020B0606030504020204" pitchFamily="34" charset="0"/>
              <a:ea typeface="Open Sans" panose="020B0606030504020204" pitchFamily="34" charset="0"/>
              <a:cs typeface="Open Sans" panose="020B0606030504020204" pitchFamily="34" charset="0"/>
            </a:endParaRPr>
          </a:p>
        </p:txBody>
      </p:sp>
      <p:sp>
        <p:nvSpPr>
          <p:cNvPr id="18" name="Pentagon 6"/>
          <p:cNvSpPr/>
          <p:nvPr/>
        </p:nvSpPr>
        <p:spPr>
          <a:xfrm>
            <a:off x="2096187" y="6196006"/>
            <a:ext cx="6821180" cy="274320"/>
          </a:xfrm>
          <a:prstGeom prst="homePlate">
            <a:avLst/>
          </a:prstGeom>
          <a:solidFill>
            <a:srgbClr val="F1C4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sz="1000">
              <a:latin typeface="Open Sans" panose="020B0606030504020204" pitchFamily="34" charset="0"/>
              <a:ea typeface="Open Sans" panose="020B0606030504020204" pitchFamily="34" charset="0"/>
              <a:cs typeface="Open Sans" panose="020B0606030504020204" pitchFamily="34" charset="0"/>
            </a:endParaRPr>
          </a:p>
        </p:txBody>
      </p:sp>
      <p:sp>
        <p:nvSpPr>
          <p:cNvPr id="19" name="Pentagon 7"/>
          <p:cNvSpPr/>
          <p:nvPr/>
        </p:nvSpPr>
        <p:spPr>
          <a:xfrm>
            <a:off x="7862128" y="4296021"/>
            <a:ext cx="1055239" cy="274320"/>
          </a:xfrm>
          <a:prstGeom prst="homePlate">
            <a:avLst/>
          </a:prstGeom>
          <a:solidFill>
            <a:srgbClr val="F39C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sz="1000">
              <a:latin typeface="Open Sans" panose="020B0606030504020204" pitchFamily="34" charset="0"/>
              <a:ea typeface="Open Sans" panose="020B0606030504020204" pitchFamily="34" charset="0"/>
              <a:cs typeface="Open Sans" panose="020B0606030504020204" pitchFamily="34" charset="0"/>
            </a:endParaRPr>
          </a:p>
        </p:txBody>
      </p:sp>
      <p:sp>
        <p:nvSpPr>
          <p:cNvPr id="20" name="Pentagon 8"/>
          <p:cNvSpPr/>
          <p:nvPr/>
        </p:nvSpPr>
        <p:spPr>
          <a:xfrm>
            <a:off x="2059814" y="4927889"/>
            <a:ext cx="6857553" cy="274320"/>
          </a:xfrm>
          <a:prstGeom prst="homePlate">
            <a:avLst/>
          </a:prstGeom>
          <a:solidFill>
            <a:srgbClr val="3498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sz="1000">
              <a:latin typeface="Open Sans" panose="020B0606030504020204" pitchFamily="34" charset="0"/>
              <a:ea typeface="Open Sans" panose="020B0606030504020204" pitchFamily="34" charset="0"/>
              <a:cs typeface="Open Sans" panose="020B0606030504020204" pitchFamily="34" charset="0"/>
            </a:endParaRPr>
          </a:p>
        </p:txBody>
      </p:sp>
      <p:sp>
        <p:nvSpPr>
          <p:cNvPr id="22" name="Pentagon 10"/>
          <p:cNvSpPr/>
          <p:nvPr/>
        </p:nvSpPr>
        <p:spPr>
          <a:xfrm>
            <a:off x="2059814" y="5511569"/>
            <a:ext cx="6857553" cy="274320"/>
          </a:xfrm>
          <a:prstGeom prst="homePlate">
            <a:avLst/>
          </a:prstGeom>
          <a:solidFill>
            <a:srgbClr val="E74C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sz="1000">
              <a:latin typeface="Open Sans" panose="020B0606030504020204" pitchFamily="34" charset="0"/>
              <a:ea typeface="Open Sans" panose="020B0606030504020204" pitchFamily="34" charset="0"/>
              <a:cs typeface="Open Sans" panose="020B0606030504020204" pitchFamily="34" charset="0"/>
            </a:endParaRPr>
          </a:p>
        </p:txBody>
      </p:sp>
      <p:sp>
        <p:nvSpPr>
          <p:cNvPr id="24" name="Прямоугольник 23"/>
          <p:cNvSpPr/>
          <p:nvPr/>
        </p:nvSpPr>
        <p:spPr>
          <a:xfrm>
            <a:off x="214128" y="1451200"/>
            <a:ext cx="8750079" cy="446276"/>
          </a:xfrm>
          <a:prstGeom prst="rect">
            <a:avLst/>
          </a:prstGeom>
          <a:solidFill>
            <a:schemeClr val="bg2">
              <a:lumMod val="90000"/>
            </a:schemeClr>
          </a:solidFill>
          <a:scene3d>
            <a:camera prst="orthographicFront"/>
            <a:lightRig rig="threePt" dir="t"/>
          </a:scene3d>
          <a:sp3d>
            <a:bevelT/>
          </a:sp3d>
        </p:spPr>
        <p:txBody>
          <a:bodyPr wrap="square">
            <a:spAutoFit/>
          </a:bodyPr>
          <a:lstStyle/>
          <a:p>
            <a:pPr algn="ctr"/>
            <a:r>
              <a:rPr lang="ru-RU" sz="1100" b="1" i="1" u="sng" dirty="0" smtClean="0">
                <a:solidFill>
                  <a:schemeClr val="accent5">
                    <a:lumMod val="50000"/>
                  </a:schemeClr>
                </a:solidFill>
                <a:cs typeface="Arial" pitchFamily="34" charset="0"/>
              </a:rPr>
              <a:t>Бюджетный процесс </a:t>
            </a:r>
            <a:r>
              <a:rPr lang="ru-RU" sz="1100" b="1" dirty="0" smtClean="0">
                <a:cs typeface="Arial" pitchFamily="34" charset="0"/>
              </a:rPr>
              <a:t>-  это цикл длиной 12 месяцев, </a:t>
            </a:r>
            <a:r>
              <a:rPr lang="ru-RU" sz="1200" b="1" dirty="0" smtClean="0">
                <a:cs typeface="Arial" pitchFamily="34" charset="0"/>
              </a:rPr>
              <a:t>включающий</a:t>
            </a:r>
            <a:r>
              <a:rPr lang="ru-RU" sz="1100" b="1" dirty="0" smtClean="0">
                <a:cs typeface="Arial" pitchFamily="34" charset="0"/>
              </a:rPr>
              <a:t> ежегодное формирование, исполнение бюджета, контроль за его исполнением,  а так же составление отчета об исполнении бюджета </a:t>
            </a:r>
          </a:p>
        </p:txBody>
      </p:sp>
      <p:graphicFrame>
        <p:nvGraphicFramePr>
          <p:cNvPr id="25" name="Таблица 24"/>
          <p:cNvGraphicFramePr>
            <a:graphicFrameLocks noGrp="1"/>
          </p:cNvGraphicFramePr>
          <p:nvPr>
            <p:extLst>
              <p:ext uri="{D42A27DB-BD31-4B8C-83A1-F6EECF244321}">
                <p14:modId xmlns:p14="http://schemas.microsoft.com/office/powerpoint/2010/main" val="3774812487"/>
              </p:ext>
            </p:extLst>
          </p:nvPr>
        </p:nvGraphicFramePr>
        <p:xfrm>
          <a:off x="119371" y="1902385"/>
          <a:ext cx="3600000" cy="1112520"/>
        </p:xfrm>
        <a:graphic>
          <a:graphicData uri="http://schemas.openxmlformats.org/drawingml/2006/table">
            <a:tbl>
              <a:tblPr firstRow="1" bandRow="1">
                <a:tableStyleId>{2D5ABB26-0587-4C30-8999-92F81FD0307C}</a:tableStyleId>
              </a:tblPr>
              <a:tblGrid>
                <a:gridCol w="3600000">
                  <a:extLst>
                    <a:ext uri="{9D8B030D-6E8A-4147-A177-3AD203B41FA5}">
                      <a16:colId xmlns:a16="http://schemas.microsoft.com/office/drawing/2014/main" val="20000"/>
                    </a:ext>
                  </a:extLst>
                </a:gridCol>
              </a:tblGrid>
              <a:tr h="229271">
                <a:tc>
                  <a:txBody>
                    <a:bodyPr/>
                    <a:lstStyle/>
                    <a:p>
                      <a:pPr algn="ctr"/>
                      <a:r>
                        <a:rPr lang="ru-RU" sz="1100" kern="0" dirty="0" smtClean="0">
                          <a:latin typeface="+mn-lt"/>
                          <a:cs typeface="Arial" pitchFamily="34" charset="0"/>
                        </a:rPr>
                        <a:t>Бюджетный кодекс Российской Федерации</a:t>
                      </a:r>
                      <a:endParaRPr lang="ru-RU" sz="1100" b="0" dirty="0">
                        <a:latin typeface="+mn-lt"/>
                        <a:cs typeface="Arial" pitchFamily="34" charset="0"/>
                      </a:endParaRPr>
                    </a:p>
                  </a:txBody>
                  <a:tcPr/>
                </a:tc>
                <a:extLst>
                  <a:ext uri="{0D108BD9-81ED-4DB2-BD59-A6C34878D82A}">
                    <a16:rowId xmlns:a16="http://schemas.microsoft.com/office/drawing/2014/main" val="10001"/>
                  </a:ext>
                </a:extLst>
              </a:tr>
              <a:tr h="229271">
                <a:tc>
                  <a:txBody>
                    <a:bodyPr/>
                    <a:lstStyle/>
                    <a:p>
                      <a:pPr algn="ctr"/>
                      <a:r>
                        <a:rPr lang="ru-RU" sz="1100" kern="0" dirty="0" smtClean="0">
                          <a:latin typeface="+mn-lt"/>
                          <a:cs typeface="Arial" pitchFamily="34" charset="0"/>
                        </a:rPr>
                        <a:t>Налоговый кодекс Российской Федерации</a:t>
                      </a:r>
                      <a:endParaRPr lang="ru-RU" sz="1100" b="0" dirty="0">
                        <a:latin typeface="+mn-lt"/>
                        <a:cs typeface="Arial" pitchFamily="34" charset="0"/>
                      </a:endParaRPr>
                    </a:p>
                  </a:txBody>
                  <a:tcPr/>
                </a:tc>
                <a:extLst>
                  <a:ext uri="{0D108BD9-81ED-4DB2-BD59-A6C34878D82A}">
                    <a16:rowId xmlns:a16="http://schemas.microsoft.com/office/drawing/2014/main" val="10002"/>
                  </a:ext>
                </a:extLst>
              </a:tr>
              <a:tr h="412688">
                <a:tc>
                  <a:txBody>
                    <a:bodyPr/>
                    <a:lstStyle/>
                    <a:p>
                      <a:pPr algn="ctr"/>
                      <a:r>
                        <a:rPr lang="ru-RU" sz="1100" kern="0" dirty="0" smtClean="0">
                          <a:latin typeface="+mn-lt"/>
                          <a:cs typeface="Arial" pitchFamily="34" charset="0"/>
                        </a:rPr>
                        <a:t>Федеральный закон от 06.10.2003г.</a:t>
                      </a:r>
                    </a:p>
                    <a:p>
                      <a:pPr algn="ctr"/>
                      <a:r>
                        <a:rPr lang="ru-RU" sz="1100" kern="0" dirty="0" smtClean="0">
                          <a:latin typeface="+mn-lt"/>
                          <a:cs typeface="Arial" pitchFamily="34" charset="0"/>
                        </a:rPr>
                        <a:t> № 131-ФЗ «Об общих принципах организации местного самоуправления в Российской Федерации»</a:t>
                      </a:r>
                      <a:endParaRPr lang="ru-RU" sz="1100" b="0" dirty="0">
                        <a:latin typeface="+mn-lt"/>
                        <a:cs typeface="Arial" pitchFamily="34" charset="0"/>
                      </a:endParaRPr>
                    </a:p>
                  </a:txBody>
                  <a:tcPr/>
                </a:tc>
                <a:extLst>
                  <a:ext uri="{0D108BD9-81ED-4DB2-BD59-A6C34878D82A}">
                    <a16:rowId xmlns:a16="http://schemas.microsoft.com/office/drawing/2014/main" val="10003"/>
                  </a:ext>
                </a:extLst>
              </a:tr>
            </a:tbl>
          </a:graphicData>
        </a:graphic>
      </p:graphicFrame>
      <p:graphicFrame>
        <p:nvGraphicFramePr>
          <p:cNvPr id="26" name="Таблица 25"/>
          <p:cNvGraphicFramePr>
            <a:graphicFrameLocks noGrp="1"/>
          </p:cNvGraphicFramePr>
          <p:nvPr>
            <p:extLst>
              <p:ext uri="{D42A27DB-BD31-4B8C-83A1-F6EECF244321}">
                <p14:modId xmlns:p14="http://schemas.microsoft.com/office/powerpoint/2010/main" val="696188147"/>
              </p:ext>
            </p:extLst>
          </p:nvPr>
        </p:nvGraphicFramePr>
        <p:xfrm>
          <a:off x="5477853" y="1976817"/>
          <a:ext cx="3600000" cy="1021080"/>
        </p:xfrm>
        <a:graphic>
          <a:graphicData uri="http://schemas.openxmlformats.org/drawingml/2006/table">
            <a:tbl>
              <a:tblPr firstRow="1" bandRow="1">
                <a:tableStyleId>{2D5ABB26-0587-4C30-8999-92F81FD0307C}</a:tableStyleId>
              </a:tblPr>
              <a:tblGrid>
                <a:gridCol w="3600000">
                  <a:extLst>
                    <a:ext uri="{9D8B030D-6E8A-4147-A177-3AD203B41FA5}">
                      <a16:colId xmlns:a16="http://schemas.microsoft.com/office/drawing/2014/main" val="20000"/>
                    </a:ext>
                  </a:extLst>
                </a:gridCol>
              </a:tblGrid>
              <a:tr h="163561">
                <a:tc>
                  <a:txBody>
                    <a:bodyPr/>
                    <a:lstStyle/>
                    <a:p>
                      <a:pPr algn="ctr"/>
                      <a:r>
                        <a:rPr lang="ru-RU" sz="1100" kern="0" dirty="0" smtClean="0">
                          <a:latin typeface="+mn-lt"/>
                          <a:cs typeface="Arial" pitchFamily="34" charset="0"/>
                        </a:rPr>
                        <a:t>Устав Каменск-Уральского городского округа</a:t>
                      </a:r>
                      <a:endParaRPr lang="ru-RU" sz="1100" b="0" dirty="0">
                        <a:latin typeface="+mn-lt"/>
                        <a:cs typeface="Arial" pitchFamily="34" charset="0"/>
                      </a:endParaRPr>
                    </a:p>
                  </a:txBody>
                  <a:tcPr/>
                </a:tc>
                <a:extLst>
                  <a:ext uri="{0D108BD9-81ED-4DB2-BD59-A6C34878D82A}">
                    <a16:rowId xmlns:a16="http://schemas.microsoft.com/office/drawing/2014/main" val="10004"/>
                  </a:ext>
                </a:extLst>
              </a:tr>
              <a:tr h="586894">
                <a:tc>
                  <a:txBody>
                    <a:bodyPr/>
                    <a:lstStyle/>
                    <a:p>
                      <a:pPr algn="ctr"/>
                      <a:r>
                        <a:rPr lang="ru-RU" sz="1100" kern="0" dirty="0" smtClean="0">
                          <a:latin typeface="+mn-lt"/>
                          <a:cs typeface="Arial" pitchFamily="34" charset="0"/>
                        </a:rPr>
                        <a:t>Решение Городской Думы г. Каменска-Уральского от 27.11.2013 № 214</a:t>
                      </a:r>
                    </a:p>
                    <a:p>
                      <a:pPr algn="ctr"/>
                      <a:r>
                        <a:rPr lang="ru-RU" sz="1100" kern="0" dirty="0" smtClean="0">
                          <a:latin typeface="+mn-lt"/>
                          <a:cs typeface="Arial" pitchFamily="34" charset="0"/>
                        </a:rPr>
                        <a:t>«Об утверждении Положения о бюджетном процессе в Каменск-Уральском</a:t>
                      </a:r>
                      <a:r>
                        <a:rPr lang="ru-RU" sz="1100" kern="0" baseline="0" dirty="0" smtClean="0">
                          <a:latin typeface="+mn-lt"/>
                          <a:cs typeface="Arial" pitchFamily="34" charset="0"/>
                        </a:rPr>
                        <a:t> городском округе»</a:t>
                      </a:r>
                      <a:endParaRPr lang="ru-RU" sz="1100" b="0" dirty="0">
                        <a:latin typeface="+mn-lt"/>
                        <a:cs typeface="Arial" pitchFamily="34" charset="0"/>
                      </a:endParaRPr>
                    </a:p>
                  </a:txBody>
                  <a:tcPr/>
                </a:tc>
                <a:extLst>
                  <a:ext uri="{0D108BD9-81ED-4DB2-BD59-A6C34878D82A}">
                    <a16:rowId xmlns:a16="http://schemas.microsoft.com/office/drawing/2014/main" val="10005"/>
                  </a:ext>
                </a:extLst>
              </a:tr>
            </a:tbl>
          </a:graphicData>
        </a:graphic>
      </p:graphicFrame>
      <p:graphicFrame>
        <p:nvGraphicFramePr>
          <p:cNvPr id="27" name="Таблица 26"/>
          <p:cNvGraphicFramePr>
            <a:graphicFrameLocks noGrp="1"/>
          </p:cNvGraphicFramePr>
          <p:nvPr>
            <p:extLst>
              <p:ext uri="{D42A27DB-BD31-4B8C-83A1-F6EECF244321}">
                <p14:modId xmlns:p14="http://schemas.microsoft.com/office/powerpoint/2010/main" val="3551434612"/>
              </p:ext>
            </p:extLst>
          </p:nvPr>
        </p:nvGraphicFramePr>
        <p:xfrm>
          <a:off x="3497562" y="2077262"/>
          <a:ext cx="1914144" cy="594360"/>
        </p:xfrm>
        <a:graphic>
          <a:graphicData uri="http://schemas.openxmlformats.org/drawingml/2006/table">
            <a:tbl>
              <a:tblPr firstRow="1" bandRow="1">
                <a:tableStyleId>{2D5ABB26-0587-4C30-8999-92F81FD0307C}</a:tableStyleId>
              </a:tblPr>
              <a:tblGrid>
                <a:gridCol w="1914144">
                  <a:extLst>
                    <a:ext uri="{9D8B030D-6E8A-4147-A177-3AD203B41FA5}">
                      <a16:colId xmlns:a16="http://schemas.microsoft.com/office/drawing/2014/main" val="20000"/>
                    </a:ext>
                  </a:extLst>
                </a:gridCol>
              </a:tblGrid>
              <a:tr h="229271">
                <a:tc>
                  <a:txBody>
                    <a:bodyPr/>
                    <a:lstStyle/>
                    <a:p>
                      <a:pPr algn="ctr"/>
                      <a:r>
                        <a:rPr lang="ru-RU" sz="1100" b="1" u="sng" kern="0" dirty="0" smtClean="0">
                          <a:solidFill>
                            <a:schemeClr val="accent5">
                              <a:lumMod val="50000"/>
                            </a:schemeClr>
                          </a:solidFill>
                          <a:latin typeface="+mn-lt"/>
                          <a:cs typeface="Arial" pitchFamily="34" charset="0"/>
                        </a:rPr>
                        <a:t>Нормативно-правовая база, регулирующая бюджетный процесс</a:t>
                      </a:r>
                      <a:endParaRPr lang="ru-RU" sz="1100" b="1" dirty="0">
                        <a:solidFill>
                          <a:schemeClr val="accent5">
                            <a:lumMod val="50000"/>
                          </a:schemeClr>
                        </a:solidFill>
                        <a:latin typeface="+mn-lt"/>
                        <a:cs typeface="Arial" pitchFamily="34" charset="0"/>
                      </a:endParaRPr>
                    </a:p>
                  </a:txBody>
                  <a:tcPr/>
                </a:tc>
                <a:extLst>
                  <a:ext uri="{0D108BD9-81ED-4DB2-BD59-A6C34878D82A}">
                    <a16:rowId xmlns:a16="http://schemas.microsoft.com/office/drawing/2014/main" val="10000"/>
                  </a:ext>
                </a:extLst>
              </a:tr>
            </a:tbl>
          </a:graphicData>
        </a:graphic>
      </p:graphicFrame>
      <p:pic>
        <p:nvPicPr>
          <p:cNvPr id="31" name="Рисунок 29">
            <a:extLst>
              <a:ext uri="{FF2B5EF4-FFF2-40B4-BE49-F238E27FC236}">
                <a16:creationId xmlns:a16="http://schemas.microsoft.com/office/drawing/2014/main" id="{61A32693-11AA-5282-5795-505020DE37EF}"/>
              </a:ext>
            </a:extLst>
          </p:cNvPr>
          <p:cNvPicPr>
            <a:picLocks noChangeAspect="1"/>
          </p:cNvPicPr>
          <p:nvPr/>
        </p:nvPicPr>
        <p:blipFill>
          <a:blip r:embed="rId2" cstate="print">
            <a:duotone>
              <a:prstClr val="black"/>
              <a:schemeClr val="accent5">
                <a:lumMod val="50000"/>
                <a:tint val="45000"/>
                <a:satMod val="400000"/>
              </a:schemeClr>
            </a:duotone>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a:stretch/>
        </p:blipFill>
        <p:spPr>
          <a:xfrm>
            <a:off x="4252419" y="2665010"/>
            <a:ext cx="404429" cy="404429"/>
          </a:xfrm>
          <a:prstGeom prst="rect">
            <a:avLst/>
          </a:prstGeom>
        </p:spPr>
      </p:pic>
      <p:sp>
        <p:nvSpPr>
          <p:cNvPr id="3" name="Номер слайда 2"/>
          <p:cNvSpPr>
            <a:spLocks noGrp="1"/>
          </p:cNvSpPr>
          <p:nvPr>
            <p:ph type="sldNum" sz="quarter" idx="12"/>
          </p:nvPr>
        </p:nvSpPr>
        <p:spPr/>
        <p:txBody>
          <a:bodyPr/>
          <a:lstStyle/>
          <a:p>
            <a:fld id="{CC173F88-3387-453B-9303-AC0210B95CB8}" type="slidenum">
              <a:rPr lang="ru-RU" smtClean="0"/>
              <a:pPr/>
              <a:t>6</a:t>
            </a:fld>
            <a:endParaRPr lang="ru-RU"/>
          </a:p>
        </p:txBody>
      </p:sp>
    </p:spTree>
    <p:extLst>
      <p:ext uri="{BB962C8B-B14F-4D97-AF65-F5344CB8AC3E}">
        <p14:creationId xmlns:p14="http://schemas.microsoft.com/office/powerpoint/2010/main" val="28745388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 name="Прямоугольник 29"/>
          <p:cNvSpPr/>
          <p:nvPr/>
        </p:nvSpPr>
        <p:spPr>
          <a:xfrm>
            <a:off x="0" y="1"/>
            <a:ext cx="9144000" cy="6858736"/>
          </a:xfrm>
          <a:prstGeom prst="rect">
            <a:avLst/>
          </a:prstGeom>
          <a:solidFill>
            <a:schemeClr val="bg1">
              <a:alpha val="89000"/>
            </a:schemeClr>
          </a:solidFill>
          <a:ln w="180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dirty="0"/>
          </a:p>
        </p:txBody>
      </p:sp>
      <p:sp>
        <p:nvSpPr>
          <p:cNvPr id="29" name="Прямоугольник 28"/>
          <p:cNvSpPr/>
          <p:nvPr/>
        </p:nvSpPr>
        <p:spPr>
          <a:xfrm>
            <a:off x="214128" y="206343"/>
            <a:ext cx="8725156" cy="953717"/>
          </a:xfrm>
          <a:prstGeom prst="rect">
            <a:avLst/>
          </a:prstGeom>
          <a:no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1" name="Прямоугольник 20"/>
          <p:cNvSpPr/>
          <p:nvPr/>
        </p:nvSpPr>
        <p:spPr>
          <a:xfrm>
            <a:off x="291648" y="2220452"/>
            <a:ext cx="3956223" cy="4324261"/>
          </a:xfrm>
          <a:prstGeom prst="rect">
            <a:avLst/>
          </a:prstGeom>
          <a:noFill/>
        </p:spPr>
        <p:txBody>
          <a:bodyPr wrap="square">
            <a:spAutoFit/>
          </a:bodyPr>
          <a:lstStyle/>
          <a:p>
            <a:pPr lvl="0" indent="358775" algn="just"/>
            <a:r>
              <a:rPr lang="ru-RU" sz="1100" b="1" spc="50" dirty="0" smtClean="0">
                <a:solidFill>
                  <a:schemeClr val="accent5">
                    <a:lumMod val="50000"/>
                  </a:schemeClr>
                </a:solidFill>
                <a:cs typeface="Courier New" pitchFamily="49" charset="0"/>
              </a:rPr>
              <a:t>Публичные </a:t>
            </a:r>
            <a:r>
              <a:rPr lang="ru-RU" sz="1100" b="1" spc="55" dirty="0" smtClean="0">
                <a:solidFill>
                  <a:schemeClr val="accent5">
                    <a:lumMod val="50000"/>
                  </a:schemeClr>
                </a:solidFill>
                <a:cs typeface="Courier New" pitchFamily="49" charset="0"/>
              </a:rPr>
              <a:t>слушания </a:t>
            </a:r>
            <a:r>
              <a:rPr lang="ru-RU" sz="1100" b="1" spc="-235" dirty="0" smtClean="0">
                <a:cs typeface="Courier New" pitchFamily="49" charset="0"/>
              </a:rPr>
              <a:t>–</a:t>
            </a:r>
            <a:r>
              <a:rPr lang="ru-RU" sz="1100" b="1" spc="-85" dirty="0" smtClean="0">
                <a:cs typeface="Courier New" pitchFamily="49" charset="0"/>
              </a:rPr>
              <a:t> </a:t>
            </a:r>
            <a:r>
              <a:rPr lang="ru-RU" sz="1100" b="1" spc="-55" dirty="0" smtClean="0">
                <a:cs typeface="Courier New" pitchFamily="49" charset="0"/>
              </a:rPr>
              <a:t>форма </a:t>
            </a:r>
            <a:r>
              <a:rPr lang="ru-RU" sz="1100" b="1" spc="-30" dirty="0" smtClean="0">
                <a:cs typeface="Courier New" pitchFamily="49" charset="0"/>
              </a:rPr>
              <a:t>реализации </a:t>
            </a:r>
            <a:r>
              <a:rPr lang="ru-RU" sz="1100" b="1" spc="-25" dirty="0" smtClean="0">
                <a:cs typeface="Courier New" pitchFamily="49" charset="0"/>
              </a:rPr>
              <a:t>прав населения </a:t>
            </a:r>
            <a:r>
              <a:rPr lang="ru-RU" sz="1100" b="1" spc="-40" dirty="0" smtClean="0">
                <a:cs typeface="Courier New" pitchFamily="49" charset="0"/>
              </a:rPr>
              <a:t>на  </a:t>
            </a:r>
            <a:r>
              <a:rPr lang="ru-RU" sz="1100" b="1" spc="-15" dirty="0" smtClean="0">
                <a:cs typeface="Courier New" pitchFamily="49" charset="0"/>
              </a:rPr>
              <a:t>участие </a:t>
            </a:r>
            <a:r>
              <a:rPr lang="ru-RU" sz="1100" b="1" spc="5" dirty="0" smtClean="0">
                <a:cs typeface="Courier New" pitchFamily="49" charset="0"/>
              </a:rPr>
              <a:t>в </a:t>
            </a:r>
            <a:r>
              <a:rPr lang="ru-RU" sz="1100" b="1" spc="-25" dirty="0" smtClean="0">
                <a:cs typeface="Courier New" pitchFamily="49" charset="0"/>
              </a:rPr>
              <a:t>процессе </a:t>
            </a:r>
            <a:r>
              <a:rPr lang="ru-RU" sz="1100" b="1" spc="-30" dirty="0" smtClean="0">
                <a:cs typeface="Courier New" pitchFamily="49" charset="0"/>
              </a:rPr>
              <a:t>принятия </a:t>
            </a:r>
            <a:r>
              <a:rPr lang="ru-RU" sz="1100" b="1" spc="-35" dirty="0" smtClean="0">
                <a:cs typeface="Courier New" pitchFamily="49" charset="0"/>
              </a:rPr>
              <a:t>решений </a:t>
            </a:r>
            <a:r>
              <a:rPr lang="ru-RU" sz="1100" b="1" spc="-10" dirty="0" smtClean="0">
                <a:cs typeface="Courier New" pitchFamily="49" charset="0"/>
              </a:rPr>
              <a:t>путем </a:t>
            </a:r>
            <a:r>
              <a:rPr lang="ru-RU" sz="1100" b="1" spc="-25" dirty="0" smtClean="0">
                <a:cs typeface="Courier New" pitchFamily="49" charset="0"/>
              </a:rPr>
              <a:t>проведения  собрания </a:t>
            </a:r>
            <a:r>
              <a:rPr lang="ru-RU" sz="1100" b="1" spc="-20" dirty="0" smtClean="0">
                <a:cs typeface="Courier New" pitchFamily="49" charset="0"/>
              </a:rPr>
              <a:t>для </a:t>
            </a:r>
            <a:r>
              <a:rPr lang="ru-RU" sz="1100" b="1" spc="-25" dirty="0" smtClean="0">
                <a:cs typeface="Courier New" pitchFamily="49" charset="0"/>
              </a:rPr>
              <a:t>обсуждения </a:t>
            </a:r>
            <a:r>
              <a:rPr lang="ru-RU" sz="1100" b="1" spc="-15" dirty="0" smtClean="0">
                <a:cs typeface="Courier New" pitchFamily="49" charset="0"/>
              </a:rPr>
              <a:t>общественно </a:t>
            </a:r>
            <a:r>
              <a:rPr lang="ru-RU" sz="1100" b="1" spc="-50" dirty="0" smtClean="0">
                <a:cs typeface="Courier New" pitchFamily="49" charset="0"/>
              </a:rPr>
              <a:t>значимых</a:t>
            </a:r>
            <a:r>
              <a:rPr lang="ru-RU" sz="1100" b="1" spc="-55" dirty="0" smtClean="0">
                <a:cs typeface="Courier New" pitchFamily="49" charset="0"/>
              </a:rPr>
              <a:t> </a:t>
            </a:r>
            <a:r>
              <a:rPr lang="ru-RU" sz="1100" b="1" spc="-30" dirty="0" smtClean="0">
                <a:cs typeface="Courier New" pitchFamily="49" charset="0"/>
              </a:rPr>
              <a:t>вопросов.</a:t>
            </a:r>
            <a:endParaRPr lang="ru-RU" sz="1100" b="1" dirty="0" smtClean="0">
              <a:cs typeface="Courier New" pitchFamily="49" charset="0"/>
            </a:endParaRPr>
          </a:p>
          <a:p>
            <a:pPr algn="just">
              <a:lnSpc>
                <a:spcPct val="100000"/>
              </a:lnSpc>
              <a:spcBef>
                <a:spcPts val="40"/>
              </a:spcBef>
            </a:pPr>
            <a:endParaRPr lang="ru-RU" sz="1100" b="1" dirty="0" smtClean="0">
              <a:cs typeface="Courier New" pitchFamily="49" charset="0"/>
            </a:endParaRPr>
          </a:p>
          <a:p>
            <a:pPr marR="15240" indent="361950" algn="just">
              <a:lnSpc>
                <a:spcPct val="100000"/>
              </a:lnSpc>
            </a:pPr>
            <a:r>
              <a:rPr lang="ru-RU" sz="1100" b="1" spc="50" dirty="0" smtClean="0">
                <a:solidFill>
                  <a:schemeClr val="accent5">
                    <a:lumMod val="50000"/>
                  </a:schemeClr>
                </a:solidFill>
                <a:cs typeface="Courier New" pitchFamily="49" charset="0"/>
              </a:rPr>
              <a:t>Публичные слушания проводятся </a:t>
            </a:r>
            <a:r>
              <a:rPr lang="ru-RU" sz="1100" b="1" spc="20" dirty="0" smtClean="0">
                <a:solidFill>
                  <a:schemeClr val="accent5">
                    <a:lumMod val="50000"/>
                  </a:schemeClr>
                </a:solidFill>
                <a:cs typeface="Courier New" pitchFamily="49" charset="0"/>
              </a:rPr>
              <a:t>в</a:t>
            </a:r>
            <a:r>
              <a:rPr lang="ru-RU" sz="1100" b="1" spc="-265" dirty="0" smtClean="0">
                <a:solidFill>
                  <a:schemeClr val="accent5">
                    <a:lumMod val="50000"/>
                  </a:schemeClr>
                </a:solidFill>
                <a:cs typeface="Courier New" pitchFamily="49" charset="0"/>
              </a:rPr>
              <a:t> </a:t>
            </a:r>
            <a:r>
              <a:rPr lang="ru-RU" sz="1100" b="1" spc="40" dirty="0" smtClean="0">
                <a:solidFill>
                  <a:schemeClr val="accent5">
                    <a:lumMod val="50000"/>
                  </a:schemeClr>
                </a:solidFill>
                <a:cs typeface="Courier New" pitchFamily="49" charset="0"/>
              </a:rPr>
              <a:t>целях:</a:t>
            </a:r>
            <a:endParaRPr lang="ru-RU" sz="1100" b="1" dirty="0" smtClean="0">
              <a:solidFill>
                <a:schemeClr val="accent5">
                  <a:lumMod val="50000"/>
                </a:schemeClr>
              </a:solidFill>
              <a:cs typeface="Courier New" pitchFamily="49" charset="0"/>
            </a:endParaRPr>
          </a:p>
          <a:p>
            <a:pPr marL="12700" marR="30480" indent="43815" algn="just">
              <a:lnSpc>
                <a:spcPct val="100000"/>
              </a:lnSpc>
              <a:buChar char="-"/>
              <a:tabLst>
                <a:tab pos="207010" algn="l"/>
              </a:tabLst>
            </a:pPr>
            <a:r>
              <a:rPr lang="ru-RU" sz="1100" b="1" spc="-40" dirty="0" smtClean="0">
                <a:cs typeface="Courier New" pitchFamily="49" charset="0"/>
              </a:rPr>
              <a:t>информирования </a:t>
            </a:r>
            <a:r>
              <a:rPr lang="ru-RU" sz="1100" b="1" spc="-25" dirty="0" smtClean="0">
                <a:cs typeface="Courier New" pitchFamily="49" charset="0"/>
              </a:rPr>
              <a:t>населения </a:t>
            </a:r>
            <a:r>
              <a:rPr lang="ru-RU" sz="1100" b="1" spc="-40" dirty="0" smtClean="0">
                <a:cs typeface="Courier New" pitchFamily="49" charset="0"/>
              </a:rPr>
              <a:t>и </a:t>
            </a:r>
            <a:r>
              <a:rPr lang="ru-RU" sz="1100" b="1" spc="-15" dirty="0" smtClean="0">
                <a:cs typeface="Courier New" pitchFamily="49" charset="0"/>
              </a:rPr>
              <a:t>общественности </a:t>
            </a:r>
            <a:r>
              <a:rPr lang="ru-RU" sz="1100" b="1" spc="-40" dirty="0" smtClean="0">
                <a:cs typeface="Courier New" pitchFamily="49" charset="0"/>
              </a:rPr>
              <a:t>по </a:t>
            </a:r>
            <a:r>
              <a:rPr lang="ru-RU" sz="1100" b="1" spc="-25" dirty="0" smtClean="0">
                <a:cs typeface="Courier New" pitchFamily="49" charset="0"/>
              </a:rPr>
              <a:t>обсуждаемому </a:t>
            </a:r>
            <a:r>
              <a:rPr lang="ru-RU" sz="1100" b="1" spc="-5" dirty="0" smtClean="0">
                <a:cs typeface="Courier New" pitchFamily="49" charset="0"/>
              </a:rPr>
              <a:t>проекту </a:t>
            </a:r>
            <a:r>
              <a:rPr lang="ru-RU" sz="1100" b="1" spc="-30" dirty="0" smtClean="0">
                <a:cs typeface="Courier New" pitchFamily="49" charset="0"/>
              </a:rPr>
              <a:t>бюджета</a:t>
            </a:r>
            <a:r>
              <a:rPr lang="ru-RU" sz="1100" b="1" spc="-55" dirty="0" smtClean="0">
                <a:cs typeface="Courier New" pitchFamily="49" charset="0"/>
              </a:rPr>
              <a:t> </a:t>
            </a:r>
            <a:r>
              <a:rPr lang="ru-RU" sz="1100" b="1" spc="-30" dirty="0" smtClean="0">
                <a:cs typeface="Courier New" pitchFamily="49" charset="0"/>
              </a:rPr>
              <a:t>города;</a:t>
            </a:r>
            <a:endParaRPr lang="ru-RU" sz="1100" b="1" dirty="0" smtClean="0">
              <a:cs typeface="Courier New" pitchFamily="49" charset="0"/>
            </a:endParaRPr>
          </a:p>
          <a:p>
            <a:pPr marL="12700" marR="30480" indent="43815" algn="just">
              <a:lnSpc>
                <a:spcPct val="100000"/>
              </a:lnSpc>
              <a:buChar char="-"/>
              <a:tabLst>
                <a:tab pos="246379" algn="l"/>
              </a:tabLst>
            </a:pPr>
            <a:r>
              <a:rPr lang="ru-RU" sz="1100" b="1" spc="-20" dirty="0" smtClean="0">
                <a:cs typeface="Courier New" pitchFamily="49" charset="0"/>
              </a:rPr>
              <a:t>выявления </a:t>
            </a:r>
            <a:r>
              <a:rPr lang="ru-RU" sz="1100" b="1" spc="-40" dirty="0" smtClean="0">
                <a:cs typeface="Courier New" pitchFamily="49" charset="0"/>
              </a:rPr>
              <a:t>мнения </a:t>
            </a:r>
            <a:r>
              <a:rPr lang="ru-RU" sz="1100" b="1" spc="-25" dirty="0" smtClean="0">
                <a:cs typeface="Courier New" pitchFamily="49" charset="0"/>
              </a:rPr>
              <a:t>населения </a:t>
            </a:r>
            <a:r>
              <a:rPr lang="ru-RU" sz="1100" b="1" spc="-40" dirty="0" smtClean="0">
                <a:cs typeface="Courier New" pitchFamily="49" charset="0"/>
              </a:rPr>
              <a:t>и </a:t>
            </a:r>
            <a:r>
              <a:rPr lang="ru-RU" sz="1100" b="1" spc="-20" dirty="0" smtClean="0">
                <a:cs typeface="Courier New" pitchFamily="49" charset="0"/>
              </a:rPr>
              <a:t>подготовки </a:t>
            </a:r>
            <a:r>
              <a:rPr lang="ru-RU" sz="1100" b="1" spc="-30" dirty="0" smtClean="0">
                <a:cs typeface="Courier New" pitchFamily="49" charset="0"/>
              </a:rPr>
              <a:t>рекомендаций </a:t>
            </a:r>
            <a:r>
              <a:rPr lang="ru-RU" sz="1100" b="1" spc="-40" dirty="0" smtClean="0">
                <a:cs typeface="Courier New" pitchFamily="49" charset="0"/>
              </a:rPr>
              <a:t>по </a:t>
            </a:r>
            <a:r>
              <a:rPr lang="ru-RU" sz="1100" b="1" spc="-15" dirty="0" smtClean="0">
                <a:cs typeface="Courier New" pitchFamily="49" charset="0"/>
              </a:rPr>
              <a:t>итогам </a:t>
            </a:r>
            <a:r>
              <a:rPr lang="ru-RU" sz="1100" b="1" spc="-25" dirty="0" smtClean="0">
                <a:cs typeface="Courier New" pitchFamily="49" charset="0"/>
              </a:rPr>
              <a:t>обсуждения  </a:t>
            </a:r>
            <a:r>
              <a:rPr lang="ru-RU" sz="1100" b="1" spc="-30" dirty="0" smtClean="0">
                <a:cs typeface="Courier New" pitchFamily="49" charset="0"/>
              </a:rPr>
              <a:t>населением </a:t>
            </a:r>
            <a:r>
              <a:rPr lang="ru-RU" sz="1100" b="1" spc="-15" dirty="0" smtClean="0">
                <a:cs typeface="Courier New" pitchFamily="49" charset="0"/>
              </a:rPr>
              <a:t>проекта </a:t>
            </a:r>
            <a:r>
              <a:rPr lang="ru-RU" sz="1100" b="1" spc="-30" dirty="0" smtClean="0">
                <a:cs typeface="Courier New" pitchFamily="49" charset="0"/>
              </a:rPr>
              <a:t>бюджета</a:t>
            </a:r>
            <a:r>
              <a:rPr lang="ru-RU" sz="1100" b="1" spc="-60" dirty="0" smtClean="0">
                <a:cs typeface="Courier New" pitchFamily="49" charset="0"/>
              </a:rPr>
              <a:t> </a:t>
            </a:r>
            <a:r>
              <a:rPr lang="ru-RU" sz="1100" b="1" spc="-30" dirty="0" smtClean="0">
                <a:cs typeface="Courier New" pitchFamily="49" charset="0"/>
              </a:rPr>
              <a:t>города;</a:t>
            </a:r>
            <a:endParaRPr lang="ru-RU" sz="1100" b="1" dirty="0" smtClean="0">
              <a:cs typeface="Courier New" pitchFamily="49" charset="0"/>
            </a:endParaRPr>
          </a:p>
          <a:p>
            <a:pPr marL="12700" marR="29845" indent="43815" algn="just">
              <a:lnSpc>
                <a:spcPct val="100000"/>
              </a:lnSpc>
              <a:spcBef>
                <a:spcPts val="5"/>
              </a:spcBef>
              <a:buChar char="-"/>
              <a:tabLst>
                <a:tab pos="170180" algn="l"/>
              </a:tabLst>
            </a:pPr>
            <a:r>
              <a:rPr lang="ru-RU" sz="1100" b="1" spc="-30" dirty="0" smtClean="0">
                <a:cs typeface="Courier New" pitchFamily="49" charset="0"/>
              </a:rPr>
              <a:t>оказания </a:t>
            </a:r>
            <a:r>
              <a:rPr lang="ru-RU" sz="1100" b="1" spc="-15" dirty="0" smtClean="0">
                <a:cs typeface="Courier New" pitchFamily="49" charset="0"/>
              </a:rPr>
              <a:t>непосредственного </a:t>
            </a:r>
            <a:r>
              <a:rPr lang="ru-RU" sz="1100" b="1" spc="-35" dirty="0" smtClean="0">
                <a:cs typeface="Courier New" pitchFamily="49" charset="0"/>
              </a:rPr>
              <a:t>влияния </a:t>
            </a:r>
            <a:r>
              <a:rPr lang="ru-RU" sz="1100" b="1" spc="-30" dirty="0" smtClean="0">
                <a:cs typeface="Courier New" pitchFamily="49" charset="0"/>
              </a:rPr>
              <a:t>населения </a:t>
            </a:r>
            <a:r>
              <a:rPr lang="ru-RU" sz="1100" b="1" spc="-40" dirty="0" smtClean="0">
                <a:cs typeface="Courier New" pitchFamily="49" charset="0"/>
              </a:rPr>
              <a:t>и </a:t>
            </a:r>
            <a:r>
              <a:rPr lang="ru-RU" sz="1100" b="1" spc="-15" dirty="0" smtClean="0">
                <a:cs typeface="Courier New" pitchFamily="49" charset="0"/>
              </a:rPr>
              <a:t>общественности </a:t>
            </a:r>
            <a:r>
              <a:rPr lang="ru-RU" sz="1100" b="1" spc="-35" dirty="0" smtClean="0">
                <a:cs typeface="Courier New" pitchFamily="49" charset="0"/>
              </a:rPr>
              <a:t>на </a:t>
            </a:r>
            <a:r>
              <a:rPr lang="ru-RU" sz="1100" b="1" spc="-20" dirty="0" smtClean="0">
                <a:cs typeface="Courier New" pitchFamily="49" charset="0"/>
              </a:rPr>
              <a:t>принятие </a:t>
            </a:r>
            <a:r>
              <a:rPr lang="ru-RU" sz="1100" b="1" spc="-15" dirty="0" smtClean="0">
                <a:cs typeface="Courier New" pitchFamily="49" charset="0"/>
              </a:rPr>
              <a:t>проекта </a:t>
            </a:r>
            <a:r>
              <a:rPr lang="ru-RU" sz="1100" b="1" spc="-30" dirty="0" smtClean="0">
                <a:cs typeface="Courier New" pitchFamily="49" charset="0"/>
              </a:rPr>
              <a:t>бюджета</a:t>
            </a:r>
            <a:r>
              <a:rPr lang="ru-RU" sz="1100" b="1" spc="-55" dirty="0" smtClean="0">
                <a:cs typeface="Courier New" pitchFamily="49" charset="0"/>
              </a:rPr>
              <a:t> </a:t>
            </a:r>
            <a:r>
              <a:rPr lang="ru-RU" sz="1100" b="1" spc="-35" dirty="0" smtClean="0">
                <a:cs typeface="Courier New" pitchFamily="49" charset="0"/>
              </a:rPr>
              <a:t>города.</a:t>
            </a:r>
          </a:p>
          <a:p>
            <a:pPr marL="12700" marR="29845" indent="43815" algn="just">
              <a:lnSpc>
                <a:spcPct val="100000"/>
              </a:lnSpc>
              <a:spcBef>
                <a:spcPts val="5"/>
              </a:spcBef>
              <a:buChar char="-"/>
              <a:tabLst>
                <a:tab pos="170180" algn="l"/>
              </a:tabLst>
            </a:pPr>
            <a:endParaRPr lang="ru-RU" sz="1100" b="1" spc="-35" dirty="0" smtClean="0">
              <a:cs typeface="Courier New" pitchFamily="49" charset="0"/>
            </a:endParaRPr>
          </a:p>
          <a:p>
            <a:pPr marL="12700" marR="29845" indent="349250" algn="just">
              <a:lnSpc>
                <a:spcPct val="100000"/>
              </a:lnSpc>
              <a:spcBef>
                <a:spcPts val="5"/>
              </a:spcBef>
            </a:pPr>
            <a:r>
              <a:rPr lang="ru-RU" sz="1100" b="1" spc="-45" dirty="0" smtClean="0">
                <a:solidFill>
                  <a:schemeClr val="accent5">
                    <a:lumMod val="50000"/>
                  </a:schemeClr>
                </a:solidFill>
                <a:cs typeface="Courier New" pitchFamily="49" charset="0"/>
              </a:rPr>
              <a:t>Каждый </a:t>
            </a:r>
            <a:r>
              <a:rPr lang="ru-RU" sz="1100" b="1" spc="-20" dirty="0" smtClean="0">
                <a:solidFill>
                  <a:schemeClr val="accent5">
                    <a:lumMod val="50000"/>
                  </a:schemeClr>
                </a:solidFill>
                <a:cs typeface="Courier New" pitchFamily="49" charset="0"/>
              </a:rPr>
              <a:t>житель </a:t>
            </a:r>
            <a:r>
              <a:rPr lang="ru-RU" sz="1100" b="1" spc="-15" dirty="0" smtClean="0">
                <a:cs typeface="Courier New" pitchFamily="49" charset="0"/>
              </a:rPr>
              <a:t>вправе </a:t>
            </a:r>
            <a:r>
              <a:rPr lang="ru-RU" sz="1100" b="1" spc="-10" dirty="0" smtClean="0">
                <a:cs typeface="Courier New" pitchFamily="49" charset="0"/>
              </a:rPr>
              <a:t>высказать свое </a:t>
            </a:r>
            <a:r>
              <a:rPr lang="ru-RU" sz="1100" b="1" spc="-45" dirty="0" smtClean="0">
                <a:cs typeface="Courier New" pitchFamily="49" charset="0"/>
              </a:rPr>
              <a:t>мнение, </a:t>
            </a:r>
            <a:r>
              <a:rPr lang="ru-RU" sz="1100" b="1" spc="-5" dirty="0" smtClean="0">
                <a:cs typeface="Courier New" pitchFamily="49" charset="0"/>
              </a:rPr>
              <a:t>предоставить </a:t>
            </a:r>
            <a:r>
              <a:rPr lang="ru-RU" sz="1100" b="1" spc="-35" dirty="0" smtClean="0">
                <a:cs typeface="Courier New" pitchFamily="49" charset="0"/>
              </a:rPr>
              <a:t>материалы, </a:t>
            </a:r>
            <a:r>
              <a:rPr lang="ru-RU" sz="1100" b="1" spc="-30" dirty="0" smtClean="0">
                <a:cs typeface="Courier New" pitchFamily="49" charset="0"/>
              </a:rPr>
              <a:t>письменные  </a:t>
            </a:r>
            <a:r>
              <a:rPr lang="ru-RU" sz="1100" b="1" spc="-35" dirty="0" smtClean="0">
                <a:cs typeface="Courier New" pitchFamily="49" charset="0"/>
              </a:rPr>
              <a:t>предложения </a:t>
            </a:r>
            <a:r>
              <a:rPr lang="ru-RU" sz="1100" b="1" spc="-40" dirty="0" smtClean="0">
                <a:cs typeface="Courier New" pitchFamily="49" charset="0"/>
              </a:rPr>
              <a:t>и замечания </a:t>
            </a:r>
            <a:r>
              <a:rPr lang="ru-RU" sz="1100" b="1" spc="-20" dirty="0" smtClean="0">
                <a:cs typeface="Courier New" pitchFamily="49" charset="0"/>
              </a:rPr>
              <a:t>для </a:t>
            </a:r>
            <a:r>
              <a:rPr lang="ru-RU" sz="1100" b="1" spc="-35" dirty="0" smtClean="0">
                <a:cs typeface="Courier New" pitchFamily="49" charset="0"/>
              </a:rPr>
              <a:t>включения </a:t>
            </a:r>
            <a:r>
              <a:rPr lang="ru-RU" sz="1100" b="1" spc="-45" dirty="0" smtClean="0">
                <a:cs typeface="Courier New" pitchFamily="49" charset="0"/>
              </a:rPr>
              <a:t>их </a:t>
            </a:r>
            <a:r>
              <a:rPr lang="ru-RU" sz="1100" b="1" spc="5" dirty="0" smtClean="0">
                <a:cs typeface="Courier New" pitchFamily="49" charset="0"/>
              </a:rPr>
              <a:t>в </a:t>
            </a:r>
            <a:r>
              <a:rPr lang="ru-RU" sz="1100" b="1" spc="-25" dirty="0" smtClean="0">
                <a:cs typeface="Courier New" pitchFamily="49" charset="0"/>
              </a:rPr>
              <a:t>протокол </a:t>
            </a:r>
            <a:r>
              <a:rPr lang="ru-RU" sz="1100" b="1" spc="-35" dirty="0" smtClean="0">
                <a:cs typeface="Courier New" pitchFamily="49" charset="0"/>
              </a:rPr>
              <a:t>публичных</a:t>
            </a:r>
            <a:r>
              <a:rPr lang="ru-RU" sz="1100" b="1" spc="125" dirty="0" smtClean="0">
                <a:cs typeface="Courier New" pitchFamily="49" charset="0"/>
              </a:rPr>
              <a:t> </a:t>
            </a:r>
            <a:r>
              <a:rPr lang="ru-RU" sz="1100" b="1" spc="-50" dirty="0" smtClean="0">
                <a:cs typeface="Courier New" pitchFamily="49" charset="0"/>
              </a:rPr>
              <a:t>слушаний.</a:t>
            </a:r>
            <a:endParaRPr lang="ru-RU" sz="1100" b="1" dirty="0" smtClean="0">
              <a:cs typeface="Courier New" pitchFamily="49" charset="0"/>
            </a:endParaRPr>
          </a:p>
          <a:p>
            <a:pPr marL="12700" marR="27940" algn="just">
              <a:lnSpc>
                <a:spcPct val="100000"/>
              </a:lnSpc>
              <a:tabLst>
                <a:tab pos="1175385" algn="l"/>
                <a:tab pos="1437640" algn="l"/>
                <a:tab pos="1694814" algn="l"/>
                <a:tab pos="2240915" algn="l"/>
                <a:tab pos="2681605" algn="l"/>
                <a:tab pos="2949575" algn="l"/>
                <a:tab pos="3647440" algn="l"/>
                <a:tab pos="3717925" algn="l"/>
                <a:tab pos="4967605" algn="l"/>
                <a:tab pos="5158105" algn="l"/>
                <a:tab pos="5545455" algn="l"/>
                <a:tab pos="6223635" algn="l"/>
                <a:tab pos="7074534" algn="l"/>
                <a:tab pos="7360920" algn="l"/>
                <a:tab pos="7771130" algn="l"/>
                <a:tab pos="8034655" algn="l"/>
              </a:tabLst>
            </a:pPr>
            <a:r>
              <a:rPr lang="ru-RU" sz="1100" b="1" spc="-15" dirty="0" smtClean="0">
                <a:cs typeface="Courier New" pitchFamily="49" charset="0"/>
              </a:rPr>
              <a:t>	</a:t>
            </a:r>
          </a:p>
          <a:p>
            <a:pPr marL="12700" marR="27940" algn="just">
              <a:lnSpc>
                <a:spcPct val="100000"/>
              </a:lnSpc>
              <a:tabLst>
                <a:tab pos="1175385" algn="l"/>
                <a:tab pos="1437640" algn="l"/>
                <a:tab pos="1694814" algn="l"/>
                <a:tab pos="2240915" algn="l"/>
                <a:tab pos="2681605" algn="l"/>
                <a:tab pos="2949575" algn="l"/>
                <a:tab pos="3647440" algn="l"/>
                <a:tab pos="3717925" algn="l"/>
                <a:tab pos="4967605" algn="l"/>
                <a:tab pos="5158105" algn="l"/>
                <a:tab pos="5545455" algn="l"/>
                <a:tab pos="6223635" algn="l"/>
                <a:tab pos="7074534" algn="l"/>
                <a:tab pos="7360920" algn="l"/>
                <a:tab pos="7771130" algn="l"/>
                <a:tab pos="8034655" algn="l"/>
              </a:tabLst>
            </a:pPr>
            <a:r>
              <a:rPr lang="ru-RU" sz="1100" b="1" spc="-15" dirty="0" smtClean="0">
                <a:solidFill>
                  <a:schemeClr val="accent5">
                    <a:lumMod val="50000"/>
                  </a:schemeClr>
                </a:solidFill>
                <a:cs typeface="Courier New" pitchFamily="49" charset="0"/>
              </a:rPr>
              <a:t>Ин</a:t>
            </a:r>
            <a:r>
              <a:rPr lang="ru-RU" sz="1100" b="1" spc="110" dirty="0" smtClean="0">
                <a:solidFill>
                  <a:schemeClr val="accent5">
                    <a:lumMod val="50000"/>
                  </a:schemeClr>
                </a:solidFill>
                <a:cs typeface="Courier New" pitchFamily="49" charset="0"/>
              </a:rPr>
              <a:t>ф</a:t>
            </a:r>
            <a:r>
              <a:rPr lang="ru-RU" sz="1100" b="1" spc="85" dirty="0" smtClean="0">
                <a:solidFill>
                  <a:schemeClr val="accent5">
                    <a:lumMod val="50000"/>
                  </a:schemeClr>
                </a:solidFill>
                <a:cs typeface="Courier New" pitchFamily="49" charset="0"/>
              </a:rPr>
              <a:t>о</a:t>
            </a:r>
            <a:r>
              <a:rPr lang="ru-RU" sz="1100" b="1" spc="50" dirty="0" smtClean="0">
                <a:solidFill>
                  <a:schemeClr val="accent5">
                    <a:lumMod val="50000"/>
                  </a:schemeClr>
                </a:solidFill>
                <a:cs typeface="Courier New" pitchFamily="49" charset="0"/>
              </a:rPr>
              <a:t>р</a:t>
            </a:r>
            <a:r>
              <a:rPr lang="ru-RU" sz="1100" b="1" spc="45" dirty="0" smtClean="0">
                <a:solidFill>
                  <a:schemeClr val="accent5">
                    <a:lumMod val="50000"/>
                  </a:schemeClr>
                </a:solidFill>
                <a:cs typeface="Courier New" pitchFamily="49" charset="0"/>
              </a:rPr>
              <a:t>ма</a:t>
            </a:r>
            <a:r>
              <a:rPr lang="ru-RU" sz="1100" b="1" spc="65" dirty="0" smtClean="0">
                <a:solidFill>
                  <a:schemeClr val="accent5">
                    <a:lumMod val="50000"/>
                  </a:schemeClr>
                </a:solidFill>
                <a:cs typeface="Courier New" pitchFamily="49" charset="0"/>
              </a:rPr>
              <a:t>ц</a:t>
            </a:r>
            <a:r>
              <a:rPr lang="ru-RU" sz="1100" b="1" spc="60" dirty="0" smtClean="0">
                <a:solidFill>
                  <a:schemeClr val="accent5">
                    <a:lumMod val="50000"/>
                  </a:schemeClr>
                </a:solidFill>
                <a:cs typeface="Courier New" pitchFamily="49" charset="0"/>
              </a:rPr>
              <a:t>ия</a:t>
            </a:r>
            <a:r>
              <a:rPr lang="ru-RU" sz="1100" b="1" dirty="0" smtClean="0">
                <a:solidFill>
                  <a:schemeClr val="accent5">
                    <a:lumMod val="50000"/>
                  </a:schemeClr>
                </a:solidFill>
                <a:cs typeface="Courier New" pitchFamily="49" charset="0"/>
              </a:rPr>
              <a:t>	</a:t>
            </a:r>
            <a:r>
              <a:rPr lang="ru-RU" sz="1100" b="1" spc="105" dirty="0" smtClean="0">
                <a:solidFill>
                  <a:schemeClr val="accent5">
                    <a:lumMod val="50000"/>
                  </a:schemeClr>
                </a:solidFill>
                <a:cs typeface="Courier New" pitchFamily="49" charset="0"/>
              </a:rPr>
              <a:t>о</a:t>
            </a:r>
            <a:r>
              <a:rPr lang="ru-RU" sz="1100" b="1" dirty="0" smtClean="0">
                <a:solidFill>
                  <a:schemeClr val="accent5">
                    <a:lumMod val="50000"/>
                  </a:schemeClr>
                </a:solidFill>
                <a:cs typeface="Courier New" pitchFamily="49" charset="0"/>
              </a:rPr>
              <a:t>	</a:t>
            </a:r>
            <a:r>
              <a:rPr lang="ru-RU" sz="1100" b="1" spc="40" dirty="0" smtClean="0">
                <a:solidFill>
                  <a:schemeClr val="accent5">
                    <a:lumMod val="50000"/>
                  </a:schemeClr>
                </a:solidFill>
                <a:cs typeface="Courier New" pitchFamily="49" charset="0"/>
              </a:rPr>
              <a:t>в</a:t>
            </a:r>
            <a:r>
              <a:rPr lang="ru-RU" sz="1100" b="1" spc="30" dirty="0" smtClean="0">
                <a:solidFill>
                  <a:schemeClr val="accent5">
                    <a:lumMod val="50000"/>
                  </a:schemeClr>
                </a:solidFill>
                <a:cs typeface="Courier New" pitchFamily="49" charset="0"/>
              </a:rPr>
              <a:t>р</a:t>
            </a:r>
            <a:r>
              <a:rPr lang="ru-RU" sz="1100" b="1" spc="65" dirty="0" smtClean="0">
                <a:solidFill>
                  <a:schemeClr val="accent5">
                    <a:lumMod val="50000"/>
                  </a:schemeClr>
                </a:solidFill>
                <a:cs typeface="Courier New" pitchFamily="49" charset="0"/>
              </a:rPr>
              <a:t>е</a:t>
            </a:r>
            <a:r>
              <a:rPr lang="ru-RU" sz="1100" b="1" spc="110" dirty="0" smtClean="0">
                <a:solidFill>
                  <a:schemeClr val="accent5">
                    <a:lumMod val="50000"/>
                  </a:schemeClr>
                </a:solidFill>
                <a:cs typeface="Courier New" pitchFamily="49" charset="0"/>
              </a:rPr>
              <a:t>м</a:t>
            </a:r>
            <a:r>
              <a:rPr lang="ru-RU" sz="1100" b="1" spc="95" dirty="0" smtClean="0">
                <a:solidFill>
                  <a:schemeClr val="accent5">
                    <a:lumMod val="50000"/>
                  </a:schemeClr>
                </a:solidFill>
                <a:cs typeface="Courier New" pitchFamily="49" charset="0"/>
              </a:rPr>
              <a:t>ени</a:t>
            </a:r>
            <a:r>
              <a:rPr lang="ru-RU" sz="1100" b="1" dirty="0" smtClean="0">
                <a:solidFill>
                  <a:schemeClr val="accent5">
                    <a:lumMod val="50000"/>
                  </a:schemeClr>
                </a:solidFill>
                <a:cs typeface="Courier New" pitchFamily="49" charset="0"/>
              </a:rPr>
              <a:t>	</a:t>
            </a:r>
            <a:r>
              <a:rPr lang="ru-RU" sz="1100" b="1" spc="80" dirty="0" smtClean="0">
                <a:solidFill>
                  <a:schemeClr val="accent5">
                    <a:lumMod val="50000"/>
                  </a:schemeClr>
                </a:solidFill>
                <a:cs typeface="Courier New" pitchFamily="49" charset="0"/>
              </a:rPr>
              <a:t>и </a:t>
            </a:r>
            <a:r>
              <a:rPr lang="ru-RU" sz="1100" b="1" spc="45" dirty="0" smtClean="0">
                <a:solidFill>
                  <a:schemeClr val="accent5">
                    <a:lumMod val="50000"/>
                  </a:schemeClr>
                </a:solidFill>
                <a:cs typeface="Courier New" pitchFamily="49" charset="0"/>
              </a:rPr>
              <a:t>м</a:t>
            </a:r>
            <a:r>
              <a:rPr lang="ru-RU" sz="1100" b="1" spc="85" dirty="0" smtClean="0">
                <a:solidFill>
                  <a:schemeClr val="accent5">
                    <a:lumMod val="50000"/>
                  </a:schemeClr>
                </a:solidFill>
                <a:cs typeface="Courier New" pitchFamily="49" charset="0"/>
              </a:rPr>
              <a:t>е</a:t>
            </a:r>
            <a:r>
              <a:rPr lang="ru-RU" sz="1100" b="1" spc="95" dirty="0" smtClean="0">
                <a:solidFill>
                  <a:schemeClr val="accent5">
                    <a:lumMod val="50000"/>
                  </a:schemeClr>
                </a:solidFill>
                <a:cs typeface="Courier New" pitchFamily="49" charset="0"/>
              </a:rPr>
              <a:t>с</a:t>
            </a:r>
            <a:r>
              <a:rPr lang="ru-RU" sz="1100" b="1" spc="5" dirty="0" smtClean="0">
                <a:solidFill>
                  <a:schemeClr val="accent5">
                    <a:lumMod val="50000"/>
                  </a:schemeClr>
                </a:solidFill>
                <a:cs typeface="Courier New" pitchFamily="49" charset="0"/>
              </a:rPr>
              <a:t>т</a:t>
            </a:r>
            <a:r>
              <a:rPr lang="ru-RU" sz="1100" b="1" spc="135" dirty="0" smtClean="0">
                <a:solidFill>
                  <a:schemeClr val="accent5">
                    <a:lumMod val="50000"/>
                  </a:schemeClr>
                </a:solidFill>
                <a:cs typeface="Courier New" pitchFamily="49" charset="0"/>
              </a:rPr>
              <a:t>е </a:t>
            </a:r>
            <a:r>
              <a:rPr lang="ru-RU" sz="1100" b="1" spc="70" dirty="0" smtClean="0">
                <a:solidFill>
                  <a:schemeClr val="accent5">
                    <a:lumMod val="50000"/>
                  </a:schemeClr>
                </a:solidFill>
                <a:cs typeface="Courier New" pitchFamily="49" charset="0"/>
              </a:rPr>
              <a:t>прове</a:t>
            </a:r>
            <a:r>
              <a:rPr lang="ru-RU" sz="1100" b="1" spc="130" dirty="0" smtClean="0">
                <a:solidFill>
                  <a:schemeClr val="accent5">
                    <a:lumMod val="50000"/>
                  </a:schemeClr>
                </a:solidFill>
                <a:cs typeface="Courier New" pitchFamily="49" charset="0"/>
              </a:rPr>
              <a:t>д</a:t>
            </a:r>
            <a:r>
              <a:rPr lang="ru-RU" sz="1100" b="1" spc="85" dirty="0" smtClean="0">
                <a:solidFill>
                  <a:schemeClr val="accent5">
                    <a:lumMod val="50000"/>
                  </a:schemeClr>
                </a:solidFill>
                <a:cs typeface="Courier New" pitchFamily="49" charset="0"/>
              </a:rPr>
              <a:t>е</a:t>
            </a:r>
            <a:r>
              <a:rPr lang="ru-RU" sz="1100" b="1" spc="120" dirty="0" smtClean="0">
                <a:solidFill>
                  <a:schemeClr val="accent5">
                    <a:lumMod val="50000"/>
                  </a:schemeClr>
                </a:solidFill>
                <a:cs typeface="Courier New" pitchFamily="49" charset="0"/>
              </a:rPr>
              <a:t>н</a:t>
            </a:r>
            <a:r>
              <a:rPr lang="ru-RU" sz="1100" b="1" spc="60" dirty="0" smtClean="0">
                <a:solidFill>
                  <a:schemeClr val="accent5">
                    <a:lumMod val="50000"/>
                  </a:schemeClr>
                </a:solidFill>
                <a:cs typeface="Courier New" pitchFamily="49" charset="0"/>
              </a:rPr>
              <a:t>ия </a:t>
            </a:r>
            <a:r>
              <a:rPr lang="ru-RU" sz="1100" b="1" spc="40" dirty="0" smtClean="0">
                <a:solidFill>
                  <a:schemeClr val="accent5">
                    <a:lumMod val="50000"/>
                  </a:schemeClr>
                </a:solidFill>
                <a:cs typeface="Courier New" pitchFamily="49" charset="0"/>
              </a:rPr>
              <a:t>п</a:t>
            </a:r>
            <a:r>
              <a:rPr lang="ru-RU" sz="1100" b="1" spc="50" dirty="0" smtClean="0">
                <a:solidFill>
                  <a:schemeClr val="accent5">
                    <a:lumMod val="50000"/>
                  </a:schemeClr>
                </a:solidFill>
                <a:cs typeface="Courier New" pitchFamily="49" charset="0"/>
              </a:rPr>
              <a:t>у</a:t>
            </a:r>
            <a:r>
              <a:rPr lang="ru-RU" sz="1100" b="1" spc="95" dirty="0" smtClean="0">
                <a:solidFill>
                  <a:schemeClr val="accent5">
                    <a:lumMod val="50000"/>
                  </a:schemeClr>
                </a:solidFill>
                <a:cs typeface="Courier New" pitchFamily="49" charset="0"/>
              </a:rPr>
              <a:t>б</a:t>
            </a:r>
            <a:r>
              <a:rPr lang="ru-RU" sz="1100" b="1" spc="65" dirty="0" smtClean="0">
                <a:solidFill>
                  <a:schemeClr val="accent5">
                    <a:lumMod val="50000"/>
                  </a:schemeClr>
                </a:solidFill>
                <a:cs typeface="Courier New" pitchFamily="49" charset="0"/>
              </a:rPr>
              <a:t>ли</a:t>
            </a:r>
            <a:r>
              <a:rPr lang="ru-RU" sz="1100" b="1" spc="70" dirty="0" smtClean="0">
                <a:solidFill>
                  <a:schemeClr val="accent5">
                    <a:lumMod val="50000"/>
                  </a:schemeClr>
                </a:solidFill>
                <a:cs typeface="Courier New" pitchFamily="49" charset="0"/>
              </a:rPr>
              <a:t>ч</a:t>
            </a:r>
            <a:r>
              <a:rPr lang="ru-RU" sz="1100" b="1" spc="45" dirty="0" smtClean="0">
                <a:solidFill>
                  <a:schemeClr val="accent5">
                    <a:lumMod val="50000"/>
                  </a:schemeClr>
                </a:solidFill>
                <a:cs typeface="Courier New" pitchFamily="49" charset="0"/>
              </a:rPr>
              <a:t>ны</a:t>
            </a:r>
            <a:r>
              <a:rPr lang="ru-RU" sz="1100" b="1" spc="35" dirty="0" smtClean="0">
                <a:solidFill>
                  <a:schemeClr val="accent5">
                    <a:lumMod val="50000"/>
                  </a:schemeClr>
                </a:solidFill>
                <a:cs typeface="Courier New" pitchFamily="49" charset="0"/>
              </a:rPr>
              <a:t>х</a:t>
            </a:r>
            <a:r>
              <a:rPr lang="ru-RU" sz="1100" b="1" dirty="0" smtClean="0">
                <a:solidFill>
                  <a:schemeClr val="accent5">
                    <a:lumMod val="50000"/>
                  </a:schemeClr>
                </a:solidFill>
                <a:cs typeface="Courier New" pitchFamily="49" charset="0"/>
              </a:rPr>
              <a:t>	</a:t>
            </a:r>
            <a:r>
              <a:rPr lang="ru-RU" sz="1100" b="1" spc="40" dirty="0" smtClean="0">
                <a:solidFill>
                  <a:schemeClr val="accent5">
                    <a:lumMod val="50000"/>
                  </a:schemeClr>
                </a:solidFill>
                <a:cs typeface="Courier New" pitchFamily="49" charset="0"/>
              </a:rPr>
              <a:t>слу</a:t>
            </a:r>
            <a:r>
              <a:rPr lang="ru-RU" sz="1100" b="1" spc="75" dirty="0" smtClean="0">
                <a:solidFill>
                  <a:schemeClr val="accent5">
                    <a:lumMod val="50000"/>
                  </a:schemeClr>
                </a:solidFill>
                <a:cs typeface="Courier New" pitchFamily="49" charset="0"/>
              </a:rPr>
              <a:t>ш</a:t>
            </a:r>
            <a:r>
              <a:rPr lang="ru-RU" sz="1100" b="1" spc="55" dirty="0" smtClean="0">
                <a:solidFill>
                  <a:schemeClr val="accent5">
                    <a:lumMod val="50000"/>
                  </a:schemeClr>
                </a:solidFill>
                <a:cs typeface="Courier New" pitchFamily="49" charset="0"/>
              </a:rPr>
              <a:t>а</a:t>
            </a:r>
            <a:r>
              <a:rPr lang="ru-RU" sz="1100" b="1" spc="70" dirty="0" smtClean="0">
                <a:solidFill>
                  <a:schemeClr val="accent5">
                    <a:lumMod val="50000"/>
                  </a:schemeClr>
                </a:solidFill>
                <a:cs typeface="Courier New" pitchFamily="49" charset="0"/>
              </a:rPr>
              <a:t>ни</a:t>
            </a:r>
            <a:r>
              <a:rPr lang="ru-RU" sz="1100" b="1" spc="75" dirty="0" smtClean="0">
                <a:solidFill>
                  <a:schemeClr val="accent5">
                    <a:lumMod val="50000"/>
                  </a:schemeClr>
                </a:solidFill>
                <a:cs typeface="Courier New" pitchFamily="49" charset="0"/>
              </a:rPr>
              <a:t>й </a:t>
            </a:r>
            <a:r>
              <a:rPr lang="ru-RU" sz="1100" b="1" spc="90" dirty="0" smtClean="0">
                <a:solidFill>
                  <a:schemeClr val="accent5">
                    <a:lumMod val="50000"/>
                  </a:schemeClr>
                </a:solidFill>
                <a:cs typeface="Courier New" pitchFamily="49" charset="0"/>
              </a:rPr>
              <a:t>пе</a:t>
            </a:r>
            <a:r>
              <a:rPr lang="ru-RU" sz="1100" b="1" spc="50" dirty="0" smtClean="0">
                <a:solidFill>
                  <a:schemeClr val="accent5">
                    <a:lumMod val="50000"/>
                  </a:schemeClr>
                </a:solidFill>
                <a:cs typeface="Courier New" pitchFamily="49" charset="0"/>
              </a:rPr>
              <a:t>р</a:t>
            </a:r>
            <a:r>
              <a:rPr lang="ru-RU" sz="1100" b="1" spc="130" dirty="0" smtClean="0">
                <a:solidFill>
                  <a:schemeClr val="accent5">
                    <a:lumMod val="50000"/>
                  </a:schemeClr>
                </a:solidFill>
                <a:cs typeface="Courier New" pitchFamily="49" charset="0"/>
              </a:rPr>
              <a:t>е</a:t>
            </a:r>
            <a:r>
              <a:rPr lang="ru-RU" sz="1100" b="1" spc="150" dirty="0" smtClean="0">
                <a:solidFill>
                  <a:schemeClr val="accent5">
                    <a:lumMod val="50000"/>
                  </a:schemeClr>
                </a:solidFill>
                <a:cs typeface="Courier New" pitchFamily="49" charset="0"/>
              </a:rPr>
              <a:t>д</a:t>
            </a:r>
            <a:r>
              <a:rPr lang="ru-RU" sz="1100" b="1" spc="95" dirty="0" smtClean="0">
                <a:solidFill>
                  <a:schemeClr val="accent5">
                    <a:lumMod val="50000"/>
                  </a:schemeClr>
                </a:solidFill>
                <a:cs typeface="Courier New" pitchFamily="49" charset="0"/>
              </a:rPr>
              <a:t>ае</a:t>
            </a:r>
            <a:r>
              <a:rPr lang="ru-RU" sz="1100" b="1" spc="15" dirty="0" smtClean="0">
                <a:solidFill>
                  <a:schemeClr val="accent5">
                    <a:lumMod val="50000"/>
                  </a:schemeClr>
                </a:solidFill>
                <a:cs typeface="Courier New" pitchFamily="49" charset="0"/>
              </a:rPr>
              <a:t>т</a:t>
            </a:r>
            <a:r>
              <a:rPr lang="ru-RU" sz="1100" b="1" spc="30" dirty="0" smtClean="0">
                <a:solidFill>
                  <a:schemeClr val="accent5">
                    <a:lumMod val="50000"/>
                  </a:schemeClr>
                </a:solidFill>
                <a:cs typeface="Courier New" pitchFamily="49" charset="0"/>
              </a:rPr>
              <a:t>ся </a:t>
            </a:r>
            <a:r>
              <a:rPr lang="ru-RU" sz="1100" b="1" spc="40" dirty="0" smtClean="0">
                <a:solidFill>
                  <a:schemeClr val="accent5">
                    <a:lumMod val="50000"/>
                  </a:schemeClr>
                </a:solidFill>
                <a:cs typeface="Courier New" pitchFamily="49" charset="0"/>
              </a:rPr>
              <a:t>с</a:t>
            </a:r>
            <a:r>
              <a:rPr lang="ru-RU" sz="1100" b="1" spc="45" dirty="0" smtClean="0">
                <a:solidFill>
                  <a:schemeClr val="accent5">
                    <a:lumMod val="50000"/>
                  </a:schemeClr>
                </a:solidFill>
                <a:cs typeface="Courier New" pitchFamily="49" charset="0"/>
              </a:rPr>
              <a:t>р</a:t>
            </a:r>
            <a:r>
              <a:rPr lang="ru-RU" sz="1100" b="1" spc="145" dirty="0" smtClean="0">
                <a:solidFill>
                  <a:schemeClr val="accent5">
                    <a:lumMod val="50000"/>
                  </a:schemeClr>
                </a:solidFill>
                <a:cs typeface="Courier New" pitchFamily="49" charset="0"/>
              </a:rPr>
              <a:t>е</a:t>
            </a:r>
            <a:r>
              <a:rPr lang="ru-RU" sz="1100" b="1" spc="130" dirty="0" smtClean="0">
                <a:solidFill>
                  <a:schemeClr val="accent5">
                    <a:lumMod val="50000"/>
                  </a:schemeClr>
                </a:solidFill>
                <a:cs typeface="Courier New" pitchFamily="49" charset="0"/>
              </a:rPr>
              <a:t>д</a:t>
            </a:r>
            <a:r>
              <a:rPr lang="ru-RU" sz="1100" b="1" spc="40" dirty="0" smtClean="0">
                <a:solidFill>
                  <a:schemeClr val="accent5">
                    <a:lumMod val="50000"/>
                  </a:schemeClr>
                </a:solidFill>
                <a:cs typeface="Courier New" pitchFamily="49" charset="0"/>
              </a:rPr>
              <a:t>с</a:t>
            </a:r>
            <a:r>
              <a:rPr lang="ru-RU" sz="1100" b="1" spc="30" dirty="0" smtClean="0">
                <a:solidFill>
                  <a:schemeClr val="accent5">
                    <a:lumMod val="50000"/>
                  </a:schemeClr>
                </a:solidFill>
                <a:cs typeface="Courier New" pitchFamily="49" charset="0"/>
              </a:rPr>
              <a:t>т</a:t>
            </a:r>
            <a:r>
              <a:rPr lang="ru-RU" sz="1100" b="1" spc="40" dirty="0" smtClean="0">
                <a:solidFill>
                  <a:schemeClr val="accent5">
                    <a:lumMod val="50000"/>
                  </a:schemeClr>
                </a:solidFill>
                <a:cs typeface="Courier New" pitchFamily="49" charset="0"/>
              </a:rPr>
              <a:t>в</a:t>
            </a:r>
            <a:r>
              <a:rPr lang="ru-RU" sz="1100" b="1" spc="30" dirty="0" smtClean="0">
                <a:solidFill>
                  <a:schemeClr val="accent5">
                    <a:lumMod val="50000"/>
                  </a:schemeClr>
                </a:solidFill>
                <a:cs typeface="Courier New" pitchFamily="49" charset="0"/>
              </a:rPr>
              <a:t>а</a:t>
            </a:r>
            <a:r>
              <a:rPr lang="ru-RU" sz="1100" b="1" spc="45" dirty="0" smtClean="0">
                <a:solidFill>
                  <a:schemeClr val="accent5">
                    <a:lumMod val="50000"/>
                  </a:schemeClr>
                </a:solidFill>
                <a:cs typeface="Courier New" pitchFamily="49" charset="0"/>
              </a:rPr>
              <a:t>м м</a:t>
            </a:r>
            <a:r>
              <a:rPr lang="ru-RU" sz="1100" b="1" spc="40" dirty="0" smtClean="0">
                <a:solidFill>
                  <a:schemeClr val="accent5">
                    <a:lumMod val="50000"/>
                  </a:schemeClr>
                </a:solidFill>
                <a:cs typeface="Courier New" pitchFamily="49" charset="0"/>
              </a:rPr>
              <a:t>а</a:t>
            </a:r>
            <a:r>
              <a:rPr lang="ru-RU" sz="1100" b="1" spc="30" dirty="0" smtClean="0">
                <a:solidFill>
                  <a:schemeClr val="accent5">
                    <a:lumMod val="50000"/>
                  </a:schemeClr>
                </a:solidFill>
                <a:cs typeface="Courier New" pitchFamily="49" charset="0"/>
              </a:rPr>
              <a:t>с</a:t>
            </a:r>
            <a:r>
              <a:rPr lang="ru-RU" sz="1100" b="1" spc="15" dirty="0" smtClean="0">
                <a:solidFill>
                  <a:schemeClr val="accent5">
                    <a:lumMod val="50000"/>
                  </a:schemeClr>
                </a:solidFill>
                <a:cs typeface="Courier New" pitchFamily="49" charset="0"/>
              </a:rPr>
              <a:t>с</a:t>
            </a:r>
            <a:r>
              <a:rPr lang="ru-RU" sz="1100" b="1" spc="75" dirty="0" smtClean="0">
                <a:solidFill>
                  <a:schemeClr val="accent5">
                    <a:lumMod val="50000"/>
                  </a:schemeClr>
                </a:solidFill>
                <a:cs typeface="Courier New" pitchFamily="49" charset="0"/>
              </a:rPr>
              <a:t>ово</a:t>
            </a:r>
            <a:r>
              <a:rPr lang="ru-RU" sz="1100" b="1" spc="80" dirty="0" smtClean="0">
                <a:solidFill>
                  <a:schemeClr val="accent5">
                    <a:lumMod val="50000"/>
                  </a:schemeClr>
                </a:solidFill>
                <a:cs typeface="Courier New" pitchFamily="49" charset="0"/>
              </a:rPr>
              <a:t>й</a:t>
            </a:r>
            <a:r>
              <a:rPr lang="ru-RU" sz="1100" b="1" dirty="0" smtClean="0">
                <a:solidFill>
                  <a:schemeClr val="accent5">
                    <a:lumMod val="50000"/>
                  </a:schemeClr>
                </a:solidFill>
                <a:cs typeface="Courier New" pitchFamily="49" charset="0"/>
              </a:rPr>
              <a:t>	</a:t>
            </a:r>
            <a:r>
              <a:rPr lang="ru-RU" sz="1100" b="1" spc="85" dirty="0" smtClean="0">
                <a:solidFill>
                  <a:schemeClr val="accent5">
                    <a:lumMod val="50000"/>
                  </a:schemeClr>
                </a:solidFill>
                <a:cs typeface="Courier New" pitchFamily="49" charset="0"/>
              </a:rPr>
              <a:t>инф</a:t>
            </a:r>
            <a:r>
              <a:rPr lang="ru-RU" sz="1100" b="1" spc="70" dirty="0" smtClean="0">
                <a:solidFill>
                  <a:schemeClr val="accent5">
                    <a:lumMod val="50000"/>
                  </a:schemeClr>
                </a:solidFill>
                <a:cs typeface="Courier New" pitchFamily="49" charset="0"/>
              </a:rPr>
              <a:t>о</a:t>
            </a:r>
            <a:r>
              <a:rPr lang="ru-RU" sz="1100" b="1" spc="50" dirty="0" smtClean="0">
                <a:solidFill>
                  <a:schemeClr val="accent5">
                    <a:lumMod val="50000"/>
                  </a:schemeClr>
                </a:solidFill>
                <a:cs typeface="Courier New" pitchFamily="49" charset="0"/>
              </a:rPr>
              <a:t>р</a:t>
            </a:r>
            <a:r>
              <a:rPr lang="ru-RU" sz="1100" b="1" spc="45" dirty="0" smtClean="0">
                <a:solidFill>
                  <a:schemeClr val="accent5">
                    <a:lumMod val="50000"/>
                  </a:schemeClr>
                </a:solidFill>
                <a:cs typeface="Courier New" pitchFamily="49" charset="0"/>
              </a:rPr>
              <a:t>ма</a:t>
            </a:r>
            <a:r>
              <a:rPr lang="ru-RU" sz="1100" b="1" spc="65" dirty="0" smtClean="0">
                <a:solidFill>
                  <a:schemeClr val="accent5">
                    <a:lumMod val="50000"/>
                  </a:schemeClr>
                </a:solidFill>
                <a:cs typeface="Courier New" pitchFamily="49" charset="0"/>
              </a:rPr>
              <a:t>ц</a:t>
            </a:r>
            <a:r>
              <a:rPr lang="ru-RU" sz="1100" b="1" spc="75" dirty="0" smtClean="0">
                <a:solidFill>
                  <a:schemeClr val="accent5">
                    <a:lumMod val="50000"/>
                  </a:schemeClr>
                </a:solidFill>
                <a:cs typeface="Courier New" pitchFamily="49" charset="0"/>
              </a:rPr>
              <a:t>и</a:t>
            </a:r>
            <a:r>
              <a:rPr lang="ru-RU" sz="1100" b="1" spc="80" dirty="0" smtClean="0">
                <a:solidFill>
                  <a:schemeClr val="accent5">
                    <a:lumMod val="50000"/>
                  </a:schemeClr>
                </a:solidFill>
                <a:cs typeface="Courier New" pitchFamily="49" charset="0"/>
              </a:rPr>
              <a:t>и</a:t>
            </a:r>
            <a:r>
              <a:rPr lang="ru-RU" sz="1100" b="1" spc="-30" dirty="0" smtClean="0">
                <a:solidFill>
                  <a:schemeClr val="accent5">
                    <a:lumMod val="50000"/>
                  </a:schemeClr>
                </a:solidFill>
                <a:cs typeface="Courier New" pitchFamily="49" charset="0"/>
              </a:rPr>
              <a:t>, </a:t>
            </a:r>
            <a:r>
              <a:rPr lang="ru-RU" sz="1100" b="1" spc="65" dirty="0" smtClean="0">
                <a:solidFill>
                  <a:schemeClr val="accent5">
                    <a:lumMod val="50000"/>
                  </a:schemeClr>
                </a:solidFill>
                <a:cs typeface="Courier New" pitchFamily="49" charset="0"/>
              </a:rPr>
              <a:t>р</a:t>
            </a:r>
            <a:r>
              <a:rPr lang="ru-RU" sz="1100" b="1" spc="50" dirty="0" smtClean="0">
                <a:solidFill>
                  <a:schemeClr val="accent5">
                    <a:lumMod val="50000"/>
                  </a:schemeClr>
                </a:solidFill>
                <a:cs typeface="Courier New" pitchFamily="49" charset="0"/>
              </a:rPr>
              <a:t>аз</a:t>
            </a:r>
            <a:r>
              <a:rPr lang="ru-RU" sz="1100" b="1" spc="90" dirty="0" smtClean="0">
                <a:solidFill>
                  <a:schemeClr val="accent5">
                    <a:lumMod val="50000"/>
                  </a:schemeClr>
                </a:solidFill>
                <a:cs typeface="Courier New" pitchFamily="49" charset="0"/>
              </a:rPr>
              <a:t>мещ</a:t>
            </a:r>
            <a:r>
              <a:rPr lang="ru-RU" sz="1100" b="1" spc="80" dirty="0" smtClean="0">
                <a:solidFill>
                  <a:schemeClr val="accent5">
                    <a:lumMod val="50000"/>
                  </a:schemeClr>
                </a:solidFill>
                <a:cs typeface="Courier New" pitchFamily="49" charset="0"/>
              </a:rPr>
              <a:t>а</a:t>
            </a:r>
            <a:r>
              <a:rPr lang="ru-RU" sz="1100" b="1" spc="85" dirty="0" smtClean="0">
                <a:solidFill>
                  <a:schemeClr val="accent5">
                    <a:lumMod val="50000"/>
                  </a:schemeClr>
                </a:solidFill>
                <a:cs typeface="Courier New" pitchFamily="49" charset="0"/>
              </a:rPr>
              <a:t>е</a:t>
            </a:r>
            <a:r>
              <a:rPr lang="ru-RU" sz="1100" b="1" spc="70" dirty="0" smtClean="0">
                <a:solidFill>
                  <a:schemeClr val="accent5">
                    <a:lumMod val="50000"/>
                  </a:schemeClr>
                </a:solidFill>
                <a:cs typeface="Courier New" pitchFamily="49" charset="0"/>
              </a:rPr>
              <a:t>т</a:t>
            </a:r>
            <a:r>
              <a:rPr lang="ru-RU" sz="1100" b="1" spc="40" dirty="0" smtClean="0">
                <a:solidFill>
                  <a:schemeClr val="accent5">
                    <a:lumMod val="50000"/>
                  </a:schemeClr>
                </a:solidFill>
                <a:cs typeface="Courier New" pitchFamily="49" charset="0"/>
              </a:rPr>
              <a:t>ся </a:t>
            </a:r>
            <a:r>
              <a:rPr lang="ru-RU" sz="1100" b="1" spc="65" dirty="0" smtClean="0">
                <a:solidFill>
                  <a:schemeClr val="accent5">
                    <a:lumMod val="50000"/>
                  </a:schemeClr>
                </a:solidFill>
                <a:cs typeface="Courier New" pitchFamily="49" charset="0"/>
              </a:rPr>
              <a:t>н</a:t>
            </a:r>
            <a:r>
              <a:rPr lang="ru-RU" sz="1100" b="1" spc="55" dirty="0" smtClean="0">
                <a:solidFill>
                  <a:schemeClr val="accent5">
                    <a:lumMod val="50000"/>
                  </a:schemeClr>
                </a:solidFill>
                <a:cs typeface="Courier New" pitchFamily="49" charset="0"/>
              </a:rPr>
              <a:t>а </a:t>
            </a:r>
            <a:r>
              <a:rPr lang="ru-RU" sz="1100" b="1" spc="75" dirty="0" smtClean="0">
                <a:solidFill>
                  <a:schemeClr val="accent5">
                    <a:lumMod val="50000"/>
                  </a:schemeClr>
                </a:solidFill>
                <a:cs typeface="Courier New" pitchFamily="49" charset="0"/>
              </a:rPr>
              <a:t>о</a:t>
            </a:r>
            <a:r>
              <a:rPr lang="ru-RU" sz="1100" b="1" spc="114" dirty="0" smtClean="0">
                <a:solidFill>
                  <a:schemeClr val="accent5">
                    <a:lumMod val="50000"/>
                  </a:schemeClr>
                </a:solidFill>
                <a:cs typeface="Courier New" pitchFamily="49" charset="0"/>
              </a:rPr>
              <a:t>ф</a:t>
            </a:r>
            <a:r>
              <a:rPr lang="ru-RU" sz="1100" b="1" spc="65" dirty="0" smtClean="0">
                <a:solidFill>
                  <a:schemeClr val="accent5">
                    <a:lumMod val="50000"/>
                  </a:schemeClr>
                </a:solidFill>
                <a:cs typeface="Courier New" pitchFamily="49" charset="0"/>
              </a:rPr>
              <a:t>и</a:t>
            </a:r>
            <a:r>
              <a:rPr lang="ru-RU" sz="1100" b="1" spc="85" dirty="0" smtClean="0">
                <a:solidFill>
                  <a:schemeClr val="accent5">
                    <a:lumMod val="50000"/>
                  </a:schemeClr>
                </a:solidFill>
                <a:cs typeface="Courier New" pitchFamily="49" charset="0"/>
              </a:rPr>
              <a:t>ц</a:t>
            </a:r>
            <a:r>
              <a:rPr lang="ru-RU" sz="1100" b="1" spc="50" dirty="0" smtClean="0">
                <a:solidFill>
                  <a:schemeClr val="accent5">
                    <a:lumMod val="50000"/>
                  </a:schemeClr>
                </a:solidFill>
                <a:cs typeface="Courier New" pitchFamily="49" charset="0"/>
              </a:rPr>
              <a:t>иал</a:t>
            </a:r>
            <a:r>
              <a:rPr lang="ru-RU" sz="1100" b="1" spc="65" dirty="0" smtClean="0">
                <a:solidFill>
                  <a:schemeClr val="accent5">
                    <a:lumMod val="50000"/>
                  </a:schemeClr>
                </a:solidFill>
                <a:cs typeface="Courier New" pitchFamily="49" charset="0"/>
              </a:rPr>
              <a:t>ь</a:t>
            </a:r>
            <a:r>
              <a:rPr lang="ru-RU" sz="1100" b="1" spc="55" dirty="0" smtClean="0">
                <a:solidFill>
                  <a:schemeClr val="accent5">
                    <a:lumMod val="50000"/>
                  </a:schemeClr>
                </a:solidFill>
                <a:cs typeface="Courier New" pitchFamily="49" charset="0"/>
              </a:rPr>
              <a:t>но</a:t>
            </a:r>
            <a:r>
              <a:rPr lang="ru-RU" sz="1100" b="1" spc="80" dirty="0" smtClean="0">
                <a:solidFill>
                  <a:schemeClr val="accent5">
                    <a:lumMod val="50000"/>
                  </a:schemeClr>
                </a:solidFill>
                <a:cs typeface="Courier New" pitchFamily="49" charset="0"/>
              </a:rPr>
              <a:t>м </a:t>
            </a:r>
            <a:r>
              <a:rPr lang="ru-RU" sz="1100" b="1" spc="40" dirty="0" smtClean="0">
                <a:solidFill>
                  <a:schemeClr val="accent5">
                    <a:lumMod val="50000"/>
                  </a:schemeClr>
                </a:solidFill>
                <a:cs typeface="Courier New" pitchFamily="49" charset="0"/>
              </a:rPr>
              <a:t>с</a:t>
            </a:r>
            <a:r>
              <a:rPr lang="ru-RU" sz="1100" b="1" spc="55" dirty="0" smtClean="0">
                <a:solidFill>
                  <a:schemeClr val="accent5">
                    <a:lumMod val="50000"/>
                  </a:schemeClr>
                </a:solidFill>
                <a:cs typeface="Courier New" pitchFamily="49" charset="0"/>
              </a:rPr>
              <a:t>а</a:t>
            </a:r>
            <a:r>
              <a:rPr lang="ru-RU" sz="1100" b="1" spc="90" dirty="0" smtClean="0">
                <a:solidFill>
                  <a:schemeClr val="accent5">
                    <a:lumMod val="50000"/>
                  </a:schemeClr>
                </a:solidFill>
                <a:cs typeface="Courier New" pitchFamily="49" charset="0"/>
              </a:rPr>
              <a:t>й</a:t>
            </a:r>
            <a:r>
              <a:rPr lang="ru-RU" sz="1100" b="1" spc="5" dirty="0" smtClean="0">
                <a:solidFill>
                  <a:schemeClr val="accent5">
                    <a:lumMod val="50000"/>
                  </a:schemeClr>
                </a:solidFill>
                <a:cs typeface="Courier New" pitchFamily="49" charset="0"/>
              </a:rPr>
              <a:t>т</a:t>
            </a:r>
            <a:r>
              <a:rPr lang="ru-RU" sz="1100" b="1" spc="135" dirty="0" smtClean="0">
                <a:solidFill>
                  <a:schemeClr val="accent5">
                    <a:lumMod val="50000"/>
                  </a:schemeClr>
                </a:solidFill>
                <a:cs typeface="Courier New" pitchFamily="49" charset="0"/>
              </a:rPr>
              <a:t>е города по адресу:</a:t>
            </a:r>
            <a:r>
              <a:rPr lang="ru-RU" sz="1100" b="1" spc="15" dirty="0" smtClean="0">
                <a:solidFill>
                  <a:schemeClr val="accent5">
                    <a:lumMod val="50000"/>
                  </a:schemeClr>
                </a:solidFill>
                <a:cs typeface="Courier New" pitchFamily="49" charset="0"/>
              </a:rPr>
              <a:t> </a:t>
            </a:r>
          </a:p>
          <a:p>
            <a:pPr marL="12700" marR="27940" algn="ctr">
              <a:lnSpc>
                <a:spcPct val="100000"/>
              </a:lnSpc>
              <a:tabLst>
                <a:tab pos="1175385" algn="l"/>
                <a:tab pos="1437640" algn="l"/>
                <a:tab pos="1694814" algn="l"/>
                <a:tab pos="2240915" algn="l"/>
                <a:tab pos="2681605" algn="l"/>
                <a:tab pos="2949575" algn="l"/>
                <a:tab pos="3647440" algn="l"/>
                <a:tab pos="3717925" algn="l"/>
                <a:tab pos="4967605" algn="l"/>
                <a:tab pos="5158105" algn="l"/>
                <a:tab pos="5545455" algn="l"/>
                <a:tab pos="6223635" algn="l"/>
                <a:tab pos="7074534" algn="l"/>
                <a:tab pos="7360920" algn="l"/>
                <a:tab pos="7771130" algn="l"/>
                <a:tab pos="8034655" algn="l"/>
              </a:tabLst>
            </a:pPr>
            <a:r>
              <a:rPr lang="en-US" sz="1100" b="1" spc="15" dirty="0" smtClean="0">
                <a:cs typeface="Courier New" pitchFamily="49" charset="0"/>
                <a:hlinkClick r:id="rId2"/>
              </a:rPr>
              <a:t>https://kamensk-uralskiy.ru/obshhestvo/publichnie_slushanija.html</a:t>
            </a:r>
            <a:endParaRPr lang="ru-RU" sz="1100" b="1" spc="15" dirty="0" smtClean="0">
              <a:cs typeface="Courier New" pitchFamily="49" charset="0"/>
            </a:endParaRPr>
          </a:p>
          <a:p>
            <a:pPr marL="12700" marR="27940" algn="just">
              <a:lnSpc>
                <a:spcPct val="100000"/>
              </a:lnSpc>
              <a:tabLst>
                <a:tab pos="1175385" algn="l"/>
                <a:tab pos="1437640" algn="l"/>
                <a:tab pos="1694814" algn="l"/>
                <a:tab pos="2240915" algn="l"/>
                <a:tab pos="2681605" algn="l"/>
                <a:tab pos="2949575" algn="l"/>
                <a:tab pos="3647440" algn="l"/>
                <a:tab pos="3717925" algn="l"/>
                <a:tab pos="4967605" algn="l"/>
                <a:tab pos="5158105" algn="l"/>
                <a:tab pos="5545455" algn="l"/>
                <a:tab pos="6223635" algn="l"/>
                <a:tab pos="7074534" algn="l"/>
                <a:tab pos="7360920" algn="l"/>
                <a:tab pos="7771130" algn="l"/>
                <a:tab pos="8034655" algn="l"/>
              </a:tabLst>
            </a:pPr>
            <a:endParaRPr lang="ru-RU" sz="1100" b="1" spc="15" dirty="0" smtClean="0">
              <a:cs typeface="Courier New" pitchFamily="49" charset="0"/>
            </a:endParaRPr>
          </a:p>
          <a:p>
            <a:pPr algn="just">
              <a:buClrTx/>
              <a:buSzPct val="100000"/>
              <a:buFont typeface="Wingdings" pitchFamily="2" charset="2"/>
              <a:buChar char="ü"/>
              <a:defRPr/>
            </a:pPr>
            <a:endParaRPr lang="ru-RU" sz="1100" dirty="0">
              <a:cs typeface="Courier New" pitchFamily="49" charset="0"/>
            </a:endParaRPr>
          </a:p>
        </p:txBody>
      </p:sp>
      <p:pic>
        <p:nvPicPr>
          <p:cNvPr id="23" name="Picture 3" descr="C:\Users\cherepanova\Desktop\работа\бюджет для граждан - проект\2021 год план\Mandatory-vs-Voluntary-corporate-actions-explained.jpg"/>
          <p:cNvPicPr>
            <a:picLocks noChangeAspect="1" noChangeArrowheads="1"/>
          </p:cNvPicPr>
          <p:nvPr/>
        </p:nvPicPr>
        <p:blipFill>
          <a:blip r:embed="rId3" cstate="print"/>
          <a:srcRect/>
          <a:stretch>
            <a:fillRect/>
          </a:stretch>
        </p:blipFill>
        <p:spPr bwMode="auto">
          <a:xfrm>
            <a:off x="4409630" y="1989715"/>
            <a:ext cx="4438053" cy="2646047"/>
          </a:xfrm>
          <a:prstGeom prst="rect">
            <a:avLst/>
          </a:prstGeom>
          <a:noFill/>
        </p:spPr>
      </p:pic>
      <p:sp>
        <p:nvSpPr>
          <p:cNvPr id="32" name="TextBox 31">
            <a:extLst>
              <a:ext uri="{FF2B5EF4-FFF2-40B4-BE49-F238E27FC236}">
                <a16:creationId xmlns:a16="http://schemas.microsoft.com/office/drawing/2014/main" id="{7A17D5FB-69FE-4E27-8D7B-EAB45673FDD1}"/>
              </a:ext>
            </a:extLst>
          </p:cNvPr>
          <p:cNvSpPr txBox="1"/>
          <p:nvPr/>
        </p:nvSpPr>
        <p:spPr>
          <a:xfrm>
            <a:off x="291649" y="658266"/>
            <a:ext cx="8556035" cy="1200329"/>
          </a:xfrm>
          <a:prstGeom prst="rect">
            <a:avLst/>
          </a:prstGeom>
          <a:noFill/>
        </p:spPr>
        <p:txBody>
          <a:bodyPr wrap="square" rtlCol="0">
            <a:spAutoFit/>
          </a:bodyPr>
          <a:lstStyle/>
          <a:p>
            <a:pPr lvl="0" algn="just"/>
            <a:r>
              <a:rPr lang="ru-RU" sz="1200" b="1" dirty="0" smtClean="0">
                <a:solidFill>
                  <a:schemeClr val="accent2">
                    <a:lumMod val="50000"/>
                  </a:schemeClr>
                </a:solidFill>
              </a:rPr>
              <a:t>	</a:t>
            </a:r>
            <a:r>
              <a:rPr lang="ru-RU" sz="1200" b="1" dirty="0" smtClean="0">
                <a:solidFill>
                  <a:schemeClr val="accent5">
                    <a:lumMod val="50000"/>
                  </a:schemeClr>
                </a:solidFill>
              </a:rPr>
              <a:t>Финансово-бюджетное управление Каменск-Уральского городского округа </a:t>
            </a:r>
            <a:r>
              <a:rPr lang="ru-RU" sz="1200" b="1" spc="85" dirty="0" smtClean="0">
                <a:solidFill>
                  <a:schemeClr val="accent5">
                    <a:lumMod val="50000"/>
                  </a:schemeClr>
                </a:solidFill>
              </a:rPr>
              <a:t>ежегодно </a:t>
            </a:r>
            <a:r>
              <a:rPr lang="ru-RU" sz="1200" b="1" spc="65" dirty="0" smtClean="0">
                <a:solidFill>
                  <a:schemeClr val="accent5">
                    <a:lumMod val="50000"/>
                  </a:schemeClr>
                </a:solidFill>
              </a:rPr>
              <a:t>организует </a:t>
            </a:r>
            <a:r>
              <a:rPr lang="ru-RU" sz="1200" b="1" spc="80" dirty="0" smtClean="0">
                <a:solidFill>
                  <a:schemeClr val="accent5">
                    <a:lumMod val="50000"/>
                  </a:schemeClr>
                </a:solidFill>
              </a:rPr>
              <a:t>и </a:t>
            </a:r>
            <a:r>
              <a:rPr lang="ru-RU" sz="1200" b="1" spc="65" dirty="0" smtClean="0">
                <a:solidFill>
                  <a:schemeClr val="accent5">
                    <a:lumMod val="50000"/>
                  </a:schemeClr>
                </a:solidFill>
              </a:rPr>
              <a:t>проводит</a:t>
            </a:r>
            <a:r>
              <a:rPr lang="ru-RU" sz="1200" b="1" spc="-140" dirty="0" smtClean="0">
                <a:solidFill>
                  <a:schemeClr val="accent5">
                    <a:lumMod val="50000"/>
                  </a:schemeClr>
                </a:solidFill>
              </a:rPr>
              <a:t> </a:t>
            </a:r>
            <a:r>
              <a:rPr lang="ru-RU" sz="1200" b="1" u="sng" spc="70" dirty="0" smtClean="0">
                <a:solidFill>
                  <a:schemeClr val="accent5">
                    <a:lumMod val="50000"/>
                  </a:schemeClr>
                </a:solidFill>
              </a:rPr>
              <a:t>публичные </a:t>
            </a:r>
            <a:r>
              <a:rPr lang="ru-RU" sz="1200" b="1" u="sng" spc="55" dirty="0" smtClean="0">
                <a:solidFill>
                  <a:schemeClr val="accent5">
                    <a:lumMod val="50000"/>
                  </a:schemeClr>
                </a:solidFill>
              </a:rPr>
              <a:t>слушания </a:t>
            </a:r>
            <a:r>
              <a:rPr lang="ru-RU" sz="1200" b="1" u="sng" spc="-45" dirty="0" smtClean="0">
                <a:solidFill>
                  <a:schemeClr val="accent5">
                    <a:lumMod val="50000"/>
                  </a:schemeClr>
                </a:solidFill>
              </a:rPr>
              <a:t>по</a:t>
            </a:r>
            <a:r>
              <a:rPr lang="ru-RU" sz="1200" b="1" u="sng" spc="295" dirty="0" smtClean="0">
                <a:solidFill>
                  <a:schemeClr val="accent5">
                    <a:lumMod val="50000"/>
                  </a:schemeClr>
                </a:solidFill>
              </a:rPr>
              <a:t> </a:t>
            </a:r>
            <a:r>
              <a:rPr lang="ru-RU" sz="1200" b="1" u="sng" spc="295" dirty="0" err="1" smtClean="0">
                <a:solidFill>
                  <a:schemeClr val="accent5">
                    <a:lumMod val="50000"/>
                  </a:schemeClr>
                </a:solidFill>
              </a:rPr>
              <a:t>проекту</a:t>
            </a:r>
            <a:r>
              <a:rPr lang="ru-RU" sz="1200" b="1" u="sng" spc="5" dirty="0" err="1" smtClean="0">
                <a:solidFill>
                  <a:schemeClr val="accent5">
                    <a:lumMod val="50000"/>
                  </a:schemeClr>
                </a:solidFill>
              </a:rPr>
              <a:t>отчета</a:t>
            </a:r>
            <a:r>
              <a:rPr lang="ru-RU" sz="1200" b="1" u="sng" spc="5" dirty="0" smtClean="0">
                <a:solidFill>
                  <a:schemeClr val="accent5">
                    <a:lumMod val="50000"/>
                  </a:schemeClr>
                </a:solidFill>
              </a:rPr>
              <a:t> </a:t>
            </a:r>
            <a:r>
              <a:rPr lang="ru-RU" sz="1200" b="1" u="sng" spc="-10" dirty="0" smtClean="0">
                <a:solidFill>
                  <a:schemeClr val="accent5">
                    <a:lumMod val="50000"/>
                  </a:schemeClr>
                </a:solidFill>
              </a:rPr>
              <a:t>об </a:t>
            </a:r>
            <a:r>
              <a:rPr lang="ru-RU" sz="1200" b="1" u="sng" spc="-35" dirty="0" smtClean="0">
                <a:solidFill>
                  <a:schemeClr val="accent5">
                    <a:lumMod val="50000"/>
                  </a:schemeClr>
                </a:solidFill>
              </a:rPr>
              <a:t>исполнении </a:t>
            </a:r>
            <a:r>
              <a:rPr lang="ru-RU" sz="1200" b="1" u="sng" spc="-30" dirty="0" smtClean="0">
                <a:solidFill>
                  <a:schemeClr val="accent5">
                    <a:lumMod val="50000"/>
                  </a:schemeClr>
                </a:solidFill>
              </a:rPr>
              <a:t>бюджета </a:t>
            </a:r>
            <a:r>
              <a:rPr lang="ru-RU" sz="1200" b="1" u="sng" spc="-20" dirty="0" smtClean="0">
                <a:solidFill>
                  <a:schemeClr val="accent5">
                    <a:lumMod val="50000"/>
                  </a:schemeClr>
                </a:solidFill>
              </a:rPr>
              <a:t>города </a:t>
            </a:r>
            <a:r>
              <a:rPr lang="ru-RU" sz="1200" b="1" u="sng" spc="-10" dirty="0" smtClean="0">
                <a:solidFill>
                  <a:schemeClr val="accent5">
                    <a:lumMod val="50000"/>
                  </a:schemeClr>
                </a:solidFill>
              </a:rPr>
              <a:t>за п</a:t>
            </a:r>
            <a:r>
              <a:rPr lang="ru-RU" sz="1200" b="1" u="sng" spc="-35" dirty="0" smtClean="0">
                <a:solidFill>
                  <a:schemeClr val="accent5">
                    <a:lumMod val="50000"/>
                  </a:schemeClr>
                </a:solidFill>
              </a:rPr>
              <a:t>редыдущий </a:t>
            </a:r>
            <a:r>
              <a:rPr lang="ru-RU" sz="1200" b="1" u="sng" spc="-40" dirty="0" smtClean="0">
                <a:solidFill>
                  <a:schemeClr val="accent5">
                    <a:lumMod val="50000"/>
                  </a:schemeClr>
                </a:solidFill>
              </a:rPr>
              <a:t>финансовый</a:t>
            </a:r>
            <a:r>
              <a:rPr lang="ru-RU" sz="1200" b="1" u="sng" spc="55" dirty="0" smtClean="0">
                <a:solidFill>
                  <a:schemeClr val="accent5">
                    <a:lumMod val="50000"/>
                  </a:schemeClr>
                </a:solidFill>
              </a:rPr>
              <a:t> </a:t>
            </a:r>
            <a:r>
              <a:rPr lang="ru-RU" sz="1200" b="1" u="sng" spc="-40" dirty="0" smtClean="0">
                <a:solidFill>
                  <a:schemeClr val="accent5">
                    <a:lumMod val="50000"/>
                  </a:schemeClr>
                </a:solidFill>
              </a:rPr>
              <a:t>год</a:t>
            </a:r>
            <a:r>
              <a:rPr lang="ru-RU" sz="1200" b="1" spc="-40" dirty="0" smtClean="0">
                <a:solidFill>
                  <a:schemeClr val="accent5">
                    <a:lumMod val="50000"/>
                  </a:schemeClr>
                </a:solidFill>
              </a:rPr>
              <a:t>.  По итогам публичных слушаний  принимается решение </a:t>
            </a:r>
            <a:r>
              <a:rPr lang="ru-RU" sz="1200" b="1" dirty="0" smtClean="0">
                <a:solidFill>
                  <a:schemeClr val="accent5">
                    <a:lumMod val="50000"/>
                  </a:schemeClr>
                </a:solidFill>
              </a:rPr>
              <a:t>собрания участников публичных слушаний, содержащее рекомендации по обсуждаемым вопросам в адрес  органов местного самоуправления и должностных лиц.</a:t>
            </a:r>
          </a:p>
          <a:p>
            <a:pPr lvl="0" algn="just"/>
            <a:endParaRPr lang="ru-RU" sz="1200" b="1" dirty="0" smtClean="0">
              <a:solidFill>
                <a:schemeClr val="accent5">
                  <a:lumMod val="50000"/>
                </a:schemeClr>
              </a:solidFill>
            </a:endParaRPr>
          </a:p>
          <a:p>
            <a:pPr lvl="0" algn="just"/>
            <a:r>
              <a:rPr lang="ru-RU" sz="1200" b="1" dirty="0" smtClean="0">
                <a:solidFill>
                  <a:schemeClr val="accent5">
                    <a:lumMod val="50000"/>
                  </a:schemeClr>
                </a:solidFill>
              </a:rPr>
              <a:t>ВАЖНО! </a:t>
            </a:r>
            <a:endParaRPr lang="ru-RU" sz="1200" dirty="0">
              <a:solidFill>
                <a:schemeClr val="accent5">
                  <a:lumMod val="50000"/>
                </a:schemeClr>
              </a:solidFill>
            </a:endParaRPr>
          </a:p>
        </p:txBody>
      </p:sp>
      <p:sp>
        <p:nvSpPr>
          <p:cNvPr id="34" name="Прямоугольник 33"/>
          <p:cNvSpPr/>
          <p:nvPr/>
        </p:nvSpPr>
        <p:spPr>
          <a:xfrm>
            <a:off x="4714103" y="5223185"/>
            <a:ext cx="3912389" cy="600164"/>
          </a:xfrm>
          <a:prstGeom prst="rect">
            <a:avLst/>
          </a:prstGeom>
        </p:spPr>
        <p:txBody>
          <a:bodyPr wrap="square">
            <a:spAutoFit/>
          </a:bodyPr>
          <a:lstStyle/>
          <a:p>
            <a:pPr marR="7620" algn="just">
              <a:spcBef>
                <a:spcPts val="5"/>
              </a:spcBef>
            </a:pPr>
            <a:r>
              <a:rPr lang="ru-RU" sz="1100" b="1" spc="50" dirty="0" smtClean="0">
                <a:cs typeface="Courier New" pitchFamily="49" charset="0"/>
              </a:rPr>
              <a:t>Публичные </a:t>
            </a:r>
            <a:r>
              <a:rPr lang="ru-RU" sz="1100" b="1" spc="55" dirty="0" smtClean="0">
                <a:cs typeface="Courier New" pitchFamily="49" charset="0"/>
              </a:rPr>
              <a:t>слушания </a:t>
            </a:r>
            <a:r>
              <a:rPr lang="ru-RU" sz="1100" dirty="0"/>
              <a:t>по проекту годового отчета об исполнении бюджета Каменск-Уральского городского округа за </a:t>
            </a:r>
            <a:r>
              <a:rPr lang="ru-RU" sz="1100" dirty="0" smtClean="0"/>
              <a:t>202</a:t>
            </a:r>
            <a:r>
              <a:rPr lang="en-US" sz="1100" dirty="0" smtClean="0"/>
              <a:t>5</a:t>
            </a:r>
            <a:r>
              <a:rPr lang="ru-RU" sz="1100" dirty="0" smtClean="0"/>
              <a:t> год </a:t>
            </a:r>
            <a:r>
              <a:rPr lang="ru-RU" sz="1100" spc="55" dirty="0" smtClean="0">
                <a:cs typeface="Courier New" pitchFamily="49" charset="0"/>
              </a:rPr>
              <a:t>состоялись 15 апреля 202</a:t>
            </a:r>
            <a:r>
              <a:rPr lang="en-US" sz="1100" spc="55" dirty="0" smtClean="0">
                <a:cs typeface="Courier New" pitchFamily="49" charset="0"/>
              </a:rPr>
              <a:t>6</a:t>
            </a:r>
            <a:r>
              <a:rPr lang="ru-RU" sz="1100" spc="55" dirty="0" smtClean="0">
                <a:cs typeface="Courier New" pitchFamily="49" charset="0"/>
              </a:rPr>
              <a:t> года.</a:t>
            </a:r>
            <a:endParaRPr lang="ru-RU" sz="1100" dirty="0" smtClean="0">
              <a:cs typeface="Courier New" pitchFamily="49" charset="0"/>
            </a:endParaRPr>
          </a:p>
        </p:txBody>
      </p:sp>
      <p:sp>
        <p:nvSpPr>
          <p:cNvPr id="2" name="Номер слайда 1"/>
          <p:cNvSpPr>
            <a:spLocks noGrp="1"/>
          </p:cNvSpPr>
          <p:nvPr>
            <p:ph type="sldNum" sz="quarter" idx="12"/>
          </p:nvPr>
        </p:nvSpPr>
        <p:spPr/>
        <p:txBody>
          <a:bodyPr/>
          <a:lstStyle/>
          <a:p>
            <a:fld id="{CC173F88-3387-453B-9303-AC0210B95CB8}" type="slidenum">
              <a:rPr lang="ru-RU" smtClean="0"/>
              <a:pPr/>
              <a:t>7</a:t>
            </a:fld>
            <a:endParaRPr lang="ru-RU"/>
          </a:p>
        </p:txBody>
      </p:sp>
    </p:spTree>
    <p:extLst>
      <p:ext uri="{BB962C8B-B14F-4D97-AF65-F5344CB8AC3E}">
        <p14:creationId xmlns:p14="http://schemas.microsoft.com/office/powerpoint/2010/main" val="209937615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 name="Прямоугольник 29"/>
          <p:cNvSpPr/>
          <p:nvPr/>
        </p:nvSpPr>
        <p:spPr>
          <a:xfrm>
            <a:off x="0" y="1392073"/>
            <a:ext cx="9144000" cy="5466663"/>
          </a:xfrm>
          <a:prstGeom prst="rect">
            <a:avLst/>
          </a:prstGeom>
          <a:solidFill>
            <a:schemeClr val="bg1">
              <a:alpha val="89000"/>
            </a:schemeClr>
          </a:solidFill>
          <a:ln w="180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dirty="0"/>
          </a:p>
        </p:txBody>
      </p:sp>
      <p:sp>
        <p:nvSpPr>
          <p:cNvPr id="28" name="Прямоугольник 27"/>
          <p:cNvSpPr/>
          <p:nvPr/>
        </p:nvSpPr>
        <p:spPr>
          <a:xfrm>
            <a:off x="0" y="1"/>
            <a:ext cx="9144000" cy="1392072"/>
          </a:xfrm>
          <a:prstGeom prst="rect">
            <a:avLst/>
          </a:prstGeom>
          <a:solidFill>
            <a:schemeClr val="accent5">
              <a:lumMod val="75000"/>
              <a:alpha val="94000"/>
            </a:schemeClr>
          </a:solidFill>
          <a:ln w="18097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296091" y="268513"/>
            <a:ext cx="8560525" cy="795801"/>
          </a:xfrm>
        </p:spPr>
        <p:txBody>
          <a:bodyPr>
            <a:noAutofit/>
          </a:bodyPr>
          <a:lstStyle/>
          <a:p>
            <a:pPr algn="ctr"/>
            <a:r>
              <a:rPr lang="ru-RU" sz="3200" b="1" dirty="0">
                <a:solidFill>
                  <a:schemeClr val="bg1"/>
                </a:solidFill>
                <a:latin typeface="+mn-lt"/>
              </a:rPr>
              <a:t>Основы исполнения местного бюджета Каменск-Уральского городского округа</a:t>
            </a:r>
            <a:endParaRPr lang="ru-RU" sz="3200" b="1" dirty="0">
              <a:ln w="18415" cmpd="sng">
                <a:solidFill>
                  <a:srgbClr val="FFFFFF"/>
                </a:solidFill>
                <a:prstDash val="solid"/>
              </a:ln>
              <a:solidFill>
                <a:schemeClr val="bg1"/>
              </a:solidFill>
              <a:effectLst>
                <a:outerShdw blurRad="63500" dir="3600000" algn="tl" rotWithShape="0">
                  <a:srgbClr val="000000">
                    <a:alpha val="70000"/>
                  </a:srgbClr>
                </a:outerShdw>
              </a:effectLst>
              <a:latin typeface="+mn-lt"/>
            </a:endParaRPr>
          </a:p>
        </p:txBody>
      </p:sp>
      <p:sp>
        <p:nvSpPr>
          <p:cNvPr id="29" name="Прямоугольник 28"/>
          <p:cNvSpPr/>
          <p:nvPr/>
        </p:nvSpPr>
        <p:spPr>
          <a:xfrm>
            <a:off x="214128" y="206343"/>
            <a:ext cx="8725156" cy="953717"/>
          </a:xfrm>
          <a:prstGeom prst="rect">
            <a:avLst/>
          </a:prstGeom>
          <a:no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Rectangle 13"/>
          <p:cNvSpPr>
            <a:spLocks noChangeArrowheads="1"/>
          </p:cNvSpPr>
          <p:nvPr/>
        </p:nvSpPr>
        <p:spPr bwMode="auto">
          <a:xfrm>
            <a:off x="162852" y="1687794"/>
            <a:ext cx="1059196" cy="600164"/>
          </a:xfrm>
          <a:prstGeom prst="rect">
            <a:avLst/>
          </a:prstGeom>
          <a:noFill/>
          <a:ln w="9525">
            <a:noFill/>
            <a:miter lim="800000"/>
            <a:headEnd/>
            <a:tailEnd/>
          </a:ln>
          <a:effectLst/>
        </p:spPr>
        <p:txBody>
          <a:bodyPr wrap="square">
            <a:spAutoFit/>
          </a:bodyPr>
          <a:lstStyle/>
          <a:p>
            <a:pPr algn="ctr" eaLnBrk="1" fontAlgn="auto" hangingPunct="1">
              <a:spcBef>
                <a:spcPts val="0"/>
              </a:spcBef>
              <a:spcAft>
                <a:spcPts val="0"/>
              </a:spcAft>
              <a:buClrTx/>
              <a:buSzTx/>
              <a:defRPr/>
            </a:pPr>
            <a:r>
              <a:rPr lang="ru-RU" altLang="zh-CN" sz="1100" b="1" dirty="0" smtClean="0">
                <a:solidFill>
                  <a:schemeClr val="accent5">
                    <a:lumMod val="50000"/>
                  </a:schemeClr>
                </a:solidFill>
                <a:cs typeface="Arial" pitchFamily="34" charset="0"/>
              </a:rPr>
              <a:t>ИСПОЛНЕНИЕ БЮДЖЕТА </a:t>
            </a:r>
          </a:p>
          <a:p>
            <a:pPr algn="ctr" eaLnBrk="1" fontAlgn="auto" hangingPunct="1">
              <a:spcBef>
                <a:spcPts val="0"/>
              </a:spcBef>
              <a:spcAft>
                <a:spcPts val="0"/>
              </a:spcAft>
              <a:buClrTx/>
              <a:buSzTx/>
              <a:defRPr/>
            </a:pPr>
            <a:r>
              <a:rPr lang="ru-RU" altLang="zh-CN" sz="1100" b="1" dirty="0" smtClean="0">
                <a:solidFill>
                  <a:schemeClr val="accent5">
                    <a:lumMod val="50000"/>
                  </a:schemeClr>
                </a:solidFill>
                <a:cs typeface="Arial" pitchFamily="34" charset="0"/>
              </a:rPr>
              <a:t>ЭТО:</a:t>
            </a:r>
            <a:endParaRPr lang="zh-CN" altLang="en-US" sz="1100" b="1" dirty="0">
              <a:solidFill>
                <a:schemeClr val="accent5">
                  <a:lumMod val="50000"/>
                </a:schemeClr>
              </a:solidFill>
              <a:cs typeface="Arial" pitchFamily="34" charset="0"/>
            </a:endParaRPr>
          </a:p>
        </p:txBody>
      </p:sp>
      <p:sp>
        <p:nvSpPr>
          <p:cNvPr id="21" name="TextBox 146"/>
          <p:cNvSpPr txBox="1">
            <a:spLocks noChangeArrowheads="1"/>
          </p:cNvSpPr>
          <p:nvPr/>
        </p:nvSpPr>
        <p:spPr bwMode="auto">
          <a:xfrm>
            <a:off x="1584544" y="2016953"/>
            <a:ext cx="50400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gn="l" fontAlgn="base">
              <a:defRPr>
                <a:solidFill>
                  <a:schemeClr val="tx1"/>
                </a:solidFill>
                <a:latin typeface="Arial" charset="0"/>
              </a:defRPr>
            </a:lvl1pPr>
            <a:lvl2pPr marL="742950" indent="-285750" algn="l" fontAlgn="base">
              <a:defRPr>
                <a:solidFill>
                  <a:schemeClr val="tx1"/>
                </a:solidFill>
                <a:latin typeface="Arial" charset="0"/>
              </a:defRPr>
            </a:lvl2pPr>
            <a:lvl3pPr marL="1143000" indent="-228600" algn="l" fontAlgn="base">
              <a:defRPr>
                <a:solidFill>
                  <a:schemeClr val="tx1"/>
                </a:solidFill>
                <a:latin typeface="Arial" charset="0"/>
              </a:defRPr>
            </a:lvl3pPr>
            <a:lvl4pPr marL="1600200" indent="-228600" algn="l" fontAlgn="base">
              <a:defRPr>
                <a:solidFill>
                  <a:schemeClr val="tx1"/>
                </a:solidFill>
                <a:latin typeface="Arial" charset="0"/>
              </a:defRPr>
            </a:lvl4pPr>
            <a:lvl5pPr marL="2057400" indent="-228600" algn="l" fontAlgn="base">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just"/>
            <a:r>
              <a:rPr lang="ru-RU" sz="1100" b="1" dirty="0" smtClean="0">
                <a:solidFill>
                  <a:schemeClr val="accent5">
                    <a:lumMod val="50000"/>
                  </a:schemeClr>
                </a:solidFill>
                <a:latin typeface="+mn-lt"/>
                <a:cs typeface="Arial" pitchFamily="34" charset="0"/>
              </a:rPr>
              <a:t>процесс сбора и учета доходов и осуществление расходов на основе сводной бюджетной росписи и кассового плана</a:t>
            </a:r>
            <a:endParaRPr lang="en-US" altLang="zh-CN" sz="1100" b="1" dirty="0">
              <a:solidFill>
                <a:schemeClr val="accent5">
                  <a:lumMod val="50000"/>
                </a:schemeClr>
              </a:solidFill>
              <a:latin typeface="+mn-lt"/>
              <a:cs typeface="Arial" pitchFamily="34" charset="0"/>
            </a:endParaRPr>
          </a:p>
        </p:txBody>
      </p:sp>
      <p:sp>
        <p:nvSpPr>
          <p:cNvPr id="23" name="TextBox 146"/>
          <p:cNvSpPr txBox="1">
            <a:spLocks noChangeArrowheads="1"/>
          </p:cNvSpPr>
          <p:nvPr/>
        </p:nvSpPr>
        <p:spPr bwMode="auto">
          <a:xfrm>
            <a:off x="1584544" y="1454816"/>
            <a:ext cx="50400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gn="l" fontAlgn="base">
              <a:defRPr>
                <a:solidFill>
                  <a:schemeClr val="tx1"/>
                </a:solidFill>
                <a:latin typeface="Arial" charset="0"/>
              </a:defRPr>
            </a:lvl1pPr>
            <a:lvl2pPr marL="742950" indent="-285750" algn="l" fontAlgn="base">
              <a:defRPr>
                <a:solidFill>
                  <a:schemeClr val="tx1"/>
                </a:solidFill>
                <a:latin typeface="Arial" charset="0"/>
              </a:defRPr>
            </a:lvl2pPr>
            <a:lvl3pPr marL="1143000" indent="-228600" algn="l" fontAlgn="base">
              <a:defRPr>
                <a:solidFill>
                  <a:schemeClr val="tx1"/>
                </a:solidFill>
                <a:latin typeface="Arial" charset="0"/>
              </a:defRPr>
            </a:lvl3pPr>
            <a:lvl4pPr marL="1600200" indent="-228600" algn="l" fontAlgn="base">
              <a:defRPr>
                <a:solidFill>
                  <a:schemeClr val="tx1"/>
                </a:solidFill>
                <a:latin typeface="Arial" charset="0"/>
              </a:defRPr>
            </a:lvl4pPr>
            <a:lvl5pPr marL="2057400" indent="-228600" algn="l" fontAlgn="base">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just"/>
            <a:r>
              <a:rPr lang="ru-RU" sz="1100" b="1" dirty="0" smtClean="0">
                <a:solidFill>
                  <a:schemeClr val="accent5">
                    <a:lumMod val="50000"/>
                  </a:schemeClr>
                </a:solidFill>
                <a:latin typeface="+mn-lt"/>
                <a:cs typeface="Arial" pitchFamily="34" charset="0"/>
              </a:rPr>
              <a:t>этап бюджетного процесса, который начинается с момента утверждения решения о бюджете представительным органом муниципального образования и продолжается в течение финансового года</a:t>
            </a:r>
            <a:endParaRPr lang="en-US" altLang="zh-CN" sz="1100" b="1" dirty="0">
              <a:solidFill>
                <a:schemeClr val="accent5">
                  <a:lumMod val="50000"/>
                </a:schemeClr>
              </a:solidFill>
              <a:latin typeface="+mn-lt"/>
              <a:cs typeface="Arial" pitchFamily="34" charset="0"/>
            </a:endParaRPr>
          </a:p>
        </p:txBody>
      </p:sp>
      <p:sp>
        <p:nvSpPr>
          <p:cNvPr id="22" name="TextBox 21">
            <a:extLst>
              <a:ext uri="{FF2B5EF4-FFF2-40B4-BE49-F238E27FC236}">
                <a16:creationId xmlns:a16="http://schemas.microsoft.com/office/drawing/2014/main" id="{7A17D5FB-69FE-4E27-8D7B-EAB45673FDD1}"/>
              </a:ext>
            </a:extLst>
          </p:cNvPr>
          <p:cNvSpPr txBox="1"/>
          <p:nvPr/>
        </p:nvSpPr>
        <p:spPr>
          <a:xfrm>
            <a:off x="7016167" y="1946905"/>
            <a:ext cx="2042761" cy="4493538"/>
          </a:xfrm>
          <a:prstGeom prst="rect">
            <a:avLst/>
          </a:prstGeom>
          <a:noFill/>
        </p:spPr>
        <p:txBody>
          <a:bodyPr wrap="square" rtlCol="0">
            <a:spAutoFit/>
          </a:bodyPr>
          <a:lstStyle/>
          <a:p>
            <a:pPr algn="ctr"/>
            <a:r>
              <a:rPr lang="ru-RU" sz="1100" b="1" u="sng" dirty="0" smtClean="0">
                <a:solidFill>
                  <a:schemeClr val="accent5">
                    <a:lumMod val="50000"/>
                  </a:schemeClr>
                </a:solidFill>
              </a:rPr>
              <a:t>УЧАСТНИКАМИ БЮДЖЕТНОГО ПРОЦЕССА В МУНИЦИПАЛЬНОМ ОБРАЗОВАНИИ ЯВЛЯЮТСЯ:</a:t>
            </a:r>
          </a:p>
          <a:p>
            <a:r>
              <a:rPr lang="ru-RU" sz="1100" dirty="0" smtClean="0"/>
              <a:t>- глава Каменск-Уральского городского округа;</a:t>
            </a:r>
          </a:p>
          <a:p>
            <a:r>
              <a:rPr lang="ru-RU" sz="1100" dirty="0" smtClean="0"/>
              <a:t>- Дума Каменск-Уральского городского округа;</a:t>
            </a:r>
          </a:p>
          <a:p>
            <a:r>
              <a:rPr lang="ru-RU" sz="1100" dirty="0" smtClean="0"/>
              <a:t>- Администрация Каменск-Уральского городского округа;</a:t>
            </a:r>
          </a:p>
          <a:p>
            <a:r>
              <a:rPr lang="ru-RU" sz="1100" dirty="0" smtClean="0"/>
              <a:t>- Финансово-бюджетное управление Каменск-Уральского городского округа;</a:t>
            </a:r>
          </a:p>
          <a:p>
            <a:r>
              <a:rPr lang="ru-RU" sz="1100" dirty="0" smtClean="0"/>
              <a:t>- Контрольно-счетный орган Каменск-Уральского городского округа;</a:t>
            </a:r>
          </a:p>
          <a:p>
            <a:r>
              <a:rPr lang="ru-RU" sz="1100" dirty="0" smtClean="0"/>
              <a:t>- главные распорядители средств местного бюджета;</a:t>
            </a:r>
          </a:p>
          <a:p>
            <a:r>
              <a:rPr lang="ru-RU" sz="1100" dirty="0" smtClean="0"/>
              <a:t>- главные администраторы доходов местного бюджета;</a:t>
            </a:r>
          </a:p>
          <a:p>
            <a:r>
              <a:rPr lang="ru-RU" sz="1100" dirty="0" smtClean="0"/>
              <a:t>- главные администраторы источников финансирования дефицита местного бюджета;</a:t>
            </a:r>
          </a:p>
          <a:p>
            <a:r>
              <a:rPr lang="ru-RU" sz="1100" dirty="0" smtClean="0"/>
              <a:t>- получатели бюджетных средств.</a:t>
            </a:r>
          </a:p>
          <a:p>
            <a:pPr lvl="0" algn="just"/>
            <a:endParaRPr lang="ru-RU" sz="1100" dirty="0"/>
          </a:p>
        </p:txBody>
      </p:sp>
      <p:graphicFrame>
        <p:nvGraphicFramePr>
          <p:cNvPr id="24" name="Таблица 23"/>
          <p:cNvGraphicFramePr>
            <a:graphicFrameLocks noGrp="1"/>
          </p:cNvGraphicFramePr>
          <p:nvPr>
            <p:extLst>
              <p:ext uri="{D42A27DB-BD31-4B8C-83A1-F6EECF244321}">
                <p14:modId xmlns:p14="http://schemas.microsoft.com/office/powerpoint/2010/main" val="822515033"/>
              </p:ext>
            </p:extLst>
          </p:nvPr>
        </p:nvGraphicFramePr>
        <p:xfrm>
          <a:off x="145760" y="2575650"/>
          <a:ext cx="3672000" cy="3992880"/>
        </p:xfrm>
        <a:graphic>
          <a:graphicData uri="http://schemas.openxmlformats.org/drawingml/2006/table">
            <a:tbl>
              <a:tblPr firstRow="1" bandRow="1">
                <a:tableStyleId>{ED083AE6-46FA-4A59-8FB0-9F97EB10719F}</a:tableStyleId>
              </a:tblPr>
              <a:tblGrid>
                <a:gridCol w="1224000">
                  <a:extLst>
                    <a:ext uri="{9D8B030D-6E8A-4147-A177-3AD203B41FA5}">
                      <a16:colId xmlns:a16="http://schemas.microsoft.com/office/drawing/2014/main" val="20000"/>
                    </a:ext>
                  </a:extLst>
                </a:gridCol>
                <a:gridCol w="1224000">
                  <a:extLst>
                    <a:ext uri="{9D8B030D-6E8A-4147-A177-3AD203B41FA5}">
                      <a16:colId xmlns:a16="http://schemas.microsoft.com/office/drawing/2014/main" val="20001"/>
                    </a:ext>
                  </a:extLst>
                </a:gridCol>
                <a:gridCol w="1224000">
                  <a:extLst>
                    <a:ext uri="{9D8B030D-6E8A-4147-A177-3AD203B41FA5}">
                      <a16:colId xmlns:a16="http://schemas.microsoft.com/office/drawing/2014/main" val="20002"/>
                    </a:ext>
                  </a:extLst>
                </a:gridCol>
              </a:tblGrid>
              <a:tr h="226435">
                <a:tc gridSpan="3">
                  <a:txBody>
                    <a:bodyPr/>
                    <a:lstStyle/>
                    <a:p>
                      <a:pPr marL="0" marR="0" indent="0" algn="ctr" defTabSz="1028638" rtl="0" eaLnBrk="1" fontAlgn="auto" latinLnBrk="0" hangingPunct="1">
                        <a:lnSpc>
                          <a:spcPct val="100000"/>
                        </a:lnSpc>
                        <a:spcBef>
                          <a:spcPts val="0"/>
                        </a:spcBef>
                        <a:spcAft>
                          <a:spcPts val="0"/>
                        </a:spcAft>
                        <a:buClrTx/>
                        <a:buSzTx/>
                        <a:buFontTx/>
                        <a:buNone/>
                        <a:tabLst/>
                        <a:defRPr/>
                      </a:pPr>
                      <a:r>
                        <a:rPr lang="ru-RU" altLang="zh-CN" sz="1000" u="sng" dirty="0" smtClean="0">
                          <a:sym typeface="微软雅黑"/>
                        </a:rPr>
                        <a:t>ЭТАПЫ ИСПОЛНЕНИЯ БЮДЖЕТА</a:t>
                      </a:r>
                      <a:endParaRPr lang="ru-RU" sz="1000" u="sng" dirty="0">
                        <a:latin typeface="+mn-lt"/>
                      </a:endParaRPr>
                    </a:p>
                  </a:txBody>
                  <a:tcPr anchor="ctr"/>
                </a:tc>
                <a:tc hMerge="1">
                  <a:txBody>
                    <a:bodyPr/>
                    <a:lstStyle/>
                    <a:p>
                      <a:endParaRPr lang="ru-RU" dirty="0"/>
                    </a:p>
                  </a:txBody>
                  <a:tcPr/>
                </a:tc>
                <a:tc hMerge="1">
                  <a:txBody>
                    <a:bodyPr/>
                    <a:lstStyle/>
                    <a:p>
                      <a:pPr marL="0" marR="0" indent="0" algn="ctr" defTabSz="1028638" rtl="0" eaLnBrk="1" fontAlgn="auto" latinLnBrk="0" hangingPunct="1">
                        <a:lnSpc>
                          <a:spcPct val="100000"/>
                        </a:lnSpc>
                        <a:spcBef>
                          <a:spcPts val="0"/>
                        </a:spcBef>
                        <a:spcAft>
                          <a:spcPts val="0"/>
                        </a:spcAft>
                        <a:buClrTx/>
                        <a:buSzTx/>
                        <a:buFontTx/>
                        <a:buNone/>
                        <a:tabLst/>
                        <a:defRPr/>
                      </a:pPr>
                      <a:endParaRPr lang="ru-RU" sz="1600" dirty="0">
                        <a:latin typeface="Liberation Serif" pitchFamily="18" charset="0"/>
                      </a:endParaRPr>
                    </a:p>
                  </a:txBody>
                  <a:tcPr anchor="ctr"/>
                </a:tc>
                <a:extLst>
                  <a:ext uri="{0D108BD9-81ED-4DB2-BD59-A6C34878D82A}">
                    <a16:rowId xmlns:a16="http://schemas.microsoft.com/office/drawing/2014/main" val="10000"/>
                  </a:ext>
                </a:extLst>
              </a:tr>
              <a:tr h="1992106">
                <a:tc>
                  <a:txBody>
                    <a:bodyPr/>
                    <a:lstStyle/>
                    <a:p>
                      <a:pPr marL="0" indent="0" algn="ctr">
                        <a:lnSpc>
                          <a:spcPct val="100000"/>
                        </a:lnSpc>
                        <a:spcBef>
                          <a:spcPts val="0"/>
                        </a:spcBef>
                        <a:spcAft>
                          <a:spcPts val="0"/>
                        </a:spcAft>
                        <a:buNone/>
                      </a:pPr>
                      <a:r>
                        <a:rPr lang="ru-RU" sz="1000" u="sng" dirty="0" smtClean="0"/>
                        <a:t>исполнение </a:t>
                      </a:r>
                    </a:p>
                    <a:p>
                      <a:pPr marL="0" marR="0" indent="0" algn="ctr" defTabSz="1028638" rtl="0" eaLnBrk="1" fontAlgn="auto" latinLnBrk="0" hangingPunct="1">
                        <a:lnSpc>
                          <a:spcPct val="100000"/>
                        </a:lnSpc>
                        <a:spcBef>
                          <a:spcPts val="0"/>
                        </a:spcBef>
                        <a:spcAft>
                          <a:spcPts val="0"/>
                        </a:spcAft>
                        <a:buClrTx/>
                        <a:buSzTx/>
                        <a:buFontTx/>
                        <a:buNone/>
                        <a:tabLst/>
                        <a:defRPr/>
                      </a:pPr>
                      <a:r>
                        <a:rPr lang="ru-RU" sz="1000" u="sng" dirty="0" smtClean="0"/>
                        <a:t>бюджета по доходам</a:t>
                      </a:r>
                    </a:p>
                    <a:p>
                      <a:pPr marL="0" marR="0" indent="0" algn="ctr" defTabSz="1028638" rtl="0" eaLnBrk="1" fontAlgn="auto" latinLnBrk="0" hangingPunct="1">
                        <a:lnSpc>
                          <a:spcPct val="100000"/>
                        </a:lnSpc>
                        <a:spcBef>
                          <a:spcPts val="0"/>
                        </a:spcBef>
                        <a:spcAft>
                          <a:spcPts val="450"/>
                        </a:spcAft>
                        <a:buClrTx/>
                        <a:buSzTx/>
                        <a:buFontTx/>
                        <a:buNone/>
                        <a:tabLst/>
                        <a:defRPr/>
                      </a:pPr>
                      <a:r>
                        <a:rPr lang="ru-RU" sz="1000" dirty="0" smtClean="0"/>
                        <a:t>обеспечение полного и своевременного поступления в бюджет налогов, сборов, доходов от использования имущества и других обязательных платежей, в соответствии с утвержденными бюджетными назначениями</a:t>
                      </a:r>
                      <a:endParaRPr lang="ru-RU" sz="1000" dirty="0">
                        <a:latin typeface="+mn-lt"/>
                      </a:endParaRPr>
                    </a:p>
                  </a:txBody>
                  <a:tcPr/>
                </a:tc>
                <a:tc>
                  <a:txBody>
                    <a:bodyPr/>
                    <a:lstStyle/>
                    <a:p>
                      <a:pPr marL="0" indent="0" algn="ctr">
                        <a:lnSpc>
                          <a:spcPct val="100000"/>
                        </a:lnSpc>
                        <a:spcBef>
                          <a:spcPts val="0"/>
                        </a:spcBef>
                        <a:spcAft>
                          <a:spcPts val="0"/>
                        </a:spcAft>
                        <a:buNone/>
                      </a:pPr>
                      <a:r>
                        <a:rPr lang="ru-RU" sz="1000" u="sng" dirty="0" smtClean="0"/>
                        <a:t>исполнение </a:t>
                      </a:r>
                    </a:p>
                    <a:p>
                      <a:pPr marL="0" marR="0" indent="0" algn="ctr" defTabSz="1028638" rtl="0" eaLnBrk="1" fontAlgn="auto" latinLnBrk="0" hangingPunct="1">
                        <a:lnSpc>
                          <a:spcPct val="100000"/>
                        </a:lnSpc>
                        <a:spcBef>
                          <a:spcPts val="0"/>
                        </a:spcBef>
                        <a:spcAft>
                          <a:spcPts val="0"/>
                        </a:spcAft>
                        <a:buClrTx/>
                        <a:buSzTx/>
                        <a:buFontTx/>
                        <a:buNone/>
                        <a:tabLst/>
                        <a:defRPr/>
                      </a:pPr>
                      <a:r>
                        <a:rPr lang="ru-RU" sz="1000" u="sng" dirty="0" smtClean="0"/>
                        <a:t>бюджета по расходам </a:t>
                      </a:r>
                    </a:p>
                    <a:p>
                      <a:pPr marL="0" marR="0" indent="0" algn="ctr" defTabSz="1028638" rtl="0" eaLnBrk="1" fontAlgn="auto" latinLnBrk="0" hangingPunct="1">
                        <a:lnSpc>
                          <a:spcPct val="100000"/>
                        </a:lnSpc>
                        <a:spcBef>
                          <a:spcPts val="0"/>
                        </a:spcBef>
                        <a:spcAft>
                          <a:spcPts val="450"/>
                        </a:spcAft>
                        <a:buClrTx/>
                        <a:buSzTx/>
                        <a:buFontTx/>
                        <a:buNone/>
                        <a:tabLst/>
                        <a:defRPr/>
                      </a:pPr>
                      <a:r>
                        <a:rPr lang="ru-RU" sz="1000" dirty="0" smtClean="0"/>
                        <a:t>обеспечение  последовательного финансирования мероприятий, предусмотренных решением о бюджете, в пределах утвержденных сумм с целью исполнения принятых муниципальным образованием расходных обязательств</a:t>
                      </a:r>
                      <a:endParaRPr lang="ru-RU" sz="1000" dirty="0">
                        <a:latin typeface="+mn-lt"/>
                      </a:endParaRPr>
                    </a:p>
                  </a:txBody>
                  <a:tcPr/>
                </a:tc>
                <a:tc>
                  <a:txBody>
                    <a:bodyPr/>
                    <a:lstStyle/>
                    <a:p>
                      <a:pPr marL="0" marR="0" indent="0" algn="ctr" defTabSz="1028638" rtl="0" eaLnBrk="1" fontAlgn="auto" latinLnBrk="0" hangingPunct="1">
                        <a:lnSpc>
                          <a:spcPct val="100000"/>
                        </a:lnSpc>
                        <a:spcBef>
                          <a:spcPts val="0"/>
                        </a:spcBef>
                        <a:spcAft>
                          <a:spcPts val="0"/>
                        </a:spcAft>
                        <a:buClrTx/>
                        <a:buSzTx/>
                        <a:buFontTx/>
                        <a:buNone/>
                        <a:tabLst/>
                        <a:defRPr/>
                      </a:pPr>
                      <a:r>
                        <a:rPr lang="ru-RU" sz="1000" u="sng" dirty="0" smtClean="0"/>
                        <a:t>исполнение бюджета по  источникам финансирования дефицита бюджета</a:t>
                      </a:r>
                    </a:p>
                    <a:p>
                      <a:pPr marL="0" marR="0" indent="0" algn="ctr" defTabSz="1028638" rtl="0" eaLnBrk="1" fontAlgn="auto" latinLnBrk="0" hangingPunct="1">
                        <a:lnSpc>
                          <a:spcPct val="100000"/>
                        </a:lnSpc>
                        <a:spcBef>
                          <a:spcPts val="0"/>
                        </a:spcBef>
                        <a:spcAft>
                          <a:spcPts val="450"/>
                        </a:spcAft>
                        <a:buClrTx/>
                        <a:buSzTx/>
                        <a:buFontTx/>
                        <a:buNone/>
                        <a:tabLst/>
                        <a:defRPr/>
                      </a:pPr>
                      <a:r>
                        <a:rPr lang="ru-RU" sz="1000" u="none" dirty="0" smtClean="0"/>
                        <a:t>для обеспечения сбалансированности бюджета путем покрытия дефицита (разницы между доходами и расходами) бюджета привлекаются источники финансирования дефицита бюджета (муниципальные займы, кредиты,</a:t>
                      </a:r>
                      <a:r>
                        <a:rPr lang="ru-RU" sz="1000" u="none" baseline="0" dirty="0" smtClean="0"/>
                        <a:t> изменение остатков)</a:t>
                      </a:r>
                      <a:endParaRPr lang="ru-RU" sz="1000" b="0" i="0" u="none" dirty="0" smtClean="0">
                        <a:solidFill>
                          <a:schemeClr val="tx1"/>
                        </a:solidFill>
                        <a:latin typeface="+mn-lt"/>
                      </a:endParaRPr>
                    </a:p>
                  </a:txBody>
                  <a:tcPr/>
                </a:tc>
                <a:extLst>
                  <a:ext uri="{0D108BD9-81ED-4DB2-BD59-A6C34878D82A}">
                    <a16:rowId xmlns:a16="http://schemas.microsoft.com/office/drawing/2014/main" val="10001"/>
                  </a:ext>
                </a:extLst>
              </a:tr>
            </a:tbl>
          </a:graphicData>
        </a:graphic>
      </p:graphicFrame>
      <p:grpSp>
        <p:nvGrpSpPr>
          <p:cNvPr id="25" name="Группа 24" descr="шестиугольники">
            <a:extLst>
              <a:ext uri="{FF2B5EF4-FFF2-40B4-BE49-F238E27FC236}">
                <a16:creationId xmlns:a16="http://schemas.microsoft.com/office/drawing/2014/main" id="{336AC1DC-29FE-463B-A0B9-36B8769200E2}"/>
              </a:ext>
            </a:extLst>
          </p:cNvPr>
          <p:cNvGrpSpPr/>
          <p:nvPr/>
        </p:nvGrpSpPr>
        <p:grpSpPr>
          <a:xfrm flipV="1">
            <a:off x="3938218" y="2991026"/>
            <a:ext cx="3043699" cy="2811396"/>
            <a:chOff x="2390776" y="4491038"/>
            <a:chExt cx="2054225" cy="2062163"/>
          </a:xfrm>
        </p:grpSpPr>
        <p:sp>
          <p:nvSpPr>
            <p:cNvPr id="26" name="Freeform 246">
              <a:extLst>
                <a:ext uri="{FF2B5EF4-FFF2-40B4-BE49-F238E27FC236}">
                  <a16:creationId xmlns:a16="http://schemas.microsoft.com/office/drawing/2014/main" id="{E3140B1E-F47C-4F2F-984E-1CA396E791A9}"/>
                </a:ext>
                <a:ext uri="{C183D7F6-B498-43B3-948B-1728B52AA6E4}">
                  <adec:decorative xmlns:adec="http://schemas.microsoft.com/office/drawing/2017/decorative" xmlns="" val="1"/>
                </a:ext>
              </a:extLst>
            </p:cNvPr>
            <p:cNvSpPr>
              <a:spLocks/>
            </p:cNvSpPr>
            <p:nvPr/>
          </p:nvSpPr>
          <p:spPr bwMode="auto">
            <a:xfrm>
              <a:off x="2390776" y="4491038"/>
              <a:ext cx="1000125" cy="1154113"/>
            </a:xfrm>
            <a:custGeom>
              <a:avLst/>
              <a:gdLst>
                <a:gd name="T0" fmla="*/ 0 w 630"/>
                <a:gd name="T1" fmla="*/ 182 h 727"/>
                <a:gd name="T2" fmla="*/ 0 w 630"/>
                <a:gd name="T3" fmla="*/ 546 h 727"/>
                <a:gd name="T4" fmla="*/ 314 w 630"/>
                <a:gd name="T5" fmla="*/ 727 h 727"/>
                <a:gd name="T6" fmla="*/ 630 w 630"/>
                <a:gd name="T7" fmla="*/ 546 h 727"/>
                <a:gd name="T8" fmla="*/ 630 w 630"/>
                <a:gd name="T9" fmla="*/ 182 h 727"/>
                <a:gd name="T10" fmla="*/ 314 w 630"/>
                <a:gd name="T11" fmla="*/ 0 h 727"/>
                <a:gd name="T12" fmla="*/ 0 w 630"/>
                <a:gd name="T13" fmla="*/ 182 h 727"/>
              </a:gdLst>
              <a:ahLst/>
              <a:cxnLst>
                <a:cxn ang="0">
                  <a:pos x="T0" y="T1"/>
                </a:cxn>
                <a:cxn ang="0">
                  <a:pos x="T2" y="T3"/>
                </a:cxn>
                <a:cxn ang="0">
                  <a:pos x="T4" y="T5"/>
                </a:cxn>
                <a:cxn ang="0">
                  <a:pos x="T6" y="T7"/>
                </a:cxn>
                <a:cxn ang="0">
                  <a:pos x="T8" y="T9"/>
                </a:cxn>
                <a:cxn ang="0">
                  <a:pos x="T10" y="T11"/>
                </a:cxn>
                <a:cxn ang="0">
                  <a:pos x="T12" y="T13"/>
                </a:cxn>
              </a:cxnLst>
              <a:rect l="0" t="0" r="r" b="b"/>
              <a:pathLst>
                <a:path w="630" h="727">
                  <a:moveTo>
                    <a:pt x="0" y="182"/>
                  </a:moveTo>
                  <a:lnTo>
                    <a:pt x="0" y="546"/>
                  </a:lnTo>
                  <a:lnTo>
                    <a:pt x="314" y="727"/>
                  </a:lnTo>
                  <a:lnTo>
                    <a:pt x="630" y="546"/>
                  </a:lnTo>
                  <a:lnTo>
                    <a:pt x="630" y="182"/>
                  </a:lnTo>
                  <a:lnTo>
                    <a:pt x="314" y="0"/>
                  </a:lnTo>
                  <a:lnTo>
                    <a:pt x="0" y="182"/>
                  </a:lnTo>
                  <a:close/>
                </a:path>
              </a:pathLst>
            </a:custGeom>
            <a:solidFill>
              <a:schemeClr val="accent1"/>
            </a:solidFill>
            <a:ln>
              <a:noFill/>
            </a:ln>
          </p:spPr>
          <p:txBody>
            <a:bodyPr vert="horz" wrap="square" lIns="91440" tIns="45720" rIns="91440" bIns="45720" numCol="1" rtlCol="0" anchor="t" anchorCtr="0" compatLnSpc="1">
              <a:prstTxWarp prst="textNoShape">
                <a:avLst/>
              </a:prstTxWarp>
            </a:bodyPr>
            <a:lstStyle/>
            <a:p>
              <a:pPr rtl="0"/>
              <a:endParaRPr lang="ru-RU" dirty="0">
                <a:solidFill>
                  <a:schemeClr val="accent5">
                    <a:lumMod val="50000"/>
                  </a:schemeClr>
                </a:solidFill>
              </a:endParaRPr>
            </a:p>
          </p:txBody>
        </p:sp>
        <p:sp>
          <p:nvSpPr>
            <p:cNvPr id="27" name="Freeform 247">
              <a:extLst>
                <a:ext uri="{FF2B5EF4-FFF2-40B4-BE49-F238E27FC236}">
                  <a16:creationId xmlns:a16="http://schemas.microsoft.com/office/drawing/2014/main" id="{F92A2657-32AE-4649-A050-9DF351C8A444}"/>
                </a:ext>
                <a:ext uri="{C183D7F6-B498-43B3-948B-1728B52AA6E4}">
                  <adec:decorative xmlns:adec="http://schemas.microsoft.com/office/drawing/2017/decorative" xmlns="" val="1"/>
                </a:ext>
              </a:extLst>
            </p:cNvPr>
            <p:cNvSpPr>
              <a:spLocks/>
            </p:cNvSpPr>
            <p:nvPr/>
          </p:nvSpPr>
          <p:spPr bwMode="auto">
            <a:xfrm>
              <a:off x="2917826" y="5395913"/>
              <a:ext cx="1000125" cy="1157288"/>
            </a:xfrm>
            <a:custGeom>
              <a:avLst/>
              <a:gdLst>
                <a:gd name="T0" fmla="*/ 0 w 630"/>
                <a:gd name="T1" fmla="*/ 181 h 729"/>
                <a:gd name="T2" fmla="*/ 0 w 630"/>
                <a:gd name="T3" fmla="*/ 545 h 729"/>
                <a:gd name="T4" fmla="*/ 314 w 630"/>
                <a:gd name="T5" fmla="*/ 729 h 729"/>
                <a:gd name="T6" fmla="*/ 630 w 630"/>
                <a:gd name="T7" fmla="*/ 545 h 729"/>
                <a:gd name="T8" fmla="*/ 630 w 630"/>
                <a:gd name="T9" fmla="*/ 181 h 729"/>
                <a:gd name="T10" fmla="*/ 314 w 630"/>
                <a:gd name="T11" fmla="*/ 0 h 729"/>
                <a:gd name="T12" fmla="*/ 0 w 630"/>
                <a:gd name="T13" fmla="*/ 181 h 729"/>
              </a:gdLst>
              <a:ahLst/>
              <a:cxnLst>
                <a:cxn ang="0">
                  <a:pos x="T0" y="T1"/>
                </a:cxn>
                <a:cxn ang="0">
                  <a:pos x="T2" y="T3"/>
                </a:cxn>
                <a:cxn ang="0">
                  <a:pos x="T4" y="T5"/>
                </a:cxn>
                <a:cxn ang="0">
                  <a:pos x="T6" y="T7"/>
                </a:cxn>
                <a:cxn ang="0">
                  <a:pos x="T8" y="T9"/>
                </a:cxn>
                <a:cxn ang="0">
                  <a:pos x="T10" y="T11"/>
                </a:cxn>
                <a:cxn ang="0">
                  <a:pos x="T12" y="T13"/>
                </a:cxn>
              </a:cxnLst>
              <a:rect l="0" t="0" r="r" b="b"/>
              <a:pathLst>
                <a:path w="630" h="729">
                  <a:moveTo>
                    <a:pt x="0" y="181"/>
                  </a:moveTo>
                  <a:lnTo>
                    <a:pt x="0" y="545"/>
                  </a:lnTo>
                  <a:lnTo>
                    <a:pt x="314" y="729"/>
                  </a:lnTo>
                  <a:lnTo>
                    <a:pt x="630" y="545"/>
                  </a:lnTo>
                  <a:lnTo>
                    <a:pt x="630" y="181"/>
                  </a:lnTo>
                  <a:lnTo>
                    <a:pt x="314" y="0"/>
                  </a:lnTo>
                  <a:lnTo>
                    <a:pt x="0" y="181"/>
                  </a:lnTo>
                  <a:close/>
                </a:path>
              </a:pathLst>
            </a:custGeom>
            <a:solidFill>
              <a:schemeClr val="accent4"/>
            </a:solidFill>
            <a:ln>
              <a:noFill/>
            </a:ln>
          </p:spPr>
          <p:txBody>
            <a:bodyPr vert="horz" wrap="square" lIns="91440" tIns="45720" rIns="91440" bIns="45720" numCol="1" rtlCol="0" anchor="t" anchorCtr="0" compatLnSpc="1">
              <a:prstTxWarp prst="textNoShape">
                <a:avLst/>
              </a:prstTxWarp>
            </a:bodyPr>
            <a:lstStyle/>
            <a:p>
              <a:pPr rtl="0"/>
              <a:endParaRPr lang="ru-RU" dirty="0">
                <a:solidFill>
                  <a:schemeClr val="accent5">
                    <a:lumMod val="50000"/>
                  </a:schemeClr>
                </a:solidFill>
              </a:endParaRPr>
            </a:p>
          </p:txBody>
        </p:sp>
        <p:sp>
          <p:nvSpPr>
            <p:cNvPr id="43" name="Freeform 248">
              <a:extLst>
                <a:ext uri="{FF2B5EF4-FFF2-40B4-BE49-F238E27FC236}">
                  <a16:creationId xmlns:a16="http://schemas.microsoft.com/office/drawing/2014/main" id="{FE70168D-6ACE-453B-B065-19F453B5153B}"/>
                </a:ext>
                <a:ext uri="{C183D7F6-B498-43B3-948B-1728B52AA6E4}">
                  <adec:decorative xmlns:adec="http://schemas.microsoft.com/office/drawing/2017/decorative" xmlns="" val="1"/>
                </a:ext>
              </a:extLst>
            </p:cNvPr>
            <p:cNvSpPr>
              <a:spLocks/>
            </p:cNvSpPr>
            <p:nvPr/>
          </p:nvSpPr>
          <p:spPr bwMode="auto">
            <a:xfrm>
              <a:off x="3444876" y="4491038"/>
              <a:ext cx="1000125" cy="1154113"/>
            </a:xfrm>
            <a:custGeom>
              <a:avLst/>
              <a:gdLst>
                <a:gd name="T0" fmla="*/ 0 w 630"/>
                <a:gd name="T1" fmla="*/ 182 h 727"/>
                <a:gd name="T2" fmla="*/ 0 w 630"/>
                <a:gd name="T3" fmla="*/ 546 h 727"/>
                <a:gd name="T4" fmla="*/ 314 w 630"/>
                <a:gd name="T5" fmla="*/ 727 h 727"/>
                <a:gd name="T6" fmla="*/ 630 w 630"/>
                <a:gd name="T7" fmla="*/ 546 h 727"/>
                <a:gd name="T8" fmla="*/ 630 w 630"/>
                <a:gd name="T9" fmla="*/ 182 h 727"/>
                <a:gd name="T10" fmla="*/ 314 w 630"/>
                <a:gd name="T11" fmla="*/ 0 h 727"/>
                <a:gd name="T12" fmla="*/ 0 w 630"/>
                <a:gd name="T13" fmla="*/ 182 h 727"/>
              </a:gdLst>
              <a:ahLst/>
              <a:cxnLst>
                <a:cxn ang="0">
                  <a:pos x="T0" y="T1"/>
                </a:cxn>
                <a:cxn ang="0">
                  <a:pos x="T2" y="T3"/>
                </a:cxn>
                <a:cxn ang="0">
                  <a:pos x="T4" y="T5"/>
                </a:cxn>
                <a:cxn ang="0">
                  <a:pos x="T6" y="T7"/>
                </a:cxn>
                <a:cxn ang="0">
                  <a:pos x="T8" y="T9"/>
                </a:cxn>
                <a:cxn ang="0">
                  <a:pos x="T10" y="T11"/>
                </a:cxn>
                <a:cxn ang="0">
                  <a:pos x="T12" y="T13"/>
                </a:cxn>
              </a:cxnLst>
              <a:rect l="0" t="0" r="r" b="b"/>
              <a:pathLst>
                <a:path w="630" h="727">
                  <a:moveTo>
                    <a:pt x="0" y="182"/>
                  </a:moveTo>
                  <a:lnTo>
                    <a:pt x="0" y="546"/>
                  </a:lnTo>
                  <a:lnTo>
                    <a:pt x="314" y="727"/>
                  </a:lnTo>
                  <a:lnTo>
                    <a:pt x="630" y="546"/>
                  </a:lnTo>
                  <a:lnTo>
                    <a:pt x="630" y="182"/>
                  </a:lnTo>
                  <a:lnTo>
                    <a:pt x="314" y="0"/>
                  </a:lnTo>
                  <a:lnTo>
                    <a:pt x="0" y="182"/>
                  </a:lnTo>
                  <a:close/>
                </a:path>
              </a:pathLst>
            </a:custGeom>
            <a:solidFill>
              <a:schemeClr val="accent2"/>
            </a:solidFill>
            <a:ln>
              <a:noFill/>
            </a:ln>
          </p:spPr>
          <p:txBody>
            <a:bodyPr vert="horz" wrap="square" lIns="91440" tIns="45720" rIns="91440" bIns="45720" numCol="1" rtlCol="0" anchor="t" anchorCtr="0" compatLnSpc="1">
              <a:prstTxWarp prst="textNoShape">
                <a:avLst/>
              </a:prstTxWarp>
            </a:bodyPr>
            <a:lstStyle/>
            <a:p>
              <a:pPr rtl="0"/>
              <a:endParaRPr lang="ru-RU" dirty="0">
                <a:solidFill>
                  <a:schemeClr val="accent5">
                    <a:lumMod val="50000"/>
                  </a:schemeClr>
                </a:solidFill>
              </a:endParaRPr>
            </a:p>
          </p:txBody>
        </p:sp>
        <p:sp>
          <p:nvSpPr>
            <p:cNvPr id="44" name="Freeform 249">
              <a:extLst>
                <a:ext uri="{FF2B5EF4-FFF2-40B4-BE49-F238E27FC236}">
                  <a16:creationId xmlns:a16="http://schemas.microsoft.com/office/drawing/2014/main" id="{4DDAD1B9-9023-4DB0-9BD2-A68FF976CEEA}"/>
                </a:ext>
                <a:ext uri="{C183D7F6-B498-43B3-948B-1728B52AA6E4}">
                  <adec:decorative xmlns:adec="http://schemas.microsoft.com/office/drawing/2017/decorative" xmlns="" val="1"/>
                </a:ext>
              </a:extLst>
            </p:cNvPr>
            <p:cNvSpPr>
              <a:spLocks/>
            </p:cNvSpPr>
            <p:nvPr/>
          </p:nvSpPr>
          <p:spPr bwMode="auto">
            <a:xfrm>
              <a:off x="2479676" y="4595813"/>
              <a:ext cx="822325" cy="947738"/>
            </a:xfrm>
            <a:custGeom>
              <a:avLst/>
              <a:gdLst>
                <a:gd name="T0" fmla="*/ 4 w 518"/>
                <a:gd name="T1" fmla="*/ 446 h 597"/>
                <a:gd name="T2" fmla="*/ 8 w 518"/>
                <a:gd name="T3" fmla="*/ 446 h 597"/>
                <a:gd name="T4" fmla="*/ 8 w 518"/>
                <a:gd name="T5" fmla="*/ 154 h 597"/>
                <a:gd name="T6" fmla="*/ 258 w 518"/>
                <a:gd name="T7" fmla="*/ 10 h 597"/>
                <a:gd name="T8" fmla="*/ 510 w 518"/>
                <a:gd name="T9" fmla="*/ 154 h 597"/>
                <a:gd name="T10" fmla="*/ 510 w 518"/>
                <a:gd name="T11" fmla="*/ 444 h 597"/>
                <a:gd name="T12" fmla="*/ 258 w 518"/>
                <a:gd name="T13" fmla="*/ 587 h 597"/>
                <a:gd name="T14" fmla="*/ 6 w 518"/>
                <a:gd name="T15" fmla="*/ 442 h 597"/>
                <a:gd name="T16" fmla="*/ 4 w 518"/>
                <a:gd name="T17" fmla="*/ 446 h 597"/>
                <a:gd name="T18" fmla="*/ 8 w 518"/>
                <a:gd name="T19" fmla="*/ 446 h 597"/>
                <a:gd name="T20" fmla="*/ 4 w 518"/>
                <a:gd name="T21" fmla="*/ 446 h 597"/>
                <a:gd name="T22" fmla="*/ 2 w 518"/>
                <a:gd name="T23" fmla="*/ 450 h 597"/>
                <a:gd name="T24" fmla="*/ 258 w 518"/>
                <a:gd name="T25" fmla="*/ 597 h 597"/>
                <a:gd name="T26" fmla="*/ 518 w 518"/>
                <a:gd name="T27" fmla="*/ 448 h 597"/>
                <a:gd name="T28" fmla="*/ 518 w 518"/>
                <a:gd name="T29" fmla="*/ 150 h 597"/>
                <a:gd name="T30" fmla="*/ 258 w 518"/>
                <a:gd name="T31" fmla="*/ 0 h 597"/>
                <a:gd name="T32" fmla="*/ 0 w 518"/>
                <a:gd name="T33" fmla="*/ 150 h 597"/>
                <a:gd name="T34" fmla="*/ 0 w 518"/>
                <a:gd name="T35" fmla="*/ 448 h 597"/>
                <a:gd name="T36" fmla="*/ 2 w 518"/>
                <a:gd name="T37" fmla="*/ 450 h 597"/>
                <a:gd name="T38" fmla="*/ 4 w 518"/>
                <a:gd name="T39" fmla="*/ 446 h 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18" h="597">
                  <a:moveTo>
                    <a:pt x="4" y="446"/>
                  </a:moveTo>
                  <a:lnTo>
                    <a:pt x="8" y="446"/>
                  </a:lnTo>
                  <a:lnTo>
                    <a:pt x="8" y="154"/>
                  </a:lnTo>
                  <a:lnTo>
                    <a:pt x="258" y="10"/>
                  </a:lnTo>
                  <a:lnTo>
                    <a:pt x="510" y="154"/>
                  </a:lnTo>
                  <a:lnTo>
                    <a:pt x="510" y="444"/>
                  </a:lnTo>
                  <a:lnTo>
                    <a:pt x="258" y="587"/>
                  </a:lnTo>
                  <a:lnTo>
                    <a:pt x="6" y="442"/>
                  </a:lnTo>
                  <a:lnTo>
                    <a:pt x="4" y="446"/>
                  </a:lnTo>
                  <a:lnTo>
                    <a:pt x="8" y="446"/>
                  </a:lnTo>
                  <a:lnTo>
                    <a:pt x="4" y="446"/>
                  </a:lnTo>
                  <a:lnTo>
                    <a:pt x="2" y="450"/>
                  </a:lnTo>
                  <a:lnTo>
                    <a:pt x="258" y="597"/>
                  </a:lnTo>
                  <a:lnTo>
                    <a:pt x="518" y="448"/>
                  </a:lnTo>
                  <a:lnTo>
                    <a:pt x="518" y="150"/>
                  </a:lnTo>
                  <a:lnTo>
                    <a:pt x="258" y="0"/>
                  </a:lnTo>
                  <a:lnTo>
                    <a:pt x="0" y="150"/>
                  </a:lnTo>
                  <a:lnTo>
                    <a:pt x="0" y="448"/>
                  </a:lnTo>
                  <a:lnTo>
                    <a:pt x="2" y="450"/>
                  </a:lnTo>
                  <a:lnTo>
                    <a:pt x="4" y="446"/>
                  </a:lnTo>
                  <a:close/>
                </a:path>
              </a:pathLst>
            </a:custGeom>
            <a:solidFill>
              <a:schemeClr val="bg1"/>
            </a:solidFill>
            <a:ln>
              <a:noFill/>
            </a:ln>
          </p:spPr>
          <p:txBody>
            <a:bodyPr vert="horz" wrap="square" lIns="91440" tIns="45720" rIns="91440" bIns="45720" numCol="1" rtlCol="0" anchor="t" anchorCtr="0" compatLnSpc="1">
              <a:prstTxWarp prst="textNoShape">
                <a:avLst/>
              </a:prstTxWarp>
            </a:bodyPr>
            <a:lstStyle/>
            <a:p>
              <a:pPr rtl="0"/>
              <a:endParaRPr lang="ru-RU" dirty="0">
                <a:solidFill>
                  <a:schemeClr val="accent5">
                    <a:lumMod val="50000"/>
                  </a:schemeClr>
                </a:solidFill>
              </a:endParaRPr>
            </a:p>
          </p:txBody>
        </p:sp>
        <p:sp>
          <p:nvSpPr>
            <p:cNvPr id="46" name="Freeform 250">
              <a:extLst>
                <a:ext uri="{FF2B5EF4-FFF2-40B4-BE49-F238E27FC236}">
                  <a16:creationId xmlns:a16="http://schemas.microsoft.com/office/drawing/2014/main" id="{97DF0013-BD9C-4BC9-B7F8-2B69343D604C}"/>
                </a:ext>
                <a:ext uri="{C183D7F6-B498-43B3-948B-1728B52AA6E4}">
                  <adec:decorative xmlns:adec="http://schemas.microsoft.com/office/drawing/2017/decorative" xmlns="" val="1"/>
                </a:ext>
              </a:extLst>
            </p:cNvPr>
            <p:cNvSpPr>
              <a:spLocks/>
            </p:cNvSpPr>
            <p:nvPr/>
          </p:nvSpPr>
          <p:spPr bwMode="auto">
            <a:xfrm>
              <a:off x="3006726" y="5500688"/>
              <a:ext cx="822325" cy="947738"/>
            </a:xfrm>
            <a:custGeom>
              <a:avLst/>
              <a:gdLst>
                <a:gd name="T0" fmla="*/ 4 w 518"/>
                <a:gd name="T1" fmla="*/ 445 h 597"/>
                <a:gd name="T2" fmla="*/ 8 w 518"/>
                <a:gd name="T3" fmla="*/ 445 h 597"/>
                <a:gd name="T4" fmla="*/ 8 w 518"/>
                <a:gd name="T5" fmla="*/ 153 h 597"/>
                <a:gd name="T6" fmla="*/ 258 w 518"/>
                <a:gd name="T7" fmla="*/ 10 h 597"/>
                <a:gd name="T8" fmla="*/ 510 w 518"/>
                <a:gd name="T9" fmla="*/ 153 h 597"/>
                <a:gd name="T10" fmla="*/ 510 w 518"/>
                <a:gd name="T11" fmla="*/ 443 h 597"/>
                <a:gd name="T12" fmla="*/ 258 w 518"/>
                <a:gd name="T13" fmla="*/ 587 h 597"/>
                <a:gd name="T14" fmla="*/ 6 w 518"/>
                <a:gd name="T15" fmla="*/ 441 h 597"/>
                <a:gd name="T16" fmla="*/ 4 w 518"/>
                <a:gd name="T17" fmla="*/ 445 h 597"/>
                <a:gd name="T18" fmla="*/ 8 w 518"/>
                <a:gd name="T19" fmla="*/ 445 h 597"/>
                <a:gd name="T20" fmla="*/ 4 w 518"/>
                <a:gd name="T21" fmla="*/ 445 h 597"/>
                <a:gd name="T22" fmla="*/ 2 w 518"/>
                <a:gd name="T23" fmla="*/ 449 h 597"/>
                <a:gd name="T24" fmla="*/ 258 w 518"/>
                <a:gd name="T25" fmla="*/ 597 h 597"/>
                <a:gd name="T26" fmla="*/ 518 w 518"/>
                <a:gd name="T27" fmla="*/ 447 h 597"/>
                <a:gd name="T28" fmla="*/ 518 w 518"/>
                <a:gd name="T29" fmla="*/ 149 h 597"/>
                <a:gd name="T30" fmla="*/ 258 w 518"/>
                <a:gd name="T31" fmla="*/ 0 h 597"/>
                <a:gd name="T32" fmla="*/ 0 w 518"/>
                <a:gd name="T33" fmla="*/ 149 h 597"/>
                <a:gd name="T34" fmla="*/ 0 w 518"/>
                <a:gd name="T35" fmla="*/ 447 h 597"/>
                <a:gd name="T36" fmla="*/ 2 w 518"/>
                <a:gd name="T37" fmla="*/ 449 h 597"/>
                <a:gd name="T38" fmla="*/ 4 w 518"/>
                <a:gd name="T39" fmla="*/ 445 h 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18" h="597">
                  <a:moveTo>
                    <a:pt x="4" y="445"/>
                  </a:moveTo>
                  <a:lnTo>
                    <a:pt x="8" y="445"/>
                  </a:lnTo>
                  <a:lnTo>
                    <a:pt x="8" y="153"/>
                  </a:lnTo>
                  <a:lnTo>
                    <a:pt x="258" y="10"/>
                  </a:lnTo>
                  <a:lnTo>
                    <a:pt x="510" y="153"/>
                  </a:lnTo>
                  <a:lnTo>
                    <a:pt x="510" y="443"/>
                  </a:lnTo>
                  <a:lnTo>
                    <a:pt x="258" y="587"/>
                  </a:lnTo>
                  <a:lnTo>
                    <a:pt x="6" y="441"/>
                  </a:lnTo>
                  <a:lnTo>
                    <a:pt x="4" y="445"/>
                  </a:lnTo>
                  <a:lnTo>
                    <a:pt x="8" y="445"/>
                  </a:lnTo>
                  <a:lnTo>
                    <a:pt x="4" y="445"/>
                  </a:lnTo>
                  <a:lnTo>
                    <a:pt x="2" y="449"/>
                  </a:lnTo>
                  <a:lnTo>
                    <a:pt x="258" y="597"/>
                  </a:lnTo>
                  <a:lnTo>
                    <a:pt x="518" y="447"/>
                  </a:lnTo>
                  <a:lnTo>
                    <a:pt x="518" y="149"/>
                  </a:lnTo>
                  <a:lnTo>
                    <a:pt x="258" y="0"/>
                  </a:lnTo>
                  <a:lnTo>
                    <a:pt x="0" y="149"/>
                  </a:lnTo>
                  <a:lnTo>
                    <a:pt x="0" y="447"/>
                  </a:lnTo>
                  <a:lnTo>
                    <a:pt x="2" y="449"/>
                  </a:lnTo>
                  <a:lnTo>
                    <a:pt x="4" y="445"/>
                  </a:lnTo>
                  <a:close/>
                </a:path>
              </a:pathLst>
            </a:custGeom>
            <a:solidFill>
              <a:schemeClr val="bg1"/>
            </a:solidFill>
            <a:ln>
              <a:noFill/>
            </a:ln>
          </p:spPr>
          <p:txBody>
            <a:bodyPr vert="horz" wrap="square" lIns="91440" tIns="45720" rIns="91440" bIns="45720" numCol="1" rtlCol="0" anchor="t" anchorCtr="0" compatLnSpc="1">
              <a:prstTxWarp prst="textNoShape">
                <a:avLst/>
              </a:prstTxWarp>
            </a:bodyPr>
            <a:lstStyle/>
            <a:p>
              <a:pPr rtl="0"/>
              <a:endParaRPr lang="ru-RU" dirty="0">
                <a:solidFill>
                  <a:schemeClr val="accent5">
                    <a:lumMod val="50000"/>
                  </a:schemeClr>
                </a:solidFill>
              </a:endParaRPr>
            </a:p>
          </p:txBody>
        </p:sp>
        <p:sp>
          <p:nvSpPr>
            <p:cNvPr id="47" name="Freeform 251">
              <a:extLst>
                <a:ext uri="{FF2B5EF4-FFF2-40B4-BE49-F238E27FC236}">
                  <a16:creationId xmlns:a16="http://schemas.microsoft.com/office/drawing/2014/main" id="{648BB34A-F05C-4D02-88F3-34A23AED31D8}"/>
                </a:ext>
                <a:ext uri="{C183D7F6-B498-43B3-948B-1728B52AA6E4}">
                  <adec:decorative xmlns:adec="http://schemas.microsoft.com/office/drawing/2017/decorative" xmlns="" val="1"/>
                </a:ext>
              </a:extLst>
            </p:cNvPr>
            <p:cNvSpPr>
              <a:spLocks/>
            </p:cNvSpPr>
            <p:nvPr/>
          </p:nvSpPr>
          <p:spPr bwMode="auto">
            <a:xfrm>
              <a:off x="3533776" y="4595813"/>
              <a:ext cx="822325" cy="947738"/>
            </a:xfrm>
            <a:custGeom>
              <a:avLst/>
              <a:gdLst>
                <a:gd name="T0" fmla="*/ 4 w 518"/>
                <a:gd name="T1" fmla="*/ 446 h 597"/>
                <a:gd name="T2" fmla="*/ 8 w 518"/>
                <a:gd name="T3" fmla="*/ 446 h 597"/>
                <a:gd name="T4" fmla="*/ 8 w 518"/>
                <a:gd name="T5" fmla="*/ 154 h 597"/>
                <a:gd name="T6" fmla="*/ 258 w 518"/>
                <a:gd name="T7" fmla="*/ 10 h 597"/>
                <a:gd name="T8" fmla="*/ 510 w 518"/>
                <a:gd name="T9" fmla="*/ 154 h 597"/>
                <a:gd name="T10" fmla="*/ 510 w 518"/>
                <a:gd name="T11" fmla="*/ 444 h 597"/>
                <a:gd name="T12" fmla="*/ 258 w 518"/>
                <a:gd name="T13" fmla="*/ 587 h 597"/>
                <a:gd name="T14" fmla="*/ 6 w 518"/>
                <a:gd name="T15" fmla="*/ 442 h 597"/>
                <a:gd name="T16" fmla="*/ 4 w 518"/>
                <a:gd name="T17" fmla="*/ 446 h 597"/>
                <a:gd name="T18" fmla="*/ 8 w 518"/>
                <a:gd name="T19" fmla="*/ 446 h 597"/>
                <a:gd name="T20" fmla="*/ 4 w 518"/>
                <a:gd name="T21" fmla="*/ 446 h 597"/>
                <a:gd name="T22" fmla="*/ 2 w 518"/>
                <a:gd name="T23" fmla="*/ 450 h 597"/>
                <a:gd name="T24" fmla="*/ 258 w 518"/>
                <a:gd name="T25" fmla="*/ 597 h 597"/>
                <a:gd name="T26" fmla="*/ 518 w 518"/>
                <a:gd name="T27" fmla="*/ 448 h 597"/>
                <a:gd name="T28" fmla="*/ 518 w 518"/>
                <a:gd name="T29" fmla="*/ 150 h 597"/>
                <a:gd name="T30" fmla="*/ 258 w 518"/>
                <a:gd name="T31" fmla="*/ 0 h 597"/>
                <a:gd name="T32" fmla="*/ 0 w 518"/>
                <a:gd name="T33" fmla="*/ 150 h 597"/>
                <a:gd name="T34" fmla="*/ 0 w 518"/>
                <a:gd name="T35" fmla="*/ 448 h 597"/>
                <a:gd name="T36" fmla="*/ 2 w 518"/>
                <a:gd name="T37" fmla="*/ 450 h 597"/>
                <a:gd name="T38" fmla="*/ 4 w 518"/>
                <a:gd name="T39" fmla="*/ 446 h 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18" h="597">
                  <a:moveTo>
                    <a:pt x="4" y="446"/>
                  </a:moveTo>
                  <a:lnTo>
                    <a:pt x="8" y="446"/>
                  </a:lnTo>
                  <a:lnTo>
                    <a:pt x="8" y="154"/>
                  </a:lnTo>
                  <a:lnTo>
                    <a:pt x="258" y="10"/>
                  </a:lnTo>
                  <a:lnTo>
                    <a:pt x="510" y="154"/>
                  </a:lnTo>
                  <a:lnTo>
                    <a:pt x="510" y="444"/>
                  </a:lnTo>
                  <a:lnTo>
                    <a:pt x="258" y="587"/>
                  </a:lnTo>
                  <a:lnTo>
                    <a:pt x="6" y="442"/>
                  </a:lnTo>
                  <a:lnTo>
                    <a:pt x="4" y="446"/>
                  </a:lnTo>
                  <a:lnTo>
                    <a:pt x="8" y="446"/>
                  </a:lnTo>
                  <a:lnTo>
                    <a:pt x="4" y="446"/>
                  </a:lnTo>
                  <a:lnTo>
                    <a:pt x="2" y="450"/>
                  </a:lnTo>
                  <a:lnTo>
                    <a:pt x="258" y="597"/>
                  </a:lnTo>
                  <a:lnTo>
                    <a:pt x="518" y="448"/>
                  </a:lnTo>
                  <a:lnTo>
                    <a:pt x="518" y="150"/>
                  </a:lnTo>
                  <a:lnTo>
                    <a:pt x="258" y="0"/>
                  </a:lnTo>
                  <a:lnTo>
                    <a:pt x="0" y="150"/>
                  </a:lnTo>
                  <a:lnTo>
                    <a:pt x="0" y="448"/>
                  </a:lnTo>
                  <a:lnTo>
                    <a:pt x="2" y="450"/>
                  </a:lnTo>
                  <a:lnTo>
                    <a:pt x="4" y="446"/>
                  </a:lnTo>
                  <a:close/>
                </a:path>
              </a:pathLst>
            </a:custGeom>
            <a:solidFill>
              <a:schemeClr val="bg1"/>
            </a:solidFill>
            <a:ln>
              <a:noFill/>
            </a:ln>
          </p:spPr>
          <p:txBody>
            <a:bodyPr vert="horz" wrap="square" lIns="91440" tIns="45720" rIns="91440" bIns="45720" numCol="1" rtlCol="0" anchor="t" anchorCtr="0" compatLnSpc="1">
              <a:prstTxWarp prst="textNoShape">
                <a:avLst/>
              </a:prstTxWarp>
            </a:bodyPr>
            <a:lstStyle/>
            <a:p>
              <a:pPr rtl="0"/>
              <a:endParaRPr lang="ru-RU" dirty="0">
                <a:solidFill>
                  <a:schemeClr val="accent5">
                    <a:lumMod val="50000"/>
                  </a:schemeClr>
                </a:solidFill>
              </a:endParaRPr>
            </a:p>
          </p:txBody>
        </p:sp>
      </p:grpSp>
      <p:sp>
        <p:nvSpPr>
          <p:cNvPr id="48" name="TextBox 47">
            <a:extLst>
              <a:ext uri="{FF2B5EF4-FFF2-40B4-BE49-F238E27FC236}">
                <a16:creationId xmlns:a16="http://schemas.microsoft.com/office/drawing/2014/main" id="{7A17D5FB-69FE-4E27-8D7B-EAB45673FDD1}"/>
              </a:ext>
            </a:extLst>
          </p:cNvPr>
          <p:cNvSpPr txBox="1"/>
          <p:nvPr/>
        </p:nvSpPr>
        <p:spPr>
          <a:xfrm>
            <a:off x="4885255" y="3432609"/>
            <a:ext cx="1149623" cy="707886"/>
          </a:xfrm>
          <a:prstGeom prst="rect">
            <a:avLst/>
          </a:prstGeom>
          <a:noFill/>
        </p:spPr>
        <p:txBody>
          <a:bodyPr wrap="square" rtlCol="0">
            <a:spAutoFit/>
          </a:bodyPr>
          <a:lstStyle/>
          <a:p>
            <a:pPr lvl="0" algn="ctr"/>
            <a:r>
              <a:rPr lang="ru-RU" sz="1000" b="1" dirty="0" smtClean="0">
                <a:solidFill>
                  <a:schemeClr val="accent5">
                    <a:lumMod val="50000"/>
                  </a:schemeClr>
                </a:solidFill>
              </a:rPr>
              <a:t>Как гражданин участвует в исполнении бюджета?</a:t>
            </a:r>
            <a:endParaRPr lang="ru-RU" sz="1000" b="1" dirty="0">
              <a:solidFill>
                <a:schemeClr val="accent5">
                  <a:lumMod val="50000"/>
                </a:schemeClr>
              </a:solidFill>
            </a:endParaRPr>
          </a:p>
        </p:txBody>
      </p:sp>
      <p:sp>
        <p:nvSpPr>
          <p:cNvPr id="49" name="TextBox 48">
            <a:extLst>
              <a:ext uri="{FF2B5EF4-FFF2-40B4-BE49-F238E27FC236}">
                <a16:creationId xmlns:a16="http://schemas.microsoft.com/office/drawing/2014/main" id="{7A17D5FB-69FE-4E27-8D7B-EAB45673FDD1}"/>
              </a:ext>
            </a:extLst>
          </p:cNvPr>
          <p:cNvSpPr txBox="1"/>
          <p:nvPr/>
        </p:nvSpPr>
        <p:spPr>
          <a:xfrm>
            <a:off x="4000861" y="4537294"/>
            <a:ext cx="1331331" cy="954107"/>
          </a:xfrm>
          <a:prstGeom prst="rect">
            <a:avLst/>
          </a:prstGeom>
          <a:noFill/>
        </p:spPr>
        <p:txBody>
          <a:bodyPr wrap="square" rtlCol="0">
            <a:spAutoFit/>
          </a:bodyPr>
          <a:lstStyle/>
          <a:p>
            <a:pPr lvl="0" algn="ctr"/>
            <a:r>
              <a:rPr lang="ru-RU" sz="800" b="1" dirty="0" smtClean="0">
                <a:solidFill>
                  <a:schemeClr val="accent5">
                    <a:lumMod val="50000"/>
                  </a:schemeClr>
                </a:solidFill>
              </a:rPr>
              <a:t>КАК НАЛОГОПЛАТЕЛЬЩИК:  </a:t>
            </a:r>
            <a:r>
              <a:rPr lang="ru-RU" sz="800" dirty="0" smtClean="0">
                <a:solidFill>
                  <a:schemeClr val="accent5">
                    <a:lumMod val="50000"/>
                  </a:schemeClr>
                </a:solidFill>
              </a:rPr>
              <a:t>помогает формировать доходную часть бюджета путем уплаты налогов (например НДФЛ, и прочие налоги)</a:t>
            </a:r>
            <a:endParaRPr lang="ru-RU" sz="800" dirty="0">
              <a:solidFill>
                <a:schemeClr val="accent5">
                  <a:lumMod val="50000"/>
                </a:schemeClr>
              </a:solidFill>
            </a:endParaRPr>
          </a:p>
        </p:txBody>
      </p:sp>
      <p:sp>
        <p:nvSpPr>
          <p:cNvPr id="50" name="TextBox 49">
            <a:extLst>
              <a:ext uri="{FF2B5EF4-FFF2-40B4-BE49-F238E27FC236}">
                <a16:creationId xmlns:a16="http://schemas.microsoft.com/office/drawing/2014/main" id="{7A17D5FB-69FE-4E27-8D7B-EAB45673FDD1}"/>
              </a:ext>
            </a:extLst>
          </p:cNvPr>
          <p:cNvSpPr txBox="1"/>
          <p:nvPr/>
        </p:nvSpPr>
        <p:spPr>
          <a:xfrm>
            <a:off x="5587941" y="4542877"/>
            <a:ext cx="1316684" cy="1077218"/>
          </a:xfrm>
          <a:prstGeom prst="rect">
            <a:avLst/>
          </a:prstGeom>
          <a:noFill/>
        </p:spPr>
        <p:txBody>
          <a:bodyPr wrap="square" rtlCol="0">
            <a:spAutoFit/>
          </a:bodyPr>
          <a:lstStyle/>
          <a:p>
            <a:pPr lvl="0" algn="ctr">
              <a:spcAft>
                <a:spcPts val="0"/>
              </a:spcAft>
            </a:pPr>
            <a:r>
              <a:rPr lang="ru-RU" sz="800" b="1" dirty="0" smtClean="0">
                <a:solidFill>
                  <a:schemeClr val="accent5">
                    <a:lumMod val="50000"/>
                  </a:schemeClr>
                </a:solidFill>
              </a:rPr>
              <a:t>КАК ПОЛУЧАТЕЛЬ СОЦИАЛЬНЫХ ГАРАНТИЙ: </a:t>
            </a:r>
            <a:r>
              <a:rPr lang="ru-RU" sz="800" dirty="0" smtClean="0">
                <a:solidFill>
                  <a:schemeClr val="accent5">
                    <a:lumMod val="50000"/>
                  </a:schemeClr>
                </a:solidFill>
              </a:rPr>
              <a:t> </a:t>
            </a:r>
          </a:p>
          <a:p>
            <a:pPr lvl="0" algn="ctr">
              <a:spcAft>
                <a:spcPts val="0"/>
              </a:spcAft>
            </a:pPr>
            <a:r>
              <a:rPr lang="ru-RU" sz="800" dirty="0" smtClean="0">
                <a:solidFill>
                  <a:schemeClr val="accent5">
                    <a:lumMod val="50000"/>
                  </a:schemeClr>
                </a:solidFill>
              </a:rPr>
              <a:t>получает социальные гарантии  (образование, социальные выплаты) из расходной части бюджета</a:t>
            </a:r>
          </a:p>
        </p:txBody>
      </p:sp>
      <p:sp>
        <p:nvSpPr>
          <p:cNvPr id="52" name="Pentagon 41">
            <a:extLst>
              <a:ext uri="{FF2B5EF4-FFF2-40B4-BE49-F238E27FC236}">
                <a16:creationId xmlns:a16="http://schemas.microsoft.com/office/drawing/2014/main" id="{E7F90C88-688C-48E0-9AE4-EB94B6AB5936}"/>
              </a:ext>
            </a:extLst>
          </p:cNvPr>
          <p:cNvSpPr/>
          <p:nvPr/>
        </p:nvSpPr>
        <p:spPr>
          <a:xfrm rot="10800000" flipH="1" flipV="1">
            <a:off x="1204956" y="1695700"/>
            <a:ext cx="387950" cy="125075"/>
          </a:xfrm>
          <a:prstGeom prst="homePlate">
            <a:avLst/>
          </a:prstGeom>
          <a:solidFill>
            <a:schemeClr val="accent1"/>
          </a:solidFill>
          <a:ln>
            <a:noFill/>
          </a:ln>
          <a:effectLst>
            <a:outerShdw blurRad="50800" dist="50800" dir="54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54" name="Pentagon 41">
            <a:extLst>
              <a:ext uri="{FF2B5EF4-FFF2-40B4-BE49-F238E27FC236}">
                <a16:creationId xmlns:a16="http://schemas.microsoft.com/office/drawing/2014/main" id="{E7F90C88-688C-48E0-9AE4-EB94B6AB5936}"/>
              </a:ext>
            </a:extLst>
          </p:cNvPr>
          <p:cNvSpPr/>
          <p:nvPr/>
        </p:nvSpPr>
        <p:spPr>
          <a:xfrm rot="10800000" flipH="1" flipV="1">
            <a:off x="1203528" y="2147204"/>
            <a:ext cx="387950" cy="125075"/>
          </a:xfrm>
          <a:prstGeom prst="homePlate">
            <a:avLst/>
          </a:prstGeom>
          <a:solidFill>
            <a:schemeClr val="accent1"/>
          </a:solidFill>
          <a:ln>
            <a:noFill/>
          </a:ln>
          <a:effectLst>
            <a:outerShdw blurRad="50800" dist="50800" dir="54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3" name="Номер слайда 2"/>
          <p:cNvSpPr>
            <a:spLocks noGrp="1"/>
          </p:cNvSpPr>
          <p:nvPr>
            <p:ph type="sldNum" sz="quarter" idx="12"/>
          </p:nvPr>
        </p:nvSpPr>
        <p:spPr/>
        <p:txBody>
          <a:bodyPr/>
          <a:lstStyle/>
          <a:p>
            <a:fld id="{CC173F88-3387-453B-9303-AC0210B95CB8}" type="slidenum">
              <a:rPr lang="ru-RU" smtClean="0"/>
              <a:pPr/>
              <a:t>8</a:t>
            </a:fld>
            <a:endParaRPr lang="ru-RU"/>
          </a:p>
        </p:txBody>
      </p:sp>
    </p:spTree>
    <p:extLst>
      <p:ext uri="{BB962C8B-B14F-4D97-AF65-F5344CB8AC3E}">
        <p14:creationId xmlns:p14="http://schemas.microsoft.com/office/powerpoint/2010/main" val="314535709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 name="Прямоугольник 29"/>
          <p:cNvSpPr/>
          <p:nvPr/>
        </p:nvSpPr>
        <p:spPr>
          <a:xfrm>
            <a:off x="0" y="1392073"/>
            <a:ext cx="9144000" cy="5466663"/>
          </a:xfrm>
          <a:prstGeom prst="rect">
            <a:avLst/>
          </a:prstGeom>
          <a:solidFill>
            <a:schemeClr val="bg1">
              <a:alpha val="89000"/>
            </a:schemeClr>
          </a:solidFill>
          <a:ln w="180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dirty="0"/>
          </a:p>
        </p:txBody>
      </p:sp>
      <p:sp>
        <p:nvSpPr>
          <p:cNvPr id="28" name="Прямоугольник 27"/>
          <p:cNvSpPr/>
          <p:nvPr/>
        </p:nvSpPr>
        <p:spPr>
          <a:xfrm>
            <a:off x="0" y="1"/>
            <a:ext cx="9144000" cy="1392072"/>
          </a:xfrm>
          <a:prstGeom prst="rect">
            <a:avLst/>
          </a:prstGeom>
          <a:solidFill>
            <a:schemeClr val="accent5">
              <a:lumMod val="75000"/>
              <a:alpha val="94000"/>
            </a:schemeClr>
          </a:solidFill>
          <a:ln w="18097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296091" y="268513"/>
            <a:ext cx="8560525" cy="795801"/>
          </a:xfrm>
        </p:spPr>
        <p:txBody>
          <a:bodyPr>
            <a:noAutofit/>
          </a:bodyPr>
          <a:lstStyle/>
          <a:p>
            <a:pPr algn="ctr"/>
            <a:r>
              <a:rPr lang="ru-RU" sz="2800" b="1" dirty="0" smtClean="0">
                <a:solidFill>
                  <a:schemeClr val="bg1"/>
                </a:solidFill>
                <a:latin typeface="+mn-lt"/>
              </a:rPr>
              <a:t>Итоги </a:t>
            </a:r>
            <a:r>
              <a:rPr lang="ru-RU" sz="2800" b="1" dirty="0">
                <a:solidFill>
                  <a:schemeClr val="bg1"/>
                </a:solidFill>
                <a:latin typeface="+mn-lt"/>
              </a:rPr>
              <a:t>социально-экономического развития Каменск-Уральского городского округа в </a:t>
            </a:r>
            <a:r>
              <a:rPr lang="ru-RU" sz="2800" b="1" dirty="0" smtClean="0">
                <a:solidFill>
                  <a:schemeClr val="bg1"/>
                </a:solidFill>
                <a:latin typeface="+mn-lt"/>
              </a:rPr>
              <a:t>2025 </a:t>
            </a:r>
            <a:r>
              <a:rPr lang="ru-RU" sz="2800" b="1" dirty="0">
                <a:solidFill>
                  <a:schemeClr val="bg1"/>
                </a:solidFill>
                <a:latin typeface="+mn-lt"/>
              </a:rPr>
              <a:t>году</a:t>
            </a:r>
            <a:endParaRPr lang="ru-RU" sz="2800" b="1" dirty="0">
              <a:ln w="18415" cmpd="sng">
                <a:solidFill>
                  <a:srgbClr val="FFFFFF"/>
                </a:solidFill>
                <a:prstDash val="solid"/>
              </a:ln>
              <a:solidFill>
                <a:schemeClr val="bg1"/>
              </a:solidFill>
              <a:effectLst>
                <a:outerShdw blurRad="63500" dir="3600000" algn="tl" rotWithShape="0">
                  <a:srgbClr val="000000">
                    <a:alpha val="70000"/>
                  </a:srgbClr>
                </a:outerShdw>
              </a:effectLst>
              <a:latin typeface="+mn-lt"/>
            </a:endParaRPr>
          </a:p>
        </p:txBody>
      </p:sp>
      <p:sp>
        <p:nvSpPr>
          <p:cNvPr id="29" name="Прямоугольник 28"/>
          <p:cNvSpPr/>
          <p:nvPr/>
        </p:nvSpPr>
        <p:spPr>
          <a:xfrm>
            <a:off x="214128" y="206343"/>
            <a:ext cx="8725156" cy="953717"/>
          </a:xfrm>
          <a:prstGeom prst="rect">
            <a:avLst/>
          </a:prstGeom>
          <a:no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aphicFrame>
        <p:nvGraphicFramePr>
          <p:cNvPr id="6" name="Диаграмма 5"/>
          <p:cNvGraphicFramePr/>
          <p:nvPr>
            <p:extLst>
              <p:ext uri="{D42A27DB-BD31-4B8C-83A1-F6EECF244321}">
                <p14:modId xmlns:p14="http://schemas.microsoft.com/office/powerpoint/2010/main" val="2219494888"/>
              </p:ext>
            </p:extLst>
          </p:nvPr>
        </p:nvGraphicFramePr>
        <p:xfrm>
          <a:off x="0" y="1126484"/>
          <a:ext cx="5801728" cy="400999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Диаграмма 6"/>
          <p:cNvGraphicFramePr/>
          <p:nvPr>
            <p:extLst>
              <p:ext uri="{D42A27DB-BD31-4B8C-83A1-F6EECF244321}">
                <p14:modId xmlns:p14="http://schemas.microsoft.com/office/powerpoint/2010/main" val="4066910532"/>
              </p:ext>
            </p:extLst>
          </p:nvPr>
        </p:nvGraphicFramePr>
        <p:xfrm>
          <a:off x="5624673" y="1676823"/>
          <a:ext cx="3334243" cy="4930924"/>
        </p:xfrm>
        <a:graphic>
          <a:graphicData uri="http://schemas.openxmlformats.org/drawingml/2006/chart">
            <c:chart xmlns:c="http://schemas.openxmlformats.org/drawingml/2006/chart" xmlns:r="http://schemas.openxmlformats.org/officeDocument/2006/relationships" r:id="rId3"/>
          </a:graphicData>
        </a:graphic>
      </p:graphicFrame>
      <p:grpSp>
        <p:nvGrpSpPr>
          <p:cNvPr id="8" name="Группа 7" descr="значок в виде группы людей">
            <a:extLst>
              <a:ext uri="{FF2B5EF4-FFF2-40B4-BE49-F238E27FC236}">
                <a16:creationId xmlns:a16="http://schemas.microsoft.com/office/drawing/2014/main" id="{943DDABF-5AD6-4FA1-8ED0-CEF2D5A0F79D}"/>
              </a:ext>
            </a:extLst>
          </p:cNvPr>
          <p:cNvGrpSpPr/>
          <p:nvPr/>
        </p:nvGrpSpPr>
        <p:grpSpPr>
          <a:xfrm>
            <a:off x="2096813" y="4876445"/>
            <a:ext cx="1626926" cy="1626925"/>
            <a:chOff x="5026025" y="8172450"/>
            <a:chExt cx="631825" cy="631825"/>
          </a:xfrm>
        </p:grpSpPr>
        <p:sp>
          <p:nvSpPr>
            <p:cNvPr id="9" name="Овал 172">
              <a:extLst>
                <a:ext uri="{FF2B5EF4-FFF2-40B4-BE49-F238E27FC236}">
                  <a16:creationId xmlns:a16="http://schemas.microsoft.com/office/drawing/2014/main" id="{F486E625-8953-4C0F-8A62-E6D18D8F8068}"/>
                </a:ext>
              </a:extLst>
            </p:cNvPr>
            <p:cNvSpPr>
              <a:spLocks noChangeArrowheads="1"/>
            </p:cNvSpPr>
            <p:nvPr/>
          </p:nvSpPr>
          <p:spPr bwMode="auto">
            <a:xfrm>
              <a:off x="5026025" y="8172450"/>
              <a:ext cx="631825" cy="631825"/>
            </a:xfrm>
            <a:prstGeom prst="ellipse">
              <a:avLst/>
            </a:prstGeom>
            <a:noFill/>
            <a:ln w="952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vert="horz" wrap="square" lIns="91440" tIns="45720" rIns="91440" bIns="45720" numCol="1" rtlCol="0" anchor="t" anchorCtr="0" compatLnSpc="1">
              <a:prstTxWarp prst="textNoShape">
                <a:avLst/>
              </a:prstTxWarp>
            </a:bodyPr>
            <a:lstStyle/>
            <a:p>
              <a:pPr rtl="0"/>
              <a:endParaRPr lang="ru-RU"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
          <p:nvSpPr>
            <p:cNvPr id="10" name="Полилиния 193">
              <a:extLst>
                <a:ext uri="{FF2B5EF4-FFF2-40B4-BE49-F238E27FC236}">
                  <a16:creationId xmlns:a16="http://schemas.microsoft.com/office/drawing/2014/main" id="{EDD65F57-849F-46A3-ADD2-FD1DC650E3E6}"/>
                </a:ext>
              </a:extLst>
            </p:cNvPr>
            <p:cNvSpPr>
              <a:spLocks noEditPoints="1"/>
            </p:cNvSpPr>
            <p:nvPr/>
          </p:nvSpPr>
          <p:spPr bwMode="auto">
            <a:xfrm>
              <a:off x="5118100" y="8248650"/>
              <a:ext cx="450850" cy="454025"/>
            </a:xfrm>
            <a:custGeom>
              <a:avLst/>
              <a:gdLst>
                <a:gd name="T0" fmla="*/ 83 w 142"/>
                <a:gd name="T1" fmla="*/ 42 h 143"/>
                <a:gd name="T2" fmla="*/ 39 w 142"/>
                <a:gd name="T3" fmla="*/ 62 h 143"/>
                <a:gd name="T4" fmla="*/ 53 w 142"/>
                <a:gd name="T5" fmla="*/ 104 h 143"/>
                <a:gd name="T6" fmla="*/ 90 w 142"/>
                <a:gd name="T7" fmla="*/ 143 h 143"/>
                <a:gd name="T8" fmla="*/ 104 w 142"/>
                <a:gd name="T9" fmla="*/ 104 h 143"/>
                <a:gd name="T10" fmla="*/ 103 w 142"/>
                <a:gd name="T11" fmla="*/ 62 h 143"/>
                <a:gd name="T12" fmla="*/ 90 w 142"/>
                <a:gd name="T13" fmla="*/ 99 h 143"/>
                <a:gd name="T14" fmla="*/ 85 w 142"/>
                <a:gd name="T15" fmla="*/ 72 h 143"/>
                <a:gd name="T16" fmla="*/ 74 w 142"/>
                <a:gd name="T17" fmla="*/ 138 h 143"/>
                <a:gd name="T18" fmla="*/ 69 w 142"/>
                <a:gd name="T19" fmla="*/ 106 h 143"/>
                <a:gd name="T20" fmla="*/ 58 w 142"/>
                <a:gd name="T21" fmla="*/ 138 h 143"/>
                <a:gd name="T22" fmla="*/ 53 w 142"/>
                <a:gd name="T23" fmla="*/ 72 h 143"/>
                <a:gd name="T24" fmla="*/ 44 w 142"/>
                <a:gd name="T25" fmla="*/ 99 h 143"/>
                <a:gd name="T26" fmla="*/ 60 w 142"/>
                <a:gd name="T27" fmla="*/ 46 h 143"/>
                <a:gd name="T28" fmla="*/ 99 w 142"/>
                <a:gd name="T29" fmla="*/ 62 h 143"/>
                <a:gd name="T30" fmla="*/ 71 w 142"/>
                <a:gd name="T31" fmla="*/ 37 h 143"/>
                <a:gd name="T32" fmla="*/ 71 w 142"/>
                <a:gd name="T33" fmla="*/ 0 h 143"/>
                <a:gd name="T34" fmla="*/ 71 w 142"/>
                <a:gd name="T35" fmla="*/ 37 h 143"/>
                <a:gd name="T36" fmla="*/ 85 w 142"/>
                <a:gd name="T37" fmla="*/ 19 h 143"/>
                <a:gd name="T38" fmla="*/ 58 w 142"/>
                <a:gd name="T39" fmla="*/ 19 h 143"/>
                <a:gd name="T40" fmla="*/ 44 w 142"/>
                <a:gd name="T41" fmla="*/ 123 h 143"/>
                <a:gd name="T42" fmla="*/ 48 w 142"/>
                <a:gd name="T43" fmla="*/ 108 h 143"/>
                <a:gd name="T44" fmla="*/ 38 w 142"/>
                <a:gd name="T45" fmla="*/ 133 h 143"/>
                <a:gd name="T46" fmla="*/ 12 w 142"/>
                <a:gd name="T47" fmla="*/ 123 h 143"/>
                <a:gd name="T48" fmla="*/ 0 w 142"/>
                <a:gd name="T49" fmla="*/ 99 h 143"/>
                <a:gd name="T50" fmla="*/ 21 w 142"/>
                <a:gd name="T51" fmla="*/ 51 h 143"/>
                <a:gd name="T52" fmla="*/ 37 w 142"/>
                <a:gd name="T53" fmla="*/ 55 h 143"/>
                <a:gd name="T54" fmla="*/ 5 w 142"/>
                <a:gd name="T55" fmla="*/ 72 h 143"/>
                <a:gd name="T56" fmla="*/ 12 w 142"/>
                <a:gd name="T57" fmla="*/ 95 h 143"/>
                <a:gd name="T58" fmla="*/ 16 w 142"/>
                <a:gd name="T59" fmla="*/ 78 h 143"/>
                <a:gd name="T60" fmla="*/ 22 w 142"/>
                <a:gd name="T61" fmla="*/ 129 h 143"/>
                <a:gd name="T62" fmla="*/ 28 w 142"/>
                <a:gd name="T63" fmla="*/ 101 h 143"/>
                <a:gd name="T64" fmla="*/ 32 w 142"/>
                <a:gd name="T65" fmla="*/ 129 h 143"/>
                <a:gd name="T66" fmla="*/ 44 w 142"/>
                <a:gd name="T67" fmla="*/ 123 h 143"/>
                <a:gd name="T68" fmla="*/ 48 w 142"/>
                <a:gd name="T69" fmla="*/ 28 h 143"/>
                <a:gd name="T70" fmla="*/ 12 w 142"/>
                <a:gd name="T71" fmla="*/ 28 h 143"/>
                <a:gd name="T72" fmla="*/ 30 w 142"/>
                <a:gd name="T73" fmla="*/ 14 h 143"/>
                <a:gd name="T74" fmla="*/ 30 w 142"/>
                <a:gd name="T75" fmla="*/ 42 h 143"/>
                <a:gd name="T76" fmla="*/ 30 w 142"/>
                <a:gd name="T77" fmla="*/ 14 h 143"/>
                <a:gd name="T78" fmla="*/ 142 w 142"/>
                <a:gd name="T79" fmla="*/ 99 h 143"/>
                <a:gd name="T80" fmla="*/ 131 w 142"/>
                <a:gd name="T81" fmla="*/ 123 h 143"/>
                <a:gd name="T82" fmla="*/ 105 w 142"/>
                <a:gd name="T83" fmla="*/ 134 h 143"/>
                <a:gd name="T84" fmla="*/ 94 w 142"/>
                <a:gd name="T85" fmla="*/ 108 h 143"/>
                <a:gd name="T86" fmla="*/ 99 w 142"/>
                <a:gd name="T87" fmla="*/ 123 h 143"/>
                <a:gd name="T88" fmla="*/ 110 w 142"/>
                <a:gd name="T89" fmla="*/ 129 h 143"/>
                <a:gd name="T90" fmla="*/ 115 w 142"/>
                <a:gd name="T91" fmla="*/ 101 h 143"/>
                <a:gd name="T92" fmla="*/ 121 w 142"/>
                <a:gd name="T93" fmla="*/ 129 h 143"/>
                <a:gd name="T94" fmla="*/ 126 w 142"/>
                <a:gd name="T95" fmla="*/ 78 h 143"/>
                <a:gd name="T96" fmla="*/ 131 w 142"/>
                <a:gd name="T97" fmla="*/ 95 h 143"/>
                <a:gd name="T98" fmla="*/ 138 w 142"/>
                <a:gd name="T99" fmla="*/ 72 h 143"/>
                <a:gd name="T100" fmla="*/ 106 w 142"/>
                <a:gd name="T101" fmla="*/ 55 h 143"/>
                <a:gd name="T102" fmla="*/ 122 w 142"/>
                <a:gd name="T103" fmla="*/ 51 h 143"/>
                <a:gd name="T104" fmla="*/ 113 w 142"/>
                <a:gd name="T105" fmla="*/ 46 h 143"/>
                <a:gd name="T106" fmla="*/ 113 w 142"/>
                <a:gd name="T107" fmla="*/ 10 h 143"/>
                <a:gd name="T108" fmla="*/ 113 w 142"/>
                <a:gd name="T109" fmla="*/ 46 h 143"/>
                <a:gd name="T110" fmla="*/ 126 w 142"/>
                <a:gd name="T111" fmla="*/ 28 h 143"/>
                <a:gd name="T112" fmla="*/ 99 w 142"/>
                <a:gd name="T113" fmla="*/ 28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2" h="143">
                  <a:moveTo>
                    <a:pt x="103" y="62"/>
                  </a:moveTo>
                  <a:cubicBezTo>
                    <a:pt x="103" y="51"/>
                    <a:pt x="94" y="42"/>
                    <a:pt x="83" y="42"/>
                  </a:cubicBezTo>
                  <a:cubicBezTo>
                    <a:pt x="60" y="42"/>
                    <a:pt x="60" y="42"/>
                    <a:pt x="60" y="42"/>
                  </a:cubicBezTo>
                  <a:cubicBezTo>
                    <a:pt x="48" y="42"/>
                    <a:pt x="39" y="51"/>
                    <a:pt x="39" y="62"/>
                  </a:cubicBezTo>
                  <a:cubicBezTo>
                    <a:pt x="39" y="104"/>
                    <a:pt x="39" y="104"/>
                    <a:pt x="39" y="104"/>
                  </a:cubicBezTo>
                  <a:cubicBezTo>
                    <a:pt x="53" y="104"/>
                    <a:pt x="53" y="104"/>
                    <a:pt x="53" y="104"/>
                  </a:cubicBezTo>
                  <a:cubicBezTo>
                    <a:pt x="53" y="143"/>
                    <a:pt x="53" y="143"/>
                    <a:pt x="53" y="143"/>
                  </a:cubicBezTo>
                  <a:cubicBezTo>
                    <a:pt x="90" y="143"/>
                    <a:pt x="90" y="143"/>
                    <a:pt x="90" y="143"/>
                  </a:cubicBezTo>
                  <a:cubicBezTo>
                    <a:pt x="90" y="104"/>
                    <a:pt x="90" y="104"/>
                    <a:pt x="90" y="104"/>
                  </a:cubicBezTo>
                  <a:cubicBezTo>
                    <a:pt x="104" y="104"/>
                    <a:pt x="104" y="104"/>
                    <a:pt x="104" y="104"/>
                  </a:cubicBezTo>
                  <a:cubicBezTo>
                    <a:pt x="104" y="62"/>
                    <a:pt x="104" y="62"/>
                    <a:pt x="104" y="62"/>
                  </a:cubicBezTo>
                  <a:lnTo>
                    <a:pt x="103" y="62"/>
                  </a:lnTo>
                  <a:close/>
                  <a:moveTo>
                    <a:pt x="99" y="99"/>
                  </a:moveTo>
                  <a:cubicBezTo>
                    <a:pt x="90" y="99"/>
                    <a:pt x="90" y="99"/>
                    <a:pt x="90" y="99"/>
                  </a:cubicBezTo>
                  <a:cubicBezTo>
                    <a:pt x="90" y="72"/>
                    <a:pt x="90" y="72"/>
                    <a:pt x="90" y="72"/>
                  </a:cubicBezTo>
                  <a:cubicBezTo>
                    <a:pt x="85" y="72"/>
                    <a:pt x="85" y="72"/>
                    <a:pt x="85" y="72"/>
                  </a:cubicBezTo>
                  <a:cubicBezTo>
                    <a:pt x="85" y="138"/>
                    <a:pt x="85" y="138"/>
                    <a:pt x="85" y="138"/>
                  </a:cubicBezTo>
                  <a:cubicBezTo>
                    <a:pt x="74" y="138"/>
                    <a:pt x="74" y="138"/>
                    <a:pt x="74" y="138"/>
                  </a:cubicBezTo>
                  <a:cubicBezTo>
                    <a:pt x="74" y="106"/>
                    <a:pt x="74" y="106"/>
                    <a:pt x="74" y="106"/>
                  </a:cubicBezTo>
                  <a:cubicBezTo>
                    <a:pt x="69" y="106"/>
                    <a:pt x="69" y="106"/>
                    <a:pt x="69" y="106"/>
                  </a:cubicBezTo>
                  <a:cubicBezTo>
                    <a:pt x="69" y="138"/>
                    <a:pt x="69" y="138"/>
                    <a:pt x="69" y="138"/>
                  </a:cubicBezTo>
                  <a:cubicBezTo>
                    <a:pt x="58" y="138"/>
                    <a:pt x="58" y="138"/>
                    <a:pt x="58" y="138"/>
                  </a:cubicBezTo>
                  <a:cubicBezTo>
                    <a:pt x="58" y="72"/>
                    <a:pt x="58" y="72"/>
                    <a:pt x="58" y="72"/>
                  </a:cubicBezTo>
                  <a:cubicBezTo>
                    <a:pt x="53" y="72"/>
                    <a:pt x="53" y="72"/>
                    <a:pt x="53" y="72"/>
                  </a:cubicBezTo>
                  <a:cubicBezTo>
                    <a:pt x="53" y="99"/>
                    <a:pt x="53" y="99"/>
                    <a:pt x="53" y="99"/>
                  </a:cubicBezTo>
                  <a:cubicBezTo>
                    <a:pt x="44" y="99"/>
                    <a:pt x="44" y="99"/>
                    <a:pt x="44" y="99"/>
                  </a:cubicBezTo>
                  <a:cubicBezTo>
                    <a:pt x="44" y="62"/>
                    <a:pt x="44" y="62"/>
                    <a:pt x="44" y="62"/>
                  </a:cubicBezTo>
                  <a:cubicBezTo>
                    <a:pt x="44" y="54"/>
                    <a:pt x="51" y="46"/>
                    <a:pt x="60" y="46"/>
                  </a:cubicBezTo>
                  <a:cubicBezTo>
                    <a:pt x="83" y="46"/>
                    <a:pt x="83" y="46"/>
                    <a:pt x="83" y="46"/>
                  </a:cubicBezTo>
                  <a:cubicBezTo>
                    <a:pt x="92" y="46"/>
                    <a:pt x="99" y="53"/>
                    <a:pt x="99" y="62"/>
                  </a:cubicBezTo>
                  <a:cubicBezTo>
                    <a:pt x="99" y="99"/>
                    <a:pt x="99" y="99"/>
                    <a:pt x="99" y="99"/>
                  </a:cubicBezTo>
                  <a:close/>
                  <a:moveTo>
                    <a:pt x="71" y="37"/>
                  </a:moveTo>
                  <a:cubicBezTo>
                    <a:pt x="81" y="37"/>
                    <a:pt x="90" y="29"/>
                    <a:pt x="90" y="19"/>
                  </a:cubicBezTo>
                  <a:cubicBezTo>
                    <a:pt x="90" y="9"/>
                    <a:pt x="81" y="0"/>
                    <a:pt x="71" y="0"/>
                  </a:cubicBezTo>
                  <a:cubicBezTo>
                    <a:pt x="61" y="0"/>
                    <a:pt x="53" y="9"/>
                    <a:pt x="53" y="19"/>
                  </a:cubicBezTo>
                  <a:cubicBezTo>
                    <a:pt x="53" y="29"/>
                    <a:pt x="61" y="37"/>
                    <a:pt x="71" y="37"/>
                  </a:cubicBezTo>
                  <a:close/>
                  <a:moveTo>
                    <a:pt x="71" y="5"/>
                  </a:moveTo>
                  <a:cubicBezTo>
                    <a:pt x="79" y="5"/>
                    <a:pt x="85" y="11"/>
                    <a:pt x="85" y="19"/>
                  </a:cubicBezTo>
                  <a:cubicBezTo>
                    <a:pt x="85" y="26"/>
                    <a:pt x="79" y="33"/>
                    <a:pt x="71" y="33"/>
                  </a:cubicBezTo>
                  <a:cubicBezTo>
                    <a:pt x="64" y="33"/>
                    <a:pt x="58" y="26"/>
                    <a:pt x="58" y="19"/>
                  </a:cubicBezTo>
                  <a:cubicBezTo>
                    <a:pt x="58" y="11"/>
                    <a:pt x="64" y="5"/>
                    <a:pt x="71" y="5"/>
                  </a:cubicBezTo>
                  <a:close/>
                  <a:moveTo>
                    <a:pt x="44" y="123"/>
                  </a:moveTo>
                  <a:cubicBezTo>
                    <a:pt x="44" y="108"/>
                    <a:pt x="44" y="108"/>
                    <a:pt x="44" y="108"/>
                  </a:cubicBezTo>
                  <a:cubicBezTo>
                    <a:pt x="48" y="108"/>
                    <a:pt x="48" y="108"/>
                    <a:pt x="48" y="108"/>
                  </a:cubicBezTo>
                  <a:cubicBezTo>
                    <a:pt x="48" y="123"/>
                    <a:pt x="48" y="123"/>
                    <a:pt x="48" y="123"/>
                  </a:cubicBezTo>
                  <a:cubicBezTo>
                    <a:pt x="48" y="129"/>
                    <a:pt x="44" y="133"/>
                    <a:pt x="38" y="133"/>
                  </a:cubicBezTo>
                  <a:cubicBezTo>
                    <a:pt x="22" y="133"/>
                    <a:pt x="22" y="133"/>
                    <a:pt x="22" y="133"/>
                  </a:cubicBezTo>
                  <a:cubicBezTo>
                    <a:pt x="16" y="133"/>
                    <a:pt x="12" y="129"/>
                    <a:pt x="12" y="123"/>
                  </a:cubicBezTo>
                  <a:cubicBezTo>
                    <a:pt x="12" y="99"/>
                    <a:pt x="12" y="99"/>
                    <a:pt x="12" y="99"/>
                  </a:cubicBezTo>
                  <a:cubicBezTo>
                    <a:pt x="0" y="99"/>
                    <a:pt x="0" y="99"/>
                    <a:pt x="0" y="99"/>
                  </a:cubicBezTo>
                  <a:cubicBezTo>
                    <a:pt x="0" y="72"/>
                    <a:pt x="0" y="72"/>
                    <a:pt x="0" y="72"/>
                  </a:cubicBezTo>
                  <a:cubicBezTo>
                    <a:pt x="0" y="60"/>
                    <a:pt x="10" y="51"/>
                    <a:pt x="21" y="51"/>
                  </a:cubicBezTo>
                  <a:cubicBezTo>
                    <a:pt x="37" y="51"/>
                    <a:pt x="37" y="51"/>
                    <a:pt x="37" y="51"/>
                  </a:cubicBezTo>
                  <a:cubicBezTo>
                    <a:pt x="37" y="55"/>
                    <a:pt x="37" y="55"/>
                    <a:pt x="37" y="55"/>
                  </a:cubicBezTo>
                  <a:cubicBezTo>
                    <a:pt x="21" y="55"/>
                    <a:pt x="21" y="55"/>
                    <a:pt x="21" y="55"/>
                  </a:cubicBezTo>
                  <a:cubicBezTo>
                    <a:pt x="12" y="55"/>
                    <a:pt x="5" y="63"/>
                    <a:pt x="5" y="72"/>
                  </a:cubicBezTo>
                  <a:cubicBezTo>
                    <a:pt x="5" y="95"/>
                    <a:pt x="5" y="95"/>
                    <a:pt x="5" y="95"/>
                  </a:cubicBezTo>
                  <a:cubicBezTo>
                    <a:pt x="12" y="95"/>
                    <a:pt x="12" y="95"/>
                    <a:pt x="12" y="95"/>
                  </a:cubicBezTo>
                  <a:cubicBezTo>
                    <a:pt x="12" y="78"/>
                    <a:pt x="12" y="78"/>
                    <a:pt x="12" y="78"/>
                  </a:cubicBezTo>
                  <a:cubicBezTo>
                    <a:pt x="16" y="78"/>
                    <a:pt x="16" y="78"/>
                    <a:pt x="16" y="78"/>
                  </a:cubicBezTo>
                  <a:cubicBezTo>
                    <a:pt x="16" y="123"/>
                    <a:pt x="16" y="123"/>
                    <a:pt x="16" y="123"/>
                  </a:cubicBezTo>
                  <a:cubicBezTo>
                    <a:pt x="16" y="126"/>
                    <a:pt x="19" y="129"/>
                    <a:pt x="22" y="129"/>
                  </a:cubicBezTo>
                  <a:cubicBezTo>
                    <a:pt x="28" y="129"/>
                    <a:pt x="28" y="129"/>
                    <a:pt x="28" y="129"/>
                  </a:cubicBezTo>
                  <a:cubicBezTo>
                    <a:pt x="28" y="101"/>
                    <a:pt x="28" y="101"/>
                    <a:pt x="28" y="101"/>
                  </a:cubicBezTo>
                  <a:cubicBezTo>
                    <a:pt x="32" y="101"/>
                    <a:pt x="32" y="101"/>
                    <a:pt x="32" y="101"/>
                  </a:cubicBezTo>
                  <a:cubicBezTo>
                    <a:pt x="32" y="129"/>
                    <a:pt x="32" y="129"/>
                    <a:pt x="32" y="129"/>
                  </a:cubicBezTo>
                  <a:cubicBezTo>
                    <a:pt x="38" y="129"/>
                    <a:pt x="38" y="129"/>
                    <a:pt x="38" y="129"/>
                  </a:cubicBezTo>
                  <a:cubicBezTo>
                    <a:pt x="41" y="129"/>
                    <a:pt x="44" y="126"/>
                    <a:pt x="44" y="123"/>
                  </a:cubicBezTo>
                  <a:close/>
                  <a:moveTo>
                    <a:pt x="30" y="46"/>
                  </a:moveTo>
                  <a:cubicBezTo>
                    <a:pt x="40" y="46"/>
                    <a:pt x="48" y="38"/>
                    <a:pt x="48" y="28"/>
                  </a:cubicBezTo>
                  <a:cubicBezTo>
                    <a:pt x="48" y="18"/>
                    <a:pt x="40" y="10"/>
                    <a:pt x="30" y="10"/>
                  </a:cubicBezTo>
                  <a:cubicBezTo>
                    <a:pt x="20" y="10"/>
                    <a:pt x="12" y="18"/>
                    <a:pt x="12" y="28"/>
                  </a:cubicBezTo>
                  <a:cubicBezTo>
                    <a:pt x="12" y="38"/>
                    <a:pt x="20" y="46"/>
                    <a:pt x="30" y="46"/>
                  </a:cubicBezTo>
                  <a:close/>
                  <a:moveTo>
                    <a:pt x="30" y="14"/>
                  </a:moveTo>
                  <a:cubicBezTo>
                    <a:pt x="38" y="14"/>
                    <a:pt x="44" y="20"/>
                    <a:pt x="44" y="28"/>
                  </a:cubicBezTo>
                  <a:cubicBezTo>
                    <a:pt x="44" y="36"/>
                    <a:pt x="38" y="42"/>
                    <a:pt x="30" y="42"/>
                  </a:cubicBezTo>
                  <a:cubicBezTo>
                    <a:pt x="22" y="42"/>
                    <a:pt x="16" y="36"/>
                    <a:pt x="16" y="28"/>
                  </a:cubicBezTo>
                  <a:cubicBezTo>
                    <a:pt x="16" y="20"/>
                    <a:pt x="22" y="14"/>
                    <a:pt x="30" y="14"/>
                  </a:cubicBezTo>
                  <a:close/>
                  <a:moveTo>
                    <a:pt x="142" y="72"/>
                  </a:moveTo>
                  <a:cubicBezTo>
                    <a:pt x="142" y="99"/>
                    <a:pt x="142" y="99"/>
                    <a:pt x="142" y="99"/>
                  </a:cubicBezTo>
                  <a:cubicBezTo>
                    <a:pt x="131" y="99"/>
                    <a:pt x="131" y="99"/>
                    <a:pt x="131" y="99"/>
                  </a:cubicBezTo>
                  <a:cubicBezTo>
                    <a:pt x="131" y="123"/>
                    <a:pt x="131" y="123"/>
                    <a:pt x="131" y="123"/>
                  </a:cubicBezTo>
                  <a:cubicBezTo>
                    <a:pt x="131" y="129"/>
                    <a:pt x="126" y="134"/>
                    <a:pt x="121" y="134"/>
                  </a:cubicBezTo>
                  <a:cubicBezTo>
                    <a:pt x="105" y="134"/>
                    <a:pt x="105" y="134"/>
                    <a:pt x="105" y="134"/>
                  </a:cubicBezTo>
                  <a:cubicBezTo>
                    <a:pt x="99" y="134"/>
                    <a:pt x="94" y="129"/>
                    <a:pt x="94" y="123"/>
                  </a:cubicBezTo>
                  <a:cubicBezTo>
                    <a:pt x="94" y="108"/>
                    <a:pt x="94" y="108"/>
                    <a:pt x="94" y="108"/>
                  </a:cubicBezTo>
                  <a:cubicBezTo>
                    <a:pt x="99" y="108"/>
                    <a:pt x="99" y="108"/>
                    <a:pt x="99" y="108"/>
                  </a:cubicBezTo>
                  <a:cubicBezTo>
                    <a:pt x="99" y="123"/>
                    <a:pt x="99" y="123"/>
                    <a:pt x="99" y="123"/>
                  </a:cubicBezTo>
                  <a:cubicBezTo>
                    <a:pt x="99" y="126"/>
                    <a:pt x="101" y="129"/>
                    <a:pt x="105" y="129"/>
                  </a:cubicBezTo>
                  <a:cubicBezTo>
                    <a:pt x="110" y="129"/>
                    <a:pt x="110" y="129"/>
                    <a:pt x="110" y="129"/>
                  </a:cubicBezTo>
                  <a:cubicBezTo>
                    <a:pt x="110" y="101"/>
                    <a:pt x="110" y="101"/>
                    <a:pt x="110" y="101"/>
                  </a:cubicBezTo>
                  <a:cubicBezTo>
                    <a:pt x="115" y="101"/>
                    <a:pt x="115" y="101"/>
                    <a:pt x="115" y="101"/>
                  </a:cubicBezTo>
                  <a:cubicBezTo>
                    <a:pt x="115" y="129"/>
                    <a:pt x="115" y="129"/>
                    <a:pt x="115" y="129"/>
                  </a:cubicBezTo>
                  <a:cubicBezTo>
                    <a:pt x="121" y="129"/>
                    <a:pt x="121" y="129"/>
                    <a:pt x="121" y="129"/>
                  </a:cubicBezTo>
                  <a:cubicBezTo>
                    <a:pt x="124" y="129"/>
                    <a:pt x="126" y="126"/>
                    <a:pt x="126" y="123"/>
                  </a:cubicBezTo>
                  <a:cubicBezTo>
                    <a:pt x="126" y="78"/>
                    <a:pt x="126" y="78"/>
                    <a:pt x="126" y="78"/>
                  </a:cubicBezTo>
                  <a:cubicBezTo>
                    <a:pt x="131" y="78"/>
                    <a:pt x="131" y="78"/>
                    <a:pt x="131" y="78"/>
                  </a:cubicBezTo>
                  <a:cubicBezTo>
                    <a:pt x="131" y="95"/>
                    <a:pt x="131" y="95"/>
                    <a:pt x="131" y="95"/>
                  </a:cubicBezTo>
                  <a:cubicBezTo>
                    <a:pt x="138" y="95"/>
                    <a:pt x="138" y="95"/>
                    <a:pt x="138" y="95"/>
                  </a:cubicBezTo>
                  <a:cubicBezTo>
                    <a:pt x="138" y="72"/>
                    <a:pt x="138" y="72"/>
                    <a:pt x="138" y="72"/>
                  </a:cubicBezTo>
                  <a:cubicBezTo>
                    <a:pt x="138" y="63"/>
                    <a:pt x="131" y="55"/>
                    <a:pt x="122" y="55"/>
                  </a:cubicBezTo>
                  <a:cubicBezTo>
                    <a:pt x="106" y="55"/>
                    <a:pt x="106" y="55"/>
                    <a:pt x="106" y="55"/>
                  </a:cubicBezTo>
                  <a:cubicBezTo>
                    <a:pt x="106" y="51"/>
                    <a:pt x="106" y="51"/>
                    <a:pt x="106" y="51"/>
                  </a:cubicBezTo>
                  <a:cubicBezTo>
                    <a:pt x="122" y="51"/>
                    <a:pt x="122" y="51"/>
                    <a:pt x="122" y="51"/>
                  </a:cubicBezTo>
                  <a:cubicBezTo>
                    <a:pt x="133" y="51"/>
                    <a:pt x="142" y="60"/>
                    <a:pt x="142" y="72"/>
                  </a:cubicBezTo>
                  <a:close/>
                  <a:moveTo>
                    <a:pt x="113" y="46"/>
                  </a:moveTo>
                  <a:cubicBezTo>
                    <a:pt x="123" y="46"/>
                    <a:pt x="131" y="38"/>
                    <a:pt x="131" y="28"/>
                  </a:cubicBezTo>
                  <a:cubicBezTo>
                    <a:pt x="131" y="18"/>
                    <a:pt x="123" y="10"/>
                    <a:pt x="113" y="10"/>
                  </a:cubicBezTo>
                  <a:cubicBezTo>
                    <a:pt x="103" y="10"/>
                    <a:pt x="94" y="18"/>
                    <a:pt x="94" y="28"/>
                  </a:cubicBezTo>
                  <a:cubicBezTo>
                    <a:pt x="94" y="38"/>
                    <a:pt x="103" y="46"/>
                    <a:pt x="113" y="46"/>
                  </a:cubicBezTo>
                  <a:close/>
                  <a:moveTo>
                    <a:pt x="113" y="14"/>
                  </a:moveTo>
                  <a:cubicBezTo>
                    <a:pt x="120" y="14"/>
                    <a:pt x="126" y="20"/>
                    <a:pt x="126" y="28"/>
                  </a:cubicBezTo>
                  <a:cubicBezTo>
                    <a:pt x="126" y="36"/>
                    <a:pt x="120" y="42"/>
                    <a:pt x="113" y="42"/>
                  </a:cubicBezTo>
                  <a:cubicBezTo>
                    <a:pt x="105" y="42"/>
                    <a:pt x="99" y="36"/>
                    <a:pt x="99" y="28"/>
                  </a:cubicBezTo>
                  <a:cubicBezTo>
                    <a:pt x="99" y="20"/>
                    <a:pt x="105" y="14"/>
                    <a:pt x="113" y="14"/>
                  </a:cubicBezTo>
                  <a:close/>
                </a:path>
              </a:pathLst>
            </a:custGeom>
            <a:noFill/>
            <a:ln w="952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vert="horz" wrap="square" lIns="91440" tIns="45720" rIns="91440" bIns="45720" numCol="1" rtlCol="0" anchor="t" anchorCtr="0" compatLnSpc="1">
              <a:prstTxWarp prst="textNoShape">
                <a:avLst/>
              </a:prstTxWarp>
            </a:bodyPr>
            <a:lstStyle/>
            <a:p>
              <a:pPr rtl="0"/>
              <a:endParaRPr lang="ru-RU"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grpSp>
      <p:sp>
        <p:nvSpPr>
          <p:cNvPr id="3" name="Номер слайда 2"/>
          <p:cNvSpPr>
            <a:spLocks noGrp="1"/>
          </p:cNvSpPr>
          <p:nvPr>
            <p:ph type="sldNum" sz="quarter" idx="12"/>
          </p:nvPr>
        </p:nvSpPr>
        <p:spPr/>
        <p:txBody>
          <a:bodyPr/>
          <a:lstStyle/>
          <a:p>
            <a:fld id="{CC173F88-3387-453B-9303-AC0210B95CB8}" type="slidenum">
              <a:rPr lang="ru-RU" smtClean="0"/>
              <a:pPr/>
              <a:t>9</a:t>
            </a:fld>
            <a:endParaRPr lang="ru-RU"/>
          </a:p>
        </p:txBody>
      </p:sp>
    </p:spTree>
    <p:extLst>
      <p:ext uri="{BB962C8B-B14F-4D97-AF65-F5344CB8AC3E}">
        <p14:creationId xmlns:p14="http://schemas.microsoft.com/office/powerpoint/2010/main" val="4478080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 name="Прямоугольник 29"/>
          <p:cNvSpPr/>
          <p:nvPr/>
        </p:nvSpPr>
        <p:spPr>
          <a:xfrm>
            <a:off x="0" y="1392073"/>
            <a:ext cx="9144000" cy="5466663"/>
          </a:xfrm>
          <a:prstGeom prst="rect">
            <a:avLst/>
          </a:prstGeom>
          <a:solidFill>
            <a:schemeClr val="bg1">
              <a:alpha val="89000"/>
            </a:schemeClr>
          </a:solidFill>
          <a:ln w="180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dirty="0"/>
          </a:p>
        </p:txBody>
      </p:sp>
      <p:sp>
        <p:nvSpPr>
          <p:cNvPr id="28" name="Прямоугольник 27"/>
          <p:cNvSpPr/>
          <p:nvPr/>
        </p:nvSpPr>
        <p:spPr>
          <a:xfrm>
            <a:off x="0" y="1"/>
            <a:ext cx="9144000" cy="1392072"/>
          </a:xfrm>
          <a:prstGeom prst="rect">
            <a:avLst/>
          </a:prstGeom>
          <a:solidFill>
            <a:schemeClr val="accent5">
              <a:lumMod val="75000"/>
              <a:alpha val="94000"/>
            </a:schemeClr>
          </a:solidFill>
          <a:ln w="18097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296091" y="268513"/>
            <a:ext cx="8560525" cy="795801"/>
          </a:xfrm>
        </p:spPr>
        <p:txBody>
          <a:bodyPr>
            <a:noAutofit/>
          </a:bodyPr>
          <a:lstStyle/>
          <a:p>
            <a:pPr algn="ctr"/>
            <a:r>
              <a:rPr lang="ru-RU" sz="2800" b="1" dirty="0" smtClean="0">
                <a:solidFill>
                  <a:schemeClr val="bg1"/>
                </a:solidFill>
                <a:latin typeface="+mn-lt"/>
              </a:rPr>
              <a:t>Итоги </a:t>
            </a:r>
            <a:r>
              <a:rPr lang="ru-RU" sz="2800" b="1" dirty="0">
                <a:solidFill>
                  <a:schemeClr val="bg1"/>
                </a:solidFill>
                <a:latin typeface="+mn-lt"/>
              </a:rPr>
              <a:t>социально-экономического развития Каменск-Уральского городского округа в </a:t>
            </a:r>
            <a:r>
              <a:rPr lang="ru-RU" sz="2800" b="1" dirty="0" smtClean="0">
                <a:solidFill>
                  <a:schemeClr val="bg1"/>
                </a:solidFill>
                <a:latin typeface="+mn-lt"/>
              </a:rPr>
              <a:t>2025 </a:t>
            </a:r>
            <a:r>
              <a:rPr lang="ru-RU" sz="2800" b="1" dirty="0">
                <a:solidFill>
                  <a:schemeClr val="bg1"/>
                </a:solidFill>
                <a:latin typeface="+mn-lt"/>
              </a:rPr>
              <a:t>году</a:t>
            </a:r>
            <a:endParaRPr lang="ru-RU" sz="2800" b="1" dirty="0">
              <a:ln w="18415" cmpd="sng">
                <a:solidFill>
                  <a:srgbClr val="FFFFFF"/>
                </a:solidFill>
                <a:prstDash val="solid"/>
              </a:ln>
              <a:solidFill>
                <a:schemeClr val="bg1"/>
              </a:solidFill>
              <a:effectLst>
                <a:outerShdw blurRad="63500" dir="3600000" algn="tl" rotWithShape="0">
                  <a:srgbClr val="000000">
                    <a:alpha val="70000"/>
                  </a:srgbClr>
                </a:outerShdw>
              </a:effectLst>
              <a:latin typeface="+mn-lt"/>
            </a:endParaRPr>
          </a:p>
        </p:txBody>
      </p:sp>
      <p:sp>
        <p:nvSpPr>
          <p:cNvPr id="29" name="Прямоугольник 28"/>
          <p:cNvSpPr/>
          <p:nvPr/>
        </p:nvSpPr>
        <p:spPr>
          <a:xfrm>
            <a:off x="214128" y="206343"/>
            <a:ext cx="8725156" cy="953717"/>
          </a:xfrm>
          <a:prstGeom prst="rect">
            <a:avLst/>
          </a:prstGeom>
          <a:no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aphicFrame>
        <p:nvGraphicFramePr>
          <p:cNvPr id="11" name="Таблица 10"/>
          <p:cNvGraphicFramePr>
            <a:graphicFrameLocks noGrp="1"/>
          </p:cNvGraphicFramePr>
          <p:nvPr>
            <p:extLst>
              <p:ext uri="{D42A27DB-BD31-4B8C-83A1-F6EECF244321}">
                <p14:modId xmlns:p14="http://schemas.microsoft.com/office/powerpoint/2010/main" val="1619606245"/>
              </p:ext>
            </p:extLst>
          </p:nvPr>
        </p:nvGraphicFramePr>
        <p:xfrm>
          <a:off x="1179677" y="1662905"/>
          <a:ext cx="7102060" cy="1043106"/>
        </p:xfrm>
        <a:graphic>
          <a:graphicData uri="http://schemas.openxmlformats.org/drawingml/2006/table">
            <a:tbl>
              <a:tblPr firstRow="1" bandRow="1">
                <a:tableStyleId>{5C22544A-7EE6-4342-B048-85BDC9FD1C3A}</a:tableStyleId>
              </a:tblPr>
              <a:tblGrid>
                <a:gridCol w="3551030">
                  <a:extLst>
                    <a:ext uri="{9D8B030D-6E8A-4147-A177-3AD203B41FA5}">
                      <a16:colId xmlns:a16="http://schemas.microsoft.com/office/drawing/2014/main" val="20000"/>
                    </a:ext>
                  </a:extLst>
                </a:gridCol>
                <a:gridCol w="3551030">
                  <a:extLst>
                    <a:ext uri="{9D8B030D-6E8A-4147-A177-3AD203B41FA5}">
                      <a16:colId xmlns:a16="http://schemas.microsoft.com/office/drawing/2014/main" val="20001"/>
                    </a:ext>
                  </a:extLst>
                </a:gridCol>
              </a:tblGrid>
              <a:tr h="429020">
                <a:tc gridSpan="2">
                  <a:txBody>
                    <a:bodyPr/>
                    <a:lstStyle/>
                    <a:p>
                      <a:pPr marL="0" marR="0" indent="0" algn="ctr" defTabSz="1028638" rtl="0" eaLnBrk="1" fontAlgn="auto" latinLnBrk="0" hangingPunct="1">
                        <a:lnSpc>
                          <a:spcPct val="100000"/>
                        </a:lnSpc>
                        <a:spcBef>
                          <a:spcPts val="0"/>
                        </a:spcBef>
                        <a:spcAft>
                          <a:spcPts val="0"/>
                        </a:spcAft>
                        <a:buClrTx/>
                        <a:buSzTx/>
                        <a:buFontTx/>
                        <a:buNone/>
                        <a:tabLst/>
                        <a:defRPr/>
                      </a:pPr>
                      <a:r>
                        <a:rPr lang="ru-RU" sz="1100" kern="1200" dirty="0" smtClean="0"/>
                        <a:t>Объем</a:t>
                      </a:r>
                      <a:r>
                        <a:rPr lang="ru-RU" sz="1100" kern="1200" baseline="0" dirty="0" smtClean="0"/>
                        <a:t> инвестиций в основной капитал, млн. руб. </a:t>
                      </a:r>
                      <a:endParaRPr lang="ru-RU" sz="1100" dirty="0">
                        <a:latin typeface="+mn-lt"/>
                      </a:endParaRPr>
                    </a:p>
                  </a:txBody>
                  <a:tcPr marL="68580" marR="68580" marT="34290" marB="34290"/>
                </a:tc>
                <a:tc hMerge="1">
                  <a:txBody>
                    <a:bodyPr/>
                    <a:lstStyle/>
                    <a:p>
                      <a:endParaRPr lang="ru-RU" dirty="0"/>
                    </a:p>
                  </a:txBody>
                  <a:tcPr/>
                </a:tc>
                <a:extLst>
                  <a:ext uri="{0D108BD9-81ED-4DB2-BD59-A6C34878D82A}">
                    <a16:rowId xmlns:a16="http://schemas.microsoft.com/office/drawing/2014/main" val="10000"/>
                  </a:ext>
                </a:extLst>
              </a:tr>
              <a:tr h="307043">
                <a:tc>
                  <a:txBody>
                    <a:bodyPr/>
                    <a:lstStyle/>
                    <a:p>
                      <a:pPr algn="ctr"/>
                      <a:r>
                        <a:rPr lang="ru-RU" sz="1100" dirty="0" smtClean="0"/>
                        <a:t>2025 год (план)</a:t>
                      </a:r>
                      <a:endParaRPr lang="ru-RU" sz="1100" dirty="0">
                        <a:latin typeface="+mn-lt"/>
                      </a:endParaRPr>
                    </a:p>
                  </a:txBody>
                  <a:tcPr marL="68580" marR="68580" marT="34290" marB="34290"/>
                </a:tc>
                <a:tc>
                  <a:txBody>
                    <a:bodyPr/>
                    <a:lstStyle/>
                    <a:p>
                      <a:pPr algn="ctr"/>
                      <a:r>
                        <a:rPr lang="ru-RU" sz="1100" dirty="0" smtClean="0"/>
                        <a:t>16 319,7</a:t>
                      </a:r>
                      <a:endParaRPr lang="ru-RU" sz="1100" b="1" dirty="0">
                        <a:latin typeface="+mn-lt"/>
                      </a:endParaRPr>
                    </a:p>
                  </a:txBody>
                  <a:tcPr marL="68580" marR="68580" marT="34290" marB="34290"/>
                </a:tc>
                <a:extLst>
                  <a:ext uri="{0D108BD9-81ED-4DB2-BD59-A6C34878D82A}">
                    <a16:rowId xmlns:a16="http://schemas.microsoft.com/office/drawing/2014/main" val="10001"/>
                  </a:ext>
                </a:extLst>
              </a:tr>
              <a:tr h="307043">
                <a:tc>
                  <a:txBody>
                    <a:bodyPr/>
                    <a:lstStyle/>
                    <a:p>
                      <a:pPr marL="0" marR="0" indent="0" algn="ctr" defTabSz="1028638" rtl="0" eaLnBrk="1" fontAlgn="auto" latinLnBrk="0" hangingPunct="1">
                        <a:lnSpc>
                          <a:spcPct val="100000"/>
                        </a:lnSpc>
                        <a:spcBef>
                          <a:spcPts val="0"/>
                        </a:spcBef>
                        <a:spcAft>
                          <a:spcPts val="0"/>
                        </a:spcAft>
                        <a:buClrTx/>
                        <a:buSzTx/>
                        <a:buFontTx/>
                        <a:buNone/>
                        <a:tabLst/>
                        <a:defRPr/>
                      </a:pPr>
                      <a:r>
                        <a:rPr lang="ru-RU" sz="1100" dirty="0" smtClean="0"/>
                        <a:t>2025 год (факт)</a:t>
                      </a:r>
                      <a:endParaRPr lang="ru-RU" sz="1100" dirty="0">
                        <a:latin typeface="+mn-lt"/>
                      </a:endParaRPr>
                    </a:p>
                  </a:txBody>
                  <a:tcPr marL="68580" marR="68580" marT="34290" marB="34290"/>
                </a:tc>
                <a:tc>
                  <a:txBody>
                    <a:bodyPr/>
                    <a:lstStyle/>
                    <a:p>
                      <a:pPr algn="ctr"/>
                      <a:r>
                        <a:rPr lang="ru-RU" sz="1100" dirty="0" smtClean="0"/>
                        <a:t>18 087,1</a:t>
                      </a:r>
                      <a:endParaRPr lang="ru-RU" sz="1100" b="1" dirty="0">
                        <a:latin typeface="+mn-lt"/>
                      </a:endParaRPr>
                    </a:p>
                  </a:txBody>
                  <a:tcPr marL="68580" marR="68580" marT="34290" marB="34290"/>
                </a:tc>
                <a:extLst>
                  <a:ext uri="{0D108BD9-81ED-4DB2-BD59-A6C34878D82A}">
                    <a16:rowId xmlns:a16="http://schemas.microsoft.com/office/drawing/2014/main" val="10002"/>
                  </a:ext>
                </a:extLst>
              </a:tr>
            </a:tbl>
          </a:graphicData>
        </a:graphic>
      </p:graphicFrame>
      <p:graphicFrame>
        <p:nvGraphicFramePr>
          <p:cNvPr id="12" name="Диаграмма 11"/>
          <p:cNvGraphicFramePr/>
          <p:nvPr>
            <p:extLst>
              <p:ext uri="{D42A27DB-BD31-4B8C-83A1-F6EECF244321}">
                <p14:modId xmlns:p14="http://schemas.microsoft.com/office/powerpoint/2010/main" val="1158913833"/>
              </p:ext>
            </p:extLst>
          </p:nvPr>
        </p:nvGraphicFramePr>
        <p:xfrm>
          <a:off x="725127" y="2823783"/>
          <a:ext cx="3633850" cy="204313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3" name="Диаграмма 12"/>
          <p:cNvGraphicFramePr/>
          <p:nvPr>
            <p:extLst>
              <p:ext uri="{D42A27DB-BD31-4B8C-83A1-F6EECF244321}">
                <p14:modId xmlns:p14="http://schemas.microsoft.com/office/powerpoint/2010/main" val="1185695914"/>
              </p:ext>
            </p:extLst>
          </p:nvPr>
        </p:nvGraphicFramePr>
        <p:xfrm>
          <a:off x="5084104" y="2854227"/>
          <a:ext cx="3439840" cy="175457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4" name="Диаграмма 13"/>
          <p:cNvGraphicFramePr/>
          <p:nvPr>
            <p:extLst>
              <p:ext uri="{D42A27DB-BD31-4B8C-83A1-F6EECF244321}">
                <p14:modId xmlns:p14="http://schemas.microsoft.com/office/powerpoint/2010/main" val="3111713546"/>
              </p:ext>
            </p:extLst>
          </p:nvPr>
        </p:nvGraphicFramePr>
        <p:xfrm>
          <a:off x="5122662" y="4646851"/>
          <a:ext cx="3439840" cy="1754579"/>
        </p:xfrm>
        <a:graphic>
          <a:graphicData uri="http://schemas.openxmlformats.org/drawingml/2006/chart">
            <c:chart xmlns:c="http://schemas.openxmlformats.org/drawingml/2006/chart" xmlns:r="http://schemas.openxmlformats.org/officeDocument/2006/relationships" r:id="rId4"/>
          </a:graphicData>
        </a:graphic>
      </p:graphicFrame>
      <p:grpSp>
        <p:nvGrpSpPr>
          <p:cNvPr id="4" name="Group 4"/>
          <p:cNvGrpSpPr>
            <a:grpSpLocks noChangeAspect="1"/>
          </p:cNvGrpSpPr>
          <p:nvPr/>
        </p:nvGrpSpPr>
        <p:grpSpPr bwMode="auto">
          <a:xfrm>
            <a:off x="1741932" y="5226914"/>
            <a:ext cx="1375380" cy="1063135"/>
            <a:chOff x="3494" y="1896"/>
            <a:chExt cx="688" cy="532"/>
          </a:xfrm>
          <a:solidFill>
            <a:schemeClr val="accent5">
              <a:lumMod val="75000"/>
            </a:schemeClr>
          </a:solidFill>
        </p:grpSpPr>
        <p:sp>
          <p:nvSpPr>
            <p:cNvPr id="16" name="Rectangle 5"/>
            <p:cNvSpPr>
              <a:spLocks noChangeArrowheads="1"/>
            </p:cNvSpPr>
            <p:nvPr/>
          </p:nvSpPr>
          <p:spPr bwMode="auto">
            <a:xfrm>
              <a:off x="4124" y="2007"/>
              <a:ext cx="58" cy="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51435" tIns="25718" rIns="51435" bIns="25718" numCol="1" anchor="t" anchorCtr="0" compatLnSpc="1">
              <a:prstTxWarp prst="textNoShape">
                <a:avLst/>
              </a:prstTxWarp>
            </a:bodyPr>
            <a:lstStyle/>
            <a:p>
              <a:endParaRPr lang="zh-CN" altLang="en-US" sz="1050">
                <a:solidFill>
                  <a:schemeClr val="accent1"/>
                </a:solidFill>
              </a:endParaRPr>
            </a:p>
          </p:txBody>
        </p:sp>
        <p:sp>
          <p:nvSpPr>
            <p:cNvPr id="17" name="Freeform 6"/>
            <p:cNvSpPr>
              <a:spLocks noEditPoints="1"/>
            </p:cNvSpPr>
            <p:nvPr/>
          </p:nvSpPr>
          <p:spPr bwMode="auto">
            <a:xfrm>
              <a:off x="3608" y="1896"/>
              <a:ext cx="459" cy="532"/>
            </a:xfrm>
            <a:custGeom>
              <a:avLst/>
              <a:gdLst>
                <a:gd name="T0" fmla="*/ 176 w 192"/>
                <a:gd name="T1" fmla="*/ 46 h 222"/>
                <a:gd name="T2" fmla="*/ 132 w 192"/>
                <a:gd name="T3" fmla="*/ 0 h 222"/>
                <a:gd name="T4" fmla="*/ 60 w 192"/>
                <a:gd name="T5" fmla="*/ 0 h 222"/>
                <a:gd name="T6" fmla="*/ 18 w 192"/>
                <a:gd name="T7" fmla="*/ 46 h 222"/>
                <a:gd name="T8" fmla="*/ 0 w 192"/>
                <a:gd name="T9" fmla="*/ 46 h 222"/>
                <a:gd name="T10" fmla="*/ 0 w 192"/>
                <a:gd name="T11" fmla="*/ 222 h 222"/>
                <a:gd name="T12" fmla="*/ 192 w 192"/>
                <a:gd name="T13" fmla="*/ 222 h 222"/>
                <a:gd name="T14" fmla="*/ 192 w 192"/>
                <a:gd name="T15" fmla="*/ 46 h 222"/>
                <a:gd name="T16" fmla="*/ 176 w 192"/>
                <a:gd name="T17" fmla="*/ 46 h 222"/>
                <a:gd name="T18" fmla="*/ 113 w 192"/>
                <a:gd name="T19" fmla="*/ 42 h 222"/>
                <a:gd name="T20" fmla="*/ 77 w 192"/>
                <a:gd name="T21" fmla="*/ 42 h 222"/>
                <a:gd name="T22" fmla="*/ 67 w 192"/>
                <a:gd name="T23" fmla="*/ 31 h 222"/>
                <a:gd name="T24" fmla="*/ 77 w 192"/>
                <a:gd name="T25" fmla="*/ 20 h 222"/>
                <a:gd name="T26" fmla="*/ 113 w 192"/>
                <a:gd name="T27" fmla="*/ 20 h 222"/>
                <a:gd name="T28" fmla="*/ 124 w 192"/>
                <a:gd name="T29" fmla="*/ 31 h 222"/>
                <a:gd name="T30" fmla="*/ 113 w 192"/>
                <a:gd name="T31" fmla="*/ 4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2" h="222">
                  <a:moveTo>
                    <a:pt x="176" y="46"/>
                  </a:moveTo>
                  <a:cubicBezTo>
                    <a:pt x="166" y="26"/>
                    <a:pt x="148" y="0"/>
                    <a:pt x="132" y="0"/>
                  </a:cubicBezTo>
                  <a:cubicBezTo>
                    <a:pt x="60" y="0"/>
                    <a:pt x="60" y="0"/>
                    <a:pt x="60" y="0"/>
                  </a:cubicBezTo>
                  <a:cubicBezTo>
                    <a:pt x="45" y="0"/>
                    <a:pt x="29" y="25"/>
                    <a:pt x="18" y="46"/>
                  </a:cubicBezTo>
                  <a:cubicBezTo>
                    <a:pt x="0" y="46"/>
                    <a:pt x="0" y="46"/>
                    <a:pt x="0" y="46"/>
                  </a:cubicBezTo>
                  <a:cubicBezTo>
                    <a:pt x="0" y="222"/>
                    <a:pt x="0" y="222"/>
                    <a:pt x="0" y="222"/>
                  </a:cubicBezTo>
                  <a:cubicBezTo>
                    <a:pt x="192" y="222"/>
                    <a:pt x="192" y="222"/>
                    <a:pt x="192" y="222"/>
                  </a:cubicBezTo>
                  <a:cubicBezTo>
                    <a:pt x="192" y="46"/>
                    <a:pt x="192" y="46"/>
                    <a:pt x="192" y="46"/>
                  </a:cubicBezTo>
                  <a:lnTo>
                    <a:pt x="176" y="46"/>
                  </a:lnTo>
                  <a:close/>
                  <a:moveTo>
                    <a:pt x="113" y="42"/>
                  </a:moveTo>
                  <a:cubicBezTo>
                    <a:pt x="77" y="42"/>
                    <a:pt x="77" y="42"/>
                    <a:pt x="77" y="42"/>
                  </a:cubicBezTo>
                  <a:cubicBezTo>
                    <a:pt x="72" y="42"/>
                    <a:pt x="67" y="37"/>
                    <a:pt x="67" y="31"/>
                  </a:cubicBezTo>
                  <a:cubicBezTo>
                    <a:pt x="67" y="25"/>
                    <a:pt x="72" y="20"/>
                    <a:pt x="77" y="20"/>
                  </a:cubicBezTo>
                  <a:cubicBezTo>
                    <a:pt x="113" y="20"/>
                    <a:pt x="113" y="20"/>
                    <a:pt x="113" y="20"/>
                  </a:cubicBezTo>
                  <a:cubicBezTo>
                    <a:pt x="119" y="20"/>
                    <a:pt x="124" y="25"/>
                    <a:pt x="124" y="31"/>
                  </a:cubicBezTo>
                  <a:cubicBezTo>
                    <a:pt x="124" y="37"/>
                    <a:pt x="119" y="42"/>
                    <a:pt x="11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zh-CN" altLang="en-US" sz="1050">
                <a:solidFill>
                  <a:schemeClr val="accent1"/>
                </a:solidFill>
              </a:endParaRPr>
            </a:p>
          </p:txBody>
        </p:sp>
        <p:sp>
          <p:nvSpPr>
            <p:cNvPr id="18" name="Rectangle 7"/>
            <p:cNvSpPr>
              <a:spLocks noChangeArrowheads="1"/>
            </p:cNvSpPr>
            <p:nvPr/>
          </p:nvSpPr>
          <p:spPr bwMode="auto">
            <a:xfrm>
              <a:off x="3494" y="2007"/>
              <a:ext cx="57" cy="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51435" tIns="25718" rIns="51435" bIns="25718" numCol="1" anchor="t" anchorCtr="0" compatLnSpc="1">
              <a:prstTxWarp prst="textNoShape">
                <a:avLst/>
              </a:prstTxWarp>
            </a:bodyPr>
            <a:lstStyle/>
            <a:p>
              <a:endParaRPr lang="zh-CN" altLang="en-US" sz="1050">
                <a:solidFill>
                  <a:schemeClr val="accent1"/>
                </a:solidFill>
              </a:endParaRPr>
            </a:p>
          </p:txBody>
        </p:sp>
      </p:grpSp>
      <p:sp>
        <p:nvSpPr>
          <p:cNvPr id="3" name="Номер слайда 2"/>
          <p:cNvSpPr>
            <a:spLocks noGrp="1"/>
          </p:cNvSpPr>
          <p:nvPr>
            <p:ph type="sldNum" sz="quarter" idx="12"/>
          </p:nvPr>
        </p:nvSpPr>
        <p:spPr/>
        <p:txBody>
          <a:bodyPr/>
          <a:lstStyle/>
          <a:p>
            <a:fld id="{CC173F88-3387-453B-9303-AC0210B95CB8}" type="slidenum">
              <a:rPr lang="ru-RU" smtClean="0"/>
              <a:pPr/>
              <a:t>10</a:t>
            </a:fld>
            <a:endParaRPr lang="ru-RU"/>
          </a:p>
        </p:txBody>
      </p:sp>
    </p:spTree>
    <p:extLst>
      <p:ext uri="{BB962C8B-B14F-4D97-AF65-F5344CB8AC3E}">
        <p14:creationId xmlns:p14="http://schemas.microsoft.com/office/powerpoint/2010/main" val="214897068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 name="Прямоугольник 29"/>
          <p:cNvSpPr/>
          <p:nvPr/>
        </p:nvSpPr>
        <p:spPr>
          <a:xfrm>
            <a:off x="0" y="1392073"/>
            <a:ext cx="9144000" cy="5466663"/>
          </a:xfrm>
          <a:prstGeom prst="rect">
            <a:avLst/>
          </a:prstGeom>
          <a:solidFill>
            <a:schemeClr val="bg1">
              <a:alpha val="89000"/>
            </a:schemeClr>
          </a:solidFill>
          <a:ln w="180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dirty="0"/>
          </a:p>
        </p:txBody>
      </p:sp>
      <p:sp>
        <p:nvSpPr>
          <p:cNvPr id="28" name="Прямоугольник 27"/>
          <p:cNvSpPr/>
          <p:nvPr/>
        </p:nvSpPr>
        <p:spPr>
          <a:xfrm>
            <a:off x="0" y="1"/>
            <a:ext cx="9144000" cy="1392072"/>
          </a:xfrm>
          <a:prstGeom prst="rect">
            <a:avLst/>
          </a:prstGeom>
          <a:solidFill>
            <a:schemeClr val="accent5">
              <a:lumMod val="75000"/>
              <a:alpha val="94000"/>
            </a:schemeClr>
          </a:solidFill>
          <a:ln w="18097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296091" y="268513"/>
            <a:ext cx="8560525" cy="795801"/>
          </a:xfrm>
        </p:spPr>
        <p:txBody>
          <a:bodyPr>
            <a:noAutofit/>
          </a:bodyPr>
          <a:lstStyle/>
          <a:p>
            <a:pPr algn="ctr"/>
            <a:r>
              <a:rPr lang="ru-RU" sz="2800" b="1" dirty="0" smtClean="0">
                <a:solidFill>
                  <a:schemeClr val="bg1"/>
                </a:solidFill>
                <a:latin typeface="+mn-lt"/>
              </a:rPr>
              <a:t>Основные </a:t>
            </a:r>
            <a:r>
              <a:rPr lang="ru-RU" sz="2800" b="1" dirty="0">
                <a:solidFill>
                  <a:schemeClr val="bg1"/>
                </a:solidFill>
                <a:latin typeface="+mn-lt"/>
              </a:rPr>
              <a:t>параметры исполнения местного бюджета</a:t>
            </a:r>
            <a:endParaRPr lang="ru-RU" sz="2800" b="1" dirty="0">
              <a:ln w="18415" cmpd="sng">
                <a:solidFill>
                  <a:srgbClr val="FFFFFF"/>
                </a:solidFill>
                <a:prstDash val="solid"/>
              </a:ln>
              <a:solidFill>
                <a:schemeClr val="bg1"/>
              </a:solidFill>
              <a:effectLst>
                <a:outerShdw blurRad="63500" dir="3600000" algn="tl" rotWithShape="0">
                  <a:srgbClr val="000000">
                    <a:alpha val="70000"/>
                  </a:srgbClr>
                </a:outerShdw>
              </a:effectLst>
              <a:latin typeface="+mn-lt"/>
            </a:endParaRPr>
          </a:p>
        </p:txBody>
      </p:sp>
      <p:sp>
        <p:nvSpPr>
          <p:cNvPr id="29" name="Прямоугольник 28"/>
          <p:cNvSpPr/>
          <p:nvPr/>
        </p:nvSpPr>
        <p:spPr>
          <a:xfrm>
            <a:off x="214128" y="206343"/>
            <a:ext cx="8725156" cy="953717"/>
          </a:xfrm>
          <a:prstGeom prst="rect">
            <a:avLst/>
          </a:prstGeom>
          <a:no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aphicFrame>
        <p:nvGraphicFramePr>
          <p:cNvPr id="19" name="Диаграмма 18"/>
          <p:cNvGraphicFramePr/>
          <p:nvPr>
            <p:extLst>
              <p:ext uri="{D42A27DB-BD31-4B8C-83A1-F6EECF244321}">
                <p14:modId xmlns:p14="http://schemas.microsoft.com/office/powerpoint/2010/main" val="3693439815"/>
              </p:ext>
            </p:extLst>
          </p:nvPr>
        </p:nvGraphicFramePr>
        <p:xfrm>
          <a:off x="111529" y="1874460"/>
          <a:ext cx="4434784" cy="336944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0" name="Диаграмма 19"/>
          <p:cNvGraphicFramePr/>
          <p:nvPr>
            <p:extLst>
              <p:ext uri="{D42A27DB-BD31-4B8C-83A1-F6EECF244321}">
                <p14:modId xmlns:p14="http://schemas.microsoft.com/office/powerpoint/2010/main" val="3254265490"/>
              </p:ext>
            </p:extLst>
          </p:nvPr>
        </p:nvGraphicFramePr>
        <p:xfrm>
          <a:off x="4546313" y="1922957"/>
          <a:ext cx="4486159" cy="3272446"/>
        </p:xfrm>
        <a:graphic>
          <a:graphicData uri="http://schemas.openxmlformats.org/drawingml/2006/chart">
            <c:chart xmlns:c="http://schemas.openxmlformats.org/drawingml/2006/chart" xmlns:r="http://schemas.openxmlformats.org/officeDocument/2006/relationships" r:id="rId3"/>
          </a:graphicData>
        </a:graphic>
      </p:graphicFrame>
      <p:sp>
        <p:nvSpPr>
          <p:cNvPr id="3" name="Номер слайда 2"/>
          <p:cNvSpPr>
            <a:spLocks noGrp="1"/>
          </p:cNvSpPr>
          <p:nvPr>
            <p:ph type="sldNum" sz="quarter" idx="12"/>
          </p:nvPr>
        </p:nvSpPr>
        <p:spPr>
          <a:xfrm>
            <a:off x="6457950" y="6265334"/>
            <a:ext cx="2057400" cy="245534"/>
          </a:xfrm>
        </p:spPr>
        <p:txBody>
          <a:bodyPr/>
          <a:lstStyle/>
          <a:p>
            <a:fld id="{CC173F88-3387-453B-9303-AC0210B95CB8}" type="slidenum">
              <a:rPr lang="ru-RU" smtClean="0"/>
              <a:pPr/>
              <a:t>11</a:t>
            </a:fld>
            <a:endParaRPr lang="ru-RU"/>
          </a:p>
        </p:txBody>
      </p:sp>
      <p:graphicFrame>
        <p:nvGraphicFramePr>
          <p:cNvPr id="21" name="Таблица 20"/>
          <p:cNvGraphicFramePr>
            <a:graphicFrameLocks noGrp="1"/>
          </p:cNvGraphicFramePr>
          <p:nvPr>
            <p:extLst>
              <p:ext uri="{D42A27DB-BD31-4B8C-83A1-F6EECF244321}">
                <p14:modId xmlns:p14="http://schemas.microsoft.com/office/powerpoint/2010/main" val="4266327388"/>
              </p:ext>
            </p:extLst>
          </p:nvPr>
        </p:nvGraphicFramePr>
        <p:xfrm>
          <a:off x="110918" y="5342466"/>
          <a:ext cx="8888298" cy="1064174"/>
        </p:xfrm>
        <a:graphic>
          <a:graphicData uri="http://schemas.openxmlformats.org/drawingml/2006/table">
            <a:tbl>
              <a:tblPr firstRow="1" bandRow="1">
                <a:tableStyleId>{ED083AE6-46FA-4A59-8FB0-9F97EB10719F}</a:tableStyleId>
              </a:tblPr>
              <a:tblGrid>
                <a:gridCol w="2962766">
                  <a:extLst>
                    <a:ext uri="{9D8B030D-6E8A-4147-A177-3AD203B41FA5}">
                      <a16:colId xmlns:a16="http://schemas.microsoft.com/office/drawing/2014/main" val="20000"/>
                    </a:ext>
                  </a:extLst>
                </a:gridCol>
                <a:gridCol w="2962766">
                  <a:extLst>
                    <a:ext uri="{9D8B030D-6E8A-4147-A177-3AD203B41FA5}">
                      <a16:colId xmlns:a16="http://schemas.microsoft.com/office/drawing/2014/main" val="20001"/>
                    </a:ext>
                  </a:extLst>
                </a:gridCol>
                <a:gridCol w="2962766">
                  <a:extLst>
                    <a:ext uri="{9D8B030D-6E8A-4147-A177-3AD203B41FA5}">
                      <a16:colId xmlns:a16="http://schemas.microsoft.com/office/drawing/2014/main" val="20002"/>
                    </a:ext>
                  </a:extLst>
                </a:gridCol>
              </a:tblGrid>
              <a:tr h="387210">
                <a:tc gridSpan="3">
                  <a:txBody>
                    <a:bodyPr/>
                    <a:lstStyle/>
                    <a:p>
                      <a:pPr algn="ctr"/>
                      <a:r>
                        <a:rPr lang="ru-RU" sz="1400" dirty="0" smtClean="0"/>
                        <a:t>ДЕФИЦИТ (ПРОФИЦИТ) бюджета, млн.руб.</a:t>
                      </a:r>
                      <a:endParaRPr lang="ru-RU" sz="1400" dirty="0">
                        <a:latin typeface="+mn-lt"/>
                      </a:endParaRPr>
                    </a:p>
                  </a:txBody>
                  <a:tcPr/>
                </a:tc>
                <a:tc hMerge="1">
                  <a:txBody>
                    <a:bodyPr/>
                    <a:lstStyle/>
                    <a:p>
                      <a:pPr algn="ctr"/>
                      <a:endParaRPr lang="ru-RU" sz="1400" b="1" dirty="0">
                        <a:latin typeface="+mn-lt"/>
                      </a:endParaRPr>
                    </a:p>
                  </a:txBody>
                  <a:tcPr/>
                </a:tc>
                <a:tc hMerge="1">
                  <a:txBody>
                    <a:bodyPr/>
                    <a:lstStyle/>
                    <a:p>
                      <a:pPr algn="ctr"/>
                      <a:endParaRPr lang="ru-RU" sz="1400" b="1" dirty="0">
                        <a:latin typeface="+mn-lt"/>
                      </a:endParaRPr>
                    </a:p>
                  </a:txBody>
                  <a:tcPr/>
                </a:tc>
                <a:extLst>
                  <a:ext uri="{0D108BD9-81ED-4DB2-BD59-A6C34878D82A}">
                    <a16:rowId xmlns:a16="http://schemas.microsoft.com/office/drawing/2014/main" val="10000"/>
                  </a:ext>
                </a:extLst>
              </a:tr>
              <a:tr h="338482">
                <a:tc>
                  <a:txBody>
                    <a:bodyPr/>
                    <a:lstStyle/>
                    <a:p>
                      <a:pPr algn="ctr"/>
                      <a:r>
                        <a:rPr lang="ru-RU" sz="1400" dirty="0" smtClean="0"/>
                        <a:t>2024 год (факт)</a:t>
                      </a:r>
                      <a:endParaRPr lang="ru-RU" sz="1400" b="1" dirty="0">
                        <a:latin typeface="+mn-lt"/>
                      </a:endParaRPr>
                    </a:p>
                  </a:txBody>
                  <a:tcPr/>
                </a:tc>
                <a:tc>
                  <a:txBody>
                    <a:bodyPr/>
                    <a:lstStyle/>
                    <a:p>
                      <a:pPr algn="ctr"/>
                      <a:r>
                        <a:rPr lang="ru-RU" sz="1400" dirty="0" smtClean="0"/>
                        <a:t>2025 год (уточненный план)</a:t>
                      </a:r>
                      <a:endParaRPr lang="ru-RU" sz="1400" b="1" dirty="0">
                        <a:latin typeface="+mn-lt"/>
                      </a:endParaRPr>
                    </a:p>
                  </a:txBody>
                  <a:tcPr/>
                </a:tc>
                <a:tc>
                  <a:txBody>
                    <a:bodyPr/>
                    <a:lstStyle/>
                    <a:p>
                      <a:pPr algn="ctr"/>
                      <a:r>
                        <a:rPr lang="ru-RU" sz="1400" dirty="0" smtClean="0"/>
                        <a:t>2025 год (факт)</a:t>
                      </a:r>
                      <a:endParaRPr lang="ru-RU" sz="1400" b="1" dirty="0">
                        <a:latin typeface="+mn-lt"/>
                      </a:endParaRPr>
                    </a:p>
                  </a:txBody>
                  <a:tcPr/>
                </a:tc>
                <a:extLst>
                  <a:ext uri="{0D108BD9-81ED-4DB2-BD59-A6C34878D82A}">
                    <a16:rowId xmlns:a16="http://schemas.microsoft.com/office/drawing/2014/main" val="10001"/>
                  </a:ext>
                </a:extLst>
              </a:tr>
              <a:tr h="338482">
                <a:tc>
                  <a:txBody>
                    <a:bodyPr/>
                    <a:lstStyle/>
                    <a:p>
                      <a:pPr algn="ctr"/>
                      <a:r>
                        <a:rPr lang="ru-RU" sz="1400" dirty="0" smtClean="0"/>
                        <a:t>-296,1</a:t>
                      </a:r>
                      <a:endParaRPr lang="ru-RU" sz="1400" b="1" dirty="0">
                        <a:latin typeface="+mn-lt"/>
                      </a:endParaRPr>
                    </a:p>
                  </a:txBody>
                  <a:tcPr/>
                </a:tc>
                <a:tc>
                  <a:txBody>
                    <a:bodyPr/>
                    <a:lstStyle/>
                    <a:p>
                      <a:pPr algn="ctr"/>
                      <a:r>
                        <a:rPr lang="ru-RU" sz="1400" b="0" dirty="0" smtClean="0">
                          <a:latin typeface="+mn-lt"/>
                        </a:rPr>
                        <a:t>-334,9</a:t>
                      </a:r>
                      <a:endParaRPr lang="ru-RU" sz="1400" b="0" dirty="0">
                        <a:latin typeface="+mn-lt"/>
                      </a:endParaRPr>
                    </a:p>
                  </a:txBody>
                  <a:tcPr/>
                </a:tc>
                <a:tc>
                  <a:txBody>
                    <a:bodyPr/>
                    <a:lstStyle/>
                    <a:p>
                      <a:pPr algn="ctr"/>
                      <a:r>
                        <a:rPr lang="ru-RU" sz="1400" b="0" dirty="0" smtClean="0">
                          <a:solidFill>
                            <a:schemeClr val="tx1"/>
                          </a:solidFill>
                          <a:latin typeface="+mn-lt"/>
                        </a:rPr>
                        <a:t>-335,4</a:t>
                      </a:r>
                      <a:endParaRPr lang="ru-RU" sz="1400" b="0" dirty="0">
                        <a:solidFill>
                          <a:schemeClr val="tx1"/>
                        </a:solidFill>
                        <a:latin typeface="+mn-lt"/>
                      </a:endParaRPr>
                    </a:p>
                  </a:txBody>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64293337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 name="Прямоугольник 29"/>
          <p:cNvSpPr/>
          <p:nvPr/>
        </p:nvSpPr>
        <p:spPr>
          <a:xfrm>
            <a:off x="0" y="1392073"/>
            <a:ext cx="9144000" cy="5466663"/>
          </a:xfrm>
          <a:prstGeom prst="rect">
            <a:avLst/>
          </a:prstGeom>
          <a:solidFill>
            <a:schemeClr val="bg1">
              <a:alpha val="89000"/>
            </a:schemeClr>
          </a:solidFill>
          <a:ln w="180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b="1" dirty="0"/>
              <a:t>Основные администраторы, участвующие в бюджетном процессе Каменск-Уральского городского округа:</a:t>
            </a:r>
          </a:p>
        </p:txBody>
      </p:sp>
      <p:sp>
        <p:nvSpPr>
          <p:cNvPr id="28" name="Прямоугольник 27"/>
          <p:cNvSpPr/>
          <p:nvPr/>
        </p:nvSpPr>
        <p:spPr>
          <a:xfrm>
            <a:off x="0" y="1"/>
            <a:ext cx="9144000" cy="1392072"/>
          </a:xfrm>
          <a:prstGeom prst="rect">
            <a:avLst/>
          </a:prstGeom>
          <a:solidFill>
            <a:schemeClr val="accent5">
              <a:lumMod val="75000"/>
              <a:alpha val="94000"/>
            </a:schemeClr>
          </a:solidFill>
          <a:ln w="18097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296091" y="268513"/>
            <a:ext cx="8560525" cy="795801"/>
          </a:xfrm>
        </p:spPr>
        <p:txBody>
          <a:bodyPr>
            <a:noAutofit/>
          </a:bodyPr>
          <a:lstStyle/>
          <a:p>
            <a:pPr algn="ctr"/>
            <a:r>
              <a:rPr lang="ru-RU" sz="2800" b="1" dirty="0" smtClean="0">
                <a:solidFill>
                  <a:schemeClr val="bg1"/>
                </a:solidFill>
                <a:latin typeface="+mn-lt"/>
              </a:rPr>
              <a:t>Сведения </a:t>
            </a:r>
            <a:r>
              <a:rPr lang="ru-RU" sz="2800" b="1" dirty="0">
                <a:solidFill>
                  <a:schemeClr val="bg1"/>
                </a:solidFill>
                <a:latin typeface="+mn-lt"/>
              </a:rPr>
              <a:t>о доходах местного бюджета</a:t>
            </a:r>
            <a:endParaRPr lang="ru-RU" sz="2800" b="1" dirty="0">
              <a:ln w="18415" cmpd="sng">
                <a:solidFill>
                  <a:srgbClr val="FFFFFF"/>
                </a:solidFill>
                <a:prstDash val="solid"/>
              </a:ln>
              <a:solidFill>
                <a:schemeClr val="bg1"/>
              </a:solidFill>
              <a:effectLst>
                <a:outerShdw blurRad="63500" dir="3600000" algn="tl" rotWithShape="0">
                  <a:srgbClr val="000000">
                    <a:alpha val="70000"/>
                  </a:srgbClr>
                </a:outerShdw>
              </a:effectLst>
              <a:latin typeface="+mn-lt"/>
            </a:endParaRPr>
          </a:p>
        </p:txBody>
      </p:sp>
      <p:sp>
        <p:nvSpPr>
          <p:cNvPr id="29" name="Прямоугольник 28"/>
          <p:cNvSpPr/>
          <p:nvPr/>
        </p:nvSpPr>
        <p:spPr>
          <a:xfrm>
            <a:off x="214128" y="206343"/>
            <a:ext cx="8725156" cy="953717"/>
          </a:xfrm>
          <a:prstGeom prst="rect">
            <a:avLst/>
          </a:prstGeom>
          <a:no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Rectangle 23"/>
          <p:cNvSpPr>
            <a:spLocks noChangeArrowheads="1"/>
          </p:cNvSpPr>
          <p:nvPr/>
        </p:nvSpPr>
        <p:spPr bwMode="black">
          <a:xfrm>
            <a:off x="495656" y="1555000"/>
            <a:ext cx="8135596" cy="954107"/>
          </a:xfrm>
          <a:prstGeom prst="rect">
            <a:avLst/>
          </a:prstGeom>
          <a:solidFill>
            <a:schemeClr val="bg1"/>
          </a:solidFill>
          <a:ln w="9525" algn="ctr">
            <a:noFill/>
            <a:miter lim="800000"/>
            <a:headEnd/>
            <a:tailEnd/>
          </a:ln>
          <a:effectLst/>
        </p:spPr>
        <p:txBody>
          <a:bodyPr wrap="square">
            <a:spAutoFit/>
          </a:bodyPr>
          <a:lstStyle/>
          <a:p>
            <a:pPr algn="just" defTabSz="771479">
              <a:spcAft>
                <a:spcPts val="338"/>
              </a:spcAft>
              <a:defRPr/>
            </a:pPr>
            <a:r>
              <a:rPr lang="ru-RU" sz="1400" dirty="0">
                <a:solidFill>
                  <a:schemeClr val="accent1">
                    <a:lumMod val="50000"/>
                  </a:schemeClr>
                </a:solidFill>
              </a:rPr>
              <a:t>	Контроль за обеспечением полного и своевременного поступления в бюджет налогов, сборов, доходов от использования имущества и других обязательных платежей, в соответствии с утвержденными бюджетными назначениями осуществляют </a:t>
            </a:r>
            <a:r>
              <a:rPr lang="ru-RU" sz="1400" b="1" u="sng" dirty="0">
                <a:solidFill>
                  <a:schemeClr val="accent1">
                    <a:lumMod val="50000"/>
                  </a:schemeClr>
                </a:solidFill>
              </a:rPr>
              <a:t>АДМИНИСТРАТОРЫ ДОХОДОВ МЕСТНОГО БЮДЖЕТА</a:t>
            </a:r>
            <a:r>
              <a:rPr lang="ru-RU" sz="1400" dirty="0">
                <a:solidFill>
                  <a:schemeClr val="accent1">
                    <a:lumMod val="50000"/>
                  </a:schemeClr>
                </a:solidFill>
              </a:rPr>
              <a:t>.</a:t>
            </a:r>
          </a:p>
        </p:txBody>
      </p:sp>
      <p:graphicFrame>
        <p:nvGraphicFramePr>
          <p:cNvPr id="8" name="Схема 7"/>
          <p:cNvGraphicFramePr/>
          <p:nvPr>
            <p:extLst>
              <p:ext uri="{D42A27DB-BD31-4B8C-83A1-F6EECF244321}">
                <p14:modId xmlns:p14="http://schemas.microsoft.com/office/powerpoint/2010/main" val="1939304203"/>
              </p:ext>
            </p:extLst>
          </p:nvPr>
        </p:nvGraphicFramePr>
        <p:xfrm>
          <a:off x="1151721" y="4418176"/>
          <a:ext cx="7045655" cy="22133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Прямоугольник 9"/>
          <p:cNvSpPr/>
          <p:nvPr/>
        </p:nvSpPr>
        <p:spPr>
          <a:xfrm>
            <a:off x="1256232" y="2720108"/>
            <a:ext cx="6836635" cy="1181071"/>
          </a:xfrm>
          <a:prstGeom prst="rect">
            <a:avLst/>
          </a:prstGeom>
          <a:solidFill>
            <a:schemeClr val="accent1">
              <a:lumMod val="20000"/>
              <a:lumOff val="80000"/>
            </a:schemeClr>
          </a:solidFill>
          <a:ln>
            <a:noFill/>
          </a:ln>
        </p:spPr>
        <p:style>
          <a:lnRef idx="1">
            <a:schemeClr val="accent1"/>
          </a:lnRef>
          <a:fillRef idx="2">
            <a:schemeClr val="accent1"/>
          </a:fillRef>
          <a:effectRef idx="1">
            <a:schemeClr val="accent1"/>
          </a:effectRef>
          <a:fontRef idx="minor">
            <a:schemeClr val="dk1"/>
          </a:fontRef>
        </p:style>
        <p:txBody>
          <a:bodyPr lIns="77148" tIns="38574" rIns="77148" bIns="38574" rtlCol="0" anchor="ctr"/>
          <a:lstStyle/>
          <a:p>
            <a:pPr algn="ctr">
              <a:lnSpc>
                <a:spcPct val="80000"/>
              </a:lnSpc>
              <a:buClr>
                <a:schemeClr val="accent3"/>
              </a:buClr>
              <a:defRPr/>
            </a:pPr>
            <a:endParaRPr lang="ru-RU" sz="1400" b="1" dirty="0">
              <a:solidFill>
                <a:schemeClr val="tx1"/>
              </a:solidFill>
              <a:ea typeface="Arial Unicode MS" pitchFamily="34" charset="-128"/>
              <a:cs typeface="Arial Unicode MS" pitchFamily="34" charset="-128"/>
            </a:endParaRPr>
          </a:p>
          <a:p>
            <a:pPr algn="ctr">
              <a:lnSpc>
                <a:spcPct val="80000"/>
              </a:lnSpc>
              <a:buClr>
                <a:schemeClr val="accent3"/>
              </a:buClr>
              <a:defRPr/>
            </a:pPr>
            <a:r>
              <a:rPr lang="ru-RU" sz="1400" b="1" dirty="0">
                <a:solidFill>
                  <a:schemeClr val="tx1"/>
                </a:solidFill>
                <a:ea typeface="Arial Unicode MS" pitchFamily="34" charset="-128"/>
                <a:cs typeface="Arial Unicode MS" pitchFamily="34" charset="-128"/>
              </a:rPr>
              <a:t>Собственные доходы бюджета Каменск-Уральского городского округа сформированы за счет поступлений </a:t>
            </a:r>
            <a:r>
              <a:rPr lang="en-US" sz="1400" b="1" dirty="0">
                <a:solidFill>
                  <a:schemeClr val="tx1"/>
                </a:solidFill>
                <a:ea typeface="Arial Unicode MS" pitchFamily="34" charset="-128"/>
                <a:cs typeface="Arial Unicode MS" pitchFamily="34" charset="-128"/>
              </a:rPr>
              <a:t>16</a:t>
            </a:r>
            <a:r>
              <a:rPr lang="ru-RU" sz="1400" b="1" dirty="0">
                <a:solidFill>
                  <a:schemeClr val="tx1"/>
                </a:solidFill>
                <a:ea typeface="Arial Unicode MS" pitchFamily="34" charset="-128"/>
                <a:cs typeface="Arial Unicode MS" pitchFamily="34" charset="-128"/>
              </a:rPr>
              <a:t> действующих администраторов, из них:</a:t>
            </a:r>
          </a:p>
          <a:p>
            <a:pPr algn="ctr">
              <a:lnSpc>
                <a:spcPct val="80000"/>
              </a:lnSpc>
              <a:buClr>
                <a:schemeClr val="accent3"/>
              </a:buClr>
              <a:defRPr/>
            </a:pPr>
            <a:endParaRPr lang="ru-RU" sz="1400" b="1" dirty="0">
              <a:solidFill>
                <a:schemeClr val="tx1"/>
              </a:solidFill>
              <a:ea typeface="Arial Unicode MS" pitchFamily="34" charset="-128"/>
              <a:cs typeface="Arial Unicode MS" pitchFamily="34" charset="-128"/>
            </a:endParaRPr>
          </a:p>
          <a:p>
            <a:pPr algn="ctr">
              <a:lnSpc>
                <a:spcPct val="80000"/>
              </a:lnSpc>
              <a:buClr>
                <a:schemeClr val="accent3"/>
              </a:buClr>
              <a:buFont typeface="Wingdings" pitchFamily="2" charset="2"/>
              <a:buChar char="ü"/>
              <a:defRPr/>
            </a:pPr>
            <a:r>
              <a:rPr lang="en-US" sz="1400" b="1" dirty="0" smtClean="0">
                <a:solidFill>
                  <a:schemeClr val="tx1"/>
                </a:solidFill>
                <a:ea typeface="Arial Unicode MS" pitchFamily="34" charset="-128"/>
                <a:cs typeface="Arial Unicode MS" pitchFamily="34" charset="-128"/>
              </a:rPr>
              <a:t>3</a:t>
            </a:r>
            <a:r>
              <a:rPr lang="ru-RU" sz="1400" b="1" dirty="0" smtClean="0">
                <a:solidFill>
                  <a:schemeClr val="tx1"/>
                </a:solidFill>
                <a:ea typeface="Arial Unicode MS" pitchFamily="34" charset="-128"/>
                <a:cs typeface="Arial Unicode MS" pitchFamily="34" charset="-128"/>
              </a:rPr>
              <a:t> </a:t>
            </a:r>
            <a:r>
              <a:rPr lang="ru-RU" sz="1400" b="1" dirty="0">
                <a:solidFill>
                  <a:schemeClr val="tx1"/>
                </a:solidFill>
                <a:ea typeface="Arial Unicode MS" pitchFamily="34" charset="-128"/>
                <a:cs typeface="Arial Unicode MS" pitchFamily="34" charset="-128"/>
              </a:rPr>
              <a:t>администратора федерального бюджета,</a:t>
            </a:r>
          </a:p>
          <a:p>
            <a:pPr algn="ctr">
              <a:lnSpc>
                <a:spcPct val="80000"/>
              </a:lnSpc>
              <a:buClr>
                <a:schemeClr val="accent3"/>
              </a:buClr>
              <a:buFont typeface="Wingdings" pitchFamily="2" charset="2"/>
              <a:buChar char="ü"/>
              <a:defRPr/>
            </a:pPr>
            <a:r>
              <a:rPr lang="en-US" sz="1400" b="1" dirty="0">
                <a:solidFill>
                  <a:schemeClr val="tx1"/>
                </a:solidFill>
                <a:ea typeface="Arial Unicode MS" pitchFamily="34" charset="-128"/>
                <a:cs typeface="Arial Unicode MS" pitchFamily="34" charset="-128"/>
              </a:rPr>
              <a:t>2</a:t>
            </a:r>
            <a:r>
              <a:rPr lang="ru-RU" sz="1400" b="1" dirty="0">
                <a:solidFill>
                  <a:schemeClr val="tx1"/>
                </a:solidFill>
                <a:ea typeface="Arial Unicode MS" pitchFamily="34" charset="-128"/>
                <a:cs typeface="Arial Unicode MS" pitchFamily="34" charset="-128"/>
              </a:rPr>
              <a:t> администратора областного бюджета,</a:t>
            </a:r>
          </a:p>
          <a:p>
            <a:pPr algn="ctr">
              <a:lnSpc>
                <a:spcPct val="80000"/>
              </a:lnSpc>
              <a:buClr>
                <a:schemeClr val="accent3"/>
              </a:buClr>
              <a:buFont typeface="Wingdings" pitchFamily="2" charset="2"/>
              <a:buChar char="ü"/>
              <a:defRPr/>
            </a:pPr>
            <a:r>
              <a:rPr lang="ru-RU" sz="1400" b="1" dirty="0" smtClean="0">
                <a:solidFill>
                  <a:schemeClr val="tx1"/>
                </a:solidFill>
                <a:ea typeface="Arial Unicode MS" pitchFamily="34" charset="-128"/>
                <a:cs typeface="Arial Unicode MS" pitchFamily="34" charset="-128"/>
              </a:rPr>
              <a:t>1</a:t>
            </a:r>
            <a:r>
              <a:rPr lang="en-US" sz="1400" b="1" dirty="0" smtClean="0">
                <a:solidFill>
                  <a:schemeClr val="tx1"/>
                </a:solidFill>
                <a:ea typeface="Arial Unicode MS" pitchFamily="34" charset="-128"/>
                <a:cs typeface="Arial Unicode MS" pitchFamily="34" charset="-128"/>
              </a:rPr>
              <a:t>1</a:t>
            </a:r>
            <a:r>
              <a:rPr lang="ru-RU" sz="1400" b="1" dirty="0" smtClean="0">
                <a:solidFill>
                  <a:schemeClr val="tx1"/>
                </a:solidFill>
                <a:ea typeface="Arial Unicode MS" pitchFamily="34" charset="-128"/>
                <a:cs typeface="Arial Unicode MS" pitchFamily="34" charset="-128"/>
              </a:rPr>
              <a:t> </a:t>
            </a:r>
            <a:r>
              <a:rPr lang="ru-RU" sz="1400" b="1" dirty="0">
                <a:solidFill>
                  <a:schemeClr val="tx1"/>
                </a:solidFill>
                <a:ea typeface="Arial Unicode MS" pitchFamily="34" charset="-128"/>
                <a:cs typeface="Arial Unicode MS" pitchFamily="34" charset="-128"/>
              </a:rPr>
              <a:t>администраторов местного бюджета.</a:t>
            </a:r>
          </a:p>
          <a:p>
            <a:pPr algn="ctr">
              <a:lnSpc>
                <a:spcPct val="80000"/>
              </a:lnSpc>
              <a:buClr>
                <a:schemeClr val="accent3"/>
              </a:buClr>
              <a:buFont typeface="Wingdings" pitchFamily="2" charset="2"/>
              <a:buChar char="ü"/>
              <a:defRPr/>
            </a:pPr>
            <a:endParaRPr lang="en-US" sz="1400" b="1" dirty="0">
              <a:solidFill>
                <a:schemeClr val="tx1"/>
              </a:solidFill>
              <a:ea typeface="Arial Unicode MS" pitchFamily="34" charset="-128"/>
              <a:cs typeface="Arial Unicode MS" pitchFamily="34" charset="-128"/>
            </a:endParaRPr>
          </a:p>
        </p:txBody>
      </p:sp>
      <p:sp>
        <p:nvSpPr>
          <p:cNvPr id="3" name="Номер слайда 2"/>
          <p:cNvSpPr>
            <a:spLocks noGrp="1"/>
          </p:cNvSpPr>
          <p:nvPr>
            <p:ph type="sldNum" sz="quarter" idx="12"/>
          </p:nvPr>
        </p:nvSpPr>
        <p:spPr/>
        <p:txBody>
          <a:bodyPr/>
          <a:lstStyle/>
          <a:p>
            <a:fld id="{CC173F88-3387-453B-9303-AC0210B95CB8}" type="slidenum">
              <a:rPr lang="ru-RU" smtClean="0"/>
              <a:pPr/>
              <a:t>12</a:t>
            </a:fld>
            <a:endParaRPr lang="ru-RU"/>
          </a:p>
        </p:txBody>
      </p:sp>
    </p:spTree>
    <p:extLst>
      <p:ext uri="{BB962C8B-B14F-4D97-AF65-F5344CB8AC3E}">
        <p14:creationId xmlns:p14="http://schemas.microsoft.com/office/powerpoint/2010/main" val="393842444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 name="Прямоугольник 15"/>
          <p:cNvSpPr/>
          <p:nvPr/>
        </p:nvSpPr>
        <p:spPr>
          <a:xfrm>
            <a:off x="0" y="1391337"/>
            <a:ext cx="9144000" cy="5466663"/>
          </a:xfrm>
          <a:prstGeom prst="rect">
            <a:avLst/>
          </a:prstGeom>
          <a:solidFill>
            <a:schemeClr val="bg1">
              <a:alpha val="89000"/>
            </a:schemeClr>
          </a:solidFill>
          <a:ln w="180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dirty="0"/>
          </a:p>
        </p:txBody>
      </p:sp>
      <p:sp>
        <p:nvSpPr>
          <p:cNvPr id="5" name="AutoShape 4"/>
          <p:cNvSpPr>
            <a:spLocks noChangeArrowheads="1"/>
          </p:cNvSpPr>
          <p:nvPr/>
        </p:nvSpPr>
        <p:spPr bwMode="gray">
          <a:xfrm>
            <a:off x="333286" y="2508490"/>
            <a:ext cx="3159730" cy="1175529"/>
          </a:xfrm>
          <a:prstGeom prst="roundRect">
            <a:avLst>
              <a:gd name="adj" fmla="val 17509"/>
            </a:avLst>
          </a:prstGeom>
          <a:solidFill>
            <a:schemeClr val="accent2"/>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endParaRPr lang="ru-RU" sz="1350"/>
          </a:p>
        </p:txBody>
      </p:sp>
      <p:sp>
        <p:nvSpPr>
          <p:cNvPr id="10" name="AutoShape 9"/>
          <p:cNvSpPr>
            <a:spLocks noChangeArrowheads="1"/>
          </p:cNvSpPr>
          <p:nvPr/>
        </p:nvSpPr>
        <p:spPr bwMode="gray">
          <a:xfrm>
            <a:off x="333286" y="3776120"/>
            <a:ext cx="3168637" cy="1069344"/>
          </a:xfrm>
          <a:prstGeom prst="roundRect">
            <a:avLst>
              <a:gd name="adj" fmla="val 17509"/>
            </a:avLst>
          </a:prstGeom>
          <a:solidFill>
            <a:srgbClr val="08A4AC"/>
          </a:solidFill>
          <a:ln>
            <a:headEnd/>
            <a:tailEnd/>
          </a:ln>
        </p:spPr>
        <p:style>
          <a:lnRef idx="2">
            <a:schemeClr val="accent6">
              <a:shade val="50000"/>
            </a:schemeClr>
          </a:lnRef>
          <a:fillRef idx="1">
            <a:schemeClr val="accent6"/>
          </a:fillRef>
          <a:effectRef idx="0">
            <a:schemeClr val="accent6"/>
          </a:effectRef>
          <a:fontRef idx="minor">
            <a:schemeClr val="lt1"/>
          </a:fontRef>
        </p:style>
        <p:txBody>
          <a:bodyPr wrap="none" anchor="ctr"/>
          <a:lstStyle/>
          <a:p>
            <a:endParaRPr lang="ru-RU" sz="1350"/>
          </a:p>
        </p:txBody>
      </p:sp>
      <p:sp>
        <p:nvSpPr>
          <p:cNvPr id="15" name="AutoShape 14"/>
          <p:cNvSpPr>
            <a:spLocks noChangeArrowheads="1"/>
          </p:cNvSpPr>
          <p:nvPr/>
        </p:nvSpPr>
        <p:spPr bwMode="gray">
          <a:xfrm>
            <a:off x="350219" y="4952465"/>
            <a:ext cx="3168625" cy="1114652"/>
          </a:xfrm>
          <a:prstGeom prst="roundRect">
            <a:avLst>
              <a:gd name="adj" fmla="val 17509"/>
            </a:avLst>
          </a:prstGeom>
          <a:solidFill>
            <a:schemeClr val="accent5"/>
          </a:solidFill>
          <a:ln>
            <a:headEnd/>
            <a:tailEnd/>
          </a:ln>
        </p:spPr>
        <p:style>
          <a:lnRef idx="2">
            <a:schemeClr val="accent3">
              <a:shade val="50000"/>
            </a:schemeClr>
          </a:lnRef>
          <a:fillRef idx="1">
            <a:schemeClr val="accent3"/>
          </a:fillRef>
          <a:effectRef idx="0">
            <a:schemeClr val="accent3"/>
          </a:effectRef>
          <a:fontRef idx="minor">
            <a:schemeClr val="lt1"/>
          </a:fontRef>
        </p:style>
        <p:txBody>
          <a:bodyPr wrap="none" anchor="ctr"/>
          <a:lstStyle/>
          <a:p>
            <a:endParaRPr lang="ru-RU" sz="1350"/>
          </a:p>
        </p:txBody>
      </p:sp>
      <p:sp>
        <p:nvSpPr>
          <p:cNvPr id="19" name="Text Box 18"/>
          <p:cNvSpPr txBox="1">
            <a:spLocks noChangeArrowheads="1"/>
          </p:cNvSpPr>
          <p:nvPr/>
        </p:nvSpPr>
        <p:spPr bwMode="white">
          <a:xfrm>
            <a:off x="395086" y="2654442"/>
            <a:ext cx="2619048" cy="830997"/>
          </a:xfrm>
          <a:prstGeom prst="rect">
            <a:avLst/>
          </a:prstGeom>
          <a:noFill/>
          <a:ln w="9525">
            <a:noFill/>
            <a:miter lim="800000"/>
            <a:headEnd/>
            <a:tailEnd/>
          </a:ln>
          <a:effectLst/>
        </p:spPr>
        <p:txBody>
          <a:bodyPr wrap="square">
            <a:spAutoFit/>
          </a:bodyPr>
          <a:lstStyle/>
          <a:p>
            <a:r>
              <a:rPr lang="ru-RU" sz="1200" b="1" u="sng" kern="0" spc="-53" dirty="0">
                <a:solidFill>
                  <a:schemeClr val="bg1"/>
                </a:solidFill>
                <a:cs typeface="Arial" pitchFamily="34" charset="0"/>
              </a:rPr>
              <a:t>НАЛОГОВЫХ</a:t>
            </a:r>
            <a:r>
              <a:rPr lang="ru-RU" sz="1200" b="1" u="sng" kern="0" spc="-37" dirty="0">
                <a:solidFill>
                  <a:schemeClr val="bg1"/>
                </a:solidFill>
                <a:cs typeface="Arial" pitchFamily="34" charset="0"/>
              </a:rPr>
              <a:t> </a:t>
            </a:r>
            <a:r>
              <a:rPr lang="ru-RU" sz="1200" b="1" u="sng" kern="0" spc="-57" dirty="0">
                <a:solidFill>
                  <a:schemeClr val="bg1"/>
                </a:solidFill>
                <a:cs typeface="Arial" pitchFamily="34" charset="0"/>
              </a:rPr>
              <a:t>ДОХОДОВ </a:t>
            </a:r>
            <a:r>
              <a:rPr lang="ru-RU" sz="1200" b="1" kern="0" spc="-57" dirty="0">
                <a:solidFill>
                  <a:schemeClr val="bg1"/>
                </a:solidFill>
                <a:cs typeface="Arial" pitchFamily="34" charset="0"/>
              </a:rPr>
              <a:t> </a:t>
            </a:r>
            <a:r>
              <a:rPr lang="ru-RU" sz="1200" b="1" kern="0" spc="-37" dirty="0">
                <a:solidFill>
                  <a:schemeClr val="bg1"/>
                </a:solidFill>
                <a:cs typeface="Arial" pitchFamily="34" charset="0"/>
              </a:rPr>
              <a:t>–  </a:t>
            </a:r>
          </a:p>
          <a:p>
            <a:r>
              <a:rPr lang="ru-RU" sz="1200" b="1" kern="0" spc="30" dirty="0" smtClean="0">
                <a:solidFill>
                  <a:schemeClr val="bg1"/>
                </a:solidFill>
                <a:cs typeface="Arial" pitchFamily="34" charset="0"/>
              </a:rPr>
              <a:t>поступлений </a:t>
            </a:r>
            <a:r>
              <a:rPr lang="ru-RU" sz="1200" b="1" kern="0" spc="33" dirty="0">
                <a:solidFill>
                  <a:schemeClr val="bg1"/>
                </a:solidFill>
                <a:cs typeface="Arial" pitchFamily="34" charset="0"/>
              </a:rPr>
              <a:t>от</a:t>
            </a:r>
            <a:r>
              <a:rPr lang="ru-RU" sz="1200" b="1" kern="0" spc="-90" dirty="0">
                <a:solidFill>
                  <a:schemeClr val="bg1"/>
                </a:solidFill>
                <a:cs typeface="Arial" pitchFamily="34" charset="0"/>
              </a:rPr>
              <a:t> </a:t>
            </a:r>
            <a:r>
              <a:rPr lang="ru-RU" sz="1200" b="1" kern="0" spc="23" dirty="0">
                <a:solidFill>
                  <a:schemeClr val="bg1"/>
                </a:solidFill>
                <a:cs typeface="Arial" pitchFamily="34" charset="0"/>
              </a:rPr>
              <a:t>уплаты  налогов,</a:t>
            </a:r>
            <a:r>
              <a:rPr lang="ru-RU" sz="1200" b="1" kern="0" spc="-90" dirty="0">
                <a:solidFill>
                  <a:schemeClr val="bg1"/>
                </a:solidFill>
                <a:cs typeface="Arial" pitchFamily="34" charset="0"/>
              </a:rPr>
              <a:t> </a:t>
            </a:r>
            <a:r>
              <a:rPr lang="ru-RU" sz="1200" b="1" kern="0" spc="30" dirty="0">
                <a:solidFill>
                  <a:schemeClr val="bg1"/>
                </a:solidFill>
                <a:cs typeface="Arial" pitchFamily="34" charset="0"/>
              </a:rPr>
              <a:t>установленных </a:t>
            </a:r>
            <a:r>
              <a:rPr lang="ru-RU" sz="1200" b="1" kern="0" spc="17" dirty="0">
                <a:solidFill>
                  <a:schemeClr val="bg1"/>
                </a:solidFill>
                <a:cs typeface="Arial" pitchFamily="34" charset="0"/>
              </a:rPr>
              <a:t>Налоговым </a:t>
            </a:r>
            <a:r>
              <a:rPr lang="ru-RU" sz="1200" b="1" kern="0" spc="27" dirty="0">
                <a:solidFill>
                  <a:schemeClr val="bg1"/>
                </a:solidFill>
                <a:cs typeface="Arial" pitchFamily="34" charset="0"/>
              </a:rPr>
              <a:t>кодексом  </a:t>
            </a:r>
            <a:r>
              <a:rPr lang="ru-RU" sz="1200" b="1" kern="0" spc="23" dirty="0" smtClean="0">
                <a:solidFill>
                  <a:schemeClr val="bg1"/>
                </a:solidFill>
                <a:cs typeface="Arial" pitchFamily="34" charset="0"/>
              </a:rPr>
              <a:t>Российской Федерации</a:t>
            </a:r>
            <a:r>
              <a:rPr lang="ru-RU" sz="1200" b="1" kern="0" spc="27" dirty="0">
                <a:solidFill>
                  <a:schemeClr val="bg1"/>
                </a:solidFill>
                <a:cs typeface="Arial" pitchFamily="34" charset="0"/>
              </a:rPr>
              <a:t>:</a:t>
            </a:r>
            <a:endParaRPr lang="en-US" sz="1200" b="1" dirty="0">
              <a:solidFill>
                <a:schemeClr val="bg1"/>
              </a:solidFill>
              <a:effectLst>
                <a:outerShdw blurRad="38100" dist="38100" dir="2700000" algn="tl">
                  <a:srgbClr val="000000"/>
                </a:outerShdw>
              </a:effectLst>
            </a:endParaRPr>
          </a:p>
        </p:txBody>
      </p:sp>
      <p:sp>
        <p:nvSpPr>
          <p:cNvPr id="20" name="Text Box 19"/>
          <p:cNvSpPr txBox="1">
            <a:spLocks noChangeArrowheads="1"/>
          </p:cNvSpPr>
          <p:nvPr/>
        </p:nvSpPr>
        <p:spPr bwMode="white">
          <a:xfrm>
            <a:off x="330200" y="3860800"/>
            <a:ext cx="2802466" cy="830997"/>
          </a:xfrm>
          <a:prstGeom prst="rect">
            <a:avLst/>
          </a:prstGeom>
          <a:noFill/>
          <a:ln w="9525">
            <a:noFill/>
            <a:miter lim="800000"/>
            <a:headEnd/>
            <a:tailEnd/>
          </a:ln>
          <a:effectLst/>
        </p:spPr>
        <p:txBody>
          <a:bodyPr wrap="square">
            <a:spAutoFit/>
          </a:bodyPr>
          <a:lstStyle/>
          <a:p>
            <a:r>
              <a:rPr lang="ru-RU" sz="1200" b="1" u="sng" dirty="0">
                <a:solidFill>
                  <a:schemeClr val="bg1"/>
                </a:solidFill>
                <a:cs typeface="Arial" pitchFamily="34" charset="0"/>
              </a:rPr>
              <a:t>НЕНАЛОГОВЫХ ДОХОДОВ</a:t>
            </a:r>
            <a:r>
              <a:rPr lang="ru-RU" sz="1200" b="1" dirty="0">
                <a:solidFill>
                  <a:schemeClr val="bg1"/>
                </a:solidFill>
                <a:cs typeface="Arial" pitchFamily="34" charset="0"/>
              </a:rPr>
              <a:t>  </a:t>
            </a:r>
            <a:r>
              <a:rPr lang="ru-RU" sz="1200" b="1" kern="0" spc="-37" dirty="0">
                <a:solidFill>
                  <a:schemeClr val="bg1"/>
                </a:solidFill>
                <a:cs typeface="Arial" pitchFamily="34" charset="0"/>
              </a:rPr>
              <a:t>– </a:t>
            </a:r>
          </a:p>
          <a:p>
            <a:r>
              <a:rPr lang="ru-RU" sz="1200" b="1" dirty="0">
                <a:solidFill>
                  <a:schemeClr val="bg1"/>
                </a:solidFill>
                <a:cs typeface="Arial" pitchFamily="34" charset="0"/>
              </a:rPr>
              <a:t>поступлений от уплаты </a:t>
            </a:r>
            <a:r>
              <a:rPr lang="ru-RU" sz="1200" b="1" dirty="0" smtClean="0">
                <a:solidFill>
                  <a:schemeClr val="bg1"/>
                </a:solidFill>
                <a:cs typeface="Arial" pitchFamily="34" charset="0"/>
              </a:rPr>
              <a:t>иных платежей,</a:t>
            </a:r>
          </a:p>
          <a:p>
            <a:r>
              <a:rPr lang="ru-RU" sz="1200" b="1" dirty="0" smtClean="0">
                <a:solidFill>
                  <a:schemeClr val="bg1"/>
                </a:solidFill>
                <a:cs typeface="Arial" pitchFamily="34" charset="0"/>
              </a:rPr>
              <a:t>установленных </a:t>
            </a:r>
            <a:r>
              <a:rPr lang="ru-RU" sz="1200" b="1" dirty="0">
                <a:solidFill>
                  <a:schemeClr val="bg1"/>
                </a:solidFill>
                <a:cs typeface="Arial" pitchFamily="34" charset="0"/>
              </a:rPr>
              <a:t>законодательством </a:t>
            </a:r>
          </a:p>
          <a:p>
            <a:r>
              <a:rPr lang="ru-RU" sz="1200" b="1" dirty="0">
                <a:solidFill>
                  <a:schemeClr val="bg1"/>
                </a:solidFill>
                <a:cs typeface="Arial" pitchFamily="34" charset="0"/>
              </a:rPr>
              <a:t>Российской Федерации:</a:t>
            </a:r>
            <a:endParaRPr lang="en-US" sz="1200" b="1" dirty="0">
              <a:solidFill>
                <a:schemeClr val="bg1"/>
              </a:solidFill>
              <a:effectLst>
                <a:outerShdw blurRad="38100" dist="38100" dir="2700000" algn="tl">
                  <a:srgbClr val="000000"/>
                </a:outerShdw>
              </a:effectLst>
            </a:endParaRPr>
          </a:p>
        </p:txBody>
      </p:sp>
      <p:sp>
        <p:nvSpPr>
          <p:cNvPr id="21" name="Text Box 20"/>
          <p:cNvSpPr txBox="1">
            <a:spLocks noChangeArrowheads="1"/>
          </p:cNvSpPr>
          <p:nvPr/>
        </p:nvSpPr>
        <p:spPr bwMode="white">
          <a:xfrm>
            <a:off x="420485" y="5280939"/>
            <a:ext cx="2424315" cy="276999"/>
          </a:xfrm>
          <a:prstGeom prst="rect">
            <a:avLst/>
          </a:prstGeom>
          <a:noFill/>
          <a:ln w="9525">
            <a:noFill/>
            <a:miter lim="800000"/>
            <a:headEnd/>
            <a:tailEnd/>
          </a:ln>
          <a:effectLst/>
        </p:spPr>
        <p:txBody>
          <a:bodyPr wrap="square">
            <a:spAutoFit/>
          </a:bodyPr>
          <a:lstStyle/>
          <a:p>
            <a:pPr>
              <a:spcBef>
                <a:spcPct val="50000"/>
              </a:spcBef>
            </a:pPr>
            <a:r>
              <a:rPr lang="ru-RU" sz="1200" b="1" u="sng" spc="-20" dirty="0">
                <a:solidFill>
                  <a:schemeClr val="bg1"/>
                </a:solidFill>
                <a:cs typeface="Arial" pitchFamily="34" charset="0"/>
              </a:rPr>
              <a:t>Б</a:t>
            </a:r>
            <a:r>
              <a:rPr lang="ru-RU" sz="1200" b="1" u="sng" spc="-33" dirty="0">
                <a:solidFill>
                  <a:schemeClr val="bg1"/>
                </a:solidFill>
                <a:cs typeface="Arial" pitchFamily="34" charset="0"/>
              </a:rPr>
              <a:t>ЕЗ</a:t>
            </a:r>
            <a:r>
              <a:rPr lang="ru-RU" sz="1200" b="1" u="sng" spc="-40" dirty="0">
                <a:solidFill>
                  <a:schemeClr val="bg1"/>
                </a:solidFill>
                <a:cs typeface="Arial" pitchFamily="34" charset="0"/>
              </a:rPr>
              <a:t>В</a:t>
            </a:r>
            <a:r>
              <a:rPr lang="ru-RU" sz="1200" b="1" u="sng" spc="-44" dirty="0">
                <a:solidFill>
                  <a:schemeClr val="bg1"/>
                </a:solidFill>
                <a:cs typeface="Arial" pitchFamily="34" charset="0"/>
              </a:rPr>
              <a:t>О</a:t>
            </a:r>
            <a:r>
              <a:rPr lang="ru-RU" sz="1200" b="1" u="sng" spc="-30" dirty="0">
                <a:solidFill>
                  <a:schemeClr val="bg1"/>
                </a:solidFill>
                <a:cs typeface="Arial" pitchFamily="34" charset="0"/>
              </a:rPr>
              <a:t>З</a:t>
            </a:r>
            <a:r>
              <a:rPr lang="ru-RU" sz="1200" b="1" u="sng" spc="-47" dirty="0">
                <a:solidFill>
                  <a:schemeClr val="bg1"/>
                </a:solidFill>
                <a:cs typeface="Arial" pitchFamily="34" charset="0"/>
              </a:rPr>
              <a:t>М</a:t>
            </a:r>
            <a:r>
              <a:rPr lang="ru-RU" sz="1200" b="1" u="sng" spc="-33" dirty="0">
                <a:solidFill>
                  <a:schemeClr val="bg1"/>
                </a:solidFill>
                <a:cs typeface="Arial" pitchFamily="34" charset="0"/>
              </a:rPr>
              <a:t>ЕЗ</a:t>
            </a:r>
            <a:r>
              <a:rPr lang="ru-RU" sz="1200" b="1" u="sng" spc="-27" dirty="0">
                <a:solidFill>
                  <a:schemeClr val="bg1"/>
                </a:solidFill>
                <a:cs typeface="Arial" pitchFamily="34" charset="0"/>
              </a:rPr>
              <a:t>ДН</a:t>
            </a:r>
            <a:r>
              <a:rPr lang="ru-RU" sz="1200" b="1" u="sng" spc="-40" dirty="0">
                <a:solidFill>
                  <a:schemeClr val="bg1"/>
                </a:solidFill>
                <a:cs typeface="Arial" pitchFamily="34" charset="0"/>
              </a:rPr>
              <a:t>Ы</a:t>
            </a:r>
            <a:r>
              <a:rPr lang="ru-RU" sz="1200" b="1" u="sng" spc="-44" dirty="0">
                <a:solidFill>
                  <a:schemeClr val="bg1"/>
                </a:solidFill>
                <a:cs typeface="Arial" pitchFamily="34" charset="0"/>
              </a:rPr>
              <a:t>Х  </a:t>
            </a:r>
            <a:r>
              <a:rPr lang="ru-RU" sz="1200" b="1" u="sng" spc="-44" dirty="0" smtClean="0">
                <a:solidFill>
                  <a:schemeClr val="bg1"/>
                </a:solidFill>
                <a:cs typeface="Arial" pitchFamily="34" charset="0"/>
              </a:rPr>
              <a:t>  </a:t>
            </a:r>
            <a:r>
              <a:rPr lang="ru-RU" sz="1200" b="1" u="sng" spc="-60" dirty="0" smtClean="0">
                <a:solidFill>
                  <a:schemeClr val="bg1"/>
                </a:solidFill>
                <a:cs typeface="Arial" pitchFamily="34" charset="0"/>
              </a:rPr>
              <a:t>ПОСТУПЛЕНИЙ </a:t>
            </a:r>
            <a:r>
              <a:rPr lang="ru-RU" sz="1200" b="1" spc="-60" dirty="0">
                <a:solidFill>
                  <a:schemeClr val="bg1"/>
                </a:solidFill>
                <a:cs typeface="Arial" pitchFamily="34" charset="0"/>
              </a:rPr>
              <a:t>:</a:t>
            </a:r>
            <a:endParaRPr lang="en-US" sz="1200" b="1" dirty="0">
              <a:solidFill>
                <a:schemeClr val="bg1"/>
              </a:solidFill>
              <a:effectLst>
                <a:outerShdw blurRad="38100" dist="38100" dir="2700000" algn="tl">
                  <a:srgbClr val="000000"/>
                </a:outerShdw>
              </a:effectLst>
            </a:endParaRPr>
          </a:p>
        </p:txBody>
      </p:sp>
      <p:sp>
        <p:nvSpPr>
          <p:cNvPr id="22" name="AutoShape 21"/>
          <p:cNvSpPr>
            <a:spLocks noChangeArrowheads="1"/>
          </p:cNvSpPr>
          <p:nvPr/>
        </p:nvSpPr>
        <p:spPr bwMode="gray">
          <a:xfrm>
            <a:off x="3698811" y="2508607"/>
            <a:ext cx="5069173" cy="1175413"/>
          </a:xfrm>
          <a:prstGeom prst="flowChartAlternateProcess">
            <a:avLst/>
          </a:prstGeom>
          <a:solidFill>
            <a:schemeClr val="accent2">
              <a:lumMod val="60000"/>
              <a:lumOff val="40000"/>
            </a:schemeClr>
          </a:solidFill>
          <a:ln>
            <a:headEnd/>
            <a:tailEnd/>
          </a:ln>
        </p:spPr>
        <p:style>
          <a:lnRef idx="2">
            <a:schemeClr val="accent3">
              <a:shade val="50000"/>
            </a:schemeClr>
          </a:lnRef>
          <a:fillRef idx="1">
            <a:schemeClr val="accent3"/>
          </a:fillRef>
          <a:effectRef idx="0">
            <a:schemeClr val="accent3"/>
          </a:effectRef>
          <a:fontRef idx="minor">
            <a:schemeClr val="lt1"/>
          </a:fontRef>
        </p:style>
        <p:txBody>
          <a:bodyPr wrap="none" anchor="ctr"/>
          <a:lstStyle/>
          <a:p>
            <a:pPr lvl="0"/>
            <a:r>
              <a:rPr lang="ru-RU" sz="1200" b="1" i="1" kern="0" spc="27" dirty="0">
                <a:cs typeface="Arial" pitchFamily="34" charset="0"/>
              </a:rPr>
              <a:t>-</a:t>
            </a:r>
            <a:r>
              <a:rPr lang="ru-RU" sz="1200" b="1" i="1" kern="0" spc="27" dirty="0">
                <a:cs typeface="Times New Roman"/>
              </a:rPr>
              <a:t> </a:t>
            </a:r>
            <a:r>
              <a:rPr lang="ru-RU" sz="1200" b="1" i="1" kern="0" spc="27" dirty="0">
                <a:cs typeface="Arial" pitchFamily="34" charset="0"/>
              </a:rPr>
              <a:t>налог на доходы физических лиц</a:t>
            </a:r>
          </a:p>
          <a:p>
            <a:pPr lvl="0"/>
            <a:r>
              <a:rPr lang="ru-RU" sz="1200" b="1" i="1" kern="0" spc="27" dirty="0" smtClean="0">
                <a:cs typeface="Arial" pitchFamily="34" charset="0"/>
              </a:rPr>
              <a:t>- </a:t>
            </a:r>
            <a:r>
              <a:rPr lang="ru-RU" sz="1200" b="1" i="1" kern="0" spc="27" dirty="0">
                <a:cs typeface="Arial" pitchFamily="34" charset="0"/>
              </a:rPr>
              <a:t>налог, взимаемый по упрощенной системе налогообложения</a:t>
            </a:r>
          </a:p>
          <a:p>
            <a:pPr lvl="0"/>
            <a:r>
              <a:rPr lang="ru-RU" sz="1200" b="1" i="1" kern="0" spc="27" dirty="0">
                <a:cs typeface="Arial" pitchFamily="34" charset="0"/>
              </a:rPr>
              <a:t>- налог, взимаемый по патентной системе налогообложения</a:t>
            </a:r>
          </a:p>
          <a:p>
            <a:pPr lvl="0"/>
            <a:r>
              <a:rPr lang="ru-RU" sz="1200" b="1" i="1" kern="0" spc="27" dirty="0">
                <a:cs typeface="Arial" pitchFamily="34" charset="0"/>
              </a:rPr>
              <a:t>- налог на имущество физических лиц</a:t>
            </a:r>
          </a:p>
          <a:p>
            <a:pPr lvl="0"/>
            <a:r>
              <a:rPr lang="ru-RU" sz="1200" b="1" i="1" kern="0" spc="27" dirty="0">
                <a:cs typeface="Arial" pitchFamily="34" charset="0"/>
              </a:rPr>
              <a:t>- земельный налог</a:t>
            </a:r>
          </a:p>
          <a:p>
            <a:pPr lvl="0"/>
            <a:r>
              <a:rPr lang="ru-RU" sz="1200" b="1" i="1" kern="0" spc="27" dirty="0">
                <a:cs typeface="Arial" pitchFamily="34" charset="0"/>
              </a:rPr>
              <a:t>- прочие налоговые доходы</a:t>
            </a:r>
            <a:endParaRPr lang="ru-RU" sz="1200" b="1" dirty="0"/>
          </a:p>
        </p:txBody>
      </p:sp>
      <p:pic>
        <p:nvPicPr>
          <p:cNvPr id="27" name="Picture 26" descr="f"/>
          <p:cNvPicPr>
            <a:picLocks noChangeAspect="1" noChangeArrowheads="1"/>
          </p:cNvPicPr>
          <p:nvPr/>
        </p:nvPicPr>
        <p:blipFill>
          <a:blip r:embed="rId2" cstate="print"/>
          <a:srcRect/>
          <a:stretch>
            <a:fillRect/>
          </a:stretch>
        </p:blipFill>
        <p:spPr bwMode="invGray">
          <a:xfrm>
            <a:off x="2912422" y="5110592"/>
            <a:ext cx="576176" cy="577679"/>
          </a:xfrm>
          <a:prstGeom prst="rect">
            <a:avLst/>
          </a:prstGeom>
          <a:noFill/>
        </p:spPr>
      </p:pic>
      <p:sp>
        <p:nvSpPr>
          <p:cNvPr id="28" name="AutoShape 21"/>
          <p:cNvSpPr>
            <a:spLocks noChangeArrowheads="1"/>
          </p:cNvSpPr>
          <p:nvPr/>
        </p:nvSpPr>
        <p:spPr bwMode="gray">
          <a:xfrm>
            <a:off x="3716606" y="3776239"/>
            <a:ext cx="5051378" cy="1069225"/>
          </a:xfrm>
          <a:prstGeom prst="flowChartAlternateProcess">
            <a:avLst/>
          </a:prstGeom>
          <a:solidFill>
            <a:srgbClr val="74E2D8"/>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lvl="0"/>
            <a:r>
              <a:rPr lang="ru-RU" sz="1200" b="1" i="1" kern="0" dirty="0">
                <a:cs typeface="Arial" pitchFamily="34" charset="0"/>
              </a:rPr>
              <a:t>- доходы от использования муниципального имущества</a:t>
            </a:r>
          </a:p>
          <a:p>
            <a:pPr lvl="0"/>
            <a:r>
              <a:rPr lang="ru-RU" sz="1200" b="1" i="1" kern="0" dirty="0">
                <a:cs typeface="Arial" pitchFamily="34" charset="0"/>
              </a:rPr>
              <a:t>- платежи при пользовании природными ресурсами</a:t>
            </a:r>
          </a:p>
          <a:p>
            <a:pPr lvl="0"/>
            <a:r>
              <a:rPr lang="ru-RU" sz="1200" b="1" i="1" kern="0" dirty="0">
                <a:cs typeface="Arial" pitchFamily="34" charset="0"/>
              </a:rPr>
              <a:t>- доходы от продажи активов</a:t>
            </a:r>
          </a:p>
          <a:p>
            <a:pPr lvl="0"/>
            <a:r>
              <a:rPr lang="ru-RU" sz="1200" b="1" i="1" kern="0" dirty="0">
                <a:cs typeface="Arial" pitchFamily="34" charset="0"/>
              </a:rPr>
              <a:t>- </a:t>
            </a:r>
            <a:r>
              <a:rPr lang="ru-RU" sz="1200" b="1" i="1" kern="0" dirty="0" smtClean="0">
                <a:cs typeface="Arial" pitchFamily="34" charset="0"/>
              </a:rPr>
              <a:t>доходы от оказания платных услуг и компенсации затрат государства</a:t>
            </a:r>
            <a:endParaRPr lang="en-US" sz="1200" b="1" i="1" kern="0" dirty="0" smtClean="0">
              <a:cs typeface="Arial" pitchFamily="34" charset="0"/>
            </a:endParaRPr>
          </a:p>
          <a:p>
            <a:pPr lvl="0"/>
            <a:r>
              <a:rPr lang="ru-RU" sz="1200" b="1" i="1" kern="0" dirty="0" smtClean="0">
                <a:cs typeface="Arial" pitchFamily="34" charset="0"/>
              </a:rPr>
              <a:t>- штрафы</a:t>
            </a:r>
            <a:r>
              <a:rPr lang="ru-RU" sz="1200" b="1" i="1" kern="0" dirty="0">
                <a:cs typeface="Arial" pitchFamily="34" charset="0"/>
              </a:rPr>
              <a:t>, санкции, возмещение </a:t>
            </a:r>
            <a:r>
              <a:rPr lang="ru-RU" sz="1200" b="1" i="1" kern="0" dirty="0" smtClean="0">
                <a:cs typeface="Arial" pitchFamily="34" charset="0"/>
              </a:rPr>
              <a:t>ущерба</a:t>
            </a:r>
            <a:endParaRPr lang="en-US" sz="1200" b="1" i="1" kern="0" dirty="0">
              <a:cs typeface="Arial" pitchFamily="34" charset="0"/>
            </a:endParaRPr>
          </a:p>
        </p:txBody>
      </p:sp>
      <p:sp>
        <p:nvSpPr>
          <p:cNvPr id="30" name="AutoShape 21"/>
          <p:cNvSpPr>
            <a:spLocks noChangeArrowheads="1"/>
          </p:cNvSpPr>
          <p:nvPr/>
        </p:nvSpPr>
        <p:spPr bwMode="gray">
          <a:xfrm>
            <a:off x="3698792" y="4952465"/>
            <a:ext cx="5069192" cy="1114653"/>
          </a:xfrm>
          <a:prstGeom prst="flowChartAlternateProcess">
            <a:avLst/>
          </a:prstGeom>
          <a:solidFill>
            <a:schemeClr val="accent5">
              <a:lumMod val="60000"/>
              <a:lumOff val="40000"/>
            </a:schemeClr>
          </a:solidFill>
          <a:ln>
            <a:headEnd/>
            <a:tailEnd/>
          </a:ln>
        </p:spPr>
        <p:style>
          <a:lnRef idx="2">
            <a:schemeClr val="accent6">
              <a:shade val="50000"/>
            </a:schemeClr>
          </a:lnRef>
          <a:fillRef idx="1">
            <a:schemeClr val="accent6"/>
          </a:fillRef>
          <a:effectRef idx="0">
            <a:schemeClr val="accent6"/>
          </a:effectRef>
          <a:fontRef idx="minor">
            <a:schemeClr val="lt1"/>
          </a:fontRef>
        </p:style>
        <p:txBody>
          <a:bodyPr wrap="none" anchor="ctr"/>
          <a:lstStyle/>
          <a:p>
            <a:pPr lvl="0" algn="just"/>
            <a:r>
              <a:rPr lang="ru-RU" sz="1200" b="1" i="1" kern="0" spc="30" dirty="0">
                <a:solidFill>
                  <a:schemeClr val="bg1"/>
                </a:solidFill>
                <a:cs typeface="Arial" pitchFamily="34" charset="0"/>
              </a:rPr>
              <a:t>- </a:t>
            </a:r>
            <a:r>
              <a:rPr lang="ru-RU" sz="1200" b="1" i="1" kern="0" spc="30" dirty="0">
                <a:cs typeface="Arial" pitchFamily="34" charset="0"/>
              </a:rPr>
              <a:t>поступления </a:t>
            </a:r>
            <a:r>
              <a:rPr lang="ru-RU" sz="1200" b="1" i="1" kern="0" spc="50" dirty="0">
                <a:cs typeface="Arial" pitchFamily="34" charset="0"/>
              </a:rPr>
              <a:t>из</a:t>
            </a:r>
            <a:r>
              <a:rPr lang="ru-RU" sz="1200" b="1" i="1" kern="0" spc="-123" dirty="0">
                <a:cs typeface="Arial" pitchFamily="34" charset="0"/>
              </a:rPr>
              <a:t> </a:t>
            </a:r>
            <a:r>
              <a:rPr lang="ru-RU" sz="1200" b="1" i="1" kern="0" spc="37" dirty="0">
                <a:cs typeface="Arial" pitchFamily="34" charset="0"/>
              </a:rPr>
              <a:t>областного  </a:t>
            </a:r>
            <a:r>
              <a:rPr lang="ru-RU" sz="1200" b="1" i="1" kern="0" spc="33" dirty="0">
                <a:cs typeface="Arial" pitchFamily="34" charset="0"/>
              </a:rPr>
              <a:t>бюджета</a:t>
            </a:r>
            <a:r>
              <a:rPr lang="en-US" sz="1200" b="1" i="1" kern="0" spc="-44" dirty="0">
                <a:cs typeface="Arial" pitchFamily="34" charset="0"/>
              </a:rPr>
              <a:t> </a:t>
            </a:r>
            <a:r>
              <a:rPr lang="ru-RU" sz="1200" b="1" i="1" kern="0" spc="33" dirty="0">
                <a:cs typeface="Arial" pitchFamily="34" charset="0"/>
              </a:rPr>
              <a:t>межбюджетных</a:t>
            </a:r>
          </a:p>
          <a:p>
            <a:pPr lvl="0" algn="just"/>
            <a:r>
              <a:rPr lang="ru-RU" sz="1200" b="1" i="1" kern="0" spc="33" dirty="0">
                <a:cs typeface="Arial" pitchFamily="34" charset="0"/>
              </a:rPr>
              <a:t> </a:t>
            </a:r>
            <a:r>
              <a:rPr lang="ru-RU" sz="1200" b="1" i="1" kern="0" spc="30" dirty="0">
                <a:cs typeface="Arial" pitchFamily="34" charset="0"/>
              </a:rPr>
              <a:t>трансфертов</a:t>
            </a:r>
            <a:r>
              <a:rPr lang="ru-RU" sz="1200" b="1" i="1" kern="0" spc="-53" dirty="0">
                <a:cs typeface="Arial" pitchFamily="34" charset="0"/>
              </a:rPr>
              <a:t> </a:t>
            </a:r>
            <a:r>
              <a:rPr lang="ru-RU" sz="1200" b="1" i="1" kern="0" spc="10" dirty="0">
                <a:cs typeface="Arial" pitchFamily="34" charset="0"/>
              </a:rPr>
              <a:t>в</a:t>
            </a:r>
            <a:r>
              <a:rPr lang="ru-RU" sz="1200" b="1" i="1" kern="0" spc="-40" dirty="0">
                <a:cs typeface="Arial" pitchFamily="34" charset="0"/>
              </a:rPr>
              <a:t> </a:t>
            </a:r>
            <a:r>
              <a:rPr lang="ru-RU" sz="1200" b="1" i="1" kern="0" spc="47" dirty="0">
                <a:cs typeface="Arial" pitchFamily="34" charset="0"/>
              </a:rPr>
              <a:t>виде </a:t>
            </a:r>
            <a:r>
              <a:rPr lang="ru-RU" sz="1200" b="1" i="1" kern="0" spc="30" dirty="0">
                <a:cs typeface="Arial" pitchFamily="34" charset="0"/>
              </a:rPr>
              <a:t>дотаций,</a:t>
            </a:r>
            <a:r>
              <a:rPr lang="en-US" sz="1200" b="1" i="1" kern="0" spc="30" dirty="0">
                <a:cs typeface="Arial" pitchFamily="34" charset="0"/>
              </a:rPr>
              <a:t> </a:t>
            </a:r>
            <a:r>
              <a:rPr lang="ru-RU" sz="1200" b="1" i="1" kern="0" spc="33" dirty="0">
                <a:cs typeface="Arial" pitchFamily="34" charset="0"/>
              </a:rPr>
              <a:t>субсидий, субвенций </a:t>
            </a:r>
            <a:r>
              <a:rPr lang="ru-RU" sz="1200" b="1" i="1" kern="0" spc="44" dirty="0">
                <a:cs typeface="Arial" pitchFamily="34" charset="0"/>
              </a:rPr>
              <a:t>и </a:t>
            </a:r>
            <a:r>
              <a:rPr lang="ru-RU" sz="1200" b="1" i="1" kern="0" spc="23" dirty="0">
                <a:cs typeface="Arial" pitchFamily="34" charset="0"/>
              </a:rPr>
              <a:t>иных     </a:t>
            </a:r>
          </a:p>
          <a:p>
            <a:pPr lvl="0" algn="just"/>
            <a:r>
              <a:rPr lang="ru-RU" sz="1200" b="1" i="1" kern="0" spc="23" dirty="0">
                <a:cs typeface="Arial" pitchFamily="34" charset="0"/>
              </a:rPr>
              <a:t>  </a:t>
            </a:r>
            <a:r>
              <a:rPr lang="ru-RU" sz="1200" b="1" i="1" kern="0" spc="33" dirty="0">
                <a:cs typeface="Arial" pitchFamily="34" charset="0"/>
              </a:rPr>
              <a:t>межбюджетных</a:t>
            </a:r>
            <a:r>
              <a:rPr lang="ru-RU" sz="1200" b="1" i="1" kern="0" spc="-67" dirty="0">
                <a:cs typeface="Arial" pitchFamily="34" charset="0"/>
              </a:rPr>
              <a:t> </a:t>
            </a:r>
            <a:r>
              <a:rPr lang="ru-RU" sz="1200" b="1" i="1" kern="0" spc="30" dirty="0">
                <a:cs typeface="Arial" pitchFamily="34" charset="0"/>
              </a:rPr>
              <a:t>трансфертов</a:t>
            </a:r>
            <a:endParaRPr lang="ru-RU" sz="1200" b="1" i="1" kern="0" dirty="0">
              <a:cs typeface="Arial" pitchFamily="34" charset="0"/>
            </a:endParaRPr>
          </a:p>
          <a:p>
            <a:pPr lvl="0">
              <a:buFontTx/>
              <a:buChar char="-"/>
            </a:pPr>
            <a:r>
              <a:rPr lang="ru-RU" sz="1200" b="1" i="1" kern="0" spc="30" dirty="0">
                <a:cs typeface="Arial" pitchFamily="34" charset="0"/>
              </a:rPr>
              <a:t>поступления </a:t>
            </a:r>
            <a:r>
              <a:rPr lang="ru-RU" sz="1200" b="1" i="1" kern="0" spc="33" dirty="0">
                <a:cs typeface="Arial" pitchFamily="34" charset="0"/>
              </a:rPr>
              <a:t>от  организаций </a:t>
            </a:r>
            <a:r>
              <a:rPr lang="ru-RU" sz="1200" b="1" i="1" kern="0" spc="44" dirty="0">
                <a:cs typeface="Arial" pitchFamily="34" charset="0"/>
              </a:rPr>
              <a:t>и</a:t>
            </a:r>
            <a:r>
              <a:rPr lang="ru-RU" sz="1200" b="1" i="1" kern="0" spc="-120" dirty="0">
                <a:cs typeface="Arial" pitchFamily="34" charset="0"/>
              </a:rPr>
              <a:t> </a:t>
            </a:r>
            <a:r>
              <a:rPr lang="ru-RU" sz="1200" b="1" i="1" kern="0" spc="33" dirty="0">
                <a:cs typeface="Arial" pitchFamily="34" charset="0"/>
              </a:rPr>
              <a:t>граждан </a:t>
            </a:r>
          </a:p>
          <a:p>
            <a:pPr lvl="0"/>
            <a:r>
              <a:rPr lang="ru-RU" sz="1200" b="1" i="1" kern="0" spc="37" dirty="0">
                <a:cs typeface="Arial" pitchFamily="34" charset="0"/>
              </a:rPr>
              <a:t>(добровольные пожертвования</a:t>
            </a:r>
            <a:r>
              <a:rPr lang="ru-RU" sz="1200" b="1" i="1" kern="0" spc="40" dirty="0">
                <a:cs typeface="Arial" pitchFamily="34" charset="0"/>
              </a:rPr>
              <a:t>)</a:t>
            </a:r>
            <a:endParaRPr lang="ru-RU" sz="1200" b="1" i="1" kern="0" dirty="0">
              <a:cs typeface="Arial" pitchFamily="34" charset="0"/>
            </a:endParaRPr>
          </a:p>
        </p:txBody>
      </p:sp>
      <p:pic>
        <p:nvPicPr>
          <p:cNvPr id="38" name="Picture 26" descr="f"/>
          <p:cNvPicPr>
            <a:picLocks noChangeAspect="1" noChangeArrowheads="1"/>
          </p:cNvPicPr>
          <p:nvPr/>
        </p:nvPicPr>
        <p:blipFill>
          <a:blip r:embed="rId2" cstate="print"/>
          <a:srcRect/>
          <a:stretch>
            <a:fillRect/>
          </a:stretch>
        </p:blipFill>
        <p:spPr bwMode="invGray">
          <a:xfrm>
            <a:off x="2910935" y="3994335"/>
            <a:ext cx="576176" cy="577679"/>
          </a:xfrm>
          <a:prstGeom prst="rect">
            <a:avLst/>
          </a:prstGeom>
          <a:noFill/>
        </p:spPr>
      </p:pic>
      <p:pic>
        <p:nvPicPr>
          <p:cNvPr id="39" name="Picture 26" descr="f"/>
          <p:cNvPicPr>
            <a:picLocks noChangeAspect="1" noChangeArrowheads="1"/>
          </p:cNvPicPr>
          <p:nvPr/>
        </p:nvPicPr>
        <p:blipFill>
          <a:blip r:embed="rId2" cstate="print"/>
          <a:srcRect/>
          <a:stretch>
            <a:fillRect/>
          </a:stretch>
        </p:blipFill>
        <p:spPr bwMode="invGray">
          <a:xfrm>
            <a:off x="2909449" y="2766655"/>
            <a:ext cx="576176" cy="577679"/>
          </a:xfrm>
          <a:prstGeom prst="rect">
            <a:avLst/>
          </a:prstGeom>
          <a:noFill/>
        </p:spPr>
      </p:pic>
      <p:sp>
        <p:nvSpPr>
          <p:cNvPr id="40" name="Rectangle 23"/>
          <p:cNvSpPr>
            <a:spLocks noChangeArrowheads="1"/>
          </p:cNvSpPr>
          <p:nvPr/>
        </p:nvSpPr>
        <p:spPr bwMode="black">
          <a:xfrm>
            <a:off x="333286" y="1678285"/>
            <a:ext cx="8520502" cy="707886"/>
          </a:xfrm>
          <a:prstGeom prst="rect">
            <a:avLst/>
          </a:prstGeom>
          <a:solidFill>
            <a:schemeClr val="bg1"/>
          </a:solidFill>
          <a:ln w="9525" algn="ctr">
            <a:noFill/>
            <a:miter lim="800000"/>
            <a:headEnd/>
            <a:tailEnd/>
          </a:ln>
          <a:effectLst/>
        </p:spPr>
        <p:txBody>
          <a:bodyPr wrap="square">
            <a:spAutoFit/>
          </a:bodyPr>
          <a:lstStyle/>
          <a:p>
            <a:pPr algn="just" eaLnBrk="0" hangingPunct="0">
              <a:buClr>
                <a:srgbClr val="D7181F"/>
              </a:buClr>
              <a:buFont typeface="Wingdings" pitchFamily="2" charset="2"/>
              <a:buNone/>
            </a:pPr>
            <a:r>
              <a:rPr lang="ru-RU" sz="2000" b="1" u="sng" kern="0" dirty="0">
                <a:solidFill>
                  <a:schemeClr val="accent1">
                    <a:lumMod val="50000"/>
                  </a:schemeClr>
                </a:solidFill>
                <a:cs typeface="Arial" pitchFamily="34" charset="0"/>
              </a:rPr>
              <a:t>ДОХОДЫ БЮДЖЕТА</a:t>
            </a:r>
            <a:r>
              <a:rPr lang="ru-RU" sz="2000" b="1" kern="0" dirty="0">
                <a:solidFill>
                  <a:schemeClr val="accent1">
                    <a:lumMod val="50000"/>
                  </a:schemeClr>
                </a:solidFill>
                <a:cs typeface="Arial" pitchFamily="34" charset="0"/>
              </a:rPr>
              <a:t> -  безвозмездные и безвозвратные поступления денежных средств в бюджет,</a:t>
            </a:r>
            <a:r>
              <a:rPr lang="en-US" sz="2000" b="1" kern="0" dirty="0">
                <a:solidFill>
                  <a:schemeClr val="accent1">
                    <a:lumMod val="50000"/>
                  </a:schemeClr>
                </a:solidFill>
                <a:cs typeface="Arial" pitchFamily="34" charset="0"/>
              </a:rPr>
              <a:t> </a:t>
            </a:r>
            <a:r>
              <a:rPr lang="ru-RU" sz="2000" b="1" kern="0" dirty="0">
                <a:solidFill>
                  <a:schemeClr val="accent1">
                    <a:lumMod val="50000"/>
                  </a:schemeClr>
                </a:solidFill>
                <a:cs typeface="Arial" pitchFamily="34" charset="0"/>
              </a:rPr>
              <a:t>которые складываются из:</a:t>
            </a:r>
            <a:endParaRPr lang="en-US" sz="2000" b="1" kern="0" dirty="0">
              <a:solidFill>
                <a:schemeClr val="accent1">
                  <a:lumMod val="50000"/>
                </a:schemeClr>
              </a:solidFill>
            </a:endParaRPr>
          </a:p>
        </p:txBody>
      </p:sp>
      <p:sp>
        <p:nvSpPr>
          <p:cNvPr id="17" name="Прямоугольник 16"/>
          <p:cNvSpPr/>
          <p:nvPr/>
        </p:nvSpPr>
        <p:spPr>
          <a:xfrm>
            <a:off x="0" y="1"/>
            <a:ext cx="9144000" cy="1392072"/>
          </a:xfrm>
          <a:prstGeom prst="rect">
            <a:avLst/>
          </a:prstGeom>
          <a:solidFill>
            <a:schemeClr val="accent5">
              <a:lumMod val="75000"/>
              <a:alpha val="94000"/>
            </a:schemeClr>
          </a:solidFill>
          <a:ln w="18097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b="1" dirty="0">
                <a:solidFill>
                  <a:schemeClr val="bg1"/>
                </a:solidFill>
              </a:rPr>
              <a:t>Сведения о доходах местного бюджета</a:t>
            </a:r>
            <a:endParaRPr lang="ru-RU" sz="2800" dirty="0"/>
          </a:p>
        </p:txBody>
      </p:sp>
      <p:sp>
        <p:nvSpPr>
          <p:cNvPr id="18" name="Прямоугольник 17"/>
          <p:cNvSpPr/>
          <p:nvPr/>
        </p:nvSpPr>
        <p:spPr>
          <a:xfrm>
            <a:off x="214128" y="206343"/>
            <a:ext cx="8725156" cy="953717"/>
          </a:xfrm>
          <a:prstGeom prst="rect">
            <a:avLst/>
          </a:prstGeom>
          <a:no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Номер слайда 1"/>
          <p:cNvSpPr>
            <a:spLocks noGrp="1"/>
          </p:cNvSpPr>
          <p:nvPr>
            <p:ph type="sldNum" sz="quarter" idx="12"/>
          </p:nvPr>
        </p:nvSpPr>
        <p:spPr/>
        <p:txBody>
          <a:bodyPr/>
          <a:lstStyle/>
          <a:p>
            <a:fld id="{CC173F88-3387-453B-9303-AC0210B95CB8}" type="slidenum">
              <a:rPr lang="ru-RU" smtClean="0"/>
              <a:pPr/>
              <a:t>13</a:t>
            </a:fld>
            <a:endParaRPr lang="ru-RU"/>
          </a:p>
        </p:txBody>
      </p:sp>
    </p:spTree>
    <p:extLst>
      <p:ext uri="{BB962C8B-B14F-4D97-AF65-F5344CB8AC3E}">
        <p14:creationId xmlns:p14="http://schemas.microsoft.com/office/powerpoint/2010/main" val="3512060964"/>
      </p:ext>
    </p:extLst>
  </p:cSld>
  <p:clrMapOvr>
    <a:masterClrMapping/>
  </p:clrMapOvr>
  <p:transition spd="med">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 name="Прямоугольник 43"/>
          <p:cNvSpPr/>
          <p:nvPr/>
        </p:nvSpPr>
        <p:spPr>
          <a:xfrm>
            <a:off x="0" y="1404508"/>
            <a:ext cx="9144000" cy="5466663"/>
          </a:xfrm>
          <a:prstGeom prst="rect">
            <a:avLst/>
          </a:prstGeom>
          <a:solidFill>
            <a:schemeClr val="bg1">
              <a:alpha val="89000"/>
            </a:schemeClr>
          </a:solidFill>
          <a:ln w="180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dirty="0"/>
          </a:p>
        </p:txBody>
      </p:sp>
      <p:sp>
        <p:nvSpPr>
          <p:cNvPr id="10" name="Блок-схема: узел 9"/>
          <p:cNvSpPr/>
          <p:nvPr/>
        </p:nvSpPr>
        <p:spPr>
          <a:xfrm>
            <a:off x="6572995" y="2412368"/>
            <a:ext cx="1620000" cy="1080000"/>
          </a:xfrm>
          <a:prstGeom prst="flowChartConnector">
            <a:avLst/>
          </a:prstGeom>
          <a:solidFill>
            <a:schemeClr val="accent2">
              <a:lumMod val="40000"/>
              <a:lumOff val="60000"/>
            </a:schemeClr>
          </a:solidFill>
        </p:spPr>
        <p:style>
          <a:lnRef idx="0">
            <a:schemeClr val="accent5"/>
          </a:lnRef>
          <a:fillRef idx="3">
            <a:schemeClr val="accent5"/>
          </a:fillRef>
          <a:effectRef idx="3">
            <a:schemeClr val="accent5"/>
          </a:effectRef>
          <a:fontRef idx="minor">
            <a:schemeClr val="lt1"/>
          </a:fontRef>
        </p:style>
        <p:txBody>
          <a:bodyPr rtlCol="0" anchor="ctr"/>
          <a:lstStyle/>
          <a:p>
            <a:pPr algn="ctr"/>
            <a:endParaRPr lang="ru-RU" sz="1350"/>
          </a:p>
        </p:txBody>
      </p:sp>
      <p:sp>
        <p:nvSpPr>
          <p:cNvPr id="11" name="Блок-схема: узел 10"/>
          <p:cNvSpPr/>
          <p:nvPr/>
        </p:nvSpPr>
        <p:spPr>
          <a:xfrm>
            <a:off x="6599185" y="3505696"/>
            <a:ext cx="1620000" cy="1080000"/>
          </a:xfrm>
          <a:prstGeom prst="flowChartConnector">
            <a:avLst/>
          </a:prstGeom>
          <a:solidFill>
            <a:srgbClr val="FFFFCC"/>
          </a:solidFill>
        </p:spPr>
        <p:style>
          <a:lnRef idx="0">
            <a:schemeClr val="accent5"/>
          </a:lnRef>
          <a:fillRef idx="3">
            <a:schemeClr val="accent5"/>
          </a:fillRef>
          <a:effectRef idx="3">
            <a:schemeClr val="accent5"/>
          </a:effectRef>
          <a:fontRef idx="minor">
            <a:schemeClr val="lt1"/>
          </a:fontRef>
        </p:style>
        <p:txBody>
          <a:bodyPr rtlCol="0" anchor="ctr"/>
          <a:lstStyle/>
          <a:p>
            <a:pPr algn="ctr"/>
            <a:endParaRPr lang="ru-RU" sz="1350"/>
          </a:p>
        </p:txBody>
      </p:sp>
      <p:sp>
        <p:nvSpPr>
          <p:cNvPr id="12" name="Блок-схема: узел 11"/>
          <p:cNvSpPr/>
          <p:nvPr/>
        </p:nvSpPr>
        <p:spPr>
          <a:xfrm>
            <a:off x="6605406" y="4620603"/>
            <a:ext cx="1620000" cy="1080000"/>
          </a:xfrm>
          <a:prstGeom prst="flowChartConnector">
            <a:avLst/>
          </a:prstGeom>
          <a:solidFill>
            <a:schemeClr val="accent6">
              <a:lumMod val="60000"/>
              <a:lumOff val="40000"/>
            </a:schemeClr>
          </a:solidFill>
        </p:spPr>
        <p:style>
          <a:lnRef idx="0">
            <a:schemeClr val="accent5"/>
          </a:lnRef>
          <a:fillRef idx="3">
            <a:schemeClr val="accent5"/>
          </a:fillRef>
          <a:effectRef idx="3">
            <a:schemeClr val="accent5"/>
          </a:effectRef>
          <a:fontRef idx="minor">
            <a:schemeClr val="lt1"/>
          </a:fontRef>
        </p:style>
        <p:txBody>
          <a:bodyPr rtlCol="0" anchor="ctr"/>
          <a:lstStyle/>
          <a:p>
            <a:pPr algn="ctr"/>
            <a:endParaRPr lang="ru-RU" sz="1350"/>
          </a:p>
        </p:txBody>
      </p:sp>
      <p:sp>
        <p:nvSpPr>
          <p:cNvPr id="14" name="TextBox 13"/>
          <p:cNvSpPr txBox="1"/>
          <p:nvPr/>
        </p:nvSpPr>
        <p:spPr>
          <a:xfrm>
            <a:off x="6801962" y="2750300"/>
            <a:ext cx="1214446" cy="430881"/>
          </a:xfrm>
          <a:prstGeom prst="rect">
            <a:avLst/>
          </a:prstGeom>
          <a:noFill/>
        </p:spPr>
        <p:txBody>
          <a:bodyPr wrap="square" lIns="60954" tIns="30477" rIns="60954" bIns="30477" rtlCol="0">
            <a:spAutoFit/>
          </a:bodyPr>
          <a:lstStyle/>
          <a:p>
            <a:pPr algn="ctr"/>
            <a:r>
              <a:rPr lang="ru-RU" sz="1200" b="1" dirty="0"/>
              <a:t>ОБЛАСТНОЙ </a:t>
            </a:r>
          </a:p>
          <a:p>
            <a:pPr algn="ctr"/>
            <a:r>
              <a:rPr lang="ru-RU" sz="1200" b="1" dirty="0"/>
              <a:t>БЮДЖЕТ</a:t>
            </a:r>
          </a:p>
        </p:txBody>
      </p:sp>
      <p:sp>
        <p:nvSpPr>
          <p:cNvPr id="15" name="TextBox 14"/>
          <p:cNvSpPr txBox="1"/>
          <p:nvPr/>
        </p:nvSpPr>
        <p:spPr>
          <a:xfrm>
            <a:off x="6792969" y="3821124"/>
            <a:ext cx="1206017" cy="430881"/>
          </a:xfrm>
          <a:prstGeom prst="rect">
            <a:avLst/>
          </a:prstGeom>
          <a:noFill/>
        </p:spPr>
        <p:txBody>
          <a:bodyPr wrap="square" lIns="60954" tIns="30477" rIns="60954" bIns="30477" rtlCol="0">
            <a:spAutoFit/>
          </a:bodyPr>
          <a:lstStyle/>
          <a:p>
            <a:pPr algn="ctr"/>
            <a:r>
              <a:rPr lang="ru-RU" sz="1200" b="1" dirty="0"/>
              <a:t>МЕСТНЫЙ </a:t>
            </a:r>
          </a:p>
          <a:p>
            <a:pPr algn="ctr"/>
            <a:r>
              <a:rPr lang="ru-RU" sz="1200" b="1" dirty="0"/>
              <a:t>БЮДЖЕТ</a:t>
            </a:r>
          </a:p>
        </p:txBody>
      </p:sp>
      <p:sp>
        <p:nvSpPr>
          <p:cNvPr id="16" name="TextBox 15"/>
          <p:cNvSpPr txBox="1"/>
          <p:nvPr/>
        </p:nvSpPr>
        <p:spPr>
          <a:xfrm>
            <a:off x="6637816" y="4813986"/>
            <a:ext cx="1620000" cy="1080000"/>
          </a:xfrm>
          <a:prstGeom prst="rect">
            <a:avLst/>
          </a:prstGeom>
          <a:noFill/>
        </p:spPr>
        <p:txBody>
          <a:bodyPr wrap="square" lIns="60954" tIns="30477" rIns="60954" bIns="30477" rtlCol="0">
            <a:spAutoFit/>
          </a:bodyPr>
          <a:lstStyle/>
          <a:p>
            <a:pPr algn="ctr"/>
            <a:r>
              <a:rPr lang="ru-RU" sz="900" b="1" dirty="0"/>
              <a:t>БЮДЖЕТ</a:t>
            </a:r>
          </a:p>
          <a:p>
            <a:pPr algn="ctr"/>
            <a:r>
              <a:rPr lang="ru-RU" sz="900" b="1" dirty="0"/>
              <a:t>ФОНДА</a:t>
            </a:r>
          </a:p>
          <a:p>
            <a:pPr algn="ctr"/>
            <a:r>
              <a:rPr lang="ru-RU" sz="900" b="1" dirty="0"/>
              <a:t>ОБЯЗАТЕЛЬНОГО</a:t>
            </a:r>
          </a:p>
          <a:p>
            <a:pPr algn="ctr"/>
            <a:r>
              <a:rPr lang="ru-RU" sz="900" b="1" dirty="0"/>
              <a:t>МЕДИЦИНСКОГО</a:t>
            </a:r>
          </a:p>
          <a:p>
            <a:pPr algn="ctr"/>
            <a:r>
              <a:rPr lang="ru-RU" sz="900" b="1" dirty="0"/>
              <a:t>СТРАХОВАНИЯ</a:t>
            </a:r>
          </a:p>
        </p:txBody>
      </p:sp>
      <p:sp>
        <p:nvSpPr>
          <p:cNvPr id="22" name="Стрелка вправо с вырезом 21"/>
          <p:cNvSpPr/>
          <p:nvPr/>
        </p:nvSpPr>
        <p:spPr>
          <a:xfrm rot="21216825">
            <a:off x="3088916" y="5346657"/>
            <a:ext cx="3483000" cy="160736"/>
          </a:xfrm>
          <a:prstGeom prst="notchedRightArrow">
            <a:avLst/>
          </a:prstGeom>
          <a:solidFill>
            <a:srgbClr val="ACB4DC"/>
          </a:solidFill>
          <a:ln>
            <a:solidFill>
              <a:srgbClr val="ACB4DC"/>
            </a:solid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ru-RU" sz="1350"/>
          </a:p>
        </p:txBody>
      </p:sp>
      <p:sp>
        <p:nvSpPr>
          <p:cNvPr id="23" name="Стрелка вправо с вырезом 22"/>
          <p:cNvSpPr/>
          <p:nvPr/>
        </p:nvSpPr>
        <p:spPr>
          <a:xfrm rot="19545345">
            <a:off x="2794638" y="4361167"/>
            <a:ext cx="4158000" cy="162000"/>
          </a:xfrm>
          <a:prstGeom prst="notchedRightArrow">
            <a:avLst/>
          </a:prstGeom>
          <a:solidFill>
            <a:srgbClr val="ACB4DC"/>
          </a:solidFill>
          <a:ln>
            <a:solidFill>
              <a:srgbClr val="ACB4DC"/>
            </a:solid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ru-RU" sz="1350"/>
          </a:p>
        </p:txBody>
      </p:sp>
      <p:sp>
        <p:nvSpPr>
          <p:cNvPr id="8" name="Скругленный прямоугольник 7"/>
          <p:cNvSpPr/>
          <p:nvPr/>
        </p:nvSpPr>
        <p:spPr>
          <a:xfrm>
            <a:off x="617686" y="5276262"/>
            <a:ext cx="2700000" cy="540000"/>
          </a:xfrm>
          <a:prstGeom prst="roundRect">
            <a:avLst/>
          </a:prstGeom>
          <a:solidFill>
            <a:srgbClr val="ACB4DC"/>
          </a:solidFill>
          <a:ln/>
        </p:spPr>
        <p:style>
          <a:lnRef idx="0">
            <a:schemeClr val="accent6"/>
          </a:lnRef>
          <a:fillRef idx="3">
            <a:schemeClr val="accent6"/>
          </a:fillRef>
          <a:effectRef idx="3">
            <a:schemeClr val="accent6"/>
          </a:effectRef>
          <a:fontRef idx="minor">
            <a:schemeClr val="lt1"/>
          </a:fontRef>
        </p:style>
        <p:txBody>
          <a:bodyPr rtlCol="0" anchor="ctr"/>
          <a:lstStyle/>
          <a:p>
            <a:pPr lvl="0" algn="ctr"/>
            <a:r>
              <a:rPr lang="ru-RU" sz="1400" b="1" dirty="0">
                <a:solidFill>
                  <a:schemeClr val="tx1"/>
                </a:solidFill>
              </a:rPr>
              <a:t>Налог на профессиональный доход</a:t>
            </a:r>
          </a:p>
        </p:txBody>
      </p:sp>
      <p:sp>
        <p:nvSpPr>
          <p:cNvPr id="24" name="Стрелка вправо с вырезом 23"/>
          <p:cNvSpPr/>
          <p:nvPr/>
        </p:nvSpPr>
        <p:spPr>
          <a:xfrm rot="20876487">
            <a:off x="3092405" y="4442701"/>
            <a:ext cx="3456000" cy="162000"/>
          </a:xfrm>
          <a:prstGeom prst="notchedRightArrow">
            <a:avLst/>
          </a:prstGeom>
          <a:solidFill>
            <a:srgbClr val="53A1D1"/>
          </a:solidFill>
          <a:ln>
            <a:solidFill>
              <a:srgbClr val="53A1D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sz="1350"/>
          </a:p>
        </p:txBody>
      </p:sp>
      <p:sp>
        <p:nvSpPr>
          <p:cNvPr id="7" name="Скругленный прямоугольник 6"/>
          <p:cNvSpPr/>
          <p:nvPr/>
        </p:nvSpPr>
        <p:spPr>
          <a:xfrm>
            <a:off x="617678" y="4543986"/>
            <a:ext cx="2700000" cy="540000"/>
          </a:xfrm>
          <a:prstGeom prst="roundRect">
            <a:avLst/>
          </a:prstGeom>
          <a:solidFill>
            <a:srgbClr val="68ACD6"/>
          </a:solidFill>
        </p:spPr>
        <p:style>
          <a:lnRef idx="0">
            <a:schemeClr val="accent1"/>
          </a:lnRef>
          <a:fillRef idx="3">
            <a:schemeClr val="accent1"/>
          </a:fillRef>
          <a:effectRef idx="3">
            <a:schemeClr val="accent1"/>
          </a:effectRef>
          <a:fontRef idx="minor">
            <a:schemeClr val="lt1"/>
          </a:fontRef>
        </p:style>
        <p:txBody>
          <a:bodyPr rtlCol="0" anchor="ctr"/>
          <a:lstStyle/>
          <a:p>
            <a:pPr lvl="0" algn="ctr"/>
            <a:r>
              <a:rPr lang="ru-RU" sz="1400" b="1" dirty="0">
                <a:solidFill>
                  <a:schemeClr val="tx1"/>
                </a:solidFill>
              </a:rPr>
              <a:t>Земельный</a:t>
            </a:r>
            <a:r>
              <a:rPr lang="ru-RU" sz="1200" b="1" dirty="0">
                <a:solidFill>
                  <a:schemeClr val="tx1"/>
                </a:solidFill>
              </a:rPr>
              <a:t> </a:t>
            </a:r>
            <a:r>
              <a:rPr lang="ru-RU" sz="1400" b="1" dirty="0">
                <a:solidFill>
                  <a:schemeClr val="tx1"/>
                </a:solidFill>
              </a:rPr>
              <a:t>налог</a:t>
            </a:r>
          </a:p>
        </p:txBody>
      </p:sp>
      <p:sp>
        <p:nvSpPr>
          <p:cNvPr id="25" name="Стрелка вправо с вырезом 24"/>
          <p:cNvSpPr/>
          <p:nvPr/>
        </p:nvSpPr>
        <p:spPr>
          <a:xfrm rot="20436189">
            <a:off x="3154988" y="3526429"/>
            <a:ext cx="3429000" cy="160736"/>
          </a:xfrm>
          <a:prstGeom prst="notchedRightArrow">
            <a:avLst/>
          </a:prstGeom>
          <a:solidFill>
            <a:srgbClr val="FFCC00"/>
          </a:solidFill>
          <a:ln>
            <a:no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ru-RU" sz="1350"/>
          </a:p>
        </p:txBody>
      </p:sp>
      <p:sp>
        <p:nvSpPr>
          <p:cNvPr id="6" name="Скругленный прямоугольник 5"/>
          <p:cNvSpPr/>
          <p:nvPr/>
        </p:nvSpPr>
        <p:spPr>
          <a:xfrm>
            <a:off x="644398" y="3838419"/>
            <a:ext cx="2700000" cy="540000"/>
          </a:xfrm>
          <a:prstGeom prst="roundRect">
            <a:avLst/>
          </a:prstGeom>
          <a:solidFill>
            <a:srgbClr val="FFCC00"/>
          </a:solidFill>
        </p:spPr>
        <p:style>
          <a:lnRef idx="0">
            <a:schemeClr val="accent4"/>
          </a:lnRef>
          <a:fillRef idx="3">
            <a:schemeClr val="accent4"/>
          </a:fillRef>
          <a:effectRef idx="3">
            <a:schemeClr val="accent4"/>
          </a:effectRef>
          <a:fontRef idx="minor">
            <a:schemeClr val="lt1"/>
          </a:fontRef>
        </p:style>
        <p:txBody>
          <a:bodyPr rtlCol="0" anchor="ctr"/>
          <a:lstStyle/>
          <a:p>
            <a:pPr lvl="0" algn="ctr"/>
            <a:r>
              <a:rPr lang="ru-RU" sz="1400" b="1" dirty="0">
                <a:solidFill>
                  <a:schemeClr val="tx1"/>
                </a:solidFill>
              </a:rPr>
              <a:t>Транспортный налог</a:t>
            </a:r>
          </a:p>
        </p:txBody>
      </p:sp>
      <p:sp>
        <p:nvSpPr>
          <p:cNvPr id="26" name="Стрелка вправо с вырезом 25"/>
          <p:cNvSpPr/>
          <p:nvPr/>
        </p:nvSpPr>
        <p:spPr>
          <a:xfrm rot="575861">
            <a:off x="3226646" y="3575271"/>
            <a:ext cx="3294000" cy="162000"/>
          </a:xfrm>
          <a:prstGeom prst="notchedRightArrow">
            <a:avLst/>
          </a:prstGeom>
          <a:solidFill>
            <a:srgbClr val="F1995D"/>
          </a:solidFill>
          <a:ln>
            <a:solidFill>
              <a:schemeClr val="accent2">
                <a:lumMod val="60000"/>
                <a:lumOff val="40000"/>
              </a:schemeClr>
            </a:solid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ru-RU" sz="1350"/>
          </a:p>
        </p:txBody>
      </p:sp>
      <p:sp>
        <p:nvSpPr>
          <p:cNvPr id="5" name="Скругленный прямоугольник 4"/>
          <p:cNvSpPr/>
          <p:nvPr/>
        </p:nvSpPr>
        <p:spPr>
          <a:xfrm>
            <a:off x="653305" y="3123946"/>
            <a:ext cx="2700000" cy="540000"/>
          </a:xfrm>
          <a:prstGeom prst="roundRect">
            <a:avLst/>
          </a:prstGeom>
          <a:solidFill>
            <a:srgbClr val="F1995D"/>
          </a:solidFill>
          <a:ln/>
        </p:spPr>
        <p:style>
          <a:lnRef idx="0">
            <a:schemeClr val="accent2"/>
          </a:lnRef>
          <a:fillRef idx="3">
            <a:schemeClr val="accent2"/>
          </a:fillRef>
          <a:effectRef idx="3">
            <a:schemeClr val="accent2"/>
          </a:effectRef>
          <a:fontRef idx="minor">
            <a:schemeClr val="lt1"/>
          </a:fontRef>
        </p:style>
        <p:txBody>
          <a:bodyPr rtlCol="0" anchor="ctr"/>
          <a:lstStyle/>
          <a:p>
            <a:pPr lvl="0" algn="ctr"/>
            <a:r>
              <a:rPr lang="ru-RU" sz="1400" b="1" dirty="0">
                <a:solidFill>
                  <a:schemeClr val="tx1"/>
                </a:solidFill>
              </a:rPr>
              <a:t>Налог на имущество физических лиц</a:t>
            </a:r>
          </a:p>
        </p:txBody>
      </p:sp>
      <p:sp>
        <p:nvSpPr>
          <p:cNvPr id="27" name="Стрелка вправо с вырезом 26"/>
          <p:cNvSpPr/>
          <p:nvPr/>
        </p:nvSpPr>
        <p:spPr>
          <a:xfrm rot="381984">
            <a:off x="3097021" y="2631973"/>
            <a:ext cx="3375000" cy="160736"/>
          </a:xfrm>
          <a:prstGeom prst="notchedRightArrow">
            <a:avLst/>
          </a:prstGeom>
          <a:solidFill>
            <a:schemeClr val="accent5">
              <a:lumMod val="60000"/>
              <a:lumOff val="40000"/>
            </a:schemeClr>
          </a:solidFill>
          <a:ln>
            <a:solidFill>
              <a:schemeClr val="accent5">
                <a:lumMod val="60000"/>
                <a:lumOff val="40000"/>
              </a:schemeClr>
            </a:solid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ru-RU" sz="1350"/>
          </a:p>
        </p:txBody>
      </p:sp>
      <p:sp>
        <p:nvSpPr>
          <p:cNvPr id="28" name="Стрелка вправо с вырезом 27"/>
          <p:cNvSpPr/>
          <p:nvPr/>
        </p:nvSpPr>
        <p:spPr>
          <a:xfrm rot="1087873">
            <a:off x="3184800" y="3127204"/>
            <a:ext cx="3510000" cy="162000"/>
          </a:xfrm>
          <a:prstGeom prst="notchedRightArrow">
            <a:avLst/>
          </a:prstGeom>
          <a:solidFill>
            <a:schemeClr val="accent5">
              <a:lumMod val="60000"/>
              <a:lumOff val="40000"/>
            </a:schemeClr>
          </a:solidFill>
          <a:ln>
            <a:solidFill>
              <a:schemeClr val="accent5">
                <a:lumMod val="60000"/>
                <a:lumOff val="40000"/>
              </a:schemeClr>
            </a:solid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ru-RU" sz="1350"/>
          </a:p>
        </p:txBody>
      </p:sp>
      <p:sp>
        <p:nvSpPr>
          <p:cNvPr id="29" name="Блок-схема: узел 28"/>
          <p:cNvSpPr/>
          <p:nvPr/>
        </p:nvSpPr>
        <p:spPr>
          <a:xfrm>
            <a:off x="3539591" y="3276614"/>
            <a:ext cx="500511" cy="388762"/>
          </a:xfrm>
          <a:prstGeom prst="flowChartConnector">
            <a:avLst/>
          </a:prstGeom>
          <a:solidFill>
            <a:schemeClr val="bg1"/>
          </a:solidFill>
          <a:ln w="57150">
            <a:solidFill>
              <a:srgbClr val="F1995D"/>
            </a:solidFill>
          </a:ln>
        </p:spPr>
        <p:style>
          <a:lnRef idx="2">
            <a:schemeClr val="accent1">
              <a:shade val="50000"/>
            </a:schemeClr>
          </a:lnRef>
          <a:fillRef idx="1">
            <a:schemeClr val="accent1"/>
          </a:fillRef>
          <a:effectRef idx="0">
            <a:schemeClr val="accent1"/>
          </a:effectRef>
          <a:fontRef idx="minor">
            <a:schemeClr val="lt1"/>
          </a:fontRef>
        </p:style>
        <p:txBody>
          <a:bodyPr lIns="60954" tIns="30477" rIns="60954" bIns="30477" rtlCol="0" anchor="ctr"/>
          <a:lstStyle/>
          <a:p>
            <a:pPr algn="ctr"/>
            <a:endParaRPr lang="ru-RU" sz="1350" b="1" dirty="0">
              <a:solidFill>
                <a:schemeClr val="tx1"/>
              </a:solidFill>
              <a:latin typeface="Liberation Serif" pitchFamily="18" charset="0"/>
            </a:endParaRPr>
          </a:p>
        </p:txBody>
      </p:sp>
      <p:sp>
        <p:nvSpPr>
          <p:cNvPr id="30" name="Прямоугольник 29"/>
          <p:cNvSpPr/>
          <p:nvPr/>
        </p:nvSpPr>
        <p:spPr>
          <a:xfrm>
            <a:off x="3449697" y="3330552"/>
            <a:ext cx="706396" cy="300082"/>
          </a:xfrm>
          <a:prstGeom prst="rect">
            <a:avLst/>
          </a:prstGeom>
        </p:spPr>
        <p:txBody>
          <a:bodyPr wrap="square">
            <a:spAutoFit/>
          </a:bodyPr>
          <a:lstStyle/>
          <a:p>
            <a:pPr algn="ctr"/>
            <a:r>
              <a:rPr lang="ru-RU" sz="1350" b="1" dirty="0"/>
              <a:t>100%</a:t>
            </a:r>
          </a:p>
        </p:txBody>
      </p:sp>
      <p:sp>
        <p:nvSpPr>
          <p:cNvPr id="4" name="Скругленный прямоугольник 3"/>
          <p:cNvSpPr/>
          <p:nvPr/>
        </p:nvSpPr>
        <p:spPr>
          <a:xfrm>
            <a:off x="653306" y="2391660"/>
            <a:ext cx="2700000" cy="540000"/>
          </a:xfrm>
          <a:prstGeom prst="roundRect">
            <a:avLst/>
          </a:prstGeom>
          <a:solidFill>
            <a:schemeClr val="accent5">
              <a:lumMod val="60000"/>
              <a:lumOff val="40000"/>
            </a:schemeClr>
          </a:solidFill>
          <a:ln/>
        </p:spPr>
        <p:style>
          <a:lnRef idx="0">
            <a:schemeClr val="accent5"/>
          </a:lnRef>
          <a:fillRef idx="3">
            <a:schemeClr val="accent5"/>
          </a:fillRef>
          <a:effectRef idx="3">
            <a:schemeClr val="accent5"/>
          </a:effectRef>
          <a:fontRef idx="minor">
            <a:schemeClr val="lt1"/>
          </a:fontRef>
        </p:style>
        <p:txBody>
          <a:bodyPr rtlCol="0" anchor="ctr"/>
          <a:lstStyle/>
          <a:p>
            <a:pPr lvl="0" algn="ctr"/>
            <a:r>
              <a:rPr lang="ru-RU" sz="1400" b="1" dirty="0">
                <a:solidFill>
                  <a:schemeClr val="tx1"/>
                </a:solidFill>
              </a:rPr>
              <a:t>Налог на доходы физических лиц</a:t>
            </a:r>
          </a:p>
        </p:txBody>
      </p:sp>
      <p:sp>
        <p:nvSpPr>
          <p:cNvPr id="31" name="Блок-схема: узел 30"/>
          <p:cNvSpPr/>
          <p:nvPr/>
        </p:nvSpPr>
        <p:spPr>
          <a:xfrm>
            <a:off x="3590240" y="3749078"/>
            <a:ext cx="500511" cy="388762"/>
          </a:xfrm>
          <a:prstGeom prst="flowChartConnector">
            <a:avLst/>
          </a:prstGeom>
          <a:solidFill>
            <a:schemeClr val="bg1"/>
          </a:solidFill>
          <a:ln w="57150">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lIns="60954" tIns="30477" rIns="60954" bIns="30477" rtlCol="0" anchor="ctr"/>
          <a:lstStyle/>
          <a:p>
            <a:pPr algn="ctr"/>
            <a:endParaRPr lang="ru-RU" sz="1350" dirty="0"/>
          </a:p>
        </p:txBody>
      </p:sp>
      <p:sp>
        <p:nvSpPr>
          <p:cNvPr id="32" name="Прямоугольник 31"/>
          <p:cNvSpPr/>
          <p:nvPr/>
        </p:nvSpPr>
        <p:spPr>
          <a:xfrm>
            <a:off x="3478954" y="3811562"/>
            <a:ext cx="741287" cy="300082"/>
          </a:xfrm>
          <a:prstGeom prst="rect">
            <a:avLst/>
          </a:prstGeom>
        </p:spPr>
        <p:txBody>
          <a:bodyPr wrap="square">
            <a:spAutoFit/>
          </a:bodyPr>
          <a:lstStyle/>
          <a:p>
            <a:pPr algn="ctr"/>
            <a:r>
              <a:rPr lang="ru-RU" sz="1350" b="1" dirty="0"/>
              <a:t>100%</a:t>
            </a:r>
          </a:p>
        </p:txBody>
      </p:sp>
      <p:sp>
        <p:nvSpPr>
          <p:cNvPr id="33" name="Блок-схема: узел 32"/>
          <p:cNvSpPr/>
          <p:nvPr/>
        </p:nvSpPr>
        <p:spPr>
          <a:xfrm>
            <a:off x="5433682" y="4161012"/>
            <a:ext cx="500511" cy="388762"/>
          </a:xfrm>
          <a:prstGeom prst="flowChartConnector">
            <a:avLst/>
          </a:prstGeom>
          <a:solidFill>
            <a:schemeClr val="bg1"/>
          </a:solidFill>
          <a:ln w="57150">
            <a:solidFill>
              <a:srgbClr val="53A1D1"/>
            </a:solidFill>
          </a:ln>
        </p:spPr>
        <p:style>
          <a:lnRef idx="2">
            <a:schemeClr val="accent1">
              <a:shade val="50000"/>
            </a:schemeClr>
          </a:lnRef>
          <a:fillRef idx="1">
            <a:schemeClr val="accent1"/>
          </a:fillRef>
          <a:effectRef idx="0">
            <a:schemeClr val="accent1"/>
          </a:effectRef>
          <a:fontRef idx="minor">
            <a:schemeClr val="lt1"/>
          </a:fontRef>
        </p:style>
        <p:txBody>
          <a:bodyPr lIns="60954" tIns="30477" rIns="60954" bIns="30477" rtlCol="0" anchor="ctr"/>
          <a:lstStyle/>
          <a:p>
            <a:pPr algn="ctr"/>
            <a:endParaRPr lang="ru-RU" sz="1350" dirty="0"/>
          </a:p>
        </p:txBody>
      </p:sp>
      <p:sp>
        <p:nvSpPr>
          <p:cNvPr id="34" name="Прямоугольник 33"/>
          <p:cNvSpPr/>
          <p:nvPr/>
        </p:nvSpPr>
        <p:spPr>
          <a:xfrm>
            <a:off x="5355861" y="4214590"/>
            <a:ext cx="711652" cy="300082"/>
          </a:xfrm>
          <a:prstGeom prst="rect">
            <a:avLst/>
          </a:prstGeom>
        </p:spPr>
        <p:txBody>
          <a:bodyPr wrap="square">
            <a:spAutoFit/>
          </a:bodyPr>
          <a:lstStyle/>
          <a:p>
            <a:pPr algn="ctr"/>
            <a:r>
              <a:rPr lang="ru-RU" sz="1350" b="1" dirty="0"/>
              <a:t>100%</a:t>
            </a:r>
          </a:p>
        </p:txBody>
      </p:sp>
      <p:sp>
        <p:nvSpPr>
          <p:cNvPr id="35" name="Блок-схема: узел 34"/>
          <p:cNvSpPr/>
          <p:nvPr/>
        </p:nvSpPr>
        <p:spPr>
          <a:xfrm>
            <a:off x="4928261" y="2597070"/>
            <a:ext cx="500511" cy="388762"/>
          </a:xfrm>
          <a:prstGeom prst="flowChartConnector">
            <a:avLst/>
          </a:prstGeom>
          <a:solidFill>
            <a:schemeClr val="bg1"/>
          </a:solidFill>
          <a:ln w="571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60954" tIns="30477" rIns="60954" bIns="30477" rtlCol="0" anchor="ctr"/>
          <a:lstStyle/>
          <a:p>
            <a:pPr algn="ctr"/>
            <a:endParaRPr lang="ru-RU" sz="1350" b="1" dirty="0">
              <a:solidFill>
                <a:schemeClr val="tx1"/>
              </a:solidFill>
              <a:latin typeface="Liberation Serif" pitchFamily="18" charset="0"/>
            </a:endParaRPr>
          </a:p>
        </p:txBody>
      </p:sp>
      <p:sp>
        <p:nvSpPr>
          <p:cNvPr id="36" name="Блок-схема: узел 35"/>
          <p:cNvSpPr/>
          <p:nvPr/>
        </p:nvSpPr>
        <p:spPr>
          <a:xfrm>
            <a:off x="4215741" y="2918959"/>
            <a:ext cx="500511" cy="388762"/>
          </a:xfrm>
          <a:prstGeom prst="flowChartConnector">
            <a:avLst/>
          </a:prstGeom>
          <a:solidFill>
            <a:schemeClr val="bg1"/>
          </a:solidFill>
          <a:ln w="571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60954" tIns="30477" rIns="60954" bIns="30477" rtlCol="0" anchor="ctr"/>
          <a:lstStyle/>
          <a:p>
            <a:pPr algn="ctr"/>
            <a:endParaRPr lang="ru-RU" sz="1350" b="1" dirty="0">
              <a:solidFill>
                <a:schemeClr val="tx1"/>
              </a:solidFill>
              <a:latin typeface="Liberation Serif" pitchFamily="18" charset="0"/>
            </a:endParaRPr>
          </a:p>
        </p:txBody>
      </p:sp>
      <p:sp>
        <p:nvSpPr>
          <p:cNvPr id="37" name="Блок-схема: узел 36"/>
          <p:cNvSpPr/>
          <p:nvPr/>
        </p:nvSpPr>
        <p:spPr>
          <a:xfrm>
            <a:off x="3545522" y="4928222"/>
            <a:ext cx="500511" cy="388762"/>
          </a:xfrm>
          <a:prstGeom prst="flowChartConnector">
            <a:avLst/>
          </a:prstGeom>
          <a:solidFill>
            <a:schemeClr val="bg1"/>
          </a:solidFill>
          <a:ln w="57150">
            <a:solidFill>
              <a:srgbClr val="ACB4DC"/>
            </a:solidFill>
          </a:ln>
        </p:spPr>
        <p:style>
          <a:lnRef idx="2">
            <a:schemeClr val="accent1">
              <a:shade val="50000"/>
            </a:schemeClr>
          </a:lnRef>
          <a:fillRef idx="1">
            <a:schemeClr val="accent1"/>
          </a:fillRef>
          <a:effectRef idx="0">
            <a:schemeClr val="accent1"/>
          </a:effectRef>
          <a:fontRef idx="minor">
            <a:schemeClr val="lt1"/>
          </a:fontRef>
        </p:style>
        <p:txBody>
          <a:bodyPr lIns="60954" tIns="30477" rIns="60954" bIns="30477" rtlCol="0" anchor="ctr"/>
          <a:lstStyle/>
          <a:p>
            <a:pPr algn="ctr"/>
            <a:endParaRPr lang="ru-RU" sz="1350" b="1" dirty="0">
              <a:solidFill>
                <a:schemeClr val="tx1"/>
              </a:solidFill>
              <a:latin typeface="Liberation Serif" pitchFamily="18" charset="0"/>
            </a:endParaRPr>
          </a:p>
        </p:txBody>
      </p:sp>
      <p:sp>
        <p:nvSpPr>
          <p:cNvPr id="38" name="Блок-схема: узел 37"/>
          <p:cNvSpPr/>
          <p:nvPr/>
        </p:nvSpPr>
        <p:spPr>
          <a:xfrm>
            <a:off x="4331339" y="5231601"/>
            <a:ext cx="500511" cy="388762"/>
          </a:xfrm>
          <a:prstGeom prst="flowChartConnector">
            <a:avLst/>
          </a:prstGeom>
          <a:solidFill>
            <a:schemeClr val="bg1"/>
          </a:solidFill>
          <a:ln w="57150">
            <a:solidFill>
              <a:srgbClr val="ACB4DC"/>
            </a:solidFill>
          </a:ln>
        </p:spPr>
        <p:style>
          <a:lnRef idx="2">
            <a:schemeClr val="accent1">
              <a:shade val="50000"/>
            </a:schemeClr>
          </a:lnRef>
          <a:fillRef idx="1">
            <a:schemeClr val="accent1"/>
          </a:fillRef>
          <a:effectRef idx="0">
            <a:schemeClr val="accent1"/>
          </a:effectRef>
          <a:fontRef idx="minor">
            <a:schemeClr val="lt1"/>
          </a:fontRef>
        </p:style>
        <p:txBody>
          <a:bodyPr lIns="60954" tIns="30477" rIns="60954" bIns="30477" rtlCol="0" anchor="ctr"/>
          <a:lstStyle/>
          <a:p>
            <a:pPr algn="ctr"/>
            <a:endParaRPr lang="ru-RU" sz="1350" b="1" dirty="0">
              <a:solidFill>
                <a:schemeClr val="tx1"/>
              </a:solidFill>
              <a:latin typeface="Liberation Serif" pitchFamily="18" charset="0"/>
            </a:endParaRPr>
          </a:p>
        </p:txBody>
      </p:sp>
      <p:sp>
        <p:nvSpPr>
          <p:cNvPr id="39" name="Прямоугольник 38"/>
          <p:cNvSpPr/>
          <p:nvPr/>
        </p:nvSpPr>
        <p:spPr>
          <a:xfrm>
            <a:off x="3494591" y="4981802"/>
            <a:ext cx="679481" cy="300082"/>
          </a:xfrm>
          <a:prstGeom prst="rect">
            <a:avLst/>
          </a:prstGeom>
        </p:spPr>
        <p:txBody>
          <a:bodyPr wrap="square">
            <a:spAutoFit/>
          </a:bodyPr>
          <a:lstStyle/>
          <a:p>
            <a:pPr algn="ctr"/>
            <a:r>
              <a:rPr lang="en-US" sz="1350" b="1" dirty="0" smtClean="0"/>
              <a:t>63</a:t>
            </a:r>
            <a:r>
              <a:rPr lang="ru-RU" sz="1350" b="1" dirty="0" smtClean="0"/>
              <a:t>%</a:t>
            </a:r>
            <a:endParaRPr lang="ru-RU" sz="1350" b="1" dirty="0"/>
          </a:p>
        </p:txBody>
      </p:sp>
      <p:sp>
        <p:nvSpPr>
          <p:cNvPr id="40" name="Прямоугольник 39"/>
          <p:cNvSpPr/>
          <p:nvPr/>
        </p:nvSpPr>
        <p:spPr>
          <a:xfrm>
            <a:off x="4250995" y="5285180"/>
            <a:ext cx="714380" cy="300082"/>
          </a:xfrm>
          <a:prstGeom prst="rect">
            <a:avLst/>
          </a:prstGeom>
        </p:spPr>
        <p:txBody>
          <a:bodyPr wrap="square">
            <a:spAutoFit/>
          </a:bodyPr>
          <a:lstStyle/>
          <a:p>
            <a:pPr algn="ctr"/>
            <a:r>
              <a:rPr lang="en-US" sz="1350" b="1" dirty="0"/>
              <a:t>37</a:t>
            </a:r>
            <a:r>
              <a:rPr lang="ru-RU" sz="1350" b="1" dirty="0"/>
              <a:t>%</a:t>
            </a:r>
          </a:p>
        </p:txBody>
      </p:sp>
      <p:sp>
        <p:nvSpPr>
          <p:cNvPr id="41" name="Прямоугольник 40"/>
          <p:cNvSpPr/>
          <p:nvPr/>
        </p:nvSpPr>
        <p:spPr>
          <a:xfrm>
            <a:off x="4224461" y="2981443"/>
            <a:ext cx="522701" cy="300082"/>
          </a:xfrm>
          <a:prstGeom prst="rect">
            <a:avLst/>
          </a:prstGeom>
        </p:spPr>
        <p:txBody>
          <a:bodyPr wrap="square">
            <a:spAutoFit/>
          </a:bodyPr>
          <a:lstStyle/>
          <a:p>
            <a:pPr algn="ctr"/>
            <a:r>
              <a:rPr lang="en-US" sz="1350" b="1" dirty="0" smtClean="0"/>
              <a:t>3</a:t>
            </a:r>
            <a:r>
              <a:rPr lang="ru-RU" sz="1350" b="1" dirty="0" smtClean="0"/>
              <a:t>0%</a:t>
            </a:r>
            <a:endParaRPr lang="ru-RU" sz="1350" b="1" dirty="0"/>
          </a:p>
        </p:txBody>
      </p:sp>
      <p:sp>
        <p:nvSpPr>
          <p:cNvPr id="42" name="Прямоугольник 41"/>
          <p:cNvSpPr/>
          <p:nvPr/>
        </p:nvSpPr>
        <p:spPr>
          <a:xfrm>
            <a:off x="4919167" y="2641741"/>
            <a:ext cx="522701" cy="300082"/>
          </a:xfrm>
          <a:prstGeom prst="rect">
            <a:avLst/>
          </a:prstGeom>
        </p:spPr>
        <p:txBody>
          <a:bodyPr wrap="square">
            <a:spAutoFit/>
          </a:bodyPr>
          <a:lstStyle/>
          <a:p>
            <a:pPr algn="ctr"/>
            <a:r>
              <a:rPr lang="ru-RU" sz="1350" b="1" dirty="0" smtClean="0"/>
              <a:t>70%</a:t>
            </a:r>
            <a:endParaRPr lang="ru-RU" sz="1350" b="1" dirty="0"/>
          </a:p>
        </p:txBody>
      </p:sp>
      <p:sp>
        <p:nvSpPr>
          <p:cNvPr id="43" name="Прямоугольник 42"/>
          <p:cNvSpPr/>
          <p:nvPr/>
        </p:nvSpPr>
        <p:spPr>
          <a:xfrm>
            <a:off x="461473" y="1494780"/>
            <a:ext cx="8303681" cy="707886"/>
          </a:xfrm>
          <a:prstGeom prst="rect">
            <a:avLst/>
          </a:prstGeom>
          <a:noFill/>
        </p:spPr>
        <p:txBody>
          <a:bodyPr wrap="square">
            <a:spAutoFit/>
          </a:bodyPr>
          <a:lstStyle/>
          <a:p>
            <a:r>
              <a:rPr lang="ru-RU" sz="2000" b="1" dirty="0">
                <a:solidFill>
                  <a:schemeClr val="accent1">
                    <a:lumMod val="50000"/>
                  </a:schemeClr>
                </a:solidFill>
              </a:rPr>
              <a:t>Налоговые доходы распределяются по уровням бюджетов бюджетной системы таким образом:</a:t>
            </a:r>
          </a:p>
        </p:txBody>
      </p:sp>
      <p:sp>
        <p:nvSpPr>
          <p:cNvPr id="46" name="Прямоугольник 45"/>
          <p:cNvSpPr/>
          <p:nvPr/>
        </p:nvSpPr>
        <p:spPr>
          <a:xfrm>
            <a:off x="0" y="1"/>
            <a:ext cx="9144000" cy="1392072"/>
          </a:xfrm>
          <a:prstGeom prst="rect">
            <a:avLst/>
          </a:prstGeom>
          <a:solidFill>
            <a:schemeClr val="accent5">
              <a:lumMod val="75000"/>
              <a:alpha val="94000"/>
            </a:schemeClr>
          </a:solidFill>
          <a:ln w="18097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7" name="Заголовок 1"/>
          <p:cNvSpPr>
            <a:spLocks noGrp="1"/>
          </p:cNvSpPr>
          <p:nvPr>
            <p:ph type="title"/>
          </p:nvPr>
        </p:nvSpPr>
        <p:spPr>
          <a:xfrm>
            <a:off x="296091" y="268513"/>
            <a:ext cx="8560525" cy="795801"/>
          </a:xfrm>
        </p:spPr>
        <p:txBody>
          <a:bodyPr>
            <a:noAutofit/>
          </a:bodyPr>
          <a:lstStyle/>
          <a:p>
            <a:pPr algn="ctr"/>
            <a:r>
              <a:rPr lang="ru-RU" sz="2800" b="1" dirty="0" smtClean="0">
                <a:solidFill>
                  <a:schemeClr val="bg1"/>
                </a:solidFill>
                <a:latin typeface="+mn-lt"/>
              </a:rPr>
              <a:t>Сведения </a:t>
            </a:r>
            <a:r>
              <a:rPr lang="ru-RU" sz="2800" b="1" dirty="0">
                <a:solidFill>
                  <a:schemeClr val="bg1"/>
                </a:solidFill>
                <a:latin typeface="+mn-lt"/>
              </a:rPr>
              <a:t>о доходах местного бюджета</a:t>
            </a:r>
            <a:endParaRPr lang="ru-RU" sz="2800" b="1" dirty="0">
              <a:ln w="18415" cmpd="sng">
                <a:solidFill>
                  <a:srgbClr val="FFFFFF"/>
                </a:solidFill>
                <a:prstDash val="solid"/>
              </a:ln>
              <a:solidFill>
                <a:schemeClr val="bg1"/>
              </a:solidFill>
              <a:effectLst>
                <a:outerShdw blurRad="63500" dir="3600000" algn="tl" rotWithShape="0">
                  <a:srgbClr val="000000">
                    <a:alpha val="70000"/>
                  </a:srgbClr>
                </a:outerShdw>
              </a:effectLst>
              <a:latin typeface="+mn-lt"/>
            </a:endParaRPr>
          </a:p>
        </p:txBody>
      </p:sp>
      <p:sp>
        <p:nvSpPr>
          <p:cNvPr id="49" name="Прямоугольник 48"/>
          <p:cNvSpPr/>
          <p:nvPr/>
        </p:nvSpPr>
        <p:spPr>
          <a:xfrm>
            <a:off x="214128" y="206343"/>
            <a:ext cx="8725156" cy="953717"/>
          </a:xfrm>
          <a:prstGeom prst="rect">
            <a:avLst/>
          </a:prstGeom>
          <a:no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Номер слайда 1"/>
          <p:cNvSpPr>
            <a:spLocks noGrp="1"/>
          </p:cNvSpPr>
          <p:nvPr>
            <p:ph type="sldNum" sz="quarter" idx="12"/>
          </p:nvPr>
        </p:nvSpPr>
        <p:spPr/>
        <p:txBody>
          <a:bodyPr/>
          <a:lstStyle/>
          <a:p>
            <a:fld id="{CC173F88-3387-453B-9303-AC0210B95CB8}" type="slidenum">
              <a:rPr lang="ru-RU" smtClean="0"/>
              <a:pPr/>
              <a:t>14</a:t>
            </a:fld>
            <a:endParaRPr lang="ru-RU"/>
          </a:p>
        </p:txBody>
      </p:sp>
    </p:spTree>
    <p:extLst>
      <p:ext uri="{BB962C8B-B14F-4D97-AF65-F5344CB8AC3E}">
        <p14:creationId xmlns:p14="http://schemas.microsoft.com/office/powerpoint/2010/main" val="1086642094"/>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 name="Прямоугольник 29"/>
          <p:cNvSpPr/>
          <p:nvPr/>
        </p:nvSpPr>
        <p:spPr>
          <a:xfrm>
            <a:off x="0" y="1392073"/>
            <a:ext cx="9144000" cy="5466663"/>
          </a:xfrm>
          <a:prstGeom prst="rect">
            <a:avLst/>
          </a:prstGeom>
          <a:solidFill>
            <a:schemeClr val="bg1">
              <a:alpha val="89000"/>
            </a:schemeClr>
          </a:solidFill>
          <a:ln w="180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dirty="0"/>
          </a:p>
        </p:txBody>
      </p:sp>
      <p:sp>
        <p:nvSpPr>
          <p:cNvPr id="28" name="Прямоугольник 27"/>
          <p:cNvSpPr/>
          <p:nvPr/>
        </p:nvSpPr>
        <p:spPr>
          <a:xfrm>
            <a:off x="0" y="1"/>
            <a:ext cx="9144000" cy="1392072"/>
          </a:xfrm>
          <a:prstGeom prst="rect">
            <a:avLst/>
          </a:prstGeom>
          <a:solidFill>
            <a:schemeClr val="accent5">
              <a:lumMod val="75000"/>
              <a:alpha val="94000"/>
            </a:schemeClr>
          </a:solidFill>
          <a:ln w="18097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296091" y="268513"/>
            <a:ext cx="8560525" cy="795801"/>
          </a:xfrm>
        </p:spPr>
        <p:txBody>
          <a:bodyPr>
            <a:noAutofit/>
          </a:bodyPr>
          <a:lstStyle/>
          <a:p>
            <a:pPr algn="ctr"/>
            <a:r>
              <a:rPr lang="ru-RU" sz="2800" b="1" dirty="0" smtClean="0">
                <a:solidFill>
                  <a:schemeClr val="bg1"/>
                </a:solidFill>
                <a:latin typeface="+mn-lt"/>
              </a:rPr>
              <a:t>Сведения </a:t>
            </a:r>
            <a:r>
              <a:rPr lang="ru-RU" sz="2800" b="1" dirty="0">
                <a:solidFill>
                  <a:schemeClr val="bg1"/>
                </a:solidFill>
                <a:latin typeface="+mn-lt"/>
              </a:rPr>
              <a:t>о доходах местного бюджета</a:t>
            </a:r>
            <a:endParaRPr lang="ru-RU" sz="2800" b="1" dirty="0">
              <a:ln w="18415" cmpd="sng">
                <a:solidFill>
                  <a:srgbClr val="FFFFFF"/>
                </a:solidFill>
                <a:prstDash val="solid"/>
              </a:ln>
              <a:solidFill>
                <a:schemeClr val="bg1"/>
              </a:solidFill>
              <a:effectLst>
                <a:outerShdw blurRad="63500" dir="3600000" algn="tl" rotWithShape="0">
                  <a:srgbClr val="000000">
                    <a:alpha val="70000"/>
                  </a:srgbClr>
                </a:outerShdw>
              </a:effectLst>
              <a:latin typeface="+mn-lt"/>
            </a:endParaRPr>
          </a:p>
        </p:txBody>
      </p:sp>
      <p:sp>
        <p:nvSpPr>
          <p:cNvPr id="29" name="Прямоугольник 28"/>
          <p:cNvSpPr/>
          <p:nvPr/>
        </p:nvSpPr>
        <p:spPr>
          <a:xfrm>
            <a:off x="214128" y="206343"/>
            <a:ext cx="8725156" cy="953717"/>
          </a:xfrm>
          <a:prstGeom prst="rect">
            <a:avLst/>
          </a:prstGeom>
          <a:no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Rectangle 23"/>
          <p:cNvSpPr>
            <a:spLocks noChangeArrowheads="1"/>
          </p:cNvSpPr>
          <p:nvPr/>
        </p:nvSpPr>
        <p:spPr bwMode="black">
          <a:xfrm>
            <a:off x="365585" y="1770763"/>
            <a:ext cx="8412830" cy="1200329"/>
          </a:xfrm>
          <a:prstGeom prst="rect">
            <a:avLst/>
          </a:prstGeom>
          <a:solidFill>
            <a:schemeClr val="bg1"/>
          </a:solidFill>
          <a:ln w="9525" algn="ctr">
            <a:noFill/>
            <a:miter lim="800000"/>
            <a:headEnd/>
            <a:tailEnd/>
          </a:ln>
          <a:effectLst/>
        </p:spPr>
        <p:txBody>
          <a:bodyPr wrap="square">
            <a:spAutoFit/>
          </a:bodyPr>
          <a:lstStyle/>
          <a:p>
            <a:pPr eaLnBrk="0" hangingPunct="0">
              <a:buClr>
                <a:srgbClr val="D7181F"/>
              </a:buClr>
              <a:buFont typeface="Wingdings" pitchFamily="2" charset="2"/>
              <a:buNone/>
            </a:pPr>
            <a:r>
              <a:rPr lang="ru-RU" b="1" dirty="0">
                <a:solidFill>
                  <a:schemeClr val="accent1">
                    <a:lumMod val="50000"/>
                  </a:schemeClr>
                </a:solidFill>
              </a:rPr>
              <a:t>Д</a:t>
            </a:r>
            <a:r>
              <a:rPr lang="ru-RU" b="1" kern="0" dirty="0" smtClean="0">
                <a:solidFill>
                  <a:schemeClr val="accent1">
                    <a:lumMod val="50000"/>
                  </a:schemeClr>
                </a:solidFill>
                <a:cs typeface="Arial" pitchFamily="34" charset="0"/>
              </a:rPr>
              <a:t>ОХОДЫ БЮДЖЕТА состоят из двух частей: </a:t>
            </a:r>
          </a:p>
          <a:p>
            <a:pPr eaLnBrk="0" hangingPunct="0">
              <a:buClr>
                <a:srgbClr val="D7181F"/>
              </a:buClr>
              <a:buFont typeface="Wingdings" pitchFamily="2" charset="2"/>
              <a:buNone/>
            </a:pPr>
            <a:r>
              <a:rPr lang="ru-RU" b="1" kern="0" dirty="0" smtClean="0">
                <a:solidFill>
                  <a:schemeClr val="accent1">
                    <a:lumMod val="50000"/>
                  </a:schemeClr>
                </a:solidFill>
                <a:cs typeface="Arial" pitchFamily="34" charset="0"/>
              </a:rPr>
              <a:t>1. Собственные доходы, которые делятся на налоговые и неналоговые доходы;</a:t>
            </a:r>
          </a:p>
          <a:p>
            <a:pPr eaLnBrk="0" hangingPunct="0">
              <a:buClr>
                <a:srgbClr val="D7181F"/>
              </a:buClr>
              <a:buFont typeface="Wingdings" pitchFamily="2" charset="2"/>
              <a:buNone/>
            </a:pPr>
            <a:r>
              <a:rPr lang="ru-RU" b="1" kern="0" dirty="0" smtClean="0">
                <a:solidFill>
                  <a:schemeClr val="accent1">
                    <a:lumMod val="50000"/>
                  </a:schemeClr>
                </a:solidFill>
                <a:cs typeface="Arial" pitchFamily="34" charset="0"/>
              </a:rPr>
              <a:t>2. Безвозмездные поступления от других бюджетов. К ним относятся дотации, субсидии, субвенции и иные межбюджетные трансферты. </a:t>
            </a:r>
          </a:p>
        </p:txBody>
      </p:sp>
      <p:graphicFrame>
        <p:nvGraphicFramePr>
          <p:cNvPr id="7" name="Схема 6"/>
          <p:cNvGraphicFramePr/>
          <p:nvPr>
            <p:extLst>
              <p:ext uri="{D42A27DB-BD31-4B8C-83A1-F6EECF244321}">
                <p14:modId xmlns:p14="http://schemas.microsoft.com/office/powerpoint/2010/main" val="1836766653"/>
              </p:ext>
            </p:extLst>
          </p:nvPr>
        </p:nvGraphicFramePr>
        <p:xfrm>
          <a:off x="365586" y="3546505"/>
          <a:ext cx="3010004" cy="27261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8" name="Таблица 7"/>
          <p:cNvGraphicFramePr>
            <a:graphicFrameLocks noGrp="1"/>
          </p:cNvGraphicFramePr>
          <p:nvPr>
            <p:extLst>
              <p:ext uri="{D42A27DB-BD31-4B8C-83A1-F6EECF244321}">
                <p14:modId xmlns:p14="http://schemas.microsoft.com/office/powerpoint/2010/main" val="512665323"/>
              </p:ext>
            </p:extLst>
          </p:nvPr>
        </p:nvGraphicFramePr>
        <p:xfrm>
          <a:off x="3788013" y="3477972"/>
          <a:ext cx="4943564" cy="2834640"/>
        </p:xfrm>
        <a:graphic>
          <a:graphicData uri="http://schemas.openxmlformats.org/drawingml/2006/table">
            <a:tbl>
              <a:tblPr firstRow="1" bandRow="1">
                <a:effectLst>
                  <a:outerShdw blurRad="50800" dist="38100" dir="5400000" algn="t" rotWithShape="0">
                    <a:prstClr val="black">
                      <a:alpha val="40000"/>
                    </a:prstClr>
                  </a:outerShdw>
                </a:effectLst>
                <a:tableStyleId>{5C22544A-7EE6-4342-B048-85BDC9FD1C3A}</a:tableStyleId>
              </a:tblPr>
              <a:tblGrid>
                <a:gridCol w="1235891">
                  <a:extLst>
                    <a:ext uri="{9D8B030D-6E8A-4147-A177-3AD203B41FA5}">
                      <a16:colId xmlns:a16="http://schemas.microsoft.com/office/drawing/2014/main" val="20000"/>
                    </a:ext>
                  </a:extLst>
                </a:gridCol>
                <a:gridCol w="1235891">
                  <a:extLst>
                    <a:ext uri="{9D8B030D-6E8A-4147-A177-3AD203B41FA5}">
                      <a16:colId xmlns:a16="http://schemas.microsoft.com/office/drawing/2014/main" val="20001"/>
                    </a:ext>
                  </a:extLst>
                </a:gridCol>
                <a:gridCol w="1235891">
                  <a:extLst>
                    <a:ext uri="{9D8B030D-6E8A-4147-A177-3AD203B41FA5}">
                      <a16:colId xmlns:a16="http://schemas.microsoft.com/office/drawing/2014/main" val="20002"/>
                    </a:ext>
                  </a:extLst>
                </a:gridCol>
                <a:gridCol w="1235891">
                  <a:extLst>
                    <a:ext uri="{9D8B030D-6E8A-4147-A177-3AD203B41FA5}">
                      <a16:colId xmlns:a16="http://schemas.microsoft.com/office/drawing/2014/main" val="20003"/>
                    </a:ext>
                  </a:extLst>
                </a:gridCol>
              </a:tblGrid>
              <a:tr h="619510">
                <a:tc gridSpan="4">
                  <a:txBody>
                    <a:bodyPr/>
                    <a:lstStyle/>
                    <a:p>
                      <a:pPr algn="ctr"/>
                      <a:r>
                        <a:rPr lang="ru-RU" sz="1600" b="1" dirty="0" smtClean="0"/>
                        <a:t>БЕЗВОЗМЕЗДНЫЕ ПОСТУПЛЕНИЯ БЮДЖЕТА </a:t>
                      </a:r>
                    </a:p>
                    <a:p>
                      <a:pPr marL="0" marR="0" lvl="0" indent="0" algn="ctr" defTabSz="914400" rtl="0" eaLnBrk="1" fontAlgn="auto" latinLnBrk="0" hangingPunct="1">
                        <a:lnSpc>
                          <a:spcPct val="100000"/>
                        </a:lnSpc>
                        <a:spcBef>
                          <a:spcPts val="0"/>
                        </a:spcBef>
                        <a:spcAft>
                          <a:spcPts val="0"/>
                        </a:spcAft>
                        <a:buClrTx/>
                        <a:buSzTx/>
                        <a:buFontTx/>
                        <a:buNone/>
                        <a:tabLst/>
                        <a:defRPr/>
                      </a:pPr>
                      <a:r>
                        <a:rPr lang="ru-RU" sz="1600" b="1" dirty="0" smtClean="0"/>
                        <a:t>В 2025 ГОДУ </a:t>
                      </a:r>
                    </a:p>
                    <a:p>
                      <a:pPr marL="0" marR="0" lvl="0" indent="0" algn="ctr" defTabSz="914400" rtl="0" eaLnBrk="1" fontAlgn="auto" latinLnBrk="0" hangingPunct="1">
                        <a:lnSpc>
                          <a:spcPct val="100000"/>
                        </a:lnSpc>
                        <a:spcBef>
                          <a:spcPts val="0"/>
                        </a:spcBef>
                        <a:spcAft>
                          <a:spcPts val="0"/>
                        </a:spcAft>
                        <a:buClrTx/>
                        <a:buSzTx/>
                        <a:buFontTx/>
                        <a:buNone/>
                        <a:tabLst/>
                        <a:defRPr/>
                      </a:pPr>
                      <a:r>
                        <a:rPr lang="ru-RU" sz="1600" b="1" dirty="0" smtClean="0"/>
                        <a:t>исполнены в объеме:</a:t>
                      </a:r>
                      <a:endParaRPr lang="ru-RU" sz="1600" b="1" dirty="0">
                        <a:solidFill>
                          <a:schemeClr val="bg1"/>
                        </a:solidFill>
                      </a:endParaRPr>
                    </a:p>
                  </a:txBody>
                  <a:tcPr>
                    <a:solidFill>
                      <a:schemeClr val="accent1">
                        <a:lumMod val="60000"/>
                        <a:lumOff val="40000"/>
                      </a:schemeClr>
                    </a:solidFill>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extLst>
                  <a:ext uri="{0D108BD9-81ED-4DB2-BD59-A6C34878D82A}">
                    <a16:rowId xmlns:a16="http://schemas.microsoft.com/office/drawing/2014/main" val="10000"/>
                  </a:ext>
                </a:extLst>
              </a:tr>
              <a:tr h="1353744">
                <a:tc>
                  <a:txBody>
                    <a:bodyPr/>
                    <a:lstStyle/>
                    <a:p>
                      <a:pPr algn="ctr"/>
                      <a:endParaRPr lang="ru-RU" sz="1400" b="1" dirty="0" smtClean="0">
                        <a:solidFill>
                          <a:schemeClr val="accent1">
                            <a:lumMod val="50000"/>
                          </a:schemeClr>
                        </a:solidFill>
                      </a:endParaRPr>
                    </a:p>
                    <a:p>
                      <a:pPr algn="ctr"/>
                      <a:endParaRPr lang="ru-RU" sz="1400" b="1" dirty="0" smtClean="0">
                        <a:solidFill>
                          <a:schemeClr val="accent1">
                            <a:lumMod val="50000"/>
                          </a:schemeClr>
                        </a:solidFill>
                      </a:endParaRPr>
                    </a:p>
                    <a:p>
                      <a:pPr algn="ctr"/>
                      <a:endParaRPr lang="ru-RU" sz="1400" b="1" dirty="0" smtClean="0">
                        <a:solidFill>
                          <a:schemeClr val="accent1">
                            <a:lumMod val="50000"/>
                          </a:schemeClr>
                        </a:solidFill>
                      </a:endParaRPr>
                    </a:p>
                    <a:p>
                      <a:pPr marL="0" marR="0" indent="0" algn="ctr" defTabSz="914400" rtl="0" eaLnBrk="1" fontAlgn="auto" latinLnBrk="0" hangingPunct="1">
                        <a:lnSpc>
                          <a:spcPct val="100000"/>
                        </a:lnSpc>
                        <a:spcBef>
                          <a:spcPts val="0"/>
                        </a:spcBef>
                        <a:spcAft>
                          <a:spcPts val="0"/>
                        </a:spcAft>
                        <a:buClrTx/>
                        <a:buSzTx/>
                        <a:buFontTx/>
                        <a:buNone/>
                        <a:tabLst/>
                        <a:defRPr/>
                      </a:pPr>
                      <a:r>
                        <a:rPr lang="ru-RU" sz="1400" b="1" dirty="0" smtClean="0">
                          <a:solidFill>
                            <a:schemeClr val="accent1">
                              <a:lumMod val="50000"/>
                            </a:schemeClr>
                          </a:solidFill>
                        </a:rPr>
                        <a:t>Дотации</a:t>
                      </a:r>
                    </a:p>
                    <a:p>
                      <a:pPr algn="ctr"/>
                      <a:endParaRPr lang="ru-RU" sz="1400" b="1" dirty="0" smtClean="0">
                        <a:solidFill>
                          <a:schemeClr val="accent1">
                            <a:lumMod val="50000"/>
                          </a:schemeClr>
                        </a:solidFill>
                      </a:endParaRPr>
                    </a:p>
                    <a:p>
                      <a:pPr algn="ctr"/>
                      <a:endParaRPr lang="ru-RU" sz="1400" b="1" dirty="0" smtClean="0">
                        <a:solidFill>
                          <a:schemeClr val="accent1">
                            <a:lumMod val="50000"/>
                          </a:schemeClr>
                        </a:solidFill>
                      </a:endParaRPr>
                    </a:p>
                    <a:p>
                      <a:pPr marL="0" marR="0" indent="0" algn="ctr" defTabSz="914400" rtl="0" eaLnBrk="1" fontAlgn="auto" latinLnBrk="0" hangingPunct="1">
                        <a:lnSpc>
                          <a:spcPct val="100000"/>
                        </a:lnSpc>
                        <a:spcBef>
                          <a:spcPts val="0"/>
                        </a:spcBef>
                        <a:spcAft>
                          <a:spcPts val="0"/>
                        </a:spcAft>
                        <a:buClrTx/>
                        <a:buSzTx/>
                        <a:buFontTx/>
                        <a:buNone/>
                        <a:tabLst/>
                        <a:defRPr/>
                      </a:pPr>
                      <a:r>
                        <a:rPr lang="ru-RU" sz="1400" b="1" dirty="0" smtClean="0">
                          <a:solidFill>
                            <a:schemeClr val="accent1">
                              <a:lumMod val="50000"/>
                            </a:schemeClr>
                          </a:solidFill>
                        </a:rPr>
                        <a:t>1 688,5</a:t>
                      </a:r>
                    </a:p>
                    <a:p>
                      <a:pPr marL="0" marR="0" indent="0" algn="ctr" defTabSz="914400" rtl="0" eaLnBrk="1" fontAlgn="auto" latinLnBrk="0" hangingPunct="1">
                        <a:lnSpc>
                          <a:spcPct val="100000"/>
                        </a:lnSpc>
                        <a:spcBef>
                          <a:spcPts val="0"/>
                        </a:spcBef>
                        <a:spcAft>
                          <a:spcPts val="0"/>
                        </a:spcAft>
                        <a:buClrTx/>
                        <a:buSzTx/>
                        <a:buFontTx/>
                        <a:buNone/>
                        <a:tabLst/>
                        <a:defRPr/>
                      </a:pPr>
                      <a:r>
                        <a:rPr lang="ru-RU" sz="1400" b="1" dirty="0" smtClean="0">
                          <a:solidFill>
                            <a:schemeClr val="accent1">
                              <a:lumMod val="50000"/>
                            </a:schemeClr>
                          </a:solidFill>
                        </a:rPr>
                        <a:t> млн. руб.</a:t>
                      </a:r>
                    </a:p>
                    <a:p>
                      <a:pPr algn="ctr"/>
                      <a:endParaRPr lang="ru-RU" sz="1400" b="1" dirty="0">
                        <a:solidFill>
                          <a:schemeClr val="accent1">
                            <a:lumMod val="50000"/>
                          </a:schemeClr>
                        </a:solidFill>
                      </a:endParaRPr>
                    </a:p>
                  </a:txBody>
                  <a:tcPr>
                    <a:solidFill>
                      <a:schemeClr val="accent1">
                        <a:lumMod val="60000"/>
                        <a:lumOff val="40000"/>
                      </a:schemeClr>
                    </a:solidFill>
                  </a:tcPr>
                </a:tc>
                <a:tc>
                  <a:txBody>
                    <a:bodyPr/>
                    <a:lstStyle/>
                    <a:p>
                      <a:pPr algn="ctr"/>
                      <a:endParaRPr lang="ru-RU" sz="1400" b="1" dirty="0" smtClean="0">
                        <a:solidFill>
                          <a:schemeClr val="accent1">
                            <a:lumMod val="50000"/>
                          </a:schemeClr>
                        </a:solidFill>
                      </a:endParaRPr>
                    </a:p>
                    <a:p>
                      <a:pPr algn="ctr"/>
                      <a:endParaRPr lang="ru-RU" sz="1400" b="1" dirty="0" smtClean="0">
                        <a:solidFill>
                          <a:schemeClr val="accent1">
                            <a:lumMod val="50000"/>
                          </a:schemeClr>
                        </a:solidFill>
                      </a:endParaRPr>
                    </a:p>
                    <a:p>
                      <a:pPr algn="ctr"/>
                      <a:endParaRPr lang="ru-RU" sz="1400" b="1" dirty="0" smtClean="0">
                        <a:solidFill>
                          <a:schemeClr val="accent1">
                            <a:lumMod val="50000"/>
                          </a:schemeClr>
                        </a:solidFill>
                      </a:endParaRPr>
                    </a:p>
                    <a:p>
                      <a:pPr marL="0" marR="0" indent="0" algn="ctr" defTabSz="914400" rtl="0" eaLnBrk="1" fontAlgn="auto" latinLnBrk="0" hangingPunct="1">
                        <a:lnSpc>
                          <a:spcPct val="100000"/>
                        </a:lnSpc>
                        <a:spcBef>
                          <a:spcPts val="0"/>
                        </a:spcBef>
                        <a:spcAft>
                          <a:spcPts val="0"/>
                        </a:spcAft>
                        <a:buClrTx/>
                        <a:buSzTx/>
                        <a:buFontTx/>
                        <a:buNone/>
                        <a:tabLst/>
                        <a:defRPr/>
                      </a:pPr>
                      <a:r>
                        <a:rPr lang="ru-RU" sz="1400" b="1" dirty="0" smtClean="0">
                          <a:solidFill>
                            <a:schemeClr val="accent1">
                              <a:lumMod val="50000"/>
                            </a:schemeClr>
                          </a:solidFill>
                        </a:rPr>
                        <a:t>Субсидии</a:t>
                      </a:r>
                    </a:p>
                    <a:p>
                      <a:pPr algn="ctr"/>
                      <a:endParaRPr lang="ru-RU" sz="1400" b="1" dirty="0" smtClean="0">
                        <a:solidFill>
                          <a:schemeClr val="accent1">
                            <a:lumMod val="50000"/>
                          </a:schemeClr>
                        </a:solidFill>
                      </a:endParaRPr>
                    </a:p>
                    <a:p>
                      <a:pPr algn="ctr"/>
                      <a:endParaRPr lang="ru-RU" sz="1400" b="1" dirty="0" smtClean="0">
                        <a:solidFill>
                          <a:schemeClr val="accent1">
                            <a:lumMod val="50000"/>
                          </a:schemeClr>
                        </a:solidFill>
                      </a:endParaRPr>
                    </a:p>
                    <a:p>
                      <a:pPr algn="ctr"/>
                      <a:r>
                        <a:rPr lang="ru-RU" sz="1400" b="1" dirty="0" smtClean="0">
                          <a:solidFill>
                            <a:schemeClr val="accent1">
                              <a:lumMod val="50000"/>
                            </a:schemeClr>
                          </a:solidFill>
                        </a:rPr>
                        <a:t>1 177,3 </a:t>
                      </a:r>
                    </a:p>
                    <a:p>
                      <a:pPr algn="ctr"/>
                      <a:r>
                        <a:rPr lang="ru-RU" sz="1400" b="1" dirty="0" smtClean="0">
                          <a:solidFill>
                            <a:schemeClr val="accent1">
                              <a:lumMod val="50000"/>
                            </a:schemeClr>
                          </a:solidFill>
                        </a:rPr>
                        <a:t>млн. руб.</a:t>
                      </a:r>
                    </a:p>
                    <a:p>
                      <a:pPr algn="ctr"/>
                      <a:endParaRPr lang="ru-RU" sz="1400" b="1" dirty="0">
                        <a:solidFill>
                          <a:schemeClr val="accent1">
                            <a:lumMod val="50000"/>
                          </a:schemeClr>
                        </a:solidFill>
                      </a:endParaRPr>
                    </a:p>
                  </a:txBody>
                  <a:tcPr>
                    <a:solidFill>
                      <a:schemeClr val="accent1">
                        <a:lumMod val="60000"/>
                        <a:lumOff val="40000"/>
                      </a:schemeClr>
                    </a:solidFill>
                  </a:tcPr>
                </a:tc>
                <a:tc>
                  <a:txBody>
                    <a:bodyPr/>
                    <a:lstStyle/>
                    <a:p>
                      <a:pPr algn="ctr"/>
                      <a:endParaRPr lang="ru-RU" sz="1400" b="1" dirty="0" smtClean="0">
                        <a:solidFill>
                          <a:schemeClr val="accent1">
                            <a:lumMod val="50000"/>
                          </a:schemeClr>
                        </a:solidFill>
                      </a:endParaRPr>
                    </a:p>
                    <a:p>
                      <a:pPr algn="ctr"/>
                      <a:endParaRPr lang="ru-RU" sz="1400" b="1" dirty="0" smtClean="0">
                        <a:solidFill>
                          <a:schemeClr val="accent1">
                            <a:lumMod val="50000"/>
                          </a:schemeClr>
                        </a:solidFill>
                      </a:endParaRPr>
                    </a:p>
                    <a:p>
                      <a:pPr algn="ctr"/>
                      <a:endParaRPr lang="ru-RU" sz="1400" b="1" dirty="0" smtClean="0">
                        <a:solidFill>
                          <a:schemeClr val="accent1">
                            <a:lumMod val="50000"/>
                          </a:schemeClr>
                        </a:solidFill>
                      </a:endParaRPr>
                    </a:p>
                    <a:p>
                      <a:pPr marL="0" marR="0" indent="0" algn="ctr" defTabSz="914400" rtl="0" eaLnBrk="1" fontAlgn="auto" latinLnBrk="0" hangingPunct="1">
                        <a:lnSpc>
                          <a:spcPct val="100000"/>
                        </a:lnSpc>
                        <a:spcBef>
                          <a:spcPts val="0"/>
                        </a:spcBef>
                        <a:spcAft>
                          <a:spcPts val="0"/>
                        </a:spcAft>
                        <a:buClrTx/>
                        <a:buSzTx/>
                        <a:buFontTx/>
                        <a:buNone/>
                        <a:tabLst/>
                        <a:defRPr/>
                      </a:pPr>
                      <a:r>
                        <a:rPr lang="ru-RU" sz="1400" b="1" dirty="0" smtClean="0">
                          <a:solidFill>
                            <a:schemeClr val="accent1">
                              <a:lumMod val="50000"/>
                            </a:schemeClr>
                          </a:solidFill>
                        </a:rPr>
                        <a:t>Субвенции</a:t>
                      </a:r>
                    </a:p>
                    <a:p>
                      <a:pPr algn="ctr"/>
                      <a:endParaRPr lang="ru-RU" sz="1400" b="1" dirty="0" smtClean="0">
                        <a:solidFill>
                          <a:schemeClr val="accent1">
                            <a:lumMod val="50000"/>
                          </a:schemeClr>
                        </a:solidFill>
                      </a:endParaRPr>
                    </a:p>
                    <a:p>
                      <a:pPr algn="ctr"/>
                      <a:endParaRPr lang="ru-RU" sz="1400" b="1" dirty="0" smtClean="0">
                        <a:solidFill>
                          <a:schemeClr val="accent1">
                            <a:lumMod val="50000"/>
                          </a:schemeClr>
                        </a:solidFill>
                      </a:endParaRPr>
                    </a:p>
                    <a:p>
                      <a:pPr marL="0" marR="0" indent="0" algn="ctr" defTabSz="914400" rtl="0" eaLnBrk="1" fontAlgn="auto" latinLnBrk="0" hangingPunct="1">
                        <a:lnSpc>
                          <a:spcPct val="100000"/>
                        </a:lnSpc>
                        <a:spcBef>
                          <a:spcPts val="0"/>
                        </a:spcBef>
                        <a:spcAft>
                          <a:spcPts val="0"/>
                        </a:spcAft>
                        <a:buClrTx/>
                        <a:buSzTx/>
                        <a:buFontTx/>
                        <a:buNone/>
                        <a:tabLst/>
                        <a:defRPr/>
                      </a:pPr>
                      <a:r>
                        <a:rPr lang="ru-RU" sz="1400" b="1" dirty="0" smtClean="0">
                          <a:solidFill>
                            <a:schemeClr val="accent1">
                              <a:lumMod val="50000"/>
                            </a:schemeClr>
                          </a:solidFill>
                        </a:rPr>
                        <a:t>3 835,9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400" b="1" dirty="0" smtClean="0">
                          <a:solidFill>
                            <a:schemeClr val="accent1">
                              <a:lumMod val="50000"/>
                            </a:schemeClr>
                          </a:solidFill>
                        </a:rPr>
                        <a:t>млн. руб.</a:t>
                      </a:r>
                    </a:p>
                    <a:p>
                      <a:pPr algn="ctr"/>
                      <a:endParaRPr lang="ru-RU" sz="1400" b="1" dirty="0" smtClean="0">
                        <a:solidFill>
                          <a:schemeClr val="accent1">
                            <a:lumMod val="50000"/>
                          </a:schemeClr>
                        </a:solidFill>
                      </a:endParaRPr>
                    </a:p>
                  </a:txBody>
                  <a:tcPr>
                    <a:solidFill>
                      <a:schemeClr val="accent1">
                        <a:lumMod val="60000"/>
                        <a:lumOff val="40000"/>
                      </a:schemeClr>
                    </a:solidFill>
                  </a:tcPr>
                </a:tc>
                <a:tc>
                  <a:txBody>
                    <a:bodyPr/>
                    <a:lstStyle/>
                    <a:p>
                      <a:pPr algn="ctr"/>
                      <a:endParaRPr lang="ru-RU" sz="1400" b="1" dirty="0" smtClean="0">
                        <a:solidFill>
                          <a:schemeClr val="accent1">
                            <a:lumMod val="50000"/>
                          </a:schemeClr>
                        </a:solidFill>
                      </a:endParaRPr>
                    </a:p>
                    <a:p>
                      <a:pPr algn="ctr"/>
                      <a:endParaRPr lang="ru-RU" sz="1400" b="1" dirty="0" smtClean="0">
                        <a:solidFill>
                          <a:schemeClr val="accent1">
                            <a:lumMod val="50000"/>
                          </a:schemeClr>
                        </a:solidFill>
                      </a:endParaRPr>
                    </a:p>
                    <a:p>
                      <a:pPr algn="ctr"/>
                      <a:r>
                        <a:rPr lang="ru-RU" sz="1400" b="1" dirty="0" smtClean="0">
                          <a:solidFill>
                            <a:schemeClr val="accent1">
                              <a:lumMod val="50000"/>
                            </a:schemeClr>
                          </a:solidFill>
                        </a:rPr>
                        <a:t>Иные межбюджетные трансферты</a:t>
                      </a:r>
                    </a:p>
                    <a:p>
                      <a:pPr algn="ctr"/>
                      <a:endParaRPr lang="ru-RU" sz="1400" b="1" dirty="0" smtClean="0">
                        <a:solidFill>
                          <a:schemeClr val="accent1">
                            <a:lumMod val="50000"/>
                          </a:schemeClr>
                        </a:solidFill>
                      </a:endParaRPr>
                    </a:p>
                    <a:p>
                      <a:pPr algn="ctr"/>
                      <a:r>
                        <a:rPr lang="ru-RU" sz="1400" b="1" dirty="0" smtClean="0">
                          <a:solidFill>
                            <a:schemeClr val="accent1">
                              <a:lumMod val="50000"/>
                            </a:schemeClr>
                          </a:solidFill>
                        </a:rPr>
                        <a:t>660,6</a:t>
                      </a:r>
                    </a:p>
                    <a:p>
                      <a:pPr algn="ctr"/>
                      <a:r>
                        <a:rPr lang="ru-RU" sz="1400" b="1" dirty="0" smtClean="0">
                          <a:solidFill>
                            <a:schemeClr val="accent1">
                              <a:lumMod val="50000"/>
                            </a:schemeClr>
                          </a:solidFill>
                        </a:rPr>
                        <a:t> млн. руб.</a:t>
                      </a:r>
                      <a:endParaRPr lang="ru-RU" sz="1400" b="1" dirty="0">
                        <a:solidFill>
                          <a:schemeClr val="accent1">
                            <a:lumMod val="50000"/>
                          </a:schemeClr>
                        </a:solidFill>
                      </a:endParaRPr>
                    </a:p>
                  </a:txBody>
                  <a:tcPr>
                    <a:solidFill>
                      <a:schemeClr val="accent1">
                        <a:lumMod val="60000"/>
                        <a:lumOff val="40000"/>
                      </a:schemeClr>
                    </a:solidFill>
                  </a:tcPr>
                </a:tc>
                <a:extLst>
                  <a:ext uri="{0D108BD9-81ED-4DB2-BD59-A6C34878D82A}">
                    <a16:rowId xmlns:a16="http://schemas.microsoft.com/office/drawing/2014/main" val="10001"/>
                  </a:ext>
                </a:extLst>
              </a:tr>
            </a:tbl>
          </a:graphicData>
        </a:graphic>
      </p:graphicFrame>
      <p:sp>
        <p:nvSpPr>
          <p:cNvPr id="3" name="Номер слайда 2"/>
          <p:cNvSpPr>
            <a:spLocks noGrp="1"/>
          </p:cNvSpPr>
          <p:nvPr>
            <p:ph type="sldNum" sz="quarter" idx="12"/>
          </p:nvPr>
        </p:nvSpPr>
        <p:spPr/>
        <p:txBody>
          <a:bodyPr/>
          <a:lstStyle/>
          <a:p>
            <a:fld id="{CC173F88-3387-453B-9303-AC0210B95CB8}" type="slidenum">
              <a:rPr lang="ru-RU" smtClean="0"/>
              <a:pPr/>
              <a:t>15</a:t>
            </a:fld>
            <a:endParaRPr lang="ru-RU"/>
          </a:p>
        </p:txBody>
      </p:sp>
    </p:spTree>
    <p:extLst>
      <p:ext uri="{BB962C8B-B14F-4D97-AF65-F5344CB8AC3E}">
        <p14:creationId xmlns:p14="http://schemas.microsoft.com/office/powerpoint/2010/main" val="362992556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 name="Прямоугольник 29"/>
          <p:cNvSpPr/>
          <p:nvPr/>
        </p:nvSpPr>
        <p:spPr>
          <a:xfrm>
            <a:off x="0" y="1392073"/>
            <a:ext cx="9144000" cy="5466663"/>
          </a:xfrm>
          <a:prstGeom prst="rect">
            <a:avLst/>
          </a:prstGeom>
          <a:solidFill>
            <a:schemeClr val="bg1">
              <a:alpha val="89000"/>
            </a:schemeClr>
          </a:solidFill>
          <a:ln w="180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dirty="0"/>
          </a:p>
        </p:txBody>
      </p:sp>
      <p:sp>
        <p:nvSpPr>
          <p:cNvPr id="28" name="Прямоугольник 27"/>
          <p:cNvSpPr/>
          <p:nvPr/>
        </p:nvSpPr>
        <p:spPr>
          <a:xfrm>
            <a:off x="0" y="1"/>
            <a:ext cx="9144000" cy="1392072"/>
          </a:xfrm>
          <a:prstGeom prst="rect">
            <a:avLst/>
          </a:prstGeom>
          <a:solidFill>
            <a:schemeClr val="accent5">
              <a:lumMod val="75000"/>
              <a:alpha val="94000"/>
            </a:schemeClr>
          </a:solidFill>
          <a:ln w="18097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296091" y="268513"/>
            <a:ext cx="8560525" cy="795801"/>
          </a:xfrm>
        </p:spPr>
        <p:txBody>
          <a:bodyPr>
            <a:noAutofit/>
          </a:bodyPr>
          <a:lstStyle/>
          <a:p>
            <a:pPr algn="ctr"/>
            <a:r>
              <a:rPr lang="ru-RU" sz="2800" b="1" dirty="0" smtClean="0">
                <a:solidFill>
                  <a:schemeClr val="bg1"/>
                </a:solidFill>
                <a:latin typeface="+mn-lt"/>
              </a:rPr>
              <a:t>Сведения </a:t>
            </a:r>
            <a:r>
              <a:rPr lang="ru-RU" sz="2800" b="1" dirty="0">
                <a:solidFill>
                  <a:schemeClr val="bg1"/>
                </a:solidFill>
                <a:latin typeface="+mn-lt"/>
              </a:rPr>
              <a:t>о доходах местного бюджета</a:t>
            </a:r>
            <a:endParaRPr lang="ru-RU" sz="2800" b="1" dirty="0">
              <a:ln w="18415" cmpd="sng">
                <a:solidFill>
                  <a:srgbClr val="FFFFFF"/>
                </a:solidFill>
                <a:prstDash val="solid"/>
              </a:ln>
              <a:solidFill>
                <a:schemeClr val="bg1"/>
              </a:solidFill>
              <a:effectLst>
                <a:outerShdw blurRad="63500" dir="3600000" algn="tl" rotWithShape="0">
                  <a:srgbClr val="000000">
                    <a:alpha val="70000"/>
                  </a:srgbClr>
                </a:outerShdw>
              </a:effectLst>
              <a:latin typeface="+mn-lt"/>
            </a:endParaRPr>
          </a:p>
        </p:txBody>
      </p:sp>
      <p:sp>
        <p:nvSpPr>
          <p:cNvPr id="29" name="Прямоугольник 28"/>
          <p:cNvSpPr/>
          <p:nvPr/>
        </p:nvSpPr>
        <p:spPr>
          <a:xfrm>
            <a:off x="214128" y="206343"/>
            <a:ext cx="8725156" cy="953717"/>
          </a:xfrm>
          <a:prstGeom prst="rect">
            <a:avLst/>
          </a:prstGeom>
          <a:no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Прямоугольник 5"/>
          <p:cNvSpPr/>
          <p:nvPr/>
        </p:nvSpPr>
        <p:spPr>
          <a:xfrm>
            <a:off x="0" y="1632632"/>
            <a:ext cx="9144000" cy="646331"/>
          </a:xfrm>
          <a:prstGeom prst="rect">
            <a:avLst/>
          </a:prstGeom>
        </p:spPr>
        <p:txBody>
          <a:bodyPr wrap="square">
            <a:spAutoFit/>
          </a:bodyPr>
          <a:lstStyle/>
          <a:p>
            <a:r>
              <a:rPr lang="ru-RU" b="1" dirty="0" smtClean="0">
                <a:solidFill>
                  <a:schemeClr val="accent1">
                    <a:lumMod val="50000"/>
                  </a:schemeClr>
                </a:solidFill>
              </a:rPr>
              <a:t>   Выполнение первоначального и уточненного плана по доходам в 202</a:t>
            </a:r>
            <a:r>
              <a:rPr lang="en-US" b="1" dirty="0" smtClean="0">
                <a:solidFill>
                  <a:schemeClr val="accent1">
                    <a:lumMod val="50000"/>
                  </a:schemeClr>
                </a:solidFill>
              </a:rPr>
              <a:t>5</a:t>
            </a:r>
            <a:r>
              <a:rPr lang="ru-RU" b="1" dirty="0" smtClean="0">
                <a:solidFill>
                  <a:schemeClr val="accent1">
                    <a:lumMod val="50000"/>
                  </a:schemeClr>
                </a:solidFill>
              </a:rPr>
              <a:t> году (млн.руб.),</a:t>
            </a:r>
          </a:p>
          <a:p>
            <a:r>
              <a:rPr lang="ru-RU" b="1" dirty="0" smtClean="0">
                <a:solidFill>
                  <a:schemeClr val="accent1">
                    <a:lumMod val="50000"/>
                  </a:schemeClr>
                </a:solidFill>
              </a:rPr>
              <a:t>   исполнение доходов бюджета в сравнении с предыдущим годом (%)</a:t>
            </a:r>
            <a:endParaRPr lang="ru-RU" b="1" dirty="0">
              <a:solidFill>
                <a:schemeClr val="accent1">
                  <a:lumMod val="50000"/>
                </a:schemeClr>
              </a:solidFill>
            </a:endParaRPr>
          </a:p>
        </p:txBody>
      </p:sp>
      <p:graphicFrame>
        <p:nvGraphicFramePr>
          <p:cNvPr id="7" name="Диаграмма 6"/>
          <p:cNvGraphicFramePr/>
          <p:nvPr>
            <p:extLst>
              <p:ext uri="{D42A27DB-BD31-4B8C-83A1-F6EECF244321}">
                <p14:modId xmlns:p14="http://schemas.microsoft.com/office/powerpoint/2010/main" val="2068301031"/>
              </p:ext>
            </p:extLst>
          </p:nvPr>
        </p:nvGraphicFramePr>
        <p:xfrm>
          <a:off x="-1" y="2543175"/>
          <a:ext cx="4727275" cy="375507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Диаграмма 7"/>
          <p:cNvGraphicFramePr/>
          <p:nvPr>
            <p:extLst>
              <p:ext uri="{D42A27DB-BD31-4B8C-83A1-F6EECF244321}">
                <p14:modId xmlns:p14="http://schemas.microsoft.com/office/powerpoint/2010/main" val="3509633973"/>
              </p:ext>
            </p:extLst>
          </p:nvPr>
        </p:nvGraphicFramePr>
        <p:xfrm>
          <a:off x="4845466" y="2543504"/>
          <a:ext cx="4298534" cy="4045221"/>
        </p:xfrm>
        <a:graphic>
          <a:graphicData uri="http://schemas.openxmlformats.org/drawingml/2006/chart">
            <c:chart xmlns:c="http://schemas.openxmlformats.org/drawingml/2006/chart" xmlns:r="http://schemas.openxmlformats.org/officeDocument/2006/relationships" r:id="rId3"/>
          </a:graphicData>
        </a:graphic>
      </p:graphicFrame>
      <p:sp>
        <p:nvSpPr>
          <p:cNvPr id="3" name="Номер слайда 2"/>
          <p:cNvSpPr>
            <a:spLocks noGrp="1"/>
          </p:cNvSpPr>
          <p:nvPr>
            <p:ph type="sldNum" sz="quarter" idx="12"/>
          </p:nvPr>
        </p:nvSpPr>
        <p:spPr/>
        <p:txBody>
          <a:bodyPr/>
          <a:lstStyle/>
          <a:p>
            <a:fld id="{CC173F88-3387-453B-9303-AC0210B95CB8}" type="slidenum">
              <a:rPr lang="ru-RU" smtClean="0"/>
              <a:pPr/>
              <a:t>16</a:t>
            </a:fld>
            <a:endParaRPr lang="ru-RU"/>
          </a:p>
        </p:txBody>
      </p:sp>
    </p:spTree>
    <p:extLst>
      <p:ext uri="{BB962C8B-B14F-4D97-AF65-F5344CB8AC3E}">
        <p14:creationId xmlns:p14="http://schemas.microsoft.com/office/powerpoint/2010/main" val="104954884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 name="Прямоугольник 29"/>
          <p:cNvSpPr/>
          <p:nvPr/>
        </p:nvSpPr>
        <p:spPr>
          <a:xfrm>
            <a:off x="0" y="1392073"/>
            <a:ext cx="9144000" cy="5466663"/>
          </a:xfrm>
          <a:prstGeom prst="rect">
            <a:avLst/>
          </a:prstGeom>
          <a:solidFill>
            <a:schemeClr val="bg1">
              <a:alpha val="89000"/>
            </a:schemeClr>
          </a:solidFill>
          <a:ln w="180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dirty="0"/>
          </a:p>
        </p:txBody>
      </p:sp>
      <p:sp>
        <p:nvSpPr>
          <p:cNvPr id="28" name="Прямоугольник 27"/>
          <p:cNvSpPr/>
          <p:nvPr/>
        </p:nvSpPr>
        <p:spPr>
          <a:xfrm>
            <a:off x="0" y="1"/>
            <a:ext cx="9144000" cy="1392072"/>
          </a:xfrm>
          <a:prstGeom prst="rect">
            <a:avLst/>
          </a:prstGeom>
          <a:solidFill>
            <a:schemeClr val="accent5">
              <a:lumMod val="75000"/>
              <a:alpha val="94000"/>
            </a:schemeClr>
          </a:solidFill>
          <a:ln w="18097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400" b="1" dirty="0">
              <a:solidFill>
                <a:schemeClr val="accent1">
                  <a:lumMod val="50000"/>
                </a:schemeClr>
              </a:solidFill>
            </a:endParaRPr>
          </a:p>
        </p:txBody>
      </p:sp>
      <p:sp>
        <p:nvSpPr>
          <p:cNvPr id="2" name="Заголовок 1"/>
          <p:cNvSpPr>
            <a:spLocks noGrp="1"/>
          </p:cNvSpPr>
          <p:nvPr>
            <p:ph type="title"/>
          </p:nvPr>
        </p:nvSpPr>
        <p:spPr>
          <a:xfrm>
            <a:off x="296091" y="268513"/>
            <a:ext cx="8560525" cy="795801"/>
          </a:xfrm>
        </p:spPr>
        <p:txBody>
          <a:bodyPr>
            <a:noAutofit/>
          </a:bodyPr>
          <a:lstStyle/>
          <a:p>
            <a:pPr algn="ctr"/>
            <a:r>
              <a:rPr lang="ru-RU" sz="2800" b="1" dirty="0" smtClean="0">
                <a:solidFill>
                  <a:schemeClr val="bg1"/>
                </a:solidFill>
                <a:latin typeface="+mn-lt"/>
              </a:rPr>
              <a:t>Сведения </a:t>
            </a:r>
            <a:r>
              <a:rPr lang="ru-RU" sz="2800" b="1" dirty="0">
                <a:solidFill>
                  <a:schemeClr val="bg1"/>
                </a:solidFill>
                <a:latin typeface="+mn-lt"/>
              </a:rPr>
              <a:t>о доходах местного бюджета</a:t>
            </a:r>
            <a:endParaRPr lang="ru-RU" sz="2800" b="1" dirty="0">
              <a:ln w="18415" cmpd="sng">
                <a:solidFill>
                  <a:srgbClr val="FFFFFF"/>
                </a:solidFill>
                <a:prstDash val="solid"/>
              </a:ln>
              <a:solidFill>
                <a:schemeClr val="bg1"/>
              </a:solidFill>
              <a:effectLst>
                <a:outerShdw blurRad="63500" dir="3600000" algn="tl" rotWithShape="0">
                  <a:srgbClr val="000000">
                    <a:alpha val="70000"/>
                  </a:srgbClr>
                </a:outerShdw>
              </a:effectLst>
              <a:latin typeface="+mn-lt"/>
            </a:endParaRPr>
          </a:p>
        </p:txBody>
      </p:sp>
      <p:sp>
        <p:nvSpPr>
          <p:cNvPr id="29" name="Прямоугольник 28"/>
          <p:cNvSpPr/>
          <p:nvPr/>
        </p:nvSpPr>
        <p:spPr>
          <a:xfrm>
            <a:off x="214128" y="206343"/>
            <a:ext cx="8725156" cy="953717"/>
          </a:xfrm>
          <a:prstGeom prst="rect">
            <a:avLst/>
          </a:prstGeom>
          <a:no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Прямоугольник 6"/>
          <p:cNvSpPr/>
          <p:nvPr/>
        </p:nvSpPr>
        <p:spPr>
          <a:xfrm>
            <a:off x="214129" y="1458240"/>
            <a:ext cx="8725156" cy="338554"/>
          </a:xfrm>
          <a:prstGeom prst="rect">
            <a:avLst/>
          </a:prstGeom>
        </p:spPr>
        <p:txBody>
          <a:bodyPr wrap="square">
            <a:spAutoFit/>
          </a:bodyPr>
          <a:lstStyle/>
          <a:p>
            <a:r>
              <a:rPr lang="ru-RU" sz="1600" b="1" dirty="0" smtClean="0">
                <a:solidFill>
                  <a:schemeClr val="accent1">
                    <a:lumMod val="50000"/>
                  </a:schemeClr>
                </a:solidFill>
              </a:rPr>
              <a:t>Объем собственных поступлений в бюджет Каменск-Уральского городского округа в 2025 году</a:t>
            </a:r>
            <a:endParaRPr lang="ru-RU" sz="1600" b="1" dirty="0">
              <a:solidFill>
                <a:schemeClr val="accent1">
                  <a:lumMod val="50000"/>
                </a:schemeClr>
              </a:solidFill>
            </a:endParaRPr>
          </a:p>
        </p:txBody>
      </p:sp>
      <p:sp>
        <p:nvSpPr>
          <p:cNvPr id="3" name="Номер слайда 2"/>
          <p:cNvSpPr>
            <a:spLocks noGrp="1"/>
          </p:cNvSpPr>
          <p:nvPr>
            <p:ph type="sldNum" sz="quarter" idx="12"/>
          </p:nvPr>
        </p:nvSpPr>
        <p:spPr/>
        <p:txBody>
          <a:bodyPr/>
          <a:lstStyle/>
          <a:p>
            <a:fld id="{CC173F88-3387-453B-9303-AC0210B95CB8}" type="slidenum">
              <a:rPr lang="ru-RU" smtClean="0"/>
              <a:pPr/>
              <a:t>17</a:t>
            </a:fld>
            <a:endParaRPr lang="ru-RU"/>
          </a:p>
        </p:txBody>
      </p:sp>
      <p:graphicFrame>
        <p:nvGraphicFramePr>
          <p:cNvPr id="6" name="object 10"/>
          <p:cNvGraphicFramePr>
            <a:graphicFrameLocks noGrp="1"/>
          </p:cNvGraphicFramePr>
          <p:nvPr>
            <p:extLst>
              <p:ext uri="{D42A27DB-BD31-4B8C-83A1-F6EECF244321}">
                <p14:modId xmlns:p14="http://schemas.microsoft.com/office/powerpoint/2010/main" val="3192680100"/>
              </p:ext>
            </p:extLst>
          </p:nvPr>
        </p:nvGraphicFramePr>
        <p:xfrm>
          <a:off x="214128" y="1983989"/>
          <a:ext cx="8725156" cy="4675363"/>
        </p:xfrm>
        <a:graphic>
          <a:graphicData uri="http://schemas.openxmlformats.org/drawingml/2006/table">
            <a:tbl>
              <a:tblPr firstRow="1" bandRow="1">
                <a:tableStyleId>{69CF1AB2-1976-4502-BF36-3FF5EA218861}</a:tableStyleId>
              </a:tblPr>
              <a:tblGrid>
                <a:gridCol w="3724701">
                  <a:extLst>
                    <a:ext uri="{9D8B030D-6E8A-4147-A177-3AD203B41FA5}">
                      <a16:colId xmlns:a16="http://schemas.microsoft.com/office/drawing/2014/main" val="20000"/>
                    </a:ext>
                  </a:extLst>
                </a:gridCol>
                <a:gridCol w="893850">
                  <a:extLst>
                    <a:ext uri="{9D8B030D-6E8A-4147-A177-3AD203B41FA5}">
                      <a16:colId xmlns:a16="http://schemas.microsoft.com/office/drawing/2014/main" val="20001"/>
                    </a:ext>
                  </a:extLst>
                </a:gridCol>
                <a:gridCol w="811319">
                  <a:extLst>
                    <a:ext uri="{9D8B030D-6E8A-4147-A177-3AD203B41FA5}">
                      <a16:colId xmlns:a16="http://schemas.microsoft.com/office/drawing/2014/main" val="20002"/>
                    </a:ext>
                  </a:extLst>
                </a:gridCol>
                <a:gridCol w="686501">
                  <a:extLst>
                    <a:ext uri="{9D8B030D-6E8A-4147-A177-3AD203B41FA5}">
                      <a16:colId xmlns:a16="http://schemas.microsoft.com/office/drawing/2014/main" val="20003"/>
                    </a:ext>
                  </a:extLst>
                </a:gridCol>
                <a:gridCol w="936134">
                  <a:extLst>
                    <a:ext uri="{9D8B030D-6E8A-4147-A177-3AD203B41FA5}">
                      <a16:colId xmlns:a16="http://schemas.microsoft.com/office/drawing/2014/main" val="20004"/>
                    </a:ext>
                  </a:extLst>
                </a:gridCol>
                <a:gridCol w="811319">
                  <a:extLst>
                    <a:ext uri="{9D8B030D-6E8A-4147-A177-3AD203B41FA5}">
                      <a16:colId xmlns:a16="http://schemas.microsoft.com/office/drawing/2014/main" val="20005"/>
                    </a:ext>
                  </a:extLst>
                </a:gridCol>
                <a:gridCol w="861332">
                  <a:extLst>
                    <a:ext uri="{9D8B030D-6E8A-4147-A177-3AD203B41FA5}">
                      <a16:colId xmlns:a16="http://schemas.microsoft.com/office/drawing/2014/main" val="20006"/>
                    </a:ext>
                  </a:extLst>
                </a:gridCol>
              </a:tblGrid>
              <a:tr h="218060">
                <a:tc rowSpan="2">
                  <a:txBody>
                    <a:bodyPr/>
                    <a:lstStyle/>
                    <a:p>
                      <a:pPr marL="0" marR="0" indent="0" algn="ctr" defTabSz="1028700" rtl="0" eaLnBrk="1" fontAlgn="auto" latinLnBrk="0" hangingPunct="1">
                        <a:lnSpc>
                          <a:spcPct val="100000"/>
                        </a:lnSpc>
                        <a:spcBef>
                          <a:spcPts val="0"/>
                        </a:spcBef>
                        <a:spcAft>
                          <a:spcPts val="0"/>
                        </a:spcAft>
                        <a:buClrTx/>
                        <a:buSzTx/>
                        <a:buFontTx/>
                        <a:buNone/>
                        <a:tabLst/>
                        <a:defRPr/>
                      </a:pPr>
                      <a:r>
                        <a:rPr lang="ru-RU" sz="1000" kern="0" baseline="0" dirty="0" smtClean="0"/>
                        <a:t>Наименование доходного источника</a:t>
                      </a:r>
                      <a:endParaRPr lang="ru-RU" sz="1000" b="1" kern="0" baseline="0" dirty="0" smtClean="0">
                        <a:solidFill>
                          <a:schemeClr val="accent1">
                            <a:lumMod val="50000"/>
                          </a:schemeClr>
                        </a:solidFill>
                        <a:latin typeface="+mn-lt"/>
                        <a:cs typeface="Arial" pitchFamily="34" charset="0"/>
                      </a:endParaRPr>
                    </a:p>
                  </a:txBody>
                  <a:tcPr marL="0" marR="0" marT="0" marB="0" anchor="ctr"/>
                </a:tc>
                <a:tc rowSpan="2">
                  <a:txBody>
                    <a:bodyPr/>
                    <a:lstStyle/>
                    <a:p>
                      <a:pPr marL="0" marR="635" algn="ctr" defTabSz="1028700" rtl="0" eaLnBrk="1" latinLnBrk="0" hangingPunct="1">
                        <a:lnSpc>
                          <a:spcPct val="100000"/>
                        </a:lnSpc>
                        <a:spcBef>
                          <a:spcPts val="90"/>
                        </a:spcBef>
                      </a:pPr>
                      <a:r>
                        <a:rPr lang="ru-RU" sz="1000" kern="0" baseline="0" dirty="0" smtClean="0"/>
                        <a:t>202</a:t>
                      </a:r>
                      <a:r>
                        <a:rPr lang="en-US" sz="1000" kern="0" baseline="0" dirty="0" smtClean="0"/>
                        <a:t>4</a:t>
                      </a:r>
                      <a:r>
                        <a:rPr lang="ru-RU" sz="1000" kern="0" baseline="0" dirty="0" smtClean="0"/>
                        <a:t> год</a:t>
                      </a:r>
                    </a:p>
                    <a:p>
                      <a:pPr marL="0" marR="635" indent="0" algn="ctr" defTabSz="1028700" rtl="0" eaLnBrk="1" fontAlgn="auto" latinLnBrk="0" hangingPunct="1">
                        <a:lnSpc>
                          <a:spcPct val="100000"/>
                        </a:lnSpc>
                        <a:spcBef>
                          <a:spcPts val="90"/>
                        </a:spcBef>
                        <a:spcAft>
                          <a:spcPts val="0"/>
                        </a:spcAft>
                        <a:buClrTx/>
                        <a:buSzTx/>
                        <a:buFontTx/>
                        <a:buNone/>
                        <a:tabLst/>
                        <a:defRPr/>
                      </a:pPr>
                      <a:r>
                        <a:rPr lang="ru-RU" sz="1000" kern="0" baseline="0" dirty="0" smtClean="0"/>
                        <a:t>факт</a:t>
                      </a:r>
                      <a:endParaRPr lang="ru-RU" sz="1000" b="1" kern="0" baseline="0" dirty="0" smtClean="0">
                        <a:solidFill>
                          <a:schemeClr val="accent1">
                            <a:lumMod val="50000"/>
                          </a:schemeClr>
                        </a:solidFill>
                        <a:latin typeface="+mn-lt"/>
                        <a:ea typeface="+mn-ea"/>
                        <a:cs typeface="+mn-cs"/>
                      </a:endParaRPr>
                    </a:p>
                  </a:txBody>
                  <a:tcPr marL="0" marR="0" marT="9876" marB="0" anchor="ctr"/>
                </a:tc>
                <a:tc gridSpan="3">
                  <a:txBody>
                    <a:bodyPr/>
                    <a:lstStyle/>
                    <a:p>
                      <a:pPr marL="0" marR="635" algn="ctr" defTabSz="1028700" rtl="0" eaLnBrk="1" latinLnBrk="0" hangingPunct="1">
                        <a:lnSpc>
                          <a:spcPct val="100000"/>
                        </a:lnSpc>
                        <a:spcBef>
                          <a:spcPts val="90"/>
                        </a:spcBef>
                      </a:pPr>
                      <a:r>
                        <a:rPr lang="ru-RU" sz="1000" kern="0" baseline="0" dirty="0" smtClean="0"/>
                        <a:t>202</a:t>
                      </a:r>
                      <a:r>
                        <a:rPr lang="en-US" sz="1000" kern="0" baseline="0" dirty="0" smtClean="0"/>
                        <a:t>5</a:t>
                      </a:r>
                      <a:r>
                        <a:rPr lang="ru-RU" sz="1000" kern="0" baseline="0" dirty="0" smtClean="0"/>
                        <a:t> год</a:t>
                      </a:r>
                      <a:endParaRPr lang="ru-RU" sz="1000" b="1" kern="0" baseline="0" dirty="0">
                        <a:solidFill>
                          <a:schemeClr val="accent1">
                            <a:lumMod val="50000"/>
                          </a:schemeClr>
                        </a:solidFill>
                        <a:latin typeface="+mn-lt"/>
                        <a:ea typeface="+mn-ea"/>
                        <a:cs typeface="+mn-cs"/>
                      </a:endParaRPr>
                    </a:p>
                  </a:txBody>
                  <a:tcPr marL="0" marR="0" marT="9876" marB="0" anchor="ctr"/>
                </a:tc>
                <a:tc hMerge="1">
                  <a:txBody>
                    <a:bodyPr/>
                    <a:lstStyle/>
                    <a:p>
                      <a:pPr marL="1905" algn="ctr">
                        <a:lnSpc>
                          <a:spcPct val="100000"/>
                        </a:lnSpc>
                        <a:spcBef>
                          <a:spcPts val="5"/>
                        </a:spcBef>
                      </a:pPr>
                      <a:endParaRPr sz="1200" b="1" kern="0" dirty="0">
                        <a:solidFill>
                          <a:schemeClr val="accent5">
                            <a:lumMod val="50000"/>
                          </a:schemeClr>
                        </a:solidFill>
                        <a:latin typeface="Arial" pitchFamily="34" charset="0"/>
                        <a:cs typeface="Arial" pitchFamily="34" charset="0"/>
                      </a:endParaRPr>
                    </a:p>
                  </a:txBody>
                  <a:tcPr marL="0" marR="0" marT="10117" marB="0"/>
                </a:tc>
                <a:tc hMerge="1">
                  <a:txBody>
                    <a:bodyPr/>
                    <a:lstStyle/>
                    <a:p>
                      <a:pPr algn="ctr">
                        <a:lnSpc>
                          <a:spcPct val="100000"/>
                        </a:lnSpc>
                        <a:spcBef>
                          <a:spcPts val="110"/>
                        </a:spcBef>
                      </a:pPr>
                      <a:endParaRPr lang="ru-RU" sz="1200" b="1" kern="0" dirty="0">
                        <a:solidFill>
                          <a:schemeClr val="accent5">
                            <a:lumMod val="50000"/>
                          </a:schemeClr>
                        </a:solidFill>
                        <a:latin typeface="Arial" pitchFamily="34" charset="0"/>
                        <a:cs typeface="Arial" pitchFamily="34" charset="0"/>
                      </a:endParaRPr>
                    </a:p>
                  </a:txBody>
                  <a:tcPr marL="0" marR="0" marT="10117" marB="0"/>
                </a:tc>
                <a:tc gridSpan="2">
                  <a:txBody>
                    <a:bodyPr/>
                    <a:lstStyle/>
                    <a:p>
                      <a:pPr marL="0" marR="635" algn="ctr" defTabSz="1028700" rtl="0" eaLnBrk="1" latinLnBrk="0" hangingPunct="1">
                        <a:lnSpc>
                          <a:spcPct val="100000"/>
                        </a:lnSpc>
                        <a:spcBef>
                          <a:spcPts val="90"/>
                        </a:spcBef>
                      </a:pPr>
                      <a:r>
                        <a:rPr lang="ru-RU" sz="1000" kern="0" baseline="0" dirty="0" smtClean="0"/>
                        <a:t>Отклонение от 202</a:t>
                      </a:r>
                      <a:r>
                        <a:rPr lang="en-US" sz="1000" kern="0" baseline="0" dirty="0" smtClean="0"/>
                        <a:t>4</a:t>
                      </a:r>
                      <a:r>
                        <a:rPr lang="ru-RU" sz="1000" kern="0" baseline="0" dirty="0" smtClean="0"/>
                        <a:t> года</a:t>
                      </a:r>
                      <a:endParaRPr lang="ru-RU" sz="1000" b="1" kern="0" baseline="0" dirty="0">
                        <a:solidFill>
                          <a:schemeClr val="accent1">
                            <a:lumMod val="50000"/>
                          </a:schemeClr>
                        </a:solidFill>
                        <a:latin typeface="+mn-lt"/>
                        <a:ea typeface="+mn-ea"/>
                        <a:cs typeface="+mn-cs"/>
                      </a:endParaRPr>
                    </a:p>
                  </a:txBody>
                  <a:tcPr marL="0" marR="0" marT="0" marB="0" anchor="ctr" anchorCtr="1"/>
                </a:tc>
                <a:tc hMerge="1">
                  <a:txBody>
                    <a:bodyPr/>
                    <a:lstStyle/>
                    <a:p>
                      <a:pPr marR="34290" algn="ctr">
                        <a:lnSpc>
                          <a:spcPct val="100000"/>
                        </a:lnSpc>
                        <a:spcBef>
                          <a:spcPts val="950"/>
                        </a:spcBef>
                      </a:pPr>
                      <a:endParaRPr sz="1200" b="1" kern="0" dirty="0">
                        <a:solidFill>
                          <a:schemeClr val="accent5">
                            <a:lumMod val="50000"/>
                          </a:schemeClr>
                        </a:solidFill>
                        <a:latin typeface="Arial" pitchFamily="34" charset="0"/>
                        <a:cs typeface="Arial" pitchFamily="34" charset="0"/>
                      </a:endParaRPr>
                    </a:p>
                  </a:txBody>
                  <a:tcPr marL="0" marR="0" marT="87374" marB="0"/>
                </a:tc>
                <a:extLst>
                  <a:ext uri="{0D108BD9-81ED-4DB2-BD59-A6C34878D82A}">
                    <a16:rowId xmlns:a16="http://schemas.microsoft.com/office/drawing/2014/main" val="10000"/>
                  </a:ext>
                </a:extLst>
              </a:tr>
              <a:tr h="393294">
                <a:tc vMerge="1">
                  <a:txBody>
                    <a:bodyPr/>
                    <a:lstStyle/>
                    <a:p>
                      <a:pPr marL="795020">
                        <a:lnSpc>
                          <a:spcPct val="100000"/>
                        </a:lnSpc>
                        <a:spcBef>
                          <a:spcPts val="90"/>
                        </a:spcBef>
                      </a:pPr>
                      <a:endParaRPr sz="1200" b="0" kern="0" dirty="0">
                        <a:solidFill>
                          <a:schemeClr val="tx1"/>
                        </a:solidFill>
                        <a:latin typeface="Arial" pitchFamily="34" charset="0"/>
                        <a:cs typeface="Arial" pitchFamily="34" charset="0"/>
                      </a:endParaRPr>
                    </a:p>
                  </a:txBody>
                  <a:tcPr marL="0" marR="0" marT="8277" marB="0"/>
                </a:tc>
                <a:tc vMerge="1">
                  <a:txBody>
                    <a:bodyPr/>
                    <a:lstStyle/>
                    <a:p>
                      <a:pPr marR="635" algn="r">
                        <a:lnSpc>
                          <a:spcPct val="100000"/>
                        </a:lnSpc>
                        <a:spcBef>
                          <a:spcPts val="90"/>
                        </a:spcBef>
                      </a:pPr>
                      <a:endParaRPr sz="1200" b="0" kern="0" dirty="0">
                        <a:solidFill>
                          <a:srgbClr val="FF0000"/>
                        </a:solidFill>
                        <a:latin typeface="Arial" pitchFamily="34" charset="0"/>
                        <a:cs typeface="Arial" pitchFamily="34" charset="0"/>
                      </a:endParaRPr>
                    </a:p>
                  </a:txBody>
                  <a:tcPr marL="0" marR="0" marT="8277" marB="0" anchor="ctr"/>
                </a:tc>
                <a:tc>
                  <a:txBody>
                    <a:bodyPr/>
                    <a:lstStyle/>
                    <a:p>
                      <a:pPr marL="0" marR="635" algn="ctr" defTabSz="1028700" rtl="0" eaLnBrk="1" latinLnBrk="0" hangingPunct="1">
                        <a:lnSpc>
                          <a:spcPct val="100000"/>
                        </a:lnSpc>
                        <a:spcBef>
                          <a:spcPts val="90"/>
                        </a:spcBef>
                      </a:pPr>
                      <a:r>
                        <a:rPr lang="ru-RU" sz="1000" kern="0" baseline="0" dirty="0" smtClean="0"/>
                        <a:t>план</a:t>
                      </a:r>
                      <a:endParaRPr lang="ru-RU" sz="1000" b="1" kern="0" baseline="0" dirty="0" smtClean="0">
                        <a:solidFill>
                          <a:schemeClr val="accent1">
                            <a:lumMod val="50000"/>
                          </a:schemeClr>
                        </a:solidFill>
                        <a:latin typeface="+mn-lt"/>
                        <a:ea typeface="+mn-ea"/>
                        <a:cs typeface="+mn-cs"/>
                      </a:endParaRPr>
                    </a:p>
                  </a:txBody>
                  <a:tcPr marL="0" marR="0" marT="8079" marB="0" anchor="ctr"/>
                </a:tc>
                <a:tc>
                  <a:txBody>
                    <a:bodyPr/>
                    <a:lstStyle/>
                    <a:p>
                      <a:pPr marL="0" marR="635" algn="ctr" defTabSz="1028700" rtl="0" eaLnBrk="1" latinLnBrk="0" hangingPunct="1">
                        <a:lnSpc>
                          <a:spcPct val="100000"/>
                        </a:lnSpc>
                        <a:spcBef>
                          <a:spcPts val="90"/>
                        </a:spcBef>
                      </a:pPr>
                      <a:r>
                        <a:rPr lang="ru-RU" sz="1000" kern="0" baseline="0" dirty="0" smtClean="0"/>
                        <a:t>факт</a:t>
                      </a:r>
                      <a:endParaRPr lang="ru-RU" sz="1000" b="1" kern="0" baseline="0" dirty="0" smtClean="0">
                        <a:solidFill>
                          <a:schemeClr val="accent1">
                            <a:lumMod val="50000"/>
                          </a:schemeClr>
                        </a:solidFill>
                        <a:latin typeface="+mn-lt"/>
                        <a:ea typeface="+mn-ea"/>
                        <a:cs typeface="+mn-cs"/>
                      </a:endParaRPr>
                    </a:p>
                  </a:txBody>
                  <a:tcPr marL="0" marR="0" marT="8079" marB="0" anchor="ctr"/>
                </a:tc>
                <a:tc>
                  <a:txBody>
                    <a:bodyPr/>
                    <a:lstStyle/>
                    <a:p>
                      <a:pPr marL="0" marR="635" indent="0" algn="ctr" defTabSz="1028700" rtl="0" eaLnBrk="1" fontAlgn="auto" latinLnBrk="0" hangingPunct="1">
                        <a:lnSpc>
                          <a:spcPct val="100000"/>
                        </a:lnSpc>
                        <a:spcBef>
                          <a:spcPts val="90"/>
                        </a:spcBef>
                        <a:spcAft>
                          <a:spcPts val="0"/>
                        </a:spcAft>
                        <a:buClrTx/>
                        <a:buSzTx/>
                        <a:buFontTx/>
                        <a:buNone/>
                        <a:tabLst/>
                        <a:defRPr/>
                      </a:pPr>
                      <a:r>
                        <a:rPr lang="ru-RU" sz="1000" kern="0" baseline="0" dirty="0" smtClean="0"/>
                        <a:t>процент </a:t>
                      </a:r>
                    </a:p>
                    <a:p>
                      <a:pPr marL="0" marR="635" indent="0" algn="ctr" defTabSz="1028700" rtl="0" eaLnBrk="1" fontAlgn="auto" latinLnBrk="0" hangingPunct="1">
                        <a:lnSpc>
                          <a:spcPct val="100000"/>
                        </a:lnSpc>
                        <a:spcBef>
                          <a:spcPts val="90"/>
                        </a:spcBef>
                        <a:spcAft>
                          <a:spcPts val="0"/>
                        </a:spcAft>
                        <a:buClrTx/>
                        <a:buSzTx/>
                        <a:buFontTx/>
                        <a:buNone/>
                        <a:tabLst/>
                        <a:defRPr/>
                      </a:pPr>
                      <a:r>
                        <a:rPr lang="ru-RU" sz="1000" kern="0" baseline="0" dirty="0" smtClean="0"/>
                        <a:t> исполнения, %</a:t>
                      </a:r>
                      <a:endParaRPr lang="ru-RU" sz="1000" b="1" kern="0" baseline="0" dirty="0" smtClean="0">
                        <a:solidFill>
                          <a:schemeClr val="accent1">
                            <a:lumMod val="50000"/>
                          </a:schemeClr>
                        </a:solidFill>
                        <a:latin typeface="+mn-lt"/>
                        <a:ea typeface="+mn-ea"/>
                        <a:cs typeface="+mn-cs"/>
                      </a:endParaRPr>
                    </a:p>
                  </a:txBody>
                  <a:tcPr marL="0" marR="0" marT="8079" marB="0" anchor="ctr"/>
                </a:tc>
                <a:tc>
                  <a:txBody>
                    <a:bodyPr/>
                    <a:lstStyle/>
                    <a:p>
                      <a:pPr marL="0" marR="635" algn="ctr" defTabSz="1028700" rtl="0" eaLnBrk="1" latinLnBrk="0" hangingPunct="1">
                        <a:lnSpc>
                          <a:spcPct val="100000"/>
                        </a:lnSpc>
                        <a:spcBef>
                          <a:spcPts val="90"/>
                        </a:spcBef>
                      </a:pPr>
                      <a:r>
                        <a:rPr lang="ru-RU" sz="1000" kern="0" baseline="0" dirty="0" smtClean="0"/>
                        <a:t>сумма</a:t>
                      </a:r>
                      <a:endParaRPr lang="ru-RU" sz="1000" b="1" kern="0" baseline="0" dirty="0">
                        <a:solidFill>
                          <a:schemeClr val="accent1">
                            <a:lumMod val="50000"/>
                          </a:schemeClr>
                        </a:solidFill>
                        <a:latin typeface="+mn-lt"/>
                        <a:ea typeface="+mn-ea"/>
                        <a:cs typeface="+mn-cs"/>
                      </a:endParaRPr>
                    </a:p>
                  </a:txBody>
                  <a:tcPr marL="0" marR="0" marT="8079" marB="0" anchor="ctr"/>
                </a:tc>
                <a:tc>
                  <a:txBody>
                    <a:bodyPr/>
                    <a:lstStyle/>
                    <a:p>
                      <a:pPr marL="0" marR="635" indent="0" algn="ctr" defTabSz="1028700" rtl="0" eaLnBrk="1" fontAlgn="auto" latinLnBrk="0" hangingPunct="1">
                        <a:lnSpc>
                          <a:spcPct val="100000"/>
                        </a:lnSpc>
                        <a:spcBef>
                          <a:spcPts val="90"/>
                        </a:spcBef>
                        <a:spcAft>
                          <a:spcPts val="0"/>
                        </a:spcAft>
                        <a:buClrTx/>
                        <a:buSzTx/>
                        <a:buFontTx/>
                        <a:buNone/>
                        <a:tabLst/>
                        <a:defRPr/>
                      </a:pPr>
                      <a:r>
                        <a:rPr lang="ru-RU" sz="1000" kern="0" baseline="0" dirty="0" smtClean="0"/>
                        <a:t>в </a:t>
                      </a:r>
                    </a:p>
                    <a:p>
                      <a:pPr marL="0" marR="635" indent="0" algn="ctr" defTabSz="1028700" rtl="0" eaLnBrk="1" fontAlgn="auto" latinLnBrk="0" hangingPunct="1">
                        <a:lnSpc>
                          <a:spcPct val="100000"/>
                        </a:lnSpc>
                        <a:spcBef>
                          <a:spcPts val="90"/>
                        </a:spcBef>
                        <a:spcAft>
                          <a:spcPts val="0"/>
                        </a:spcAft>
                        <a:buClrTx/>
                        <a:buSzTx/>
                        <a:buFontTx/>
                        <a:buNone/>
                        <a:tabLst/>
                        <a:defRPr/>
                      </a:pPr>
                      <a:r>
                        <a:rPr lang="ru-RU" sz="1000" kern="0" baseline="0" dirty="0" smtClean="0"/>
                        <a:t>процентах, %</a:t>
                      </a:r>
                      <a:endParaRPr lang="ru-RU" sz="1000" b="1" kern="0" baseline="0" dirty="0" smtClean="0">
                        <a:solidFill>
                          <a:schemeClr val="accent1">
                            <a:lumMod val="50000"/>
                          </a:schemeClr>
                        </a:solidFill>
                        <a:latin typeface="+mn-lt"/>
                        <a:ea typeface="+mn-ea"/>
                        <a:cs typeface="+mn-cs"/>
                      </a:endParaRPr>
                    </a:p>
                  </a:txBody>
                  <a:tcPr marL="0" marR="0" marT="8079" marB="0" anchor="ctr"/>
                </a:tc>
                <a:extLst>
                  <a:ext uri="{0D108BD9-81ED-4DB2-BD59-A6C34878D82A}">
                    <a16:rowId xmlns:a16="http://schemas.microsoft.com/office/drawing/2014/main" val="10001"/>
                  </a:ext>
                </a:extLst>
              </a:tr>
              <a:tr h="278812">
                <a:tc>
                  <a:txBody>
                    <a:bodyPr/>
                    <a:lstStyle/>
                    <a:p>
                      <a:pPr marL="795020">
                        <a:lnSpc>
                          <a:spcPct val="100000"/>
                        </a:lnSpc>
                        <a:spcBef>
                          <a:spcPts val="90"/>
                        </a:spcBef>
                      </a:pPr>
                      <a:r>
                        <a:rPr lang="ru-RU" sz="1000" kern="0" dirty="0" smtClean="0"/>
                        <a:t>I. Налоговые доходы, из них:</a:t>
                      </a:r>
                      <a:endParaRPr lang="ru-RU" sz="1000" b="1" kern="0" dirty="0">
                        <a:solidFill>
                          <a:schemeClr val="accent1">
                            <a:lumMod val="50000"/>
                          </a:schemeClr>
                        </a:solidFill>
                        <a:latin typeface="+mn-lt"/>
                        <a:ea typeface="+mn-ea"/>
                        <a:cs typeface="+mn-cs"/>
                      </a:endParaRPr>
                    </a:p>
                  </a:txBody>
                  <a:tcPr marL="0" marR="0" marT="8079" marB="0" anchor="ctr"/>
                </a:tc>
                <a:tc>
                  <a:txBody>
                    <a:bodyPr/>
                    <a:lstStyle/>
                    <a:p>
                      <a:pPr algn="ctr" rtl="0" fontAlgn="ctr"/>
                      <a:r>
                        <a:rPr lang="ru-RU" sz="1000" u="none" strike="noStrike" dirty="0" smtClean="0"/>
                        <a:t>3 080,5</a:t>
                      </a:r>
                      <a:endParaRPr lang="ru-RU" sz="1000" b="1" i="0" u="none" strike="noStrike" dirty="0">
                        <a:solidFill>
                          <a:schemeClr val="accent1">
                            <a:lumMod val="50000"/>
                          </a:schemeClr>
                        </a:solidFill>
                        <a:latin typeface="+mn-lt"/>
                      </a:endParaRPr>
                    </a:p>
                  </a:txBody>
                  <a:tcPr marL="9298" marR="9298" marT="9298" marB="0" anchor="ctr"/>
                </a:tc>
                <a:tc>
                  <a:txBody>
                    <a:bodyPr/>
                    <a:lstStyle/>
                    <a:p>
                      <a:pPr algn="ctr" rtl="0" fontAlgn="ctr"/>
                      <a:r>
                        <a:rPr lang="ru-RU" sz="1000" u="none" strike="noStrike" dirty="0" smtClean="0"/>
                        <a:t>3 </a:t>
                      </a:r>
                      <a:r>
                        <a:rPr lang="en-US" sz="1000" u="none" strike="noStrike" dirty="0" smtClean="0"/>
                        <a:t>122</a:t>
                      </a:r>
                      <a:r>
                        <a:rPr lang="ru-RU" sz="1000" u="none" strike="noStrike" dirty="0" smtClean="0"/>
                        <a:t>,</a:t>
                      </a:r>
                      <a:r>
                        <a:rPr lang="en-US" sz="1000" u="none" strike="noStrike" dirty="0" smtClean="0"/>
                        <a:t>3</a:t>
                      </a:r>
                      <a:endParaRPr lang="ru-RU" sz="1000" b="1" i="0" u="none" strike="noStrike" dirty="0">
                        <a:solidFill>
                          <a:schemeClr val="accent1">
                            <a:lumMod val="50000"/>
                          </a:schemeClr>
                        </a:solidFill>
                        <a:latin typeface="+mn-lt"/>
                      </a:endParaRPr>
                    </a:p>
                  </a:txBody>
                  <a:tcPr marL="9298" marR="9298" marT="9298" marB="0" anchor="ctr"/>
                </a:tc>
                <a:tc>
                  <a:txBody>
                    <a:bodyPr/>
                    <a:lstStyle/>
                    <a:p>
                      <a:pPr algn="ctr" rtl="0" fontAlgn="ctr"/>
                      <a:r>
                        <a:rPr lang="ru-RU" sz="1000" u="none" strike="noStrike" dirty="0" smtClean="0"/>
                        <a:t>3 035,4</a:t>
                      </a:r>
                      <a:endParaRPr lang="ru-RU" sz="1000" b="1" i="0" u="none" strike="noStrike" dirty="0">
                        <a:solidFill>
                          <a:schemeClr val="accent1">
                            <a:lumMod val="50000"/>
                          </a:schemeClr>
                        </a:solidFill>
                        <a:latin typeface="+mn-lt"/>
                      </a:endParaRPr>
                    </a:p>
                  </a:txBody>
                  <a:tcPr marL="9298" marR="9298" marT="9298" marB="0" anchor="ctr"/>
                </a:tc>
                <a:tc>
                  <a:txBody>
                    <a:bodyPr/>
                    <a:lstStyle/>
                    <a:p>
                      <a:pPr algn="ctr" rtl="0" fontAlgn="ctr"/>
                      <a:r>
                        <a:rPr lang="ru-RU" sz="1000" u="none" strike="noStrike" dirty="0" smtClean="0"/>
                        <a:t>97,2</a:t>
                      </a:r>
                      <a:endParaRPr lang="ru-RU" sz="1000" b="1" i="0" u="none" strike="noStrike" dirty="0">
                        <a:solidFill>
                          <a:schemeClr val="accent1">
                            <a:lumMod val="50000"/>
                          </a:schemeClr>
                        </a:solidFill>
                        <a:latin typeface="+mn-lt"/>
                      </a:endParaRPr>
                    </a:p>
                  </a:txBody>
                  <a:tcPr marL="9266" marR="9266" marT="9266" marB="0" anchor="ctr"/>
                </a:tc>
                <a:tc>
                  <a:txBody>
                    <a:bodyPr/>
                    <a:lstStyle/>
                    <a:p>
                      <a:pPr algn="ctr" rtl="0" fontAlgn="ctr"/>
                      <a:r>
                        <a:rPr lang="ru-RU" sz="1000" u="none" strike="noStrike" dirty="0" smtClean="0"/>
                        <a:t>-45,1</a:t>
                      </a:r>
                      <a:endParaRPr lang="ru-RU" sz="1000" b="1" i="0" u="none" strike="noStrike" dirty="0">
                        <a:solidFill>
                          <a:schemeClr val="accent1">
                            <a:lumMod val="50000"/>
                          </a:schemeClr>
                        </a:solidFill>
                        <a:latin typeface="+mn-lt"/>
                      </a:endParaRPr>
                    </a:p>
                  </a:txBody>
                  <a:tcPr marL="9266" marR="9266" marT="9266" marB="0" anchor="ctr"/>
                </a:tc>
                <a:tc>
                  <a:txBody>
                    <a:bodyPr/>
                    <a:lstStyle/>
                    <a:p>
                      <a:pPr algn="ctr" rtl="0" fontAlgn="ctr"/>
                      <a:r>
                        <a:rPr lang="ru-RU" sz="1000" u="none" strike="noStrike" dirty="0" smtClean="0"/>
                        <a:t>-1,5</a:t>
                      </a:r>
                      <a:endParaRPr lang="ru-RU" sz="1000" b="1" i="0" u="none" strike="noStrike" dirty="0">
                        <a:solidFill>
                          <a:schemeClr val="accent1">
                            <a:lumMod val="50000"/>
                          </a:schemeClr>
                        </a:solidFill>
                        <a:latin typeface="+mn-lt"/>
                      </a:endParaRPr>
                    </a:p>
                  </a:txBody>
                  <a:tcPr marL="9266" marR="9266" marT="9266" marB="0" anchor="ctr"/>
                </a:tc>
                <a:extLst>
                  <a:ext uri="{0D108BD9-81ED-4DB2-BD59-A6C34878D82A}">
                    <a16:rowId xmlns:a16="http://schemas.microsoft.com/office/drawing/2014/main" val="10002"/>
                  </a:ext>
                </a:extLst>
              </a:tr>
              <a:tr h="195536">
                <a:tc>
                  <a:txBody>
                    <a:bodyPr/>
                    <a:lstStyle/>
                    <a:p>
                      <a:pPr marL="8255">
                        <a:lnSpc>
                          <a:spcPct val="100000"/>
                        </a:lnSpc>
                        <a:spcBef>
                          <a:spcPts val="85"/>
                        </a:spcBef>
                      </a:pPr>
                      <a:r>
                        <a:rPr lang="ru-RU" sz="1000" kern="0" dirty="0" smtClean="0"/>
                        <a:t>Налог на доходы физических лиц</a:t>
                      </a:r>
                      <a:endParaRPr lang="ru-RU" sz="1000" b="1" kern="0" dirty="0">
                        <a:solidFill>
                          <a:schemeClr val="accent1">
                            <a:lumMod val="50000"/>
                          </a:schemeClr>
                        </a:solidFill>
                        <a:latin typeface="+mn-lt"/>
                        <a:ea typeface="+mn-ea"/>
                        <a:cs typeface="+mn-cs"/>
                      </a:endParaRPr>
                    </a:p>
                  </a:txBody>
                  <a:tcPr marL="0" marR="0" marT="7631" marB="0" anchor="ctr"/>
                </a:tc>
                <a:tc>
                  <a:txBody>
                    <a:bodyPr/>
                    <a:lstStyle/>
                    <a:p>
                      <a:pPr algn="ctr" rtl="0" fontAlgn="ctr"/>
                      <a:r>
                        <a:rPr lang="ru-RU" sz="1000" u="none" strike="noStrike" dirty="0" smtClean="0"/>
                        <a:t>2</a:t>
                      </a:r>
                      <a:r>
                        <a:rPr lang="ru-RU" sz="1000" u="none" strike="noStrike" baseline="0" dirty="0" smtClean="0"/>
                        <a:t> </a:t>
                      </a:r>
                      <a:r>
                        <a:rPr lang="ru-RU" sz="1000" u="none" strike="noStrike" dirty="0" smtClean="0"/>
                        <a:t>328,0</a:t>
                      </a:r>
                      <a:endParaRPr lang="ru-RU" sz="1000" u="none" strike="noStrike" dirty="0" smtClean="0">
                        <a:solidFill>
                          <a:schemeClr val="accent1">
                            <a:lumMod val="50000"/>
                          </a:schemeClr>
                        </a:solidFill>
                      </a:endParaRPr>
                    </a:p>
                  </a:txBody>
                  <a:tcPr marL="9298" marR="9298" marT="9298" marB="0" anchor="ctr"/>
                </a:tc>
                <a:tc>
                  <a:txBody>
                    <a:bodyPr/>
                    <a:lstStyle/>
                    <a:p>
                      <a:pPr algn="ctr" rtl="0" fontAlgn="ctr"/>
                      <a:r>
                        <a:rPr lang="ru-RU" sz="1000" u="none" strike="noStrike" dirty="0" smtClean="0"/>
                        <a:t>2 </a:t>
                      </a:r>
                      <a:r>
                        <a:rPr lang="en-US" sz="1000" u="none" strike="noStrike" dirty="0" smtClean="0"/>
                        <a:t>419</a:t>
                      </a:r>
                      <a:r>
                        <a:rPr lang="ru-RU" sz="1000" u="none" strike="noStrike" dirty="0" smtClean="0"/>
                        <a:t>,</a:t>
                      </a:r>
                      <a:r>
                        <a:rPr lang="en-US" sz="1000" u="none" strike="noStrike" dirty="0" smtClean="0"/>
                        <a:t>7</a:t>
                      </a:r>
                      <a:endParaRPr lang="ru-RU" sz="1000" b="1" i="0" u="none" strike="noStrike" dirty="0" smtClean="0">
                        <a:solidFill>
                          <a:schemeClr val="accent1">
                            <a:lumMod val="50000"/>
                          </a:schemeClr>
                        </a:solidFill>
                        <a:latin typeface="+mn-lt"/>
                      </a:endParaRPr>
                    </a:p>
                  </a:txBody>
                  <a:tcPr marL="9298" marR="9298" marT="9298" marB="0" anchor="ctr"/>
                </a:tc>
                <a:tc>
                  <a:txBody>
                    <a:bodyPr/>
                    <a:lstStyle/>
                    <a:p>
                      <a:pPr algn="ctr" rtl="0" fontAlgn="ctr"/>
                      <a:r>
                        <a:rPr lang="ru-RU" sz="1000" u="none" strike="noStrike" dirty="0" smtClean="0"/>
                        <a:t>2</a:t>
                      </a:r>
                      <a:r>
                        <a:rPr lang="ru-RU" sz="1000" u="none" strike="noStrike" baseline="0" dirty="0" smtClean="0"/>
                        <a:t> </a:t>
                      </a:r>
                      <a:r>
                        <a:rPr lang="ru-RU" sz="1000" u="none" strike="noStrike" dirty="0" smtClean="0"/>
                        <a:t>377,6</a:t>
                      </a:r>
                      <a:endParaRPr lang="ru-RU" sz="1000" u="none" strike="noStrike" dirty="0" smtClean="0">
                        <a:solidFill>
                          <a:schemeClr val="accent1">
                            <a:lumMod val="50000"/>
                          </a:schemeClr>
                        </a:solidFill>
                      </a:endParaRPr>
                    </a:p>
                  </a:txBody>
                  <a:tcPr marL="9298" marR="9298" marT="9298" marB="0" anchor="ctr"/>
                </a:tc>
                <a:tc>
                  <a:txBody>
                    <a:bodyPr/>
                    <a:lstStyle/>
                    <a:p>
                      <a:pPr algn="ctr" rtl="0" fontAlgn="ctr"/>
                      <a:r>
                        <a:rPr lang="ru-RU" sz="1000" u="none" strike="noStrike" dirty="0" smtClean="0"/>
                        <a:t>98,3</a:t>
                      </a:r>
                      <a:endParaRPr lang="ru-RU" sz="1000" b="1" i="0" u="none" strike="noStrike" dirty="0">
                        <a:solidFill>
                          <a:schemeClr val="accent1">
                            <a:lumMod val="50000"/>
                          </a:schemeClr>
                        </a:solidFill>
                        <a:latin typeface="+mn-lt"/>
                      </a:endParaRPr>
                    </a:p>
                  </a:txBody>
                  <a:tcPr marL="9266" marR="9266" marT="9266" marB="0" anchor="ctr"/>
                </a:tc>
                <a:tc>
                  <a:txBody>
                    <a:bodyPr/>
                    <a:lstStyle/>
                    <a:p>
                      <a:pPr algn="ctr" rtl="0" fontAlgn="ctr"/>
                      <a:r>
                        <a:rPr lang="ru-RU" sz="1000" u="none" strike="noStrike" dirty="0" smtClean="0"/>
                        <a:t>49,6</a:t>
                      </a:r>
                      <a:endParaRPr lang="ru-RU" sz="1000" b="1" i="0" u="none" strike="noStrike" dirty="0">
                        <a:solidFill>
                          <a:schemeClr val="accent1">
                            <a:lumMod val="50000"/>
                          </a:schemeClr>
                        </a:solidFill>
                        <a:latin typeface="+mn-lt"/>
                      </a:endParaRPr>
                    </a:p>
                  </a:txBody>
                  <a:tcPr marL="9266" marR="9266" marT="9266" marB="0" anchor="ctr"/>
                </a:tc>
                <a:tc>
                  <a:txBody>
                    <a:bodyPr/>
                    <a:lstStyle/>
                    <a:p>
                      <a:pPr algn="ctr" rtl="0" fontAlgn="ctr"/>
                      <a:r>
                        <a:rPr lang="ru-RU" sz="1000" u="none" strike="noStrike" dirty="0" smtClean="0"/>
                        <a:t>2,1</a:t>
                      </a:r>
                      <a:endParaRPr lang="ru-RU" sz="1000" b="1" i="0" u="none" strike="noStrike" dirty="0">
                        <a:solidFill>
                          <a:schemeClr val="accent1">
                            <a:lumMod val="50000"/>
                          </a:schemeClr>
                        </a:solidFill>
                        <a:latin typeface="+mn-lt"/>
                      </a:endParaRPr>
                    </a:p>
                  </a:txBody>
                  <a:tcPr marL="9266" marR="9266" marT="9266" marB="0" anchor="ctr"/>
                </a:tc>
                <a:extLst>
                  <a:ext uri="{0D108BD9-81ED-4DB2-BD59-A6C34878D82A}">
                    <a16:rowId xmlns:a16="http://schemas.microsoft.com/office/drawing/2014/main" val="10003"/>
                  </a:ext>
                </a:extLst>
              </a:tr>
              <a:tr h="198173">
                <a:tc>
                  <a:txBody>
                    <a:bodyPr/>
                    <a:lstStyle/>
                    <a:p>
                      <a:pPr marL="8255" algn="l" defTabSz="1028700" rtl="0" eaLnBrk="1" latinLnBrk="0" hangingPunct="1">
                        <a:lnSpc>
                          <a:spcPct val="100000"/>
                        </a:lnSpc>
                        <a:spcBef>
                          <a:spcPts val="85"/>
                        </a:spcBef>
                      </a:pPr>
                      <a:r>
                        <a:rPr lang="ru-RU" sz="1000" kern="0" dirty="0" smtClean="0"/>
                        <a:t>Единый налог  на вмененный доход</a:t>
                      </a:r>
                      <a:endParaRPr lang="ru-RU" sz="1000" b="1" kern="0" dirty="0">
                        <a:solidFill>
                          <a:schemeClr val="accent1">
                            <a:lumMod val="50000"/>
                          </a:schemeClr>
                        </a:solidFill>
                        <a:latin typeface="+mn-lt"/>
                        <a:ea typeface="+mn-ea"/>
                        <a:cs typeface="+mn-cs"/>
                      </a:endParaRPr>
                    </a:p>
                  </a:txBody>
                  <a:tcPr marL="0" marR="0" marT="8079" marB="0" anchor="ctr"/>
                </a:tc>
                <a:tc>
                  <a:txBody>
                    <a:bodyPr/>
                    <a:lstStyle/>
                    <a:p>
                      <a:pPr algn="ctr" rtl="0" fontAlgn="ctr"/>
                      <a:r>
                        <a:rPr lang="ru-RU" sz="1000" u="none" strike="noStrike" dirty="0" smtClean="0"/>
                        <a:t>1,4</a:t>
                      </a:r>
                      <a:endParaRPr lang="ru-RU" sz="1000" b="1" i="0" u="none" strike="noStrike" dirty="0">
                        <a:solidFill>
                          <a:schemeClr val="accent1">
                            <a:lumMod val="50000"/>
                          </a:schemeClr>
                        </a:solidFill>
                        <a:latin typeface="+mn-lt"/>
                      </a:endParaRPr>
                    </a:p>
                  </a:txBody>
                  <a:tcPr marL="9298" marR="9298" marT="9298" marB="0" anchor="ctr"/>
                </a:tc>
                <a:tc>
                  <a:txBody>
                    <a:bodyPr/>
                    <a:lstStyle/>
                    <a:p>
                      <a:pPr algn="ctr" rtl="0" fontAlgn="ctr"/>
                      <a:r>
                        <a:rPr lang="en-US" sz="1000" u="none" strike="noStrike" dirty="0" smtClean="0"/>
                        <a:t>0</a:t>
                      </a:r>
                      <a:r>
                        <a:rPr lang="ru-RU" sz="1000" u="none" strike="noStrike" dirty="0" smtClean="0"/>
                        <a:t>,</a:t>
                      </a:r>
                      <a:r>
                        <a:rPr lang="en-US" sz="1000" u="none" strike="noStrike" dirty="0" smtClean="0"/>
                        <a:t>8</a:t>
                      </a:r>
                      <a:endParaRPr lang="ru-RU" sz="1000" b="1" i="0" u="none" strike="noStrike" dirty="0">
                        <a:solidFill>
                          <a:schemeClr val="accent1">
                            <a:lumMod val="50000"/>
                          </a:schemeClr>
                        </a:solidFill>
                        <a:latin typeface="+mn-lt"/>
                      </a:endParaRPr>
                    </a:p>
                  </a:txBody>
                  <a:tcPr marL="9298" marR="9298" marT="9298" marB="0" anchor="ctr"/>
                </a:tc>
                <a:tc>
                  <a:txBody>
                    <a:bodyPr/>
                    <a:lstStyle/>
                    <a:p>
                      <a:pPr algn="ctr" rtl="0" fontAlgn="ctr"/>
                      <a:r>
                        <a:rPr lang="ru-RU" sz="1000" u="none" strike="noStrike" dirty="0" smtClean="0"/>
                        <a:t>0,8</a:t>
                      </a:r>
                      <a:endParaRPr lang="ru-RU" sz="1000" b="1" i="0" u="none" strike="noStrike" dirty="0">
                        <a:solidFill>
                          <a:schemeClr val="accent1">
                            <a:lumMod val="50000"/>
                          </a:schemeClr>
                        </a:solidFill>
                        <a:latin typeface="+mn-lt"/>
                      </a:endParaRPr>
                    </a:p>
                  </a:txBody>
                  <a:tcPr marL="9298" marR="9298" marT="9298" marB="0" anchor="ctr"/>
                </a:tc>
                <a:tc>
                  <a:txBody>
                    <a:bodyPr/>
                    <a:lstStyle/>
                    <a:p>
                      <a:pPr algn="ctr" rtl="0" fontAlgn="ctr"/>
                      <a:r>
                        <a:rPr lang="ru-RU" sz="1000" u="none" strike="noStrike" dirty="0" smtClean="0"/>
                        <a:t>100,0</a:t>
                      </a:r>
                      <a:endParaRPr lang="ru-RU" sz="1000" b="0" i="0" u="none" strike="noStrike" dirty="0">
                        <a:solidFill>
                          <a:schemeClr val="accent1">
                            <a:lumMod val="50000"/>
                          </a:schemeClr>
                        </a:solidFill>
                        <a:latin typeface="+mn-lt"/>
                      </a:endParaRPr>
                    </a:p>
                  </a:txBody>
                  <a:tcPr marL="9266" marR="9266" marT="9266" marB="0" anchor="ctr"/>
                </a:tc>
                <a:tc>
                  <a:txBody>
                    <a:bodyPr/>
                    <a:lstStyle/>
                    <a:p>
                      <a:pPr algn="ctr" rtl="0" fontAlgn="ctr"/>
                      <a:r>
                        <a:rPr lang="ru-RU" sz="1000" u="none" strike="noStrike" dirty="0" smtClean="0"/>
                        <a:t>-1 307,3</a:t>
                      </a:r>
                      <a:endParaRPr lang="ru-RU" sz="1000" b="1" i="0" u="none" strike="noStrike" dirty="0">
                        <a:solidFill>
                          <a:schemeClr val="accent1">
                            <a:lumMod val="50000"/>
                          </a:schemeClr>
                        </a:solidFill>
                        <a:latin typeface="+mn-lt"/>
                      </a:endParaRPr>
                    </a:p>
                  </a:txBody>
                  <a:tcPr marL="9266" marR="9266" marT="9266" marB="0" anchor="ctr"/>
                </a:tc>
                <a:tc>
                  <a:txBody>
                    <a:bodyPr/>
                    <a:lstStyle/>
                    <a:p>
                      <a:pPr algn="ctr" rtl="0" fontAlgn="ctr"/>
                      <a:r>
                        <a:rPr lang="ru-RU" sz="1000" u="none" strike="noStrike" dirty="0" smtClean="0"/>
                        <a:t>-94,2</a:t>
                      </a:r>
                      <a:endParaRPr lang="ru-RU" sz="1000" b="1" i="0" u="none" strike="noStrike" dirty="0">
                        <a:solidFill>
                          <a:schemeClr val="accent1">
                            <a:lumMod val="50000"/>
                          </a:schemeClr>
                        </a:solidFill>
                        <a:latin typeface="+mn-lt"/>
                      </a:endParaRPr>
                    </a:p>
                  </a:txBody>
                  <a:tcPr marL="9266" marR="9266" marT="9266" marB="0" anchor="ctr"/>
                </a:tc>
                <a:extLst>
                  <a:ext uri="{0D108BD9-81ED-4DB2-BD59-A6C34878D82A}">
                    <a16:rowId xmlns:a16="http://schemas.microsoft.com/office/drawing/2014/main" val="10004"/>
                  </a:ext>
                </a:extLst>
              </a:tr>
              <a:tr h="380372">
                <a:tc>
                  <a:txBody>
                    <a:bodyPr/>
                    <a:lstStyle/>
                    <a:p>
                      <a:pPr marL="8255">
                        <a:lnSpc>
                          <a:spcPct val="100000"/>
                        </a:lnSpc>
                        <a:spcBef>
                          <a:spcPts val="90"/>
                        </a:spcBef>
                      </a:pPr>
                      <a:r>
                        <a:rPr lang="ru-RU" sz="1000" kern="0" dirty="0" smtClean="0"/>
                        <a:t>Налог, взимаемый по упрощенной системе налогообложения</a:t>
                      </a:r>
                      <a:endParaRPr sz="1000" b="1" kern="0" dirty="0">
                        <a:solidFill>
                          <a:schemeClr val="accent1">
                            <a:lumMod val="50000"/>
                          </a:schemeClr>
                        </a:solidFill>
                        <a:latin typeface="+mn-lt"/>
                        <a:cs typeface="Arial" pitchFamily="34" charset="0"/>
                      </a:endParaRPr>
                    </a:p>
                  </a:txBody>
                  <a:tcPr marL="0" marR="0" marT="8079" marB="0" anchor="ctr"/>
                </a:tc>
                <a:tc>
                  <a:txBody>
                    <a:bodyPr/>
                    <a:lstStyle/>
                    <a:p>
                      <a:pPr algn="ctr" rtl="0" fontAlgn="ctr"/>
                      <a:r>
                        <a:rPr lang="ru-RU" sz="1000" u="none" strike="noStrike" dirty="0" smtClean="0"/>
                        <a:t>457,7</a:t>
                      </a:r>
                      <a:endParaRPr lang="ru-RU" sz="1000" b="1" i="0" u="none" strike="noStrike" dirty="0" smtClean="0">
                        <a:solidFill>
                          <a:schemeClr val="accent1">
                            <a:lumMod val="50000"/>
                          </a:schemeClr>
                        </a:solidFill>
                        <a:latin typeface="+mn-lt"/>
                      </a:endParaRPr>
                    </a:p>
                  </a:txBody>
                  <a:tcPr marL="9298" marR="9298" marT="9298" marB="0" anchor="ctr"/>
                </a:tc>
                <a:tc>
                  <a:txBody>
                    <a:bodyPr/>
                    <a:lstStyle/>
                    <a:p>
                      <a:pPr algn="ctr" rtl="0" fontAlgn="ctr"/>
                      <a:r>
                        <a:rPr lang="ru-RU" sz="1000" u="none" strike="noStrike" dirty="0" smtClean="0"/>
                        <a:t>324,5</a:t>
                      </a:r>
                      <a:endParaRPr lang="ru-RU" sz="1000" b="1" i="0" u="none" strike="noStrike" dirty="0">
                        <a:solidFill>
                          <a:schemeClr val="accent1">
                            <a:lumMod val="50000"/>
                          </a:schemeClr>
                        </a:solidFill>
                        <a:latin typeface="+mn-lt"/>
                      </a:endParaRPr>
                    </a:p>
                  </a:txBody>
                  <a:tcPr marL="9298" marR="9298" marT="9298" marB="0" anchor="ctr"/>
                </a:tc>
                <a:tc>
                  <a:txBody>
                    <a:bodyPr/>
                    <a:lstStyle/>
                    <a:p>
                      <a:pPr algn="ctr" rtl="0" fontAlgn="ctr"/>
                      <a:r>
                        <a:rPr lang="ru-RU" sz="1000" u="none" strike="noStrike" dirty="0" smtClean="0"/>
                        <a:t>323,4</a:t>
                      </a:r>
                      <a:endParaRPr lang="ru-RU" sz="1000" b="1" i="0" u="none" strike="noStrike" dirty="0" smtClean="0">
                        <a:solidFill>
                          <a:schemeClr val="accent1">
                            <a:lumMod val="50000"/>
                          </a:schemeClr>
                        </a:solidFill>
                        <a:latin typeface="+mn-lt"/>
                      </a:endParaRPr>
                    </a:p>
                  </a:txBody>
                  <a:tcPr marL="9298" marR="9298" marT="9298" marB="0" anchor="ctr"/>
                </a:tc>
                <a:tc>
                  <a:txBody>
                    <a:bodyPr/>
                    <a:lstStyle/>
                    <a:p>
                      <a:pPr algn="ctr" rtl="0" fontAlgn="ctr"/>
                      <a:r>
                        <a:rPr lang="ru-RU" sz="1000" u="none" strike="noStrike" dirty="0" smtClean="0"/>
                        <a:t>99,7</a:t>
                      </a:r>
                      <a:endParaRPr lang="ru-RU" sz="1000" b="1" i="0" u="none" strike="noStrike" dirty="0">
                        <a:solidFill>
                          <a:schemeClr val="accent1">
                            <a:lumMod val="50000"/>
                          </a:schemeClr>
                        </a:solidFill>
                        <a:latin typeface="+mn-lt"/>
                      </a:endParaRPr>
                    </a:p>
                  </a:txBody>
                  <a:tcPr marL="9266" marR="9266" marT="9266" marB="0" anchor="ctr"/>
                </a:tc>
                <a:tc>
                  <a:txBody>
                    <a:bodyPr/>
                    <a:lstStyle/>
                    <a:p>
                      <a:pPr algn="ctr" rtl="0" fontAlgn="ctr"/>
                      <a:r>
                        <a:rPr lang="ru-RU" sz="1000" u="none" strike="noStrike" dirty="0" smtClean="0"/>
                        <a:t>-134,3</a:t>
                      </a:r>
                      <a:endParaRPr lang="ru-RU" sz="1000" b="1" i="0" u="none" strike="noStrike" dirty="0">
                        <a:solidFill>
                          <a:schemeClr val="accent1">
                            <a:lumMod val="50000"/>
                          </a:schemeClr>
                        </a:solidFill>
                        <a:latin typeface="+mn-lt"/>
                      </a:endParaRPr>
                    </a:p>
                  </a:txBody>
                  <a:tcPr marL="9266" marR="9266" marT="9266" marB="0" anchor="ctr"/>
                </a:tc>
                <a:tc>
                  <a:txBody>
                    <a:bodyPr/>
                    <a:lstStyle/>
                    <a:p>
                      <a:pPr algn="ctr" rtl="0" fontAlgn="ctr"/>
                      <a:r>
                        <a:rPr lang="ru-RU" sz="1000" u="none" strike="noStrike" dirty="0" smtClean="0"/>
                        <a:t>-29,3</a:t>
                      </a:r>
                      <a:endParaRPr lang="ru-RU" sz="1000" b="1" i="0" u="none" strike="noStrike" dirty="0">
                        <a:solidFill>
                          <a:schemeClr val="accent1">
                            <a:lumMod val="50000"/>
                          </a:schemeClr>
                        </a:solidFill>
                        <a:latin typeface="+mn-lt"/>
                      </a:endParaRPr>
                    </a:p>
                  </a:txBody>
                  <a:tcPr marL="9266" marR="9266" marT="9266" marB="0" anchor="ctr"/>
                </a:tc>
                <a:extLst>
                  <a:ext uri="{0D108BD9-81ED-4DB2-BD59-A6C34878D82A}">
                    <a16:rowId xmlns:a16="http://schemas.microsoft.com/office/drawing/2014/main" val="10005"/>
                  </a:ext>
                </a:extLst>
              </a:tr>
              <a:tr h="267736">
                <a:tc>
                  <a:txBody>
                    <a:bodyPr/>
                    <a:lstStyle/>
                    <a:p>
                      <a:pPr marL="8255">
                        <a:lnSpc>
                          <a:spcPct val="100000"/>
                        </a:lnSpc>
                        <a:spcBef>
                          <a:spcPts val="90"/>
                        </a:spcBef>
                      </a:pPr>
                      <a:r>
                        <a:rPr lang="ru-RU" sz="1000" kern="0" dirty="0" smtClean="0"/>
                        <a:t>Налог, взимаемый по патентной системе налогообложения</a:t>
                      </a:r>
                      <a:endParaRPr sz="1000" b="1" kern="0" dirty="0">
                        <a:solidFill>
                          <a:schemeClr val="accent1">
                            <a:lumMod val="50000"/>
                          </a:schemeClr>
                        </a:solidFill>
                        <a:latin typeface="+mn-lt"/>
                        <a:cs typeface="Arial" pitchFamily="34" charset="0"/>
                      </a:endParaRPr>
                    </a:p>
                  </a:txBody>
                  <a:tcPr marL="0" marR="0" marT="8079" marB="0" anchor="ctr"/>
                </a:tc>
                <a:tc>
                  <a:txBody>
                    <a:bodyPr/>
                    <a:lstStyle/>
                    <a:p>
                      <a:pPr algn="ctr" rtl="0" fontAlgn="ctr"/>
                      <a:r>
                        <a:rPr lang="ru-RU" sz="1000" u="none" strike="noStrike" dirty="0" smtClean="0"/>
                        <a:t>24,1</a:t>
                      </a:r>
                      <a:endParaRPr lang="ru-RU" sz="1000" b="1" i="0" u="none" strike="noStrike" dirty="0">
                        <a:solidFill>
                          <a:schemeClr val="accent1">
                            <a:lumMod val="50000"/>
                          </a:schemeClr>
                        </a:solidFill>
                        <a:latin typeface="+mn-lt"/>
                      </a:endParaRPr>
                    </a:p>
                  </a:txBody>
                  <a:tcPr marL="9298" marR="9298" marT="9298" marB="0" anchor="ctr"/>
                </a:tc>
                <a:tc>
                  <a:txBody>
                    <a:bodyPr/>
                    <a:lstStyle/>
                    <a:p>
                      <a:pPr algn="ctr" rtl="0" fontAlgn="ctr"/>
                      <a:r>
                        <a:rPr lang="ru-RU" sz="1000" u="none" strike="noStrike" dirty="0" smtClean="0"/>
                        <a:t>40,3</a:t>
                      </a:r>
                      <a:endParaRPr lang="ru-RU" sz="1000" b="1" i="0" u="none" strike="noStrike" dirty="0">
                        <a:solidFill>
                          <a:schemeClr val="accent1">
                            <a:lumMod val="50000"/>
                          </a:schemeClr>
                        </a:solidFill>
                        <a:latin typeface="+mn-lt"/>
                      </a:endParaRPr>
                    </a:p>
                  </a:txBody>
                  <a:tcPr marL="9298" marR="9298" marT="9298" marB="0" anchor="ctr"/>
                </a:tc>
                <a:tc>
                  <a:txBody>
                    <a:bodyPr/>
                    <a:lstStyle/>
                    <a:p>
                      <a:pPr algn="ctr" rtl="0" fontAlgn="ctr"/>
                      <a:r>
                        <a:rPr lang="ru-RU" sz="1000" u="none" strike="noStrike" dirty="0" smtClean="0"/>
                        <a:t>37,8</a:t>
                      </a:r>
                      <a:endParaRPr lang="ru-RU" sz="1000" b="1" i="0" u="none" strike="noStrike" dirty="0">
                        <a:solidFill>
                          <a:schemeClr val="accent1">
                            <a:lumMod val="50000"/>
                          </a:schemeClr>
                        </a:solidFill>
                        <a:latin typeface="+mn-lt"/>
                      </a:endParaRPr>
                    </a:p>
                  </a:txBody>
                  <a:tcPr marL="9298" marR="9298" marT="9298" marB="0" anchor="ctr"/>
                </a:tc>
                <a:tc>
                  <a:txBody>
                    <a:bodyPr/>
                    <a:lstStyle/>
                    <a:p>
                      <a:pPr algn="ctr" rtl="0" fontAlgn="ctr"/>
                      <a:r>
                        <a:rPr lang="ru-RU" sz="1000" u="none" strike="noStrike" dirty="0" smtClean="0"/>
                        <a:t>94,0</a:t>
                      </a:r>
                      <a:endParaRPr lang="ru-RU" sz="1000" b="1" i="0" u="none" strike="noStrike" dirty="0">
                        <a:solidFill>
                          <a:schemeClr val="accent1">
                            <a:lumMod val="50000"/>
                          </a:schemeClr>
                        </a:solidFill>
                        <a:latin typeface="+mn-lt"/>
                      </a:endParaRPr>
                    </a:p>
                  </a:txBody>
                  <a:tcPr marL="9266" marR="9266" marT="9266" marB="0" anchor="ctr"/>
                </a:tc>
                <a:tc>
                  <a:txBody>
                    <a:bodyPr/>
                    <a:lstStyle/>
                    <a:p>
                      <a:pPr algn="ctr" rtl="0" fontAlgn="ctr"/>
                      <a:r>
                        <a:rPr lang="ru-RU" sz="1000" u="none" strike="noStrike" dirty="0" smtClean="0"/>
                        <a:t>13,7</a:t>
                      </a:r>
                      <a:endParaRPr lang="ru-RU" sz="1000" b="1" i="0" u="none" strike="noStrike" dirty="0">
                        <a:solidFill>
                          <a:schemeClr val="accent1">
                            <a:lumMod val="50000"/>
                          </a:schemeClr>
                        </a:solidFill>
                        <a:latin typeface="+mn-lt"/>
                      </a:endParaRPr>
                    </a:p>
                  </a:txBody>
                  <a:tcPr marL="9266" marR="9266" marT="9266" marB="0" anchor="ctr"/>
                </a:tc>
                <a:tc>
                  <a:txBody>
                    <a:bodyPr/>
                    <a:lstStyle/>
                    <a:p>
                      <a:pPr algn="ctr" rtl="0" fontAlgn="ctr"/>
                      <a:r>
                        <a:rPr lang="ru-RU" sz="1000" u="none" strike="noStrike" dirty="0" smtClean="0"/>
                        <a:t>56,8</a:t>
                      </a:r>
                      <a:endParaRPr lang="ru-RU" sz="1000" b="1" i="0" u="none" strike="noStrike" dirty="0">
                        <a:solidFill>
                          <a:schemeClr val="accent1">
                            <a:lumMod val="50000"/>
                          </a:schemeClr>
                        </a:solidFill>
                        <a:latin typeface="+mn-lt"/>
                      </a:endParaRPr>
                    </a:p>
                  </a:txBody>
                  <a:tcPr marL="9266" marR="9266" marT="9266" marB="0" anchor="ctr"/>
                </a:tc>
                <a:extLst>
                  <a:ext uri="{0D108BD9-81ED-4DB2-BD59-A6C34878D82A}">
                    <a16:rowId xmlns:a16="http://schemas.microsoft.com/office/drawing/2014/main" val="10006"/>
                  </a:ext>
                </a:extLst>
              </a:tr>
              <a:tr h="198173">
                <a:tc>
                  <a:txBody>
                    <a:bodyPr/>
                    <a:lstStyle/>
                    <a:p>
                      <a:pPr marL="8255" algn="l" defTabSz="1028700" rtl="0" eaLnBrk="1" latinLnBrk="0" hangingPunct="1">
                        <a:lnSpc>
                          <a:spcPct val="100000"/>
                        </a:lnSpc>
                        <a:spcBef>
                          <a:spcPts val="85"/>
                        </a:spcBef>
                      </a:pPr>
                      <a:r>
                        <a:rPr lang="ru-RU" sz="1000" kern="0" dirty="0" smtClean="0"/>
                        <a:t>Налог на имущество физических лиц</a:t>
                      </a:r>
                      <a:endParaRPr lang="ru-RU" sz="1000" b="1" kern="0" dirty="0">
                        <a:solidFill>
                          <a:schemeClr val="accent1">
                            <a:lumMod val="50000"/>
                          </a:schemeClr>
                        </a:solidFill>
                        <a:latin typeface="+mn-lt"/>
                        <a:ea typeface="+mn-ea"/>
                        <a:cs typeface="+mn-cs"/>
                      </a:endParaRPr>
                    </a:p>
                  </a:txBody>
                  <a:tcPr marL="0" marR="0" marT="8079" marB="0" anchor="ctr"/>
                </a:tc>
                <a:tc>
                  <a:txBody>
                    <a:bodyPr/>
                    <a:lstStyle/>
                    <a:p>
                      <a:pPr algn="ctr" rtl="0" fontAlgn="ctr"/>
                      <a:r>
                        <a:rPr lang="ru-RU" sz="1000" u="none" strike="noStrike" dirty="0" smtClean="0"/>
                        <a:t>74,2</a:t>
                      </a:r>
                      <a:endParaRPr lang="ru-RU" sz="1000" b="1" i="0" u="none" strike="noStrike" dirty="0" smtClean="0">
                        <a:solidFill>
                          <a:schemeClr val="accent1">
                            <a:lumMod val="50000"/>
                          </a:schemeClr>
                        </a:solidFill>
                        <a:latin typeface="+mn-lt"/>
                      </a:endParaRPr>
                    </a:p>
                  </a:txBody>
                  <a:tcPr marL="9298" marR="9298" marT="9298" marB="0" anchor="ctr"/>
                </a:tc>
                <a:tc>
                  <a:txBody>
                    <a:bodyPr/>
                    <a:lstStyle/>
                    <a:p>
                      <a:pPr algn="ctr" rtl="0" fontAlgn="ctr"/>
                      <a:r>
                        <a:rPr lang="ru-RU" sz="1000" u="none" strike="noStrike" dirty="0" smtClean="0"/>
                        <a:t>87,7</a:t>
                      </a:r>
                      <a:endParaRPr lang="ru-RU" sz="1000" b="1" i="0" u="none" strike="noStrike" dirty="0">
                        <a:solidFill>
                          <a:schemeClr val="accent1">
                            <a:lumMod val="50000"/>
                          </a:schemeClr>
                        </a:solidFill>
                        <a:latin typeface="+mn-lt"/>
                      </a:endParaRPr>
                    </a:p>
                  </a:txBody>
                  <a:tcPr marL="9298" marR="9298" marT="9298" marB="0" anchor="ctr"/>
                </a:tc>
                <a:tc>
                  <a:txBody>
                    <a:bodyPr/>
                    <a:lstStyle/>
                    <a:p>
                      <a:pPr algn="ctr" rtl="0" fontAlgn="ctr"/>
                      <a:r>
                        <a:rPr lang="ru-RU" sz="1000" u="none" strike="noStrike" dirty="0" smtClean="0"/>
                        <a:t>80,7</a:t>
                      </a:r>
                      <a:endParaRPr lang="ru-RU" sz="1000" b="1" i="0" u="none" strike="noStrike" dirty="0" smtClean="0">
                        <a:solidFill>
                          <a:schemeClr val="accent1">
                            <a:lumMod val="50000"/>
                          </a:schemeClr>
                        </a:solidFill>
                        <a:latin typeface="+mn-lt"/>
                      </a:endParaRPr>
                    </a:p>
                  </a:txBody>
                  <a:tcPr marL="9298" marR="9298" marT="9298" marB="0" anchor="ctr"/>
                </a:tc>
                <a:tc>
                  <a:txBody>
                    <a:bodyPr/>
                    <a:lstStyle/>
                    <a:p>
                      <a:pPr algn="ctr" rtl="0" fontAlgn="ctr"/>
                      <a:r>
                        <a:rPr lang="ru-RU" sz="1000" u="none" strike="noStrike" dirty="0" smtClean="0"/>
                        <a:t>92,1</a:t>
                      </a:r>
                      <a:endParaRPr lang="ru-RU" sz="1000" b="1" i="0" u="none" strike="noStrike" dirty="0">
                        <a:solidFill>
                          <a:schemeClr val="accent1">
                            <a:lumMod val="50000"/>
                          </a:schemeClr>
                        </a:solidFill>
                        <a:latin typeface="+mn-lt"/>
                      </a:endParaRPr>
                    </a:p>
                  </a:txBody>
                  <a:tcPr marL="9266" marR="9266" marT="9266" marB="0" anchor="ctr"/>
                </a:tc>
                <a:tc>
                  <a:txBody>
                    <a:bodyPr/>
                    <a:lstStyle/>
                    <a:p>
                      <a:pPr algn="ctr" rtl="0" fontAlgn="ctr"/>
                      <a:r>
                        <a:rPr lang="ru-RU" sz="1000" u="none" strike="noStrike" dirty="0" smtClean="0"/>
                        <a:t>6,5</a:t>
                      </a:r>
                      <a:endParaRPr lang="ru-RU" sz="1000" b="1" i="0" u="none" strike="noStrike" dirty="0">
                        <a:solidFill>
                          <a:schemeClr val="accent1">
                            <a:lumMod val="50000"/>
                          </a:schemeClr>
                        </a:solidFill>
                        <a:latin typeface="+mn-lt"/>
                      </a:endParaRPr>
                    </a:p>
                  </a:txBody>
                  <a:tcPr marL="9266" marR="9266" marT="9266" marB="0" anchor="ctr"/>
                </a:tc>
                <a:tc>
                  <a:txBody>
                    <a:bodyPr/>
                    <a:lstStyle/>
                    <a:p>
                      <a:pPr algn="ctr" rtl="0" fontAlgn="ctr"/>
                      <a:r>
                        <a:rPr lang="ru-RU" sz="1000" u="none" strike="noStrike" dirty="0" smtClean="0"/>
                        <a:t>8,8</a:t>
                      </a:r>
                      <a:endParaRPr lang="ru-RU" sz="1000" b="1" i="0" u="none" strike="noStrike" dirty="0">
                        <a:solidFill>
                          <a:schemeClr val="accent1">
                            <a:lumMod val="50000"/>
                          </a:schemeClr>
                        </a:solidFill>
                        <a:latin typeface="+mn-lt"/>
                      </a:endParaRPr>
                    </a:p>
                  </a:txBody>
                  <a:tcPr marL="9266" marR="9266" marT="9266" marB="0" anchor="ctr"/>
                </a:tc>
                <a:extLst>
                  <a:ext uri="{0D108BD9-81ED-4DB2-BD59-A6C34878D82A}">
                    <a16:rowId xmlns:a16="http://schemas.microsoft.com/office/drawing/2014/main" val="10007"/>
                  </a:ext>
                </a:extLst>
              </a:tr>
              <a:tr h="198173">
                <a:tc>
                  <a:txBody>
                    <a:bodyPr/>
                    <a:lstStyle/>
                    <a:p>
                      <a:pPr marL="8255" algn="l" defTabSz="1028700" rtl="0" eaLnBrk="1" latinLnBrk="0" hangingPunct="1">
                        <a:lnSpc>
                          <a:spcPct val="100000"/>
                        </a:lnSpc>
                        <a:spcBef>
                          <a:spcPts val="85"/>
                        </a:spcBef>
                      </a:pPr>
                      <a:r>
                        <a:rPr lang="ru-RU" sz="1000" kern="0" dirty="0" smtClean="0"/>
                        <a:t>Земельный налог</a:t>
                      </a:r>
                      <a:endParaRPr lang="ru-RU" sz="1000" b="1" kern="0" dirty="0">
                        <a:solidFill>
                          <a:schemeClr val="accent1">
                            <a:lumMod val="50000"/>
                          </a:schemeClr>
                        </a:solidFill>
                        <a:latin typeface="+mn-lt"/>
                        <a:ea typeface="+mn-ea"/>
                        <a:cs typeface="+mn-cs"/>
                      </a:endParaRPr>
                    </a:p>
                  </a:txBody>
                  <a:tcPr marL="0" marR="0" marT="8079" marB="0" anchor="ctr"/>
                </a:tc>
                <a:tc>
                  <a:txBody>
                    <a:bodyPr/>
                    <a:lstStyle/>
                    <a:p>
                      <a:pPr algn="ctr" rtl="0" fontAlgn="ctr"/>
                      <a:r>
                        <a:rPr lang="ru-RU" sz="1000" u="none" strike="noStrike" dirty="0" smtClean="0"/>
                        <a:t>83,1</a:t>
                      </a:r>
                      <a:endParaRPr lang="ru-RU" sz="1000" u="none" strike="noStrike" dirty="0" smtClean="0">
                        <a:solidFill>
                          <a:schemeClr val="accent1">
                            <a:lumMod val="50000"/>
                          </a:schemeClr>
                        </a:solidFill>
                      </a:endParaRPr>
                    </a:p>
                  </a:txBody>
                  <a:tcPr marL="9298" marR="9298" marT="9298" marB="0" anchor="ctr"/>
                </a:tc>
                <a:tc>
                  <a:txBody>
                    <a:bodyPr/>
                    <a:lstStyle/>
                    <a:p>
                      <a:pPr algn="ctr" rtl="0" fontAlgn="ctr"/>
                      <a:r>
                        <a:rPr lang="ru-RU" sz="1000" u="none" strike="noStrike" dirty="0" smtClean="0"/>
                        <a:t>90,1</a:t>
                      </a:r>
                      <a:endParaRPr lang="ru-RU" sz="1000" b="1" i="0" u="none" strike="noStrike" dirty="0">
                        <a:solidFill>
                          <a:schemeClr val="accent1">
                            <a:lumMod val="50000"/>
                          </a:schemeClr>
                        </a:solidFill>
                        <a:latin typeface="+mn-lt"/>
                      </a:endParaRPr>
                    </a:p>
                  </a:txBody>
                  <a:tcPr marL="9298" marR="9298" marT="9298" marB="0" anchor="ctr"/>
                </a:tc>
                <a:tc>
                  <a:txBody>
                    <a:bodyPr/>
                    <a:lstStyle/>
                    <a:p>
                      <a:pPr algn="ctr" rtl="0" fontAlgn="ctr"/>
                      <a:r>
                        <a:rPr lang="ru-RU" sz="1000" u="none" strike="noStrike" dirty="0" smtClean="0"/>
                        <a:t>55,3</a:t>
                      </a:r>
                      <a:endParaRPr lang="ru-RU" sz="1000" u="none" strike="noStrike" dirty="0" smtClean="0">
                        <a:solidFill>
                          <a:schemeClr val="accent1">
                            <a:lumMod val="50000"/>
                          </a:schemeClr>
                        </a:solidFill>
                      </a:endParaRPr>
                    </a:p>
                  </a:txBody>
                  <a:tcPr marL="9298" marR="9298" marT="9298" marB="0" anchor="ctr"/>
                </a:tc>
                <a:tc>
                  <a:txBody>
                    <a:bodyPr/>
                    <a:lstStyle/>
                    <a:p>
                      <a:pPr algn="ctr" rtl="0" fontAlgn="ctr"/>
                      <a:r>
                        <a:rPr lang="ru-RU" sz="1000" u="none" strike="noStrike" dirty="0" smtClean="0"/>
                        <a:t>61,4</a:t>
                      </a:r>
                      <a:endParaRPr lang="ru-RU" sz="1000" b="1" i="0" u="none" strike="noStrike" dirty="0">
                        <a:solidFill>
                          <a:schemeClr val="accent1">
                            <a:lumMod val="50000"/>
                          </a:schemeClr>
                        </a:solidFill>
                        <a:latin typeface="+mn-lt"/>
                      </a:endParaRPr>
                    </a:p>
                  </a:txBody>
                  <a:tcPr marL="9266" marR="9266" marT="9266" marB="0" anchor="ctr"/>
                </a:tc>
                <a:tc>
                  <a:txBody>
                    <a:bodyPr/>
                    <a:lstStyle/>
                    <a:p>
                      <a:pPr algn="ctr" rtl="0" fontAlgn="ctr"/>
                      <a:r>
                        <a:rPr lang="ru-RU" sz="1000" u="none" strike="noStrike" dirty="0" smtClean="0"/>
                        <a:t>-27,7</a:t>
                      </a:r>
                      <a:endParaRPr lang="ru-RU" sz="1000" b="1" i="0" u="none" strike="noStrike" dirty="0">
                        <a:solidFill>
                          <a:schemeClr val="accent1">
                            <a:lumMod val="50000"/>
                          </a:schemeClr>
                        </a:solidFill>
                        <a:latin typeface="+mn-lt"/>
                      </a:endParaRPr>
                    </a:p>
                  </a:txBody>
                  <a:tcPr marL="9266" marR="9266" marT="9266" marB="0" anchor="ctr"/>
                </a:tc>
                <a:tc>
                  <a:txBody>
                    <a:bodyPr/>
                    <a:lstStyle/>
                    <a:p>
                      <a:pPr algn="ctr" rtl="0" fontAlgn="ctr"/>
                      <a:r>
                        <a:rPr lang="ru-RU" sz="1000" u="none" strike="noStrike" dirty="0" smtClean="0"/>
                        <a:t>-33,4</a:t>
                      </a:r>
                      <a:endParaRPr lang="ru-RU" sz="1000" b="1" i="0" u="none" strike="noStrike" dirty="0">
                        <a:solidFill>
                          <a:schemeClr val="accent1">
                            <a:lumMod val="50000"/>
                          </a:schemeClr>
                        </a:solidFill>
                        <a:latin typeface="+mn-lt"/>
                      </a:endParaRPr>
                    </a:p>
                  </a:txBody>
                  <a:tcPr marL="9266" marR="9266" marT="9266" marB="0" anchor="ctr"/>
                </a:tc>
                <a:extLst>
                  <a:ext uri="{0D108BD9-81ED-4DB2-BD59-A6C34878D82A}">
                    <a16:rowId xmlns:a16="http://schemas.microsoft.com/office/drawing/2014/main" val="10008"/>
                  </a:ext>
                </a:extLst>
              </a:tr>
              <a:tr h="198173">
                <a:tc>
                  <a:txBody>
                    <a:bodyPr/>
                    <a:lstStyle/>
                    <a:p>
                      <a:pPr marL="8255" algn="l" defTabSz="1028700" rtl="0" eaLnBrk="1" latinLnBrk="0" hangingPunct="1">
                        <a:lnSpc>
                          <a:spcPct val="100000"/>
                        </a:lnSpc>
                        <a:spcBef>
                          <a:spcPts val="85"/>
                        </a:spcBef>
                      </a:pPr>
                      <a:r>
                        <a:rPr lang="ru-RU" sz="1000" kern="0" dirty="0" smtClean="0"/>
                        <a:t>Прочие налоговые доходы</a:t>
                      </a:r>
                      <a:endParaRPr lang="ru-RU" sz="1000" b="1" kern="0" dirty="0">
                        <a:solidFill>
                          <a:schemeClr val="accent1">
                            <a:lumMod val="50000"/>
                          </a:schemeClr>
                        </a:solidFill>
                        <a:latin typeface="+mn-lt"/>
                        <a:ea typeface="+mn-ea"/>
                        <a:cs typeface="+mn-cs"/>
                      </a:endParaRPr>
                    </a:p>
                  </a:txBody>
                  <a:tcPr marL="0" marR="0" marT="8079" marB="0" anchor="ctr"/>
                </a:tc>
                <a:tc>
                  <a:txBody>
                    <a:bodyPr/>
                    <a:lstStyle/>
                    <a:p>
                      <a:pPr algn="ctr" rtl="0" fontAlgn="ctr"/>
                      <a:r>
                        <a:rPr lang="ru-RU" sz="1000" u="none" strike="noStrike" dirty="0" smtClean="0"/>
                        <a:t>112,0</a:t>
                      </a:r>
                      <a:endParaRPr lang="ru-RU" sz="1000" b="1" i="0" u="none" strike="noStrike" dirty="0">
                        <a:solidFill>
                          <a:schemeClr val="accent1">
                            <a:lumMod val="50000"/>
                          </a:schemeClr>
                        </a:solidFill>
                        <a:latin typeface="+mn-lt"/>
                      </a:endParaRPr>
                    </a:p>
                  </a:txBody>
                  <a:tcPr marL="9298" marR="9298" marT="9298" marB="0" anchor="ctr"/>
                </a:tc>
                <a:tc>
                  <a:txBody>
                    <a:bodyPr/>
                    <a:lstStyle/>
                    <a:p>
                      <a:pPr algn="ctr" rtl="0" fontAlgn="ctr"/>
                      <a:r>
                        <a:rPr lang="ru-RU" sz="1000" u="none" strike="noStrike" dirty="0" smtClean="0"/>
                        <a:t>159,2</a:t>
                      </a:r>
                      <a:endParaRPr lang="ru-RU" sz="1000" b="1" i="0" u="none" strike="noStrike" dirty="0">
                        <a:solidFill>
                          <a:schemeClr val="accent1">
                            <a:lumMod val="50000"/>
                          </a:schemeClr>
                        </a:solidFill>
                        <a:latin typeface="+mn-lt"/>
                      </a:endParaRPr>
                    </a:p>
                  </a:txBody>
                  <a:tcPr marL="9298" marR="9298" marT="9298" marB="0" anchor="ctr"/>
                </a:tc>
                <a:tc>
                  <a:txBody>
                    <a:bodyPr/>
                    <a:lstStyle/>
                    <a:p>
                      <a:pPr algn="ctr" rtl="0" fontAlgn="ctr"/>
                      <a:r>
                        <a:rPr lang="ru-RU" sz="1000" u="none" strike="noStrike" dirty="0" smtClean="0"/>
                        <a:t>159,9</a:t>
                      </a:r>
                      <a:endParaRPr lang="ru-RU" sz="1000" b="1" i="0" u="none" strike="noStrike" dirty="0">
                        <a:solidFill>
                          <a:schemeClr val="accent1">
                            <a:lumMod val="50000"/>
                          </a:schemeClr>
                        </a:solidFill>
                        <a:latin typeface="+mn-lt"/>
                      </a:endParaRPr>
                    </a:p>
                  </a:txBody>
                  <a:tcPr marL="9298" marR="9298" marT="9298" marB="0" anchor="ctr"/>
                </a:tc>
                <a:tc>
                  <a:txBody>
                    <a:bodyPr/>
                    <a:lstStyle/>
                    <a:p>
                      <a:pPr algn="ctr" rtl="0" fontAlgn="ctr"/>
                      <a:r>
                        <a:rPr lang="ru-RU" sz="1000" u="none" strike="noStrike" dirty="0" smtClean="0"/>
                        <a:t>100,4</a:t>
                      </a:r>
                      <a:endParaRPr lang="ru-RU" sz="1000" b="1" i="0" u="none" strike="noStrike" dirty="0">
                        <a:solidFill>
                          <a:schemeClr val="accent1">
                            <a:lumMod val="50000"/>
                          </a:schemeClr>
                        </a:solidFill>
                        <a:latin typeface="+mn-lt"/>
                      </a:endParaRPr>
                    </a:p>
                  </a:txBody>
                  <a:tcPr marL="9266" marR="9266" marT="9266" marB="0" anchor="ctr"/>
                </a:tc>
                <a:tc>
                  <a:txBody>
                    <a:bodyPr/>
                    <a:lstStyle/>
                    <a:p>
                      <a:pPr algn="ctr" rtl="0" fontAlgn="ctr"/>
                      <a:r>
                        <a:rPr lang="ru-RU" sz="1000" u="none" strike="noStrike" dirty="0" smtClean="0"/>
                        <a:t>47,9</a:t>
                      </a:r>
                      <a:endParaRPr lang="ru-RU" sz="1000" b="1" i="0" u="none" strike="noStrike" dirty="0">
                        <a:solidFill>
                          <a:schemeClr val="accent1">
                            <a:lumMod val="50000"/>
                          </a:schemeClr>
                        </a:solidFill>
                        <a:latin typeface="+mn-lt"/>
                      </a:endParaRPr>
                    </a:p>
                  </a:txBody>
                  <a:tcPr marL="9266" marR="9266" marT="9266" marB="0" anchor="ctr"/>
                </a:tc>
                <a:tc>
                  <a:txBody>
                    <a:bodyPr/>
                    <a:lstStyle/>
                    <a:p>
                      <a:pPr algn="ctr" rtl="0" fontAlgn="ctr"/>
                      <a:r>
                        <a:rPr lang="ru-RU" sz="1000" u="none" strike="noStrike" dirty="0" smtClean="0"/>
                        <a:t>42,7</a:t>
                      </a:r>
                      <a:endParaRPr lang="ru-RU" sz="1000" b="1" i="0" u="none" strike="noStrike" dirty="0">
                        <a:solidFill>
                          <a:schemeClr val="accent1">
                            <a:lumMod val="50000"/>
                          </a:schemeClr>
                        </a:solidFill>
                        <a:latin typeface="+mn-lt"/>
                      </a:endParaRPr>
                    </a:p>
                  </a:txBody>
                  <a:tcPr marL="9266" marR="9266" marT="9266" marB="0" anchor="ctr"/>
                </a:tc>
                <a:extLst>
                  <a:ext uri="{0D108BD9-81ED-4DB2-BD59-A6C34878D82A}">
                    <a16:rowId xmlns:a16="http://schemas.microsoft.com/office/drawing/2014/main" val="10009"/>
                  </a:ext>
                </a:extLst>
              </a:tr>
              <a:tr h="276954">
                <a:tc>
                  <a:txBody>
                    <a:bodyPr/>
                    <a:lstStyle/>
                    <a:p>
                      <a:pPr marL="688340">
                        <a:lnSpc>
                          <a:spcPct val="100000"/>
                        </a:lnSpc>
                        <a:spcBef>
                          <a:spcPts val="90"/>
                        </a:spcBef>
                      </a:pPr>
                      <a:r>
                        <a:rPr lang="ru-RU" sz="1000" kern="0" dirty="0" smtClean="0"/>
                        <a:t>II. Неналоговые доходы, из них:</a:t>
                      </a:r>
                      <a:endParaRPr lang="ru-RU" sz="1000" b="1" kern="0" dirty="0">
                        <a:solidFill>
                          <a:schemeClr val="accent1">
                            <a:lumMod val="50000"/>
                          </a:schemeClr>
                        </a:solidFill>
                        <a:latin typeface="+mn-lt"/>
                        <a:ea typeface="+mn-ea"/>
                        <a:cs typeface="+mn-cs"/>
                      </a:endParaRPr>
                    </a:p>
                  </a:txBody>
                  <a:tcPr marL="0" marR="0" marT="8079" marB="0" anchor="ctr"/>
                </a:tc>
                <a:tc>
                  <a:txBody>
                    <a:bodyPr/>
                    <a:lstStyle/>
                    <a:p>
                      <a:pPr algn="ctr" rtl="0" fontAlgn="ctr"/>
                      <a:r>
                        <a:rPr lang="ru-RU" sz="1000" u="none" strike="noStrike" dirty="0" smtClean="0"/>
                        <a:t>280,0</a:t>
                      </a:r>
                      <a:endParaRPr lang="ru-RU" sz="1000" b="1" i="0" u="none" strike="noStrike" dirty="0">
                        <a:solidFill>
                          <a:schemeClr val="accent1">
                            <a:lumMod val="50000"/>
                          </a:schemeClr>
                        </a:solidFill>
                        <a:latin typeface="+mn-lt"/>
                      </a:endParaRPr>
                    </a:p>
                  </a:txBody>
                  <a:tcPr marL="9266" marR="9266" marT="9266" marB="0" anchor="ctr"/>
                </a:tc>
                <a:tc>
                  <a:txBody>
                    <a:bodyPr/>
                    <a:lstStyle/>
                    <a:p>
                      <a:pPr algn="ctr" rtl="0" fontAlgn="ctr"/>
                      <a:r>
                        <a:rPr lang="ru-RU" sz="1000" u="none" strike="noStrike" dirty="0" smtClean="0"/>
                        <a:t>352,2</a:t>
                      </a:r>
                      <a:endParaRPr lang="ru-RU" sz="1000" b="1" i="0" u="none" strike="noStrike" dirty="0">
                        <a:solidFill>
                          <a:schemeClr val="accent1">
                            <a:lumMod val="50000"/>
                          </a:schemeClr>
                        </a:solidFill>
                        <a:latin typeface="+mn-lt"/>
                      </a:endParaRPr>
                    </a:p>
                  </a:txBody>
                  <a:tcPr marL="9266" marR="9266" marT="9266" marB="0" anchor="ctr"/>
                </a:tc>
                <a:tc>
                  <a:txBody>
                    <a:bodyPr/>
                    <a:lstStyle/>
                    <a:p>
                      <a:pPr algn="ctr" rtl="0" fontAlgn="ctr"/>
                      <a:r>
                        <a:rPr lang="ru-RU" sz="1000" u="none" strike="noStrike" dirty="0" smtClean="0"/>
                        <a:t>341,9</a:t>
                      </a:r>
                      <a:endParaRPr lang="ru-RU" sz="1000" b="1" i="0" u="none" strike="noStrike" dirty="0">
                        <a:solidFill>
                          <a:schemeClr val="accent1">
                            <a:lumMod val="50000"/>
                          </a:schemeClr>
                        </a:solidFill>
                        <a:latin typeface="+mn-lt"/>
                      </a:endParaRPr>
                    </a:p>
                  </a:txBody>
                  <a:tcPr marL="9266" marR="9266" marT="9266" marB="0" anchor="ctr"/>
                </a:tc>
                <a:tc>
                  <a:txBody>
                    <a:bodyPr/>
                    <a:lstStyle/>
                    <a:p>
                      <a:pPr algn="ctr" rtl="0" fontAlgn="ctr"/>
                      <a:r>
                        <a:rPr lang="ru-RU" sz="1000" u="none" strike="noStrike" dirty="0" smtClean="0"/>
                        <a:t>97,1</a:t>
                      </a:r>
                      <a:endParaRPr lang="ru-RU" sz="1000" b="1" i="0" u="none" strike="noStrike" dirty="0">
                        <a:solidFill>
                          <a:schemeClr val="accent1">
                            <a:lumMod val="50000"/>
                          </a:schemeClr>
                        </a:solidFill>
                        <a:latin typeface="+mn-lt"/>
                      </a:endParaRPr>
                    </a:p>
                  </a:txBody>
                  <a:tcPr marL="9266" marR="9266" marT="9266" marB="0" anchor="ctr"/>
                </a:tc>
                <a:tc>
                  <a:txBody>
                    <a:bodyPr/>
                    <a:lstStyle/>
                    <a:p>
                      <a:pPr algn="ctr" rtl="0" fontAlgn="ctr"/>
                      <a:r>
                        <a:rPr lang="ru-RU" sz="1000" u="none" strike="noStrike" dirty="0" smtClean="0"/>
                        <a:t>61,9</a:t>
                      </a:r>
                      <a:endParaRPr lang="ru-RU" sz="1000" b="1" i="0" u="none" strike="noStrike" dirty="0">
                        <a:solidFill>
                          <a:schemeClr val="accent1">
                            <a:lumMod val="50000"/>
                          </a:schemeClr>
                        </a:solidFill>
                        <a:latin typeface="+mn-lt"/>
                      </a:endParaRPr>
                    </a:p>
                  </a:txBody>
                  <a:tcPr marL="9266" marR="9266" marT="9266" marB="0" anchor="ctr"/>
                </a:tc>
                <a:tc>
                  <a:txBody>
                    <a:bodyPr/>
                    <a:lstStyle/>
                    <a:p>
                      <a:pPr algn="ctr" rtl="0" fontAlgn="ctr"/>
                      <a:r>
                        <a:rPr lang="ru-RU" sz="1000" u="none" strike="noStrike" dirty="0" smtClean="0"/>
                        <a:t>22,1</a:t>
                      </a:r>
                      <a:endParaRPr lang="ru-RU" sz="1000" b="1" i="0" u="none" strike="noStrike" dirty="0">
                        <a:solidFill>
                          <a:schemeClr val="accent1">
                            <a:lumMod val="50000"/>
                          </a:schemeClr>
                        </a:solidFill>
                        <a:latin typeface="+mn-lt"/>
                      </a:endParaRPr>
                    </a:p>
                  </a:txBody>
                  <a:tcPr marL="9266" marR="9266" marT="9266" marB="0" anchor="ctr"/>
                </a:tc>
                <a:extLst>
                  <a:ext uri="{0D108BD9-81ED-4DB2-BD59-A6C34878D82A}">
                    <a16:rowId xmlns:a16="http://schemas.microsoft.com/office/drawing/2014/main" val="10010"/>
                  </a:ext>
                </a:extLst>
              </a:tr>
              <a:tr h="367257">
                <a:tc>
                  <a:txBody>
                    <a:bodyPr/>
                    <a:lstStyle/>
                    <a:p>
                      <a:pPr marL="8255">
                        <a:lnSpc>
                          <a:spcPts val="1435"/>
                        </a:lnSpc>
                      </a:pPr>
                      <a:r>
                        <a:rPr lang="ru-RU" sz="1000" kern="0" dirty="0" smtClean="0"/>
                        <a:t>Доходы от использования имущества, </a:t>
                      </a:r>
                    </a:p>
                    <a:p>
                      <a:pPr marL="8255">
                        <a:lnSpc>
                          <a:spcPts val="1435"/>
                        </a:lnSpc>
                      </a:pPr>
                      <a:r>
                        <a:rPr lang="ru-RU" sz="1000" kern="0" dirty="0" smtClean="0"/>
                        <a:t>находящегося в муниципальной собственности</a:t>
                      </a:r>
                      <a:endParaRPr lang="ru-RU" sz="1000" b="1" kern="0" dirty="0">
                        <a:solidFill>
                          <a:schemeClr val="accent1">
                            <a:lumMod val="50000"/>
                          </a:schemeClr>
                        </a:solidFill>
                        <a:latin typeface="+mn-lt"/>
                        <a:ea typeface="+mn-ea"/>
                        <a:cs typeface="+mn-cs"/>
                      </a:endParaRPr>
                    </a:p>
                  </a:txBody>
                  <a:tcPr marL="0" marR="0" marT="0" marB="0" anchor="ctr"/>
                </a:tc>
                <a:tc>
                  <a:txBody>
                    <a:bodyPr/>
                    <a:lstStyle/>
                    <a:p>
                      <a:pPr algn="ctr" rtl="0" fontAlgn="ctr"/>
                      <a:r>
                        <a:rPr lang="ru-RU" sz="1000" u="none" strike="noStrike" dirty="0" smtClean="0"/>
                        <a:t>177,8</a:t>
                      </a:r>
                      <a:endParaRPr lang="ru-RU" sz="1000" b="1" i="0" u="none" strike="noStrike" dirty="0">
                        <a:solidFill>
                          <a:schemeClr val="accent1">
                            <a:lumMod val="50000"/>
                          </a:schemeClr>
                        </a:solidFill>
                        <a:latin typeface="+mn-lt"/>
                      </a:endParaRPr>
                    </a:p>
                  </a:txBody>
                  <a:tcPr marL="9266" marR="9266" marT="9266" marB="0" anchor="ctr"/>
                </a:tc>
                <a:tc>
                  <a:txBody>
                    <a:bodyPr/>
                    <a:lstStyle/>
                    <a:p>
                      <a:pPr algn="ctr" rtl="0" fontAlgn="ctr"/>
                      <a:r>
                        <a:rPr lang="ru-RU" sz="1000" u="none" strike="noStrike" dirty="0" smtClean="0"/>
                        <a:t>197,4</a:t>
                      </a:r>
                      <a:endParaRPr lang="ru-RU" sz="1000" b="1" i="0" u="none" strike="noStrike" dirty="0">
                        <a:solidFill>
                          <a:schemeClr val="accent1">
                            <a:lumMod val="50000"/>
                          </a:schemeClr>
                        </a:solidFill>
                        <a:latin typeface="+mn-lt"/>
                      </a:endParaRPr>
                    </a:p>
                  </a:txBody>
                  <a:tcPr marL="9266" marR="9266" marT="9266" marB="0" anchor="ctr"/>
                </a:tc>
                <a:tc>
                  <a:txBody>
                    <a:bodyPr/>
                    <a:lstStyle/>
                    <a:p>
                      <a:pPr algn="ctr" rtl="0" fontAlgn="ctr"/>
                      <a:r>
                        <a:rPr lang="ru-RU" sz="1000" u="none" strike="noStrike" dirty="0" smtClean="0"/>
                        <a:t>193,5</a:t>
                      </a:r>
                      <a:endParaRPr lang="ru-RU" sz="1000" b="1" i="0" u="none" strike="noStrike" dirty="0">
                        <a:solidFill>
                          <a:schemeClr val="accent1">
                            <a:lumMod val="50000"/>
                          </a:schemeClr>
                        </a:solidFill>
                        <a:latin typeface="+mn-lt"/>
                      </a:endParaRPr>
                    </a:p>
                  </a:txBody>
                  <a:tcPr marL="9266" marR="9266" marT="9266" marB="0" anchor="ctr"/>
                </a:tc>
                <a:tc>
                  <a:txBody>
                    <a:bodyPr/>
                    <a:lstStyle/>
                    <a:p>
                      <a:pPr algn="ctr" rtl="0" fontAlgn="ctr"/>
                      <a:r>
                        <a:rPr lang="ru-RU" sz="1000" u="none" strike="noStrike" dirty="0" smtClean="0"/>
                        <a:t>98,0</a:t>
                      </a:r>
                      <a:endParaRPr lang="ru-RU" sz="1000" b="1" i="0" u="none" strike="noStrike" dirty="0">
                        <a:solidFill>
                          <a:schemeClr val="accent1">
                            <a:lumMod val="50000"/>
                          </a:schemeClr>
                        </a:solidFill>
                        <a:latin typeface="+mn-lt"/>
                      </a:endParaRPr>
                    </a:p>
                  </a:txBody>
                  <a:tcPr marL="9266" marR="9266" marT="9266" marB="0" anchor="ctr"/>
                </a:tc>
                <a:tc>
                  <a:txBody>
                    <a:bodyPr/>
                    <a:lstStyle/>
                    <a:p>
                      <a:pPr algn="ctr" rtl="0" fontAlgn="ctr"/>
                      <a:r>
                        <a:rPr lang="ru-RU" sz="1000" u="none" strike="noStrike" dirty="0" smtClean="0"/>
                        <a:t>15,7</a:t>
                      </a:r>
                      <a:endParaRPr lang="ru-RU" sz="1000" b="1" i="0" u="none" strike="noStrike" dirty="0">
                        <a:solidFill>
                          <a:schemeClr val="accent1">
                            <a:lumMod val="50000"/>
                          </a:schemeClr>
                        </a:solidFill>
                        <a:latin typeface="+mn-lt"/>
                      </a:endParaRPr>
                    </a:p>
                  </a:txBody>
                  <a:tcPr marL="9266" marR="9266" marT="9266" marB="0" anchor="ctr"/>
                </a:tc>
                <a:tc>
                  <a:txBody>
                    <a:bodyPr/>
                    <a:lstStyle/>
                    <a:p>
                      <a:pPr algn="ctr" rtl="0" fontAlgn="ctr"/>
                      <a:r>
                        <a:rPr lang="ru-RU" sz="1000" u="none" strike="noStrike" dirty="0" smtClean="0"/>
                        <a:t>8,8</a:t>
                      </a:r>
                      <a:endParaRPr lang="ru-RU" sz="1000" b="1" i="0" u="none" strike="noStrike" dirty="0">
                        <a:solidFill>
                          <a:schemeClr val="accent1">
                            <a:lumMod val="50000"/>
                          </a:schemeClr>
                        </a:solidFill>
                        <a:latin typeface="+mn-lt"/>
                      </a:endParaRPr>
                    </a:p>
                  </a:txBody>
                  <a:tcPr marL="9266" marR="9266" marT="9266" marB="0" anchor="ctr"/>
                </a:tc>
                <a:extLst>
                  <a:ext uri="{0D108BD9-81ED-4DB2-BD59-A6C34878D82A}">
                    <a16:rowId xmlns:a16="http://schemas.microsoft.com/office/drawing/2014/main" val="10011"/>
                  </a:ext>
                </a:extLst>
              </a:tr>
              <a:tr h="280085">
                <a:tc>
                  <a:txBody>
                    <a:bodyPr/>
                    <a:lstStyle/>
                    <a:p>
                      <a:pPr marL="8255" marR="65405" algn="l" defTabSz="1028700" rtl="0" eaLnBrk="1" latinLnBrk="0" hangingPunct="1">
                        <a:lnSpc>
                          <a:spcPts val="1435"/>
                        </a:lnSpc>
                        <a:spcBef>
                          <a:spcPts val="229"/>
                        </a:spcBef>
                      </a:pPr>
                      <a:r>
                        <a:rPr lang="ru-RU" sz="1000" kern="0" dirty="0" smtClean="0"/>
                        <a:t>Платежи при пользовании природными ресурсами</a:t>
                      </a:r>
                      <a:endParaRPr lang="ru-RU" sz="1000" b="1" kern="0" dirty="0">
                        <a:solidFill>
                          <a:schemeClr val="accent1">
                            <a:lumMod val="50000"/>
                          </a:schemeClr>
                        </a:solidFill>
                        <a:latin typeface="+mn-lt"/>
                        <a:ea typeface="+mn-ea"/>
                        <a:cs typeface="+mn-cs"/>
                      </a:endParaRPr>
                    </a:p>
                  </a:txBody>
                  <a:tcPr marL="0" marR="0" marT="20653" marB="0" anchor="ctr"/>
                </a:tc>
                <a:tc>
                  <a:txBody>
                    <a:bodyPr/>
                    <a:lstStyle/>
                    <a:p>
                      <a:pPr algn="ctr" rtl="0" fontAlgn="ctr"/>
                      <a:r>
                        <a:rPr lang="ru-RU" sz="1000" u="none" strike="noStrike" dirty="0" smtClean="0"/>
                        <a:t>26,1</a:t>
                      </a:r>
                      <a:endParaRPr lang="ru-RU" sz="1000" b="1" i="0" u="none" strike="noStrike" dirty="0">
                        <a:solidFill>
                          <a:schemeClr val="accent1">
                            <a:lumMod val="50000"/>
                          </a:schemeClr>
                        </a:solidFill>
                        <a:latin typeface="+mn-lt"/>
                      </a:endParaRPr>
                    </a:p>
                  </a:txBody>
                  <a:tcPr marL="9266" marR="9266" marT="9266" marB="0" anchor="ctr"/>
                </a:tc>
                <a:tc>
                  <a:txBody>
                    <a:bodyPr/>
                    <a:lstStyle/>
                    <a:p>
                      <a:pPr algn="ctr" rtl="0" fontAlgn="ctr"/>
                      <a:r>
                        <a:rPr lang="ru-RU" sz="1000" u="none" strike="noStrike" dirty="0" smtClean="0"/>
                        <a:t>34,3</a:t>
                      </a:r>
                      <a:endParaRPr lang="ru-RU" sz="1000" b="1" i="0" u="none" strike="noStrike" dirty="0">
                        <a:solidFill>
                          <a:schemeClr val="accent1">
                            <a:lumMod val="50000"/>
                          </a:schemeClr>
                        </a:solidFill>
                        <a:latin typeface="+mn-lt"/>
                      </a:endParaRPr>
                    </a:p>
                  </a:txBody>
                  <a:tcPr marL="9266" marR="9266" marT="9266" marB="0" anchor="ctr"/>
                </a:tc>
                <a:tc>
                  <a:txBody>
                    <a:bodyPr/>
                    <a:lstStyle/>
                    <a:p>
                      <a:pPr algn="ctr" rtl="0" fontAlgn="ctr"/>
                      <a:r>
                        <a:rPr lang="ru-RU" sz="1000" u="none" strike="noStrike" dirty="0" smtClean="0"/>
                        <a:t>30,4</a:t>
                      </a:r>
                      <a:endParaRPr lang="ru-RU" sz="1000" b="1" i="0" u="none" strike="noStrike" dirty="0">
                        <a:solidFill>
                          <a:schemeClr val="accent1">
                            <a:lumMod val="50000"/>
                          </a:schemeClr>
                        </a:solidFill>
                        <a:latin typeface="+mn-lt"/>
                      </a:endParaRPr>
                    </a:p>
                  </a:txBody>
                  <a:tcPr marL="9266" marR="9266" marT="9266" marB="0" anchor="ctr"/>
                </a:tc>
                <a:tc>
                  <a:txBody>
                    <a:bodyPr/>
                    <a:lstStyle/>
                    <a:p>
                      <a:pPr algn="ctr" rtl="0" fontAlgn="ctr"/>
                      <a:r>
                        <a:rPr lang="ru-RU" sz="1000" u="none" strike="noStrike" dirty="0" smtClean="0"/>
                        <a:t>88,7</a:t>
                      </a:r>
                      <a:endParaRPr lang="ru-RU" sz="1000" b="1" i="0" u="none" strike="noStrike" dirty="0">
                        <a:solidFill>
                          <a:schemeClr val="accent1">
                            <a:lumMod val="50000"/>
                          </a:schemeClr>
                        </a:solidFill>
                        <a:latin typeface="+mn-lt"/>
                      </a:endParaRPr>
                    </a:p>
                  </a:txBody>
                  <a:tcPr marL="9266" marR="9266" marT="9266" marB="0" anchor="ctr"/>
                </a:tc>
                <a:tc>
                  <a:txBody>
                    <a:bodyPr/>
                    <a:lstStyle/>
                    <a:p>
                      <a:pPr algn="ctr" rtl="0" fontAlgn="ctr"/>
                      <a:r>
                        <a:rPr lang="ru-RU" sz="1000" u="none" strike="noStrike" dirty="0" smtClean="0"/>
                        <a:t>4,3</a:t>
                      </a:r>
                      <a:endParaRPr lang="ru-RU" sz="1000" b="1" i="0" u="none" strike="noStrike" dirty="0">
                        <a:solidFill>
                          <a:schemeClr val="accent1">
                            <a:lumMod val="50000"/>
                          </a:schemeClr>
                        </a:solidFill>
                        <a:latin typeface="+mn-lt"/>
                      </a:endParaRPr>
                    </a:p>
                  </a:txBody>
                  <a:tcPr marL="9266" marR="9266" marT="9266" marB="0" anchor="ctr"/>
                </a:tc>
                <a:tc>
                  <a:txBody>
                    <a:bodyPr/>
                    <a:lstStyle/>
                    <a:p>
                      <a:pPr algn="ctr" rtl="0" fontAlgn="ctr"/>
                      <a:r>
                        <a:rPr lang="ru-RU" sz="1000" u="none" strike="noStrike" dirty="0" smtClean="0"/>
                        <a:t>16,3</a:t>
                      </a:r>
                      <a:endParaRPr lang="ru-RU" sz="1000" b="1" i="0" u="none" strike="noStrike" dirty="0">
                        <a:solidFill>
                          <a:schemeClr val="accent1">
                            <a:lumMod val="50000"/>
                          </a:schemeClr>
                        </a:solidFill>
                        <a:latin typeface="+mn-lt"/>
                      </a:endParaRPr>
                    </a:p>
                  </a:txBody>
                  <a:tcPr marL="9266" marR="9266" marT="9266" marB="0" anchor="ctr"/>
                </a:tc>
                <a:extLst>
                  <a:ext uri="{0D108BD9-81ED-4DB2-BD59-A6C34878D82A}">
                    <a16:rowId xmlns:a16="http://schemas.microsoft.com/office/drawing/2014/main" val="10012"/>
                  </a:ext>
                </a:extLst>
              </a:tr>
              <a:tr h="198647">
                <a:tc>
                  <a:txBody>
                    <a:bodyPr/>
                    <a:lstStyle/>
                    <a:p>
                      <a:pPr marL="8255">
                        <a:lnSpc>
                          <a:spcPct val="100000"/>
                        </a:lnSpc>
                        <a:spcBef>
                          <a:spcPts val="95"/>
                        </a:spcBef>
                      </a:pPr>
                      <a:r>
                        <a:rPr lang="ru-RU" sz="1000" kern="0" dirty="0" smtClean="0"/>
                        <a:t>Доходы от оказания платных услуг и компенсации затрат </a:t>
                      </a:r>
                      <a:endParaRPr lang="ru-RU" sz="1000" b="1" kern="0" dirty="0">
                        <a:solidFill>
                          <a:schemeClr val="accent1">
                            <a:lumMod val="50000"/>
                          </a:schemeClr>
                        </a:solidFill>
                        <a:latin typeface="+mn-lt"/>
                        <a:ea typeface="+mn-ea"/>
                        <a:cs typeface="+mn-cs"/>
                      </a:endParaRPr>
                    </a:p>
                  </a:txBody>
                  <a:tcPr marL="0" marR="0" marT="8527" marB="0" anchor="ctr"/>
                </a:tc>
                <a:tc>
                  <a:txBody>
                    <a:bodyPr/>
                    <a:lstStyle/>
                    <a:p>
                      <a:pPr algn="ctr" rtl="0" fontAlgn="ctr"/>
                      <a:r>
                        <a:rPr lang="ru-RU" sz="1000" u="none" strike="noStrike" dirty="0" smtClean="0"/>
                        <a:t>33,5</a:t>
                      </a:r>
                      <a:endParaRPr lang="ru-RU" sz="1000" b="1" i="0" u="none" strike="noStrike" dirty="0">
                        <a:solidFill>
                          <a:schemeClr val="accent1">
                            <a:lumMod val="50000"/>
                          </a:schemeClr>
                        </a:solidFill>
                        <a:latin typeface="+mn-lt"/>
                      </a:endParaRPr>
                    </a:p>
                  </a:txBody>
                  <a:tcPr marL="9266" marR="9266" marT="9266" marB="0" anchor="ctr"/>
                </a:tc>
                <a:tc>
                  <a:txBody>
                    <a:bodyPr/>
                    <a:lstStyle/>
                    <a:p>
                      <a:pPr algn="ctr" rtl="0" fontAlgn="ctr"/>
                      <a:r>
                        <a:rPr lang="ru-RU" sz="1000" u="none" strike="noStrike" dirty="0" smtClean="0"/>
                        <a:t>50,5</a:t>
                      </a:r>
                      <a:endParaRPr lang="ru-RU" sz="1000" b="1" i="0" u="none" strike="noStrike" dirty="0">
                        <a:solidFill>
                          <a:schemeClr val="accent1">
                            <a:lumMod val="50000"/>
                          </a:schemeClr>
                        </a:solidFill>
                        <a:latin typeface="+mn-lt"/>
                      </a:endParaRPr>
                    </a:p>
                  </a:txBody>
                  <a:tcPr marL="9266" marR="9266" marT="9266" marB="0" anchor="ctr"/>
                </a:tc>
                <a:tc>
                  <a:txBody>
                    <a:bodyPr/>
                    <a:lstStyle/>
                    <a:p>
                      <a:pPr algn="ctr" rtl="0" fontAlgn="ctr"/>
                      <a:r>
                        <a:rPr lang="ru-RU" sz="1000" u="none" strike="noStrike" dirty="0" smtClean="0"/>
                        <a:t>50,6</a:t>
                      </a:r>
                      <a:endParaRPr lang="ru-RU" sz="1000" b="1" i="0" u="none" strike="noStrike" dirty="0">
                        <a:solidFill>
                          <a:schemeClr val="accent1">
                            <a:lumMod val="50000"/>
                          </a:schemeClr>
                        </a:solidFill>
                        <a:latin typeface="+mn-lt"/>
                      </a:endParaRPr>
                    </a:p>
                  </a:txBody>
                  <a:tcPr marL="9266" marR="9266" marT="9266" marB="0" anchor="ctr"/>
                </a:tc>
                <a:tc>
                  <a:txBody>
                    <a:bodyPr/>
                    <a:lstStyle/>
                    <a:p>
                      <a:pPr algn="ctr" rtl="0" fontAlgn="ctr"/>
                      <a:r>
                        <a:rPr lang="ru-RU" sz="1000" u="none" strike="noStrike" dirty="0" smtClean="0"/>
                        <a:t>100,3</a:t>
                      </a:r>
                      <a:endParaRPr lang="ru-RU" sz="1000" b="1" i="0" u="none" strike="noStrike" dirty="0">
                        <a:solidFill>
                          <a:schemeClr val="accent1">
                            <a:lumMod val="50000"/>
                          </a:schemeClr>
                        </a:solidFill>
                        <a:latin typeface="+mn-lt"/>
                      </a:endParaRPr>
                    </a:p>
                  </a:txBody>
                  <a:tcPr marL="9266" marR="9266" marT="9266" marB="0" anchor="ctr"/>
                </a:tc>
                <a:tc>
                  <a:txBody>
                    <a:bodyPr/>
                    <a:lstStyle/>
                    <a:p>
                      <a:pPr algn="ctr" rtl="0" fontAlgn="ctr"/>
                      <a:r>
                        <a:rPr lang="ru-RU" sz="1000" u="none" strike="noStrike" dirty="0" smtClean="0"/>
                        <a:t>17,2</a:t>
                      </a:r>
                      <a:endParaRPr lang="ru-RU" sz="1000" b="1" i="0" u="none" strike="noStrike" dirty="0">
                        <a:solidFill>
                          <a:schemeClr val="accent1">
                            <a:lumMod val="50000"/>
                          </a:schemeClr>
                        </a:solidFill>
                        <a:latin typeface="+mn-lt"/>
                      </a:endParaRPr>
                    </a:p>
                  </a:txBody>
                  <a:tcPr marL="9266" marR="9266" marT="9266" marB="0" anchor="ctr"/>
                </a:tc>
                <a:tc>
                  <a:txBody>
                    <a:bodyPr/>
                    <a:lstStyle/>
                    <a:p>
                      <a:pPr algn="ctr" rtl="0" fontAlgn="ctr"/>
                      <a:r>
                        <a:rPr lang="ru-RU" sz="1000" u="none" strike="noStrike" dirty="0" smtClean="0"/>
                        <a:t>51,3</a:t>
                      </a:r>
                      <a:endParaRPr lang="ru-RU" sz="1000" b="0" i="0" u="none" strike="noStrike" dirty="0">
                        <a:solidFill>
                          <a:schemeClr val="accent1">
                            <a:lumMod val="50000"/>
                          </a:schemeClr>
                        </a:solidFill>
                        <a:latin typeface="+mn-lt"/>
                      </a:endParaRPr>
                    </a:p>
                  </a:txBody>
                  <a:tcPr marL="9266" marR="9266" marT="9266" marB="0" anchor="ctr"/>
                </a:tc>
                <a:extLst>
                  <a:ext uri="{0D108BD9-81ED-4DB2-BD59-A6C34878D82A}">
                    <a16:rowId xmlns:a16="http://schemas.microsoft.com/office/drawing/2014/main" val="10013"/>
                  </a:ext>
                </a:extLst>
              </a:tr>
              <a:tr h="382828">
                <a:tc>
                  <a:txBody>
                    <a:bodyPr/>
                    <a:lstStyle/>
                    <a:p>
                      <a:pPr marL="8255" marR="65405" algn="l" defTabSz="1028700" rtl="0" eaLnBrk="1" latinLnBrk="0" hangingPunct="1">
                        <a:lnSpc>
                          <a:spcPts val="1435"/>
                        </a:lnSpc>
                        <a:spcBef>
                          <a:spcPts val="229"/>
                        </a:spcBef>
                      </a:pPr>
                      <a:r>
                        <a:rPr lang="ru-RU" sz="1000" kern="0" dirty="0" smtClean="0"/>
                        <a:t>Доходы от продажи материальных и нематериальных активов</a:t>
                      </a:r>
                      <a:endParaRPr lang="ru-RU" sz="1000" b="1" kern="0" dirty="0">
                        <a:solidFill>
                          <a:schemeClr val="accent1">
                            <a:lumMod val="50000"/>
                          </a:schemeClr>
                        </a:solidFill>
                        <a:latin typeface="+mn-lt"/>
                        <a:ea typeface="+mn-ea"/>
                        <a:cs typeface="+mn-cs"/>
                      </a:endParaRPr>
                    </a:p>
                  </a:txBody>
                  <a:tcPr marL="0" marR="0" marT="20653" marB="0" anchor="ctr"/>
                </a:tc>
                <a:tc>
                  <a:txBody>
                    <a:bodyPr/>
                    <a:lstStyle/>
                    <a:p>
                      <a:pPr algn="ctr" rtl="0" fontAlgn="ctr"/>
                      <a:r>
                        <a:rPr lang="ru-RU" sz="1000" u="none" strike="noStrike" dirty="0" smtClean="0"/>
                        <a:t>31,3</a:t>
                      </a:r>
                      <a:endParaRPr lang="ru-RU" sz="1000" b="1" i="0" u="none" strike="noStrike" dirty="0">
                        <a:solidFill>
                          <a:schemeClr val="accent1">
                            <a:lumMod val="50000"/>
                          </a:schemeClr>
                        </a:solidFill>
                        <a:latin typeface="+mn-lt"/>
                      </a:endParaRPr>
                    </a:p>
                  </a:txBody>
                  <a:tcPr marL="9266" marR="9266" marT="9266" marB="0" anchor="ctr"/>
                </a:tc>
                <a:tc>
                  <a:txBody>
                    <a:bodyPr/>
                    <a:lstStyle/>
                    <a:p>
                      <a:pPr algn="ctr" rtl="0" fontAlgn="ctr"/>
                      <a:r>
                        <a:rPr lang="ru-RU" sz="1000" u="none" strike="noStrike" dirty="0" smtClean="0"/>
                        <a:t>58,1</a:t>
                      </a:r>
                      <a:endParaRPr lang="ru-RU" sz="1000" b="1" i="0" u="none" strike="noStrike" dirty="0">
                        <a:solidFill>
                          <a:schemeClr val="accent1">
                            <a:lumMod val="50000"/>
                          </a:schemeClr>
                        </a:solidFill>
                        <a:latin typeface="+mn-lt"/>
                      </a:endParaRPr>
                    </a:p>
                  </a:txBody>
                  <a:tcPr marL="9266" marR="9266" marT="9266" marB="0" anchor="ctr"/>
                </a:tc>
                <a:tc>
                  <a:txBody>
                    <a:bodyPr/>
                    <a:lstStyle/>
                    <a:p>
                      <a:pPr algn="ctr" rtl="0" fontAlgn="ctr"/>
                      <a:r>
                        <a:rPr lang="ru-RU" sz="1000" u="none" strike="noStrike" dirty="0" smtClean="0"/>
                        <a:t>55,3</a:t>
                      </a:r>
                      <a:endParaRPr lang="ru-RU" sz="1000" b="1" i="0" u="none" strike="noStrike" dirty="0">
                        <a:solidFill>
                          <a:schemeClr val="accent1">
                            <a:lumMod val="50000"/>
                          </a:schemeClr>
                        </a:solidFill>
                        <a:latin typeface="+mn-lt"/>
                      </a:endParaRPr>
                    </a:p>
                  </a:txBody>
                  <a:tcPr marL="9266" marR="9266" marT="9266" marB="0" anchor="ctr"/>
                </a:tc>
                <a:tc>
                  <a:txBody>
                    <a:bodyPr/>
                    <a:lstStyle/>
                    <a:p>
                      <a:pPr algn="ctr" rtl="0" fontAlgn="ctr"/>
                      <a:r>
                        <a:rPr lang="ru-RU" sz="1000" u="none" strike="noStrike" dirty="0" smtClean="0"/>
                        <a:t>95,3</a:t>
                      </a:r>
                      <a:endParaRPr lang="ru-RU" sz="1000" b="1" i="0" u="none" strike="noStrike" dirty="0">
                        <a:solidFill>
                          <a:schemeClr val="accent1">
                            <a:lumMod val="50000"/>
                          </a:schemeClr>
                        </a:solidFill>
                        <a:latin typeface="+mn-lt"/>
                      </a:endParaRPr>
                    </a:p>
                  </a:txBody>
                  <a:tcPr marL="9266" marR="9266" marT="9266" marB="0" anchor="ctr"/>
                </a:tc>
                <a:tc>
                  <a:txBody>
                    <a:bodyPr/>
                    <a:lstStyle/>
                    <a:p>
                      <a:pPr algn="ctr" rtl="0" fontAlgn="ctr"/>
                      <a:r>
                        <a:rPr lang="ru-RU" sz="1000" u="none" strike="noStrike" dirty="0" smtClean="0"/>
                        <a:t>24,1</a:t>
                      </a:r>
                      <a:endParaRPr lang="ru-RU" sz="1000" b="1" i="0" u="none" strike="noStrike" dirty="0">
                        <a:solidFill>
                          <a:schemeClr val="accent1">
                            <a:lumMod val="50000"/>
                          </a:schemeClr>
                        </a:solidFill>
                        <a:latin typeface="+mn-lt"/>
                      </a:endParaRPr>
                    </a:p>
                  </a:txBody>
                  <a:tcPr marL="9266" marR="9266" marT="9266" marB="0" anchor="ctr"/>
                </a:tc>
                <a:tc>
                  <a:txBody>
                    <a:bodyPr/>
                    <a:lstStyle/>
                    <a:p>
                      <a:pPr algn="ctr" rtl="0" fontAlgn="ctr"/>
                      <a:r>
                        <a:rPr lang="ru-RU" sz="1000" u="none" strike="noStrike" dirty="0" smtClean="0"/>
                        <a:t>76,9</a:t>
                      </a:r>
                      <a:endParaRPr lang="ru-RU" sz="1000" b="1" i="0" u="none" strike="noStrike" dirty="0">
                        <a:solidFill>
                          <a:schemeClr val="accent1">
                            <a:lumMod val="50000"/>
                          </a:schemeClr>
                        </a:solidFill>
                        <a:latin typeface="+mn-lt"/>
                      </a:endParaRPr>
                    </a:p>
                  </a:txBody>
                  <a:tcPr marL="9266" marR="9266" marT="9266" marB="0" anchor="ctr"/>
                </a:tc>
                <a:extLst>
                  <a:ext uri="{0D108BD9-81ED-4DB2-BD59-A6C34878D82A}">
                    <a16:rowId xmlns:a16="http://schemas.microsoft.com/office/drawing/2014/main" val="10014"/>
                  </a:ext>
                </a:extLst>
              </a:tr>
              <a:tr h="198647">
                <a:tc>
                  <a:txBody>
                    <a:bodyPr/>
                    <a:lstStyle/>
                    <a:p>
                      <a:pPr marL="8255" marR="65405" algn="l" defTabSz="1028700" rtl="0" eaLnBrk="1" latinLnBrk="0" hangingPunct="1">
                        <a:lnSpc>
                          <a:spcPts val="1435"/>
                        </a:lnSpc>
                        <a:spcBef>
                          <a:spcPts val="229"/>
                        </a:spcBef>
                      </a:pPr>
                      <a:r>
                        <a:rPr lang="ru-RU" sz="1000" kern="0" dirty="0" smtClean="0"/>
                        <a:t>Штрафы, санкции, возмещение ущерба</a:t>
                      </a:r>
                      <a:endParaRPr lang="ru-RU" sz="1000" b="1" kern="0" dirty="0">
                        <a:solidFill>
                          <a:schemeClr val="accent1">
                            <a:lumMod val="50000"/>
                          </a:schemeClr>
                        </a:solidFill>
                        <a:latin typeface="+mn-lt"/>
                        <a:ea typeface="+mn-ea"/>
                        <a:cs typeface="+mn-cs"/>
                      </a:endParaRPr>
                    </a:p>
                  </a:txBody>
                  <a:tcPr marL="0" marR="0" marT="8527" marB="0" anchor="ctr"/>
                </a:tc>
                <a:tc>
                  <a:txBody>
                    <a:bodyPr/>
                    <a:lstStyle/>
                    <a:p>
                      <a:pPr algn="ctr" rtl="0" fontAlgn="ctr"/>
                      <a:r>
                        <a:rPr lang="ru-RU" sz="1000" u="none" strike="noStrike" dirty="0" smtClean="0"/>
                        <a:t>6,1</a:t>
                      </a:r>
                      <a:endParaRPr lang="ru-RU" sz="1000" b="1" i="0" u="none" strike="noStrike" dirty="0">
                        <a:solidFill>
                          <a:schemeClr val="accent1">
                            <a:lumMod val="50000"/>
                          </a:schemeClr>
                        </a:solidFill>
                        <a:latin typeface="+mn-lt"/>
                      </a:endParaRPr>
                    </a:p>
                  </a:txBody>
                  <a:tcPr marL="9266" marR="9266" marT="9266" marB="0" anchor="ctr"/>
                </a:tc>
                <a:tc>
                  <a:txBody>
                    <a:bodyPr/>
                    <a:lstStyle/>
                    <a:p>
                      <a:pPr algn="ctr" rtl="0" fontAlgn="ctr"/>
                      <a:r>
                        <a:rPr lang="ru-RU" sz="1000" u="none" strike="noStrike" dirty="0" smtClean="0"/>
                        <a:t>6,4</a:t>
                      </a:r>
                    </a:p>
                  </a:txBody>
                  <a:tcPr marL="9266" marR="9266" marT="9266" marB="0" anchor="ctr"/>
                </a:tc>
                <a:tc>
                  <a:txBody>
                    <a:bodyPr/>
                    <a:lstStyle/>
                    <a:p>
                      <a:pPr algn="ctr" rtl="0" fontAlgn="ctr"/>
                      <a:r>
                        <a:rPr lang="ru-RU" sz="1000" u="none" strike="noStrike" dirty="0" smtClean="0"/>
                        <a:t>6,4</a:t>
                      </a:r>
                      <a:endParaRPr lang="ru-RU" sz="1000" b="1" i="0" u="none" strike="noStrike" dirty="0">
                        <a:solidFill>
                          <a:schemeClr val="accent1">
                            <a:lumMod val="50000"/>
                          </a:schemeClr>
                        </a:solidFill>
                        <a:latin typeface="+mn-lt"/>
                      </a:endParaRPr>
                    </a:p>
                  </a:txBody>
                  <a:tcPr marL="9266" marR="9266" marT="9266" marB="0" anchor="ctr"/>
                </a:tc>
                <a:tc>
                  <a:txBody>
                    <a:bodyPr/>
                    <a:lstStyle/>
                    <a:p>
                      <a:pPr algn="ctr" rtl="0" fontAlgn="ctr"/>
                      <a:r>
                        <a:rPr lang="ru-RU" sz="1000" u="none" strike="noStrike" dirty="0" smtClean="0"/>
                        <a:t>100,0</a:t>
                      </a:r>
                      <a:endParaRPr lang="ru-RU" sz="1000" b="1" i="0" u="none" strike="noStrike" dirty="0">
                        <a:solidFill>
                          <a:schemeClr val="accent1">
                            <a:lumMod val="50000"/>
                          </a:schemeClr>
                        </a:solidFill>
                        <a:latin typeface="+mn-lt"/>
                      </a:endParaRPr>
                    </a:p>
                  </a:txBody>
                  <a:tcPr marL="9266" marR="9266" marT="9266" marB="0" anchor="ctr"/>
                </a:tc>
                <a:tc>
                  <a:txBody>
                    <a:bodyPr/>
                    <a:lstStyle/>
                    <a:p>
                      <a:pPr algn="ctr" rtl="0" fontAlgn="ctr"/>
                      <a:r>
                        <a:rPr lang="ru-RU" sz="1000" u="none" strike="noStrike" dirty="0" smtClean="0"/>
                        <a:t>0,3</a:t>
                      </a:r>
                      <a:endParaRPr lang="ru-RU" sz="1000" b="1" i="0" u="none" strike="noStrike" dirty="0">
                        <a:solidFill>
                          <a:schemeClr val="accent1">
                            <a:lumMod val="50000"/>
                          </a:schemeClr>
                        </a:solidFill>
                        <a:latin typeface="+mn-lt"/>
                      </a:endParaRPr>
                    </a:p>
                  </a:txBody>
                  <a:tcPr marL="9266" marR="9266" marT="9266" marB="0" anchor="ctr"/>
                </a:tc>
                <a:tc>
                  <a:txBody>
                    <a:bodyPr/>
                    <a:lstStyle/>
                    <a:p>
                      <a:pPr algn="ctr" rtl="0" fontAlgn="ctr"/>
                      <a:r>
                        <a:rPr lang="ru-RU" sz="1000" u="none" strike="noStrike" dirty="0" smtClean="0"/>
                        <a:t>5,6</a:t>
                      </a:r>
                      <a:endParaRPr lang="ru-RU" sz="1000" b="1" i="0" u="none" strike="noStrike" dirty="0">
                        <a:solidFill>
                          <a:schemeClr val="accent1">
                            <a:lumMod val="50000"/>
                          </a:schemeClr>
                        </a:solidFill>
                        <a:latin typeface="+mn-lt"/>
                      </a:endParaRPr>
                    </a:p>
                  </a:txBody>
                  <a:tcPr marL="9266" marR="9266" marT="9266" marB="0" anchor="ctr"/>
                </a:tc>
                <a:extLst>
                  <a:ext uri="{0D108BD9-81ED-4DB2-BD59-A6C34878D82A}">
                    <a16:rowId xmlns:a16="http://schemas.microsoft.com/office/drawing/2014/main" val="10015"/>
                  </a:ext>
                </a:extLst>
              </a:tr>
              <a:tr h="219261">
                <a:tc>
                  <a:txBody>
                    <a:bodyPr/>
                    <a:lstStyle/>
                    <a:p>
                      <a:pPr marL="8255" algn="l" defTabSz="1028700" rtl="0" eaLnBrk="1" latinLnBrk="0" hangingPunct="1">
                        <a:lnSpc>
                          <a:spcPct val="100000"/>
                        </a:lnSpc>
                        <a:spcBef>
                          <a:spcPts val="85"/>
                        </a:spcBef>
                      </a:pPr>
                      <a:r>
                        <a:rPr lang="ru-RU" sz="1000" kern="0" dirty="0" smtClean="0"/>
                        <a:t>Прочие неналоговые доходы</a:t>
                      </a:r>
                      <a:endParaRPr lang="ru-RU" sz="1000" b="1" kern="0" dirty="0">
                        <a:solidFill>
                          <a:schemeClr val="accent1">
                            <a:lumMod val="50000"/>
                          </a:schemeClr>
                        </a:solidFill>
                        <a:latin typeface="+mn-lt"/>
                        <a:ea typeface="+mn-ea"/>
                        <a:cs typeface="+mn-cs"/>
                      </a:endParaRPr>
                    </a:p>
                  </a:txBody>
                  <a:tcPr marL="0" marR="0" marT="8527" marB="0" anchor="ctr"/>
                </a:tc>
                <a:tc>
                  <a:txBody>
                    <a:bodyPr/>
                    <a:lstStyle/>
                    <a:p>
                      <a:pPr algn="ctr" rtl="0" fontAlgn="ctr"/>
                      <a:r>
                        <a:rPr lang="ru-RU" sz="1000" u="none" strike="noStrike" dirty="0" smtClean="0"/>
                        <a:t>5,2</a:t>
                      </a:r>
                      <a:endParaRPr lang="ru-RU" sz="1000" b="0" i="0" u="none" strike="noStrike" dirty="0">
                        <a:solidFill>
                          <a:schemeClr val="accent1">
                            <a:lumMod val="50000"/>
                          </a:schemeClr>
                        </a:solidFill>
                        <a:latin typeface="+mn-lt"/>
                      </a:endParaRPr>
                    </a:p>
                  </a:txBody>
                  <a:tcPr marL="9266" marR="9266" marT="9266" marB="0" anchor="ctr"/>
                </a:tc>
                <a:tc>
                  <a:txBody>
                    <a:bodyPr/>
                    <a:lstStyle/>
                    <a:p>
                      <a:pPr algn="ctr" rtl="0" fontAlgn="ctr"/>
                      <a:r>
                        <a:rPr lang="ru-RU" sz="1000" b="0" i="0" u="none" strike="noStrike" dirty="0" smtClean="0">
                          <a:solidFill>
                            <a:schemeClr val="tx1"/>
                          </a:solidFill>
                          <a:latin typeface="+mn-lt"/>
                        </a:rPr>
                        <a:t>5,5</a:t>
                      </a:r>
                      <a:endParaRPr lang="ru-RU" sz="1000" b="0" i="0" u="none" strike="noStrike" dirty="0">
                        <a:solidFill>
                          <a:schemeClr val="tx1"/>
                        </a:solidFill>
                        <a:latin typeface="+mn-lt"/>
                      </a:endParaRPr>
                    </a:p>
                  </a:txBody>
                  <a:tcPr marL="9266" marR="9266" marT="9266" marB="0" anchor="ctr"/>
                </a:tc>
                <a:tc>
                  <a:txBody>
                    <a:bodyPr/>
                    <a:lstStyle/>
                    <a:p>
                      <a:pPr algn="ctr" rtl="0" fontAlgn="ctr"/>
                      <a:r>
                        <a:rPr lang="ru-RU" sz="1000" u="none" strike="noStrike" dirty="0" smtClean="0"/>
                        <a:t>5,7</a:t>
                      </a:r>
                      <a:endParaRPr lang="ru-RU" sz="1000" b="0" i="0" u="none" strike="noStrike" dirty="0">
                        <a:solidFill>
                          <a:schemeClr val="accent1">
                            <a:lumMod val="50000"/>
                          </a:schemeClr>
                        </a:solidFill>
                        <a:latin typeface="+mn-lt"/>
                      </a:endParaRPr>
                    </a:p>
                  </a:txBody>
                  <a:tcPr marL="9266" marR="9266" marT="9266" marB="0" anchor="ctr"/>
                </a:tc>
                <a:tc>
                  <a:txBody>
                    <a:bodyPr/>
                    <a:lstStyle/>
                    <a:p>
                      <a:pPr algn="ctr" fontAlgn="ctr"/>
                      <a:r>
                        <a:rPr lang="ru-RU" sz="1000" u="none" strike="noStrike" dirty="0" smtClean="0"/>
                        <a:t>103,6</a:t>
                      </a:r>
                      <a:endParaRPr lang="ru-RU" sz="1000" b="1" i="0" u="none" strike="noStrike" dirty="0">
                        <a:solidFill>
                          <a:schemeClr val="accent1">
                            <a:lumMod val="50000"/>
                          </a:schemeClr>
                        </a:solidFill>
                        <a:latin typeface="+mn-lt"/>
                      </a:endParaRPr>
                    </a:p>
                  </a:txBody>
                  <a:tcPr marL="9266" marR="9266" marT="9266" marB="0" anchor="ctr"/>
                </a:tc>
                <a:tc>
                  <a:txBody>
                    <a:bodyPr/>
                    <a:lstStyle/>
                    <a:p>
                      <a:pPr algn="ctr" fontAlgn="ctr"/>
                      <a:r>
                        <a:rPr lang="ru-RU" sz="1000" u="none" strike="noStrike" dirty="0" smtClean="0"/>
                        <a:t>0,5</a:t>
                      </a:r>
                      <a:endParaRPr lang="ru-RU" sz="1000" b="1" i="0" u="none" strike="noStrike" dirty="0">
                        <a:solidFill>
                          <a:schemeClr val="accent1">
                            <a:lumMod val="50000"/>
                          </a:schemeClr>
                        </a:solidFill>
                        <a:latin typeface="+mn-lt"/>
                      </a:endParaRPr>
                    </a:p>
                  </a:txBody>
                  <a:tcPr marL="9266" marR="9266" marT="9266" marB="0" anchor="ctr"/>
                </a:tc>
                <a:tc>
                  <a:txBody>
                    <a:bodyPr/>
                    <a:lstStyle/>
                    <a:p>
                      <a:pPr algn="ctr" fontAlgn="ctr"/>
                      <a:r>
                        <a:rPr lang="ru-RU" sz="1000" u="none" strike="noStrike" dirty="0" smtClean="0"/>
                        <a:t>9,6</a:t>
                      </a:r>
                      <a:endParaRPr lang="ru-RU" sz="1000" b="1" i="0" u="none" strike="noStrike" dirty="0">
                        <a:solidFill>
                          <a:schemeClr val="accent1">
                            <a:lumMod val="50000"/>
                          </a:schemeClr>
                        </a:solidFill>
                        <a:latin typeface="+mn-lt"/>
                      </a:endParaRPr>
                    </a:p>
                  </a:txBody>
                  <a:tcPr marL="9266" marR="9266" marT="9266" marB="0" anchor="ctr"/>
                </a:tc>
                <a:extLst>
                  <a:ext uri="{0D108BD9-81ED-4DB2-BD59-A6C34878D82A}">
                    <a16:rowId xmlns:a16="http://schemas.microsoft.com/office/drawing/2014/main" val="10016"/>
                  </a:ext>
                </a:extLst>
              </a:tr>
              <a:tr h="225182">
                <a:tc>
                  <a:txBody>
                    <a:bodyPr/>
                    <a:lstStyle/>
                    <a:p>
                      <a:pPr marL="0" marR="0" indent="0" algn="ctr" defTabSz="1028700" rtl="0" eaLnBrk="1" fontAlgn="auto" latinLnBrk="0" hangingPunct="1">
                        <a:lnSpc>
                          <a:spcPct val="100000"/>
                        </a:lnSpc>
                        <a:spcBef>
                          <a:spcPts val="0"/>
                        </a:spcBef>
                        <a:spcAft>
                          <a:spcPts val="600"/>
                        </a:spcAft>
                        <a:buClrTx/>
                        <a:buSzTx/>
                        <a:buFontTx/>
                        <a:buNone/>
                        <a:tabLst/>
                        <a:defRPr/>
                      </a:pPr>
                      <a:r>
                        <a:rPr lang="ru-RU" sz="1000" kern="0" dirty="0" smtClean="0"/>
                        <a:t>Итого: Налоговые и неналоговые доходы</a:t>
                      </a:r>
                      <a:endParaRPr lang="ru-RU" sz="1000" b="1" kern="0" dirty="0" smtClean="0">
                        <a:solidFill>
                          <a:schemeClr val="accent1">
                            <a:lumMod val="50000"/>
                          </a:schemeClr>
                        </a:solidFill>
                        <a:latin typeface="+mn-lt"/>
                        <a:ea typeface="+mn-ea"/>
                        <a:cs typeface="+mn-cs"/>
                      </a:endParaRPr>
                    </a:p>
                  </a:txBody>
                  <a:tcPr marL="0" marR="0" marT="8527" marB="0" anchor="ctr"/>
                </a:tc>
                <a:tc>
                  <a:txBody>
                    <a:bodyPr/>
                    <a:lstStyle/>
                    <a:p>
                      <a:pPr algn="ctr" rtl="0" fontAlgn="ctr"/>
                      <a:r>
                        <a:rPr lang="ru-RU" sz="1000" u="none" strike="noStrike" dirty="0" smtClean="0"/>
                        <a:t>3 360,5</a:t>
                      </a:r>
                      <a:endParaRPr lang="ru-RU" sz="1000" b="1" i="0" u="none" strike="noStrike" dirty="0">
                        <a:solidFill>
                          <a:schemeClr val="accent1">
                            <a:lumMod val="50000"/>
                          </a:schemeClr>
                        </a:solidFill>
                        <a:latin typeface="+mn-lt"/>
                      </a:endParaRPr>
                    </a:p>
                  </a:txBody>
                  <a:tcPr marL="9266" marR="9266" marT="9266" marB="0" anchor="ctr"/>
                </a:tc>
                <a:tc>
                  <a:txBody>
                    <a:bodyPr/>
                    <a:lstStyle/>
                    <a:p>
                      <a:pPr algn="ctr" rtl="0" fontAlgn="ctr"/>
                      <a:r>
                        <a:rPr lang="ru-RU" sz="1000" u="none" strike="noStrike" dirty="0" smtClean="0"/>
                        <a:t>3 474,5</a:t>
                      </a:r>
                      <a:endParaRPr lang="ru-RU" sz="1000" b="1" i="0" u="none" strike="noStrike" dirty="0">
                        <a:solidFill>
                          <a:schemeClr val="accent1">
                            <a:lumMod val="50000"/>
                          </a:schemeClr>
                        </a:solidFill>
                        <a:latin typeface="+mn-lt"/>
                      </a:endParaRPr>
                    </a:p>
                  </a:txBody>
                  <a:tcPr marL="9266" marR="9266" marT="9266" marB="0" anchor="ctr"/>
                </a:tc>
                <a:tc>
                  <a:txBody>
                    <a:bodyPr/>
                    <a:lstStyle/>
                    <a:p>
                      <a:pPr algn="ctr" rtl="0" fontAlgn="ctr"/>
                      <a:r>
                        <a:rPr lang="ru-RU" sz="1000" u="none" strike="noStrike" dirty="0" smtClean="0"/>
                        <a:t>3 377,3</a:t>
                      </a:r>
                      <a:endParaRPr lang="ru-RU" sz="1000" b="1" i="0" u="none" strike="noStrike" dirty="0">
                        <a:solidFill>
                          <a:schemeClr val="accent1">
                            <a:lumMod val="50000"/>
                          </a:schemeClr>
                        </a:solidFill>
                        <a:latin typeface="+mn-lt"/>
                      </a:endParaRPr>
                    </a:p>
                  </a:txBody>
                  <a:tcPr marL="9266" marR="9266" marT="9266" marB="0" anchor="ctr"/>
                </a:tc>
                <a:tc>
                  <a:txBody>
                    <a:bodyPr/>
                    <a:lstStyle/>
                    <a:p>
                      <a:pPr algn="ctr" rtl="0" fontAlgn="ctr"/>
                      <a:r>
                        <a:rPr lang="ru-RU" sz="1000" u="none" strike="noStrike" dirty="0" smtClean="0"/>
                        <a:t>97,2</a:t>
                      </a:r>
                      <a:endParaRPr lang="ru-RU" sz="1000" b="1" i="0" u="none" strike="noStrike" dirty="0">
                        <a:solidFill>
                          <a:schemeClr val="accent1">
                            <a:lumMod val="50000"/>
                          </a:schemeClr>
                        </a:solidFill>
                        <a:latin typeface="+mn-lt"/>
                      </a:endParaRPr>
                    </a:p>
                  </a:txBody>
                  <a:tcPr marL="9266" marR="9266" marT="9266" marB="0" anchor="ctr"/>
                </a:tc>
                <a:tc>
                  <a:txBody>
                    <a:bodyPr/>
                    <a:lstStyle/>
                    <a:p>
                      <a:pPr algn="ctr" rtl="0" fontAlgn="ctr"/>
                      <a:r>
                        <a:rPr lang="ru-RU" sz="1000" u="none" strike="noStrike" dirty="0" smtClean="0"/>
                        <a:t>16,8</a:t>
                      </a:r>
                      <a:endParaRPr lang="ru-RU" sz="1000" b="1" i="0" u="none" strike="noStrike" dirty="0">
                        <a:solidFill>
                          <a:schemeClr val="accent1">
                            <a:lumMod val="50000"/>
                          </a:schemeClr>
                        </a:solidFill>
                        <a:latin typeface="+mn-lt"/>
                      </a:endParaRPr>
                    </a:p>
                  </a:txBody>
                  <a:tcPr marL="9266" marR="9266" marT="9266" marB="0" anchor="ctr"/>
                </a:tc>
                <a:tc>
                  <a:txBody>
                    <a:bodyPr/>
                    <a:lstStyle/>
                    <a:p>
                      <a:pPr algn="ctr" rtl="0" fontAlgn="ctr"/>
                      <a:r>
                        <a:rPr lang="ru-RU" sz="1000" u="none" strike="noStrike" dirty="0" smtClean="0"/>
                        <a:t>0,5</a:t>
                      </a:r>
                      <a:endParaRPr lang="ru-RU" sz="1000" b="1" i="0" u="none" strike="noStrike" dirty="0">
                        <a:solidFill>
                          <a:schemeClr val="accent1">
                            <a:lumMod val="50000"/>
                          </a:schemeClr>
                        </a:solidFill>
                        <a:latin typeface="+mn-lt"/>
                      </a:endParaRPr>
                    </a:p>
                  </a:txBody>
                  <a:tcPr marL="9266" marR="9266" marT="9266" marB="0" anchor="ctr"/>
                </a:tc>
                <a:extLst>
                  <a:ext uri="{0D108BD9-81ED-4DB2-BD59-A6C34878D82A}">
                    <a16:rowId xmlns:a16="http://schemas.microsoft.com/office/drawing/2014/main" val="10017"/>
                  </a:ext>
                </a:extLst>
              </a:tr>
            </a:tbl>
          </a:graphicData>
        </a:graphic>
      </p:graphicFrame>
    </p:spTree>
    <p:extLst>
      <p:ext uri="{BB962C8B-B14F-4D97-AF65-F5344CB8AC3E}">
        <p14:creationId xmlns:p14="http://schemas.microsoft.com/office/powerpoint/2010/main" val="393422567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 name="Прямоугольник 29"/>
          <p:cNvSpPr/>
          <p:nvPr/>
        </p:nvSpPr>
        <p:spPr>
          <a:xfrm>
            <a:off x="0" y="1392073"/>
            <a:ext cx="9144000" cy="5466663"/>
          </a:xfrm>
          <a:prstGeom prst="rect">
            <a:avLst/>
          </a:prstGeom>
          <a:solidFill>
            <a:schemeClr val="bg1">
              <a:alpha val="89000"/>
            </a:schemeClr>
          </a:solidFill>
          <a:ln w="180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dirty="0"/>
          </a:p>
        </p:txBody>
      </p:sp>
      <p:sp>
        <p:nvSpPr>
          <p:cNvPr id="28" name="Прямоугольник 27"/>
          <p:cNvSpPr/>
          <p:nvPr/>
        </p:nvSpPr>
        <p:spPr>
          <a:xfrm>
            <a:off x="0" y="1"/>
            <a:ext cx="9144000" cy="1392072"/>
          </a:xfrm>
          <a:prstGeom prst="rect">
            <a:avLst/>
          </a:prstGeom>
          <a:solidFill>
            <a:schemeClr val="accent5">
              <a:lumMod val="75000"/>
              <a:alpha val="94000"/>
            </a:schemeClr>
          </a:solidFill>
          <a:ln w="18097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296091" y="268513"/>
            <a:ext cx="8560525" cy="795801"/>
          </a:xfrm>
        </p:spPr>
        <p:txBody>
          <a:bodyPr>
            <a:noAutofit/>
          </a:bodyPr>
          <a:lstStyle/>
          <a:p>
            <a:pPr algn="ctr"/>
            <a:r>
              <a:rPr lang="ru-RU" sz="2800" b="1" dirty="0" smtClean="0">
                <a:solidFill>
                  <a:schemeClr val="bg1"/>
                </a:solidFill>
                <a:latin typeface="+mn-lt"/>
              </a:rPr>
              <a:t>Сведения </a:t>
            </a:r>
            <a:r>
              <a:rPr lang="ru-RU" sz="2800" b="1" dirty="0">
                <a:solidFill>
                  <a:schemeClr val="bg1"/>
                </a:solidFill>
                <a:latin typeface="+mn-lt"/>
              </a:rPr>
              <a:t>о доходах местного бюджета</a:t>
            </a:r>
            <a:endParaRPr lang="ru-RU" sz="2800" b="1" dirty="0">
              <a:ln w="18415" cmpd="sng">
                <a:solidFill>
                  <a:srgbClr val="FFFFFF"/>
                </a:solidFill>
                <a:prstDash val="solid"/>
              </a:ln>
              <a:solidFill>
                <a:schemeClr val="bg1"/>
              </a:solidFill>
              <a:effectLst>
                <a:outerShdw blurRad="63500" dir="3600000" algn="tl" rotWithShape="0">
                  <a:srgbClr val="000000">
                    <a:alpha val="70000"/>
                  </a:srgbClr>
                </a:outerShdw>
              </a:effectLst>
              <a:latin typeface="+mn-lt"/>
            </a:endParaRPr>
          </a:p>
        </p:txBody>
      </p:sp>
      <p:sp>
        <p:nvSpPr>
          <p:cNvPr id="29" name="Прямоугольник 28"/>
          <p:cNvSpPr/>
          <p:nvPr/>
        </p:nvSpPr>
        <p:spPr>
          <a:xfrm>
            <a:off x="214128" y="206343"/>
            <a:ext cx="8725156" cy="953717"/>
          </a:xfrm>
          <a:prstGeom prst="rect">
            <a:avLst/>
          </a:prstGeom>
          <a:no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aphicFrame>
        <p:nvGraphicFramePr>
          <p:cNvPr id="6" name="Схема 5"/>
          <p:cNvGraphicFramePr/>
          <p:nvPr>
            <p:extLst>
              <p:ext uri="{D42A27DB-BD31-4B8C-83A1-F6EECF244321}">
                <p14:modId xmlns:p14="http://schemas.microsoft.com/office/powerpoint/2010/main" val="1407921037"/>
              </p:ext>
            </p:extLst>
          </p:nvPr>
        </p:nvGraphicFramePr>
        <p:xfrm>
          <a:off x="136734" y="3298677"/>
          <a:ext cx="8856616" cy="35208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ectangle 23"/>
          <p:cNvSpPr>
            <a:spLocks noChangeArrowheads="1"/>
          </p:cNvSpPr>
          <p:nvPr/>
        </p:nvSpPr>
        <p:spPr bwMode="black">
          <a:xfrm>
            <a:off x="214129" y="2080550"/>
            <a:ext cx="8642488" cy="1200329"/>
          </a:xfrm>
          <a:prstGeom prst="rect">
            <a:avLst/>
          </a:prstGeom>
          <a:solidFill>
            <a:schemeClr val="bg1"/>
          </a:solidFill>
          <a:ln w="9525" algn="ctr">
            <a:noFill/>
            <a:miter lim="800000"/>
            <a:headEnd/>
            <a:tailEnd/>
          </a:ln>
          <a:effectLst/>
        </p:spPr>
        <p:txBody>
          <a:bodyPr wrap="square">
            <a:spAutoFit/>
          </a:bodyPr>
          <a:lstStyle/>
          <a:p>
            <a:pPr algn="just"/>
            <a:r>
              <a:rPr lang="en-US" sz="1200" b="1" dirty="0" smtClean="0">
                <a:solidFill>
                  <a:schemeClr val="accent1">
                    <a:lumMod val="50000"/>
                  </a:schemeClr>
                </a:solidFill>
              </a:rPr>
              <a:t>          </a:t>
            </a:r>
            <a:r>
              <a:rPr lang="ru-RU" sz="1200" b="1" u="sng" dirty="0" smtClean="0">
                <a:solidFill>
                  <a:schemeClr val="accent1">
                    <a:lumMod val="50000"/>
                  </a:schemeClr>
                </a:solidFill>
              </a:rPr>
              <a:t>МЕЖБЮДЖЕТНЫЕ ОТНОШЕНИЯ</a:t>
            </a:r>
            <a:r>
              <a:rPr lang="ru-RU" sz="1200" dirty="0" smtClean="0">
                <a:solidFill>
                  <a:schemeClr val="accent1">
                    <a:lumMod val="50000"/>
                  </a:schemeClr>
                </a:solidFill>
              </a:rPr>
              <a:t>- </a:t>
            </a:r>
            <a:r>
              <a:rPr lang="ru-RU" sz="1200" b="1" dirty="0" smtClean="0">
                <a:solidFill>
                  <a:schemeClr val="accent1">
                    <a:lumMod val="50000"/>
                  </a:schemeClr>
                </a:solidFill>
              </a:rPr>
              <a:t> </a:t>
            </a:r>
            <a:r>
              <a:rPr lang="ru-RU" sz="1200" dirty="0" smtClean="0">
                <a:solidFill>
                  <a:schemeClr val="accent1">
                    <a:lumMod val="50000"/>
                  </a:schemeClr>
                </a:solidFill>
              </a:rPr>
              <a:t>это взаимодействие между органами государственной власти Российской Федерации, органами государственной власти регионов РФ и органами местного самоуправления, заключающиеся в формировании и исполнении соответствующих бюджетов.</a:t>
            </a:r>
          </a:p>
          <a:p>
            <a:pPr algn="just"/>
            <a:r>
              <a:rPr lang="en-US" sz="1200" b="1" dirty="0" smtClean="0">
                <a:solidFill>
                  <a:schemeClr val="accent1">
                    <a:lumMod val="50000"/>
                  </a:schemeClr>
                </a:solidFill>
              </a:rPr>
              <a:t>          </a:t>
            </a:r>
            <a:r>
              <a:rPr lang="ru-RU" sz="1200" b="1" dirty="0" smtClean="0">
                <a:solidFill>
                  <a:schemeClr val="accent1">
                    <a:lumMod val="50000"/>
                  </a:schemeClr>
                </a:solidFill>
              </a:rPr>
              <a:t>Межбюджетные отношения между уровнями бюджетной системы </a:t>
            </a:r>
            <a:r>
              <a:rPr lang="ru-RU" sz="1200" dirty="0" smtClean="0">
                <a:solidFill>
                  <a:schemeClr val="accent1">
                    <a:lumMod val="50000"/>
                  </a:schemeClr>
                </a:solidFill>
              </a:rPr>
              <a:t>реализуются через различные формы финансовой помощи из вышестоящего бюджета в нижестоящий. </a:t>
            </a:r>
          </a:p>
          <a:p>
            <a:pPr algn="just"/>
            <a:r>
              <a:rPr lang="ru-RU" sz="1200" dirty="0" smtClean="0">
                <a:solidFill>
                  <a:schemeClr val="accent1">
                    <a:lumMod val="50000"/>
                  </a:schemeClr>
                </a:solidFill>
              </a:rPr>
              <a:t>	Основными </a:t>
            </a:r>
            <a:r>
              <a:rPr lang="ru-RU" sz="1200" b="1" dirty="0" smtClean="0">
                <a:solidFill>
                  <a:schemeClr val="accent1">
                    <a:lumMod val="50000"/>
                  </a:schemeClr>
                </a:solidFill>
              </a:rPr>
              <a:t>формами финансовой помощи являются:</a:t>
            </a:r>
            <a:r>
              <a:rPr lang="ru-RU" sz="1200" dirty="0" smtClean="0">
                <a:solidFill>
                  <a:schemeClr val="accent1">
                    <a:lumMod val="50000"/>
                  </a:schemeClr>
                </a:solidFill>
              </a:rPr>
              <a:t> </a:t>
            </a:r>
          </a:p>
        </p:txBody>
      </p:sp>
      <p:sp>
        <p:nvSpPr>
          <p:cNvPr id="8" name="Прямоугольник 7"/>
          <p:cNvSpPr/>
          <p:nvPr/>
        </p:nvSpPr>
        <p:spPr>
          <a:xfrm>
            <a:off x="296090" y="1437051"/>
            <a:ext cx="8697259" cy="646331"/>
          </a:xfrm>
          <a:prstGeom prst="rect">
            <a:avLst/>
          </a:prstGeom>
        </p:spPr>
        <p:txBody>
          <a:bodyPr wrap="square">
            <a:spAutoFit/>
          </a:bodyPr>
          <a:lstStyle/>
          <a:p>
            <a:r>
              <a:rPr lang="ru-RU" b="1" dirty="0" smtClean="0"/>
              <a:t>Сведения о межбюджетных отношениях, в том числе сведения о межбюджетных трансфертах, полученных из областного бюджета в 2025 году</a:t>
            </a:r>
            <a:endParaRPr lang="ru-RU" b="1" dirty="0">
              <a:cs typeface="Arial" pitchFamily="34" charset="0"/>
            </a:endParaRPr>
          </a:p>
        </p:txBody>
      </p:sp>
      <p:sp>
        <p:nvSpPr>
          <p:cNvPr id="3" name="Номер слайда 2"/>
          <p:cNvSpPr>
            <a:spLocks noGrp="1"/>
          </p:cNvSpPr>
          <p:nvPr>
            <p:ph type="sldNum" sz="quarter" idx="12"/>
          </p:nvPr>
        </p:nvSpPr>
        <p:spPr/>
        <p:txBody>
          <a:bodyPr/>
          <a:lstStyle/>
          <a:p>
            <a:fld id="{CC173F88-3387-453B-9303-AC0210B95CB8}" type="slidenum">
              <a:rPr lang="ru-RU" smtClean="0"/>
              <a:pPr/>
              <a:t>18</a:t>
            </a:fld>
            <a:endParaRPr lang="ru-RU"/>
          </a:p>
        </p:txBody>
      </p:sp>
    </p:spTree>
    <p:extLst>
      <p:ext uri="{BB962C8B-B14F-4D97-AF65-F5344CB8AC3E}">
        <p14:creationId xmlns:p14="http://schemas.microsoft.com/office/powerpoint/2010/main" val="30955273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 name="Прямоугольник 29"/>
          <p:cNvSpPr/>
          <p:nvPr/>
        </p:nvSpPr>
        <p:spPr>
          <a:xfrm>
            <a:off x="0" y="1392073"/>
            <a:ext cx="9144000" cy="5466663"/>
          </a:xfrm>
          <a:prstGeom prst="rect">
            <a:avLst/>
          </a:prstGeom>
          <a:solidFill>
            <a:schemeClr val="bg1">
              <a:alpha val="89000"/>
            </a:schemeClr>
          </a:solidFill>
          <a:ln w="180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dirty="0"/>
          </a:p>
        </p:txBody>
      </p:sp>
      <p:sp>
        <p:nvSpPr>
          <p:cNvPr id="28" name="Прямоугольник 27"/>
          <p:cNvSpPr/>
          <p:nvPr/>
        </p:nvSpPr>
        <p:spPr>
          <a:xfrm>
            <a:off x="0" y="1"/>
            <a:ext cx="9144000" cy="1392072"/>
          </a:xfrm>
          <a:prstGeom prst="rect">
            <a:avLst/>
          </a:prstGeom>
          <a:solidFill>
            <a:schemeClr val="accent5">
              <a:lumMod val="75000"/>
              <a:alpha val="94000"/>
            </a:schemeClr>
          </a:solidFill>
          <a:ln w="18097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296091" y="268513"/>
            <a:ext cx="8560525" cy="795801"/>
          </a:xfrm>
        </p:spPr>
        <p:txBody>
          <a:bodyPr>
            <a:noAutofit/>
          </a:bodyPr>
          <a:lstStyle/>
          <a:p>
            <a:pPr algn="ctr"/>
            <a:r>
              <a:rPr lang="ru-RU" sz="2800" b="1" dirty="0" smtClean="0">
                <a:solidFill>
                  <a:schemeClr val="bg1"/>
                </a:solidFill>
                <a:latin typeface="+mn-lt"/>
              </a:rPr>
              <a:t>Сведения </a:t>
            </a:r>
            <a:r>
              <a:rPr lang="ru-RU" sz="2800" b="1" dirty="0">
                <a:solidFill>
                  <a:schemeClr val="bg1"/>
                </a:solidFill>
                <a:latin typeface="+mn-lt"/>
              </a:rPr>
              <a:t>о доходах местного бюджета</a:t>
            </a:r>
            <a:endParaRPr lang="ru-RU" sz="2800" b="1" dirty="0">
              <a:ln w="18415" cmpd="sng">
                <a:solidFill>
                  <a:srgbClr val="FFFFFF"/>
                </a:solidFill>
                <a:prstDash val="solid"/>
              </a:ln>
              <a:solidFill>
                <a:schemeClr val="bg1"/>
              </a:solidFill>
              <a:effectLst>
                <a:outerShdw blurRad="63500" dir="3600000" algn="tl" rotWithShape="0">
                  <a:srgbClr val="000000">
                    <a:alpha val="70000"/>
                  </a:srgbClr>
                </a:outerShdw>
              </a:effectLst>
              <a:latin typeface="+mn-lt"/>
            </a:endParaRPr>
          </a:p>
        </p:txBody>
      </p:sp>
      <p:sp>
        <p:nvSpPr>
          <p:cNvPr id="29" name="Прямоугольник 28"/>
          <p:cNvSpPr/>
          <p:nvPr/>
        </p:nvSpPr>
        <p:spPr>
          <a:xfrm>
            <a:off x="214128" y="206343"/>
            <a:ext cx="8725156" cy="953717"/>
          </a:xfrm>
          <a:prstGeom prst="rect">
            <a:avLst/>
          </a:prstGeom>
          <a:no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Прямоугольник 5"/>
          <p:cNvSpPr/>
          <p:nvPr/>
        </p:nvSpPr>
        <p:spPr>
          <a:xfrm>
            <a:off x="214129" y="1454243"/>
            <a:ext cx="8528220" cy="646331"/>
          </a:xfrm>
          <a:prstGeom prst="rect">
            <a:avLst/>
          </a:prstGeom>
        </p:spPr>
        <p:txBody>
          <a:bodyPr wrap="square">
            <a:spAutoFit/>
          </a:bodyPr>
          <a:lstStyle/>
          <a:p>
            <a:pPr>
              <a:defRPr/>
            </a:pPr>
            <a:r>
              <a:rPr lang="ru-RU" b="1" dirty="0" smtClean="0">
                <a:solidFill>
                  <a:schemeClr val="accent1">
                    <a:lumMod val="50000"/>
                  </a:schemeClr>
                </a:solidFill>
                <a:ea typeface="Arial Unicode MS" pitchFamily="34" charset="-128"/>
                <a:cs typeface="Arial" pitchFamily="34" charset="0"/>
              </a:rPr>
              <a:t>Показатели исполнения безвозмездных поступлений в 2025 году</a:t>
            </a:r>
          </a:p>
          <a:p>
            <a:pPr>
              <a:defRPr/>
            </a:pPr>
            <a:r>
              <a:rPr lang="ru-RU" b="1" dirty="0" smtClean="0">
                <a:solidFill>
                  <a:schemeClr val="accent1">
                    <a:lumMod val="50000"/>
                  </a:schemeClr>
                </a:solidFill>
                <a:ea typeface="Arial Unicode MS" pitchFamily="34" charset="-128"/>
                <a:cs typeface="Arial" pitchFamily="34" charset="0"/>
              </a:rPr>
              <a:t>Всего поступлений – 7 649,3 млн. руб.</a:t>
            </a:r>
            <a:endParaRPr lang="ru-RU" b="1" dirty="0">
              <a:solidFill>
                <a:schemeClr val="accent1">
                  <a:lumMod val="50000"/>
                </a:schemeClr>
              </a:solidFill>
              <a:cs typeface="Arial" pitchFamily="34" charset="0"/>
            </a:endParaRPr>
          </a:p>
        </p:txBody>
      </p:sp>
      <p:graphicFrame>
        <p:nvGraphicFramePr>
          <p:cNvPr id="7" name="Диаграмма 6"/>
          <p:cNvGraphicFramePr/>
          <p:nvPr>
            <p:extLst>
              <p:ext uri="{D42A27DB-BD31-4B8C-83A1-F6EECF244321}">
                <p14:modId xmlns:p14="http://schemas.microsoft.com/office/powerpoint/2010/main" val="1841080244"/>
              </p:ext>
            </p:extLst>
          </p:nvPr>
        </p:nvGraphicFramePr>
        <p:xfrm>
          <a:off x="0" y="2094120"/>
          <a:ext cx="9144000" cy="4631163"/>
        </p:xfrm>
        <a:graphic>
          <a:graphicData uri="http://schemas.openxmlformats.org/drawingml/2006/chart">
            <c:chart xmlns:c="http://schemas.openxmlformats.org/drawingml/2006/chart" xmlns:r="http://schemas.openxmlformats.org/officeDocument/2006/relationships" r:id="rId2"/>
          </a:graphicData>
        </a:graphic>
      </p:graphicFrame>
      <p:sp>
        <p:nvSpPr>
          <p:cNvPr id="3" name="Номер слайда 2"/>
          <p:cNvSpPr>
            <a:spLocks noGrp="1"/>
          </p:cNvSpPr>
          <p:nvPr>
            <p:ph type="sldNum" sz="quarter" idx="12"/>
          </p:nvPr>
        </p:nvSpPr>
        <p:spPr/>
        <p:txBody>
          <a:bodyPr/>
          <a:lstStyle/>
          <a:p>
            <a:fld id="{CC173F88-3387-453B-9303-AC0210B95CB8}" type="slidenum">
              <a:rPr lang="ru-RU" smtClean="0"/>
              <a:pPr/>
              <a:t>19</a:t>
            </a:fld>
            <a:endParaRPr lang="ru-RU" dirty="0"/>
          </a:p>
        </p:txBody>
      </p:sp>
    </p:spTree>
    <p:extLst>
      <p:ext uri="{BB962C8B-B14F-4D97-AF65-F5344CB8AC3E}">
        <p14:creationId xmlns:p14="http://schemas.microsoft.com/office/powerpoint/2010/main" val="378031465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 name="Прямоугольник 29"/>
          <p:cNvSpPr/>
          <p:nvPr/>
        </p:nvSpPr>
        <p:spPr>
          <a:xfrm>
            <a:off x="0" y="1391337"/>
            <a:ext cx="9144000" cy="5466663"/>
          </a:xfrm>
          <a:prstGeom prst="rect">
            <a:avLst/>
          </a:prstGeom>
          <a:solidFill>
            <a:schemeClr val="bg1">
              <a:alpha val="89000"/>
            </a:schemeClr>
          </a:solidFill>
          <a:ln w="180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dirty="0"/>
          </a:p>
        </p:txBody>
      </p:sp>
      <p:sp>
        <p:nvSpPr>
          <p:cNvPr id="28" name="Прямоугольник 27"/>
          <p:cNvSpPr/>
          <p:nvPr/>
        </p:nvSpPr>
        <p:spPr>
          <a:xfrm>
            <a:off x="0" y="1"/>
            <a:ext cx="9144000" cy="1392072"/>
          </a:xfrm>
          <a:prstGeom prst="rect">
            <a:avLst/>
          </a:prstGeom>
          <a:solidFill>
            <a:schemeClr val="accent5">
              <a:lumMod val="75000"/>
              <a:alpha val="94000"/>
            </a:schemeClr>
          </a:solidFill>
          <a:ln w="18097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296091" y="268513"/>
            <a:ext cx="8560525" cy="795801"/>
          </a:xfrm>
        </p:spPr>
        <p:txBody>
          <a:bodyPr>
            <a:noAutofit/>
          </a:bodyPr>
          <a:lstStyle/>
          <a:p>
            <a:pPr algn="ctr"/>
            <a:r>
              <a:rPr lang="ru-RU" sz="2800" b="1" dirty="0" smtClean="0">
                <a:solidFill>
                  <a:schemeClr val="bg1"/>
                </a:solidFill>
                <a:latin typeface="+mn-lt"/>
              </a:rPr>
              <a:t>Сведения </a:t>
            </a:r>
            <a:r>
              <a:rPr lang="ru-RU" sz="2800" b="1" dirty="0">
                <a:solidFill>
                  <a:schemeClr val="bg1"/>
                </a:solidFill>
                <a:latin typeface="+mn-lt"/>
              </a:rPr>
              <a:t>о расходах местного бюджета</a:t>
            </a:r>
            <a:endParaRPr lang="ru-RU" sz="2800" b="1" dirty="0">
              <a:ln w="18415" cmpd="sng">
                <a:solidFill>
                  <a:srgbClr val="FFFFFF"/>
                </a:solidFill>
                <a:prstDash val="solid"/>
              </a:ln>
              <a:solidFill>
                <a:schemeClr val="bg1"/>
              </a:solidFill>
              <a:effectLst>
                <a:outerShdw blurRad="63500" dir="3600000" algn="tl" rotWithShape="0">
                  <a:srgbClr val="000000">
                    <a:alpha val="70000"/>
                  </a:srgbClr>
                </a:outerShdw>
              </a:effectLst>
              <a:latin typeface="+mn-lt"/>
            </a:endParaRPr>
          </a:p>
        </p:txBody>
      </p:sp>
      <p:sp>
        <p:nvSpPr>
          <p:cNvPr id="29" name="Прямоугольник 28"/>
          <p:cNvSpPr/>
          <p:nvPr/>
        </p:nvSpPr>
        <p:spPr>
          <a:xfrm>
            <a:off x="214128" y="206343"/>
            <a:ext cx="8725156" cy="953717"/>
          </a:xfrm>
          <a:prstGeom prst="rect">
            <a:avLst/>
          </a:prstGeom>
          <a:no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Прямоугольник 5"/>
          <p:cNvSpPr/>
          <p:nvPr/>
        </p:nvSpPr>
        <p:spPr>
          <a:xfrm>
            <a:off x="210614" y="1491255"/>
            <a:ext cx="3751786" cy="954107"/>
          </a:xfrm>
          <a:prstGeom prst="rect">
            <a:avLst/>
          </a:prstGeom>
        </p:spPr>
        <p:txBody>
          <a:bodyPr wrap="square">
            <a:spAutoFit/>
          </a:bodyPr>
          <a:lstStyle/>
          <a:p>
            <a:pPr algn="ctr"/>
            <a:r>
              <a:rPr lang="ru-RU" sz="1400" b="1" dirty="0" smtClean="0">
                <a:latin typeface="Liberation Serif" pitchFamily="18" charset="0"/>
                <a:cs typeface="Arial" pitchFamily="34" charset="0"/>
              </a:rPr>
              <a:t>Расходы из бюджета производятся в соответствии с установленными действующим законодательством</a:t>
            </a:r>
          </a:p>
          <a:p>
            <a:pPr algn="ctr"/>
            <a:r>
              <a:rPr lang="ru-RU" sz="1400" b="1" dirty="0" smtClean="0">
                <a:latin typeface="Liberation Serif" pitchFamily="18" charset="0"/>
                <a:cs typeface="Arial" pitchFamily="34" charset="0"/>
              </a:rPr>
              <a:t>расходными обязательствами</a:t>
            </a:r>
            <a:endParaRPr lang="ru-RU" sz="1400" b="1" dirty="0">
              <a:latin typeface="Liberation Serif" pitchFamily="18" charset="0"/>
              <a:cs typeface="Arial" pitchFamily="34" charset="0"/>
            </a:endParaRPr>
          </a:p>
        </p:txBody>
      </p:sp>
      <p:graphicFrame>
        <p:nvGraphicFramePr>
          <p:cNvPr id="7" name="Диаграмма 6"/>
          <p:cNvGraphicFramePr/>
          <p:nvPr>
            <p:extLst>
              <p:ext uri="{D42A27DB-BD31-4B8C-83A1-F6EECF244321}">
                <p14:modId xmlns:p14="http://schemas.microsoft.com/office/powerpoint/2010/main" val="4117273981"/>
              </p:ext>
            </p:extLst>
          </p:nvPr>
        </p:nvGraphicFramePr>
        <p:xfrm>
          <a:off x="583475" y="2718485"/>
          <a:ext cx="3403639" cy="261139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Схема 7"/>
          <p:cNvGraphicFramePr/>
          <p:nvPr>
            <p:extLst>
              <p:ext uri="{D42A27DB-BD31-4B8C-83A1-F6EECF244321}">
                <p14:modId xmlns:p14="http://schemas.microsoft.com/office/powerpoint/2010/main" val="1258207752"/>
              </p:ext>
            </p:extLst>
          </p:nvPr>
        </p:nvGraphicFramePr>
        <p:xfrm>
          <a:off x="4187438" y="1382676"/>
          <a:ext cx="4669178" cy="40550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Прямоугольник 8"/>
          <p:cNvSpPr/>
          <p:nvPr/>
        </p:nvSpPr>
        <p:spPr>
          <a:xfrm>
            <a:off x="461319" y="5379308"/>
            <a:ext cx="8463664" cy="646331"/>
          </a:xfrm>
          <a:prstGeom prst="rect">
            <a:avLst/>
          </a:prstGeom>
        </p:spPr>
        <p:txBody>
          <a:bodyPr wrap="square">
            <a:spAutoFit/>
          </a:bodyPr>
          <a:lstStyle/>
          <a:p>
            <a:pPr algn="just"/>
            <a:r>
              <a:rPr lang="ru-RU" b="1" dirty="0" smtClean="0">
                <a:solidFill>
                  <a:schemeClr val="accent1">
                    <a:lumMod val="50000"/>
                  </a:schemeClr>
                </a:solidFill>
                <a:latin typeface="Liberation Serif" pitchFamily="18" charset="0"/>
                <a:cs typeface="Arial" pitchFamily="34" charset="0"/>
              </a:rPr>
              <a:t>Расходы бюджета за 2025 год исполнены в сумме </a:t>
            </a:r>
            <a:r>
              <a:rPr lang="en-US" b="1" dirty="0" smtClean="0">
                <a:solidFill>
                  <a:schemeClr val="accent1">
                    <a:lumMod val="50000"/>
                  </a:schemeClr>
                </a:solidFill>
                <a:latin typeface="Liberation Serif" pitchFamily="18" charset="0"/>
                <a:cs typeface="Arial" pitchFamily="34" charset="0"/>
              </a:rPr>
              <a:t>1</a:t>
            </a:r>
            <a:r>
              <a:rPr lang="ru-RU" b="1" dirty="0" smtClean="0">
                <a:solidFill>
                  <a:schemeClr val="accent1">
                    <a:lumMod val="50000"/>
                  </a:schemeClr>
                </a:solidFill>
                <a:latin typeface="Liberation Serif" pitchFamily="18" charset="0"/>
                <a:cs typeface="Arial" pitchFamily="34" charset="0"/>
              </a:rPr>
              <a:t>1 млрд. 362,0 млн. руб., или 99,0% от плановых назначений </a:t>
            </a:r>
            <a:r>
              <a:rPr lang="en-US" b="1" dirty="0" smtClean="0">
                <a:solidFill>
                  <a:schemeClr val="accent1">
                    <a:lumMod val="50000"/>
                  </a:schemeClr>
                </a:solidFill>
                <a:latin typeface="Liberation Serif" pitchFamily="18" charset="0"/>
                <a:cs typeface="Arial" pitchFamily="34" charset="0"/>
              </a:rPr>
              <a:t>1</a:t>
            </a:r>
            <a:r>
              <a:rPr lang="ru-RU" b="1" dirty="0" smtClean="0">
                <a:solidFill>
                  <a:schemeClr val="accent1">
                    <a:lumMod val="50000"/>
                  </a:schemeClr>
                </a:solidFill>
                <a:latin typeface="Liberation Serif" pitchFamily="18" charset="0"/>
                <a:cs typeface="Arial" pitchFamily="34" charset="0"/>
              </a:rPr>
              <a:t>1 млрд. 471,6 млн. руб.</a:t>
            </a:r>
            <a:endParaRPr lang="ru-RU" b="1" i="1" dirty="0" smtClean="0">
              <a:solidFill>
                <a:schemeClr val="accent1">
                  <a:lumMod val="50000"/>
                </a:schemeClr>
              </a:solidFill>
              <a:latin typeface="Liberation Serif" pitchFamily="18" charset="0"/>
              <a:cs typeface="Arial" pitchFamily="34" charset="0"/>
            </a:endParaRPr>
          </a:p>
        </p:txBody>
      </p:sp>
      <p:sp>
        <p:nvSpPr>
          <p:cNvPr id="3" name="Номер слайда 2"/>
          <p:cNvSpPr>
            <a:spLocks noGrp="1"/>
          </p:cNvSpPr>
          <p:nvPr>
            <p:ph type="sldNum" sz="quarter" idx="12"/>
          </p:nvPr>
        </p:nvSpPr>
        <p:spPr/>
        <p:txBody>
          <a:bodyPr/>
          <a:lstStyle/>
          <a:p>
            <a:fld id="{CC173F88-3387-453B-9303-AC0210B95CB8}" type="slidenum">
              <a:rPr lang="ru-RU" smtClean="0"/>
              <a:pPr/>
              <a:t>20</a:t>
            </a:fld>
            <a:endParaRPr lang="ru-RU"/>
          </a:p>
        </p:txBody>
      </p:sp>
    </p:spTree>
    <p:extLst>
      <p:ext uri="{BB962C8B-B14F-4D97-AF65-F5344CB8AC3E}">
        <p14:creationId xmlns:p14="http://schemas.microsoft.com/office/powerpoint/2010/main" val="76802121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 name="Прямоугольник 29"/>
          <p:cNvSpPr/>
          <p:nvPr/>
        </p:nvSpPr>
        <p:spPr>
          <a:xfrm>
            <a:off x="0" y="1392073"/>
            <a:ext cx="9144000" cy="5466663"/>
          </a:xfrm>
          <a:prstGeom prst="rect">
            <a:avLst/>
          </a:prstGeom>
          <a:solidFill>
            <a:schemeClr val="bg1">
              <a:alpha val="89000"/>
            </a:schemeClr>
          </a:solidFill>
          <a:ln w="180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dirty="0"/>
          </a:p>
        </p:txBody>
      </p:sp>
      <p:sp>
        <p:nvSpPr>
          <p:cNvPr id="28" name="Прямоугольник 27"/>
          <p:cNvSpPr/>
          <p:nvPr/>
        </p:nvSpPr>
        <p:spPr>
          <a:xfrm>
            <a:off x="0" y="1"/>
            <a:ext cx="9144000" cy="1392072"/>
          </a:xfrm>
          <a:prstGeom prst="rect">
            <a:avLst/>
          </a:prstGeom>
          <a:solidFill>
            <a:schemeClr val="accent5">
              <a:lumMod val="75000"/>
              <a:alpha val="94000"/>
            </a:schemeClr>
          </a:solidFill>
          <a:ln w="18097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296091" y="268513"/>
            <a:ext cx="8560525" cy="795801"/>
          </a:xfrm>
        </p:spPr>
        <p:txBody>
          <a:bodyPr>
            <a:noAutofit/>
          </a:bodyPr>
          <a:lstStyle/>
          <a:p>
            <a:pPr algn="ctr"/>
            <a:r>
              <a:rPr lang="ru-RU" sz="2800" b="1" dirty="0" smtClean="0">
                <a:solidFill>
                  <a:schemeClr val="bg1"/>
                </a:solidFill>
                <a:latin typeface="+mn-lt"/>
              </a:rPr>
              <a:t>Сведения </a:t>
            </a:r>
            <a:r>
              <a:rPr lang="ru-RU" sz="2800" b="1" dirty="0">
                <a:solidFill>
                  <a:schemeClr val="bg1"/>
                </a:solidFill>
                <a:latin typeface="+mn-lt"/>
              </a:rPr>
              <a:t>о расходах местного бюджета</a:t>
            </a:r>
            <a:endParaRPr lang="ru-RU" sz="2800" b="1" dirty="0">
              <a:ln w="18415" cmpd="sng">
                <a:solidFill>
                  <a:srgbClr val="FFFFFF"/>
                </a:solidFill>
                <a:prstDash val="solid"/>
              </a:ln>
              <a:solidFill>
                <a:schemeClr val="bg1"/>
              </a:solidFill>
              <a:effectLst>
                <a:outerShdw blurRad="63500" dir="3600000" algn="tl" rotWithShape="0">
                  <a:srgbClr val="000000">
                    <a:alpha val="70000"/>
                  </a:srgbClr>
                </a:outerShdw>
              </a:effectLst>
              <a:latin typeface="+mn-lt"/>
            </a:endParaRPr>
          </a:p>
        </p:txBody>
      </p:sp>
      <p:sp>
        <p:nvSpPr>
          <p:cNvPr id="29" name="Прямоугольник 28"/>
          <p:cNvSpPr/>
          <p:nvPr/>
        </p:nvSpPr>
        <p:spPr>
          <a:xfrm>
            <a:off x="214128" y="206343"/>
            <a:ext cx="8725156" cy="953717"/>
          </a:xfrm>
          <a:prstGeom prst="rect">
            <a:avLst/>
          </a:prstGeom>
          <a:no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Заголовок 1">
            <a:extLst>
              <a:ext uri="{FF2B5EF4-FFF2-40B4-BE49-F238E27FC236}">
                <a16:creationId xmlns:a16="http://schemas.microsoft.com/office/drawing/2014/main" id="{3698877A-EC22-4B13-BEDB-7B4A6A54D3CA}"/>
              </a:ext>
            </a:extLst>
          </p:cNvPr>
          <p:cNvSpPr txBox="1">
            <a:spLocks/>
          </p:cNvSpPr>
          <p:nvPr/>
        </p:nvSpPr>
        <p:spPr>
          <a:xfrm>
            <a:off x="153824" y="1226570"/>
            <a:ext cx="8853443" cy="875696"/>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ru-RU" sz="1800" b="1" dirty="0" smtClean="0">
                <a:solidFill>
                  <a:schemeClr val="accent1">
                    <a:lumMod val="50000"/>
                  </a:schemeClr>
                </a:solidFill>
                <a:latin typeface="+mn-lt"/>
              </a:rPr>
              <a:t>Расходная часть местного бюджета в разрезе муниципальных программ в 2025 году</a:t>
            </a:r>
            <a:endParaRPr lang="ru-RU" sz="1800" b="1" dirty="0">
              <a:solidFill>
                <a:schemeClr val="accent1">
                  <a:lumMod val="50000"/>
                </a:schemeClr>
              </a:solidFill>
              <a:latin typeface="+mn-lt"/>
              <a:cs typeface="Arial" pitchFamily="34" charset="0"/>
            </a:endParaRPr>
          </a:p>
        </p:txBody>
      </p:sp>
      <p:sp>
        <p:nvSpPr>
          <p:cNvPr id="11" name="Прямоугольник 10"/>
          <p:cNvSpPr/>
          <p:nvPr/>
        </p:nvSpPr>
        <p:spPr>
          <a:xfrm>
            <a:off x="136736" y="2006710"/>
            <a:ext cx="8856616" cy="954107"/>
          </a:xfrm>
          <a:prstGeom prst="rect">
            <a:avLst/>
          </a:prstGeom>
          <a:solidFill>
            <a:schemeClr val="bg1"/>
          </a:solidFill>
          <a:effectLst/>
        </p:spPr>
        <p:txBody>
          <a:bodyPr wrap="square">
            <a:spAutoFit/>
          </a:bodyPr>
          <a:lstStyle/>
          <a:p>
            <a:pPr indent="405384" algn="just"/>
            <a:r>
              <a:rPr lang="ru-RU" sz="1400" b="1" dirty="0" smtClean="0">
                <a:solidFill>
                  <a:schemeClr val="accent1">
                    <a:lumMod val="50000"/>
                  </a:schemeClr>
                </a:solidFill>
              </a:rPr>
              <a:t>Муниципальная программа </a:t>
            </a:r>
            <a:r>
              <a:rPr lang="ru-RU" sz="1400" dirty="0" smtClean="0">
                <a:solidFill>
                  <a:schemeClr val="accent1">
                    <a:lumMod val="50000"/>
                  </a:schemeClr>
                </a:solidFill>
              </a:rPr>
              <a:t>- документ стратегического планирования, содержащий комплекс планируемых мероприятий, взаимоувязанных по задачам, срокам осуществления, исполнителям и ресурсам и обеспечивающих наиболее эффективное достижение целей и решение задач социально-экономического развития муниципального образования.</a:t>
            </a:r>
          </a:p>
        </p:txBody>
      </p:sp>
      <p:sp>
        <p:nvSpPr>
          <p:cNvPr id="12" name="Прямоугольник 11"/>
          <p:cNvSpPr/>
          <p:nvPr/>
        </p:nvSpPr>
        <p:spPr>
          <a:xfrm>
            <a:off x="544180" y="3051584"/>
            <a:ext cx="2448272" cy="707886"/>
          </a:xfrm>
          <a:prstGeom prst="rect">
            <a:avLst/>
          </a:prstGeom>
        </p:spPr>
        <p:txBody>
          <a:bodyPr wrap="square">
            <a:spAutoFit/>
          </a:bodyPr>
          <a:lstStyle/>
          <a:p>
            <a:pPr algn="ctr"/>
            <a:r>
              <a:rPr lang="ru-RU" sz="1600" b="1" dirty="0" smtClean="0">
                <a:cs typeface="Arial" pitchFamily="34" charset="0"/>
              </a:rPr>
              <a:t>Расходы бюджета всего: </a:t>
            </a:r>
          </a:p>
          <a:p>
            <a:pPr algn="ctr"/>
            <a:r>
              <a:rPr lang="en-US" sz="2400" b="1" dirty="0" smtClean="0">
                <a:solidFill>
                  <a:schemeClr val="accent1">
                    <a:lumMod val="50000"/>
                  </a:schemeClr>
                </a:solidFill>
                <a:cs typeface="Arial" pitchFamily="34" charset="0"/>
              </a:rPr>
              <a:t>1</a:t>
            </a:r>
            <a:r>
              <a:rPr lang="ru-RU" sz="2400" b="1" dirty="0" smtClean="0">
                <a:solidFill>
                  <a:schemeClr val="accent1">
                    <a:lumMod val="50000"/>
                  </a:schemeClr>
                </a:solidFill>
                <a:cs typeface="Arial" pitchFamily="34" charset="0"/>
              </a:rPr>
              <a:t>1</a:t>
            </a:r>
            <a:r>
              <a:rPr lang="en-US" sz="2400" b="1" dirty="0" smtClean="0">
                <a:solidFill>
                  <a:schemeClr val="accent1">
                    <a:lumMod val="50000"/>
                  </a:schemeClr>
                </a:solidFill>
                <a:cs typeface="Arial" pitchFamily="34" charset="0"/>
              </a:rPr>
              <a:t> </a:t>
            </a:r>
            <a:r>
              <a:rPr lang="ru-RU" sz="2400" b="1" dirty="0" smtClean="0">
                <a:solidFill>
                  <a:schemeClr val="accent1">
                    <a:lumMod val="50000"/>
                  </a:schemeClr>
                </a:solidFill>
                <a:cs typeface="Arial" pitchFamily="34" charset="0"/>
              </a:rPr>
              <a:t>362,0 </a:t>
            </a:r>
            <a:r>
              <a:rPr lang="ru-RU" sz="1600" b="1" dirty="0" smtClean="0">
                <a:solidFill>
                  <a:schemeClr val="accent1">
                    <a:lumMod val="50000"/>
                  </a:schemeClr>
                </a:solidFill>
                <a:cs typeface="Arial" pitchFamily="34" charset="0"/>
              </a:rPr>
              <a:t>млн. руб. </a:t>
            </a:r>
            <a:endParaRPr lang="ru-RU" sz="1600" b="1" dirty="0">
              <a:solidFill>
                <a:schemeClr val="accent1">
                  <a:lumMod val="50000"/>
                </a:schemeClr>
              </a:solidFill>
              <a:cs typeface="Arial" pitchFamily="34" charset="0"/>
            </a:endParaRPr>
          </a:p>
        </p:txBody>
      </p:sp>
      <p:sp>
        <p:nvSpPr>
          <p:cNvPr id="13" name="Прямоугольник 12"/>
          <p:cNvSpPr/>
          <p:nvPr/>
        </p:nvSpPr>
        <p:spPr>
          <a:xfrm>
            <a:off x="3520096" y="3009958"/>
            <a:ext cx="5546992" cy="707886"/>
          </a:xfrm>
          <a:prstGeom prst="rect">
            <a:avLst/>
          </a:prstGeom>
        </p:spPr>
        <p:txBody>
          <a:bodyPr wrap="square">
            <a:spAutoFit/>
          </a:bodyPr>
          <a:lstStyle/>
          <a:p>
            <a:r>
              <a:rPr lang="ru-RU" sz="2000" b="1" dirty="0" smtClean="0">
                <a:solidFill>
                  <a:schemeClr val="accent1">
                    <a:lumMod val="50000"/>
                  </a:schemeClr>
                </a:solidFill>
                <a:cs typeface="Arial" pitchFamily="34" charset="0"/>
              </a:rPr>
              <a:t>98,9 %</a:t>
            </a:r>
            <a:r>
              <a:rPr lang="ru-RU" sz="2000" b="1" dirty="0" smtClean="0">
                <a:cs typeface="Arial" pitchFamily="34" charset="0"/>
              </a:rPr>
              <a:t> </a:t>
            </a:r>
            <a:r>
              <a:rPr lang="ru-RU" sz="1600" b="1" dirty="0" smtClean="0">
                <a:cs typeface="Arial" pitchFamily="34" charset="0"/>
              </a:rPr>
              <a:t>муниципальные программы </a:t>
            </a:r>
            <a:r>
              <a:rPr lang="en-US" sz="2000" b="1" dirty="0" smtClean="0">
                <a:solidFill>
                  <a:schemeClr val="accent1">
                    <a:lumMod val="50000"/>
                  </a:schemeClr>
                </a:solidFill>
                <a:cs typeface="Arial" pitchFamily="34" charset="0"/>
              </a:rPr>
              <a:t>1</a:t>
            </a:r>
            <a:r>
              <a:rPr lang="ru-RU" sz="2000" b="1" dirty="0" smtClean="0">
                <a:solidFill>
                  <a:schemeClr val="accent1">
                    <a:lumMod val="50000"/>
                  </a:schemeClr>
                </a:solidFill>
                <a:cs typeface="Arial" pitchFamily="34" charset="0"/>
              </a:rPr>
              <a:t>1</a:t>
            </a:r>
            <a:r>
              <a:rPr lang="en-US" sz="2000" b="1" dirty="0" smtClean="0">
                <a:solidFill>
                  <a:schemeClr val="accent1">
                    <a:lumMod val="50000"/>
                  </a:schemeClr>
                </a:solidFill>
                <a:cs typeface="Arial" pitchFamily="34" charset="0"/>
              </a:rPr>
              <a:t> 2</a:t>
            </a:r>
            <a:r>
              <a:rPr lang="ru-RU" sz="2000" b="1" dirty="0" smtClean="0">
                <a:solidFill>
                  <a:schemeClr val="accent1">
                    <a:lumMod val="50000"/>
                  </a:schemeClr>
                </a:solidFill>
                <a:cs typeface="Arial" pitchFamily="34" charset="0"/>
              </a:rPr>
              <a:t>31,3 </a:t>
            </a:r>
            <a:r>
              <a:rPr lang="ru-RU" sz="1600" b="1" dirty="0" smtClean="0">
                <a:solidFill>
                  <a:schemeClr val="accent1">
                    <a:lumMod val="50000"/>
                  </a:schemeClr>
                </a:solidFill>
                <a:cs typeface="Arial" pitchFamily="34" charset="0"/>
              </a:rPr>
              <a:t>млн. руб.</a:t>
            </a:r>
          </a:p>
          <a:p>
            <a:r>
              <a:rPr lang="ru-RU" sz="2000" b="1" dirty="0" smtClean="0">
                <a:solidFill>
                  <a:schemeClr val="accent1">
                    <a:lumMod val="50000"/>
                  </a:schemeClr>
                </a:solidFill>
                <a:cs typeface="Arial" pitchFamily="34" charset="0"/>
              </a:rPr>
              <a:t>1,1 % </a:t>
            </a:r>
            <a:r>
              <a:rPr lang="ru-RU" sz="1600" b="1" dirty="0" smtClean="0">
                <a:cs typeface="Arial" pitchFamily="34" charset="0"/>
              </a:rPr>
              <a:t>непрограммные расходы </a:t>
            </a:r>
            <a:r>
              <a:rPr lang="en-US" sz="2000" b="1" dirty="0" smtClean="0">
                <a:solidFill>
                  <a:schemeClr val="accent1">
                    <a:lumMod val="50000"/>
                  </a:schemeClr>
                </a:solidFill>
                <a:cs typeface="Arial" pitchFamily="34" charset="0"/>
              </a:rPr>
              <a:t>1</a:t>
            </a:r>
            <a:r>
              <a:rPr lang="ru-RU" sz="2000" b="1" dirty="0" smtClean="0">
                <a:solidFill>
                  <a:schemeClr val="accent1">
                    <a:lumMod val="50000"/>
                  </a:schemeClr>
                </a:solidFill>
                <a:cs typeface="Arial" pitchFamily="34" charset="0"/>
              </a:rPr>
              <a:t>30,</a:t>
            </a:r>
            <a:r>
              <a:rPr lang="en-US" sz="2000" b="1" dirty="0" smtClean="0">
                <a:solidFill>
                  <a:schemeClr val="accent1">
                    <a:lumMod val="50000"/>
                  </a:schemeClr>
                </a:solidFill>
                <a:cs typeface="Arial" pitchFamily="34" charset="0"/>
              </a:rPr>
              <a:t>7</a:t>
            </a:r>
            <a:r>
              <a:rPr lang="ru-RU" sz="2000" b="1" dirty="0" smtClean="0">
                <a:solidFill>
                  <a:schemeClr val="accent1">
                    <a:lumMod val="50000"/>
                  </a:schemeClr>
                </a:solidFill>
                <a:cs typeface="Arial" pitchFamily="34" charset="0"/>
              </a:rPr>
              <a:t> </a:t>
            </a:r>
            <a:r>
              <a:rPr lang="ru-RU" sz="1600" b="1" dirty="0" smtClean="0">
                <a:solidFill>
                  <a:schemeClr val="accent1">
                    <a:lumMod val="50000"/>
                  </a:schemeClr>
                </a:solidFill>
                <a:cs typeface="Arial" pitchFamily="34" charset="0"/>
              </a:rPr>
              <a:t>млн. руб. </a:t>
            </a:r>
            <a:endParaRPr lang="ru-RU" sz="1600" b="1" dirty="0">
              <a:solidFill>
                <a:schemeClr val="accent1">
                  <a:lumMod val="50000"/>
                </a:schemeClr>
              </a:solidFill>
              <a:cs typeface="Arial" pitchFamily="34" charset="0"/>
            </a:endParaRPr>
          </a:p>
        </p:txBody>
      </p:sp>
      <p:graphicFrame>
        <p:nvGraphicFramePr>
          <p:cNvPr id="14" name="Таблица 13"/>
          <p:cNvGraphicFramePr>
            <a:graphicFrameLocks noGrp="1"/>
          </p:cNvGraphicFramePr>
          <p:nvPr>
            <p:extLst>
              <p:ext uri="{D42A27DB-BD31-4B8C-83A1-F6EECF244321}">
                <p14:modId xmlns:p14="http://schemas.microsoft.com/office/powerpoint/2010/main" val="2361235739"/>
              </p:ext>
            </p:extLst>
          </p:nvPr>
        </p:nvGraphicFramePr>
        <p:xfrm>
          <a:off x="261906" y="4142336"/>
          <a:ext cx="8643194" cy="2377440"/>
        </p:xfrm>
        <a:graphic>
          <a:graphicData uri="http://schemas.openxmlformats.org/drawingml/2006/table">
            <a:tbl>
              <a:tblPr firstRow="1" bandRow="1">
                <a:tableStyleId>{BC89EF96-8CEA-46FF-86C4-4CE0E7609802}</a:tableStyleId>
              </a:tblPr>
              <a:tblGrid>
                <a:gridCol w="4321597">
                  <a:extLst>
                    <a:ext uri="{9D8B030D-6E8A-4147-A177-3AD203B41FA5}">
                      <a16:colId xmlns:a16="http://schemas.microsoft.com/office/drawing/2014/main" val="20000"/>
                    </a:ext>
                  </a:extLst>
                </a:gridCol>
                <a:gridCol w="4321597">
                  <a:extLst>
                    <a:ext uri="{9D8B030D-6E8A-4147-A177-3AD203B41FA5}">
                      <a16:colId xmlns:a16="http://schemas.microsoft.com/office/drawing/2014/main" val="20001"/>
                    </a:ext>
                  </a:extLst>
                </a:gridCol>
              </a:tblGrid>
              <a:tr h="613403">
                <a:tc>
                  <a:txBody>
                    <a:bodyPr/>
                    <a:lstStyle/>
                    <a:p>
                      <a:pPr marL="82550" marR="0" indent="0" algn="l" defTabSz="1028638" rtl="0" eaLnBrk="1" fontAlgn="auto" latinLnBrk="0" hangingPunct="1">
                        <a:lnSpc>
                          <a:spcPct val="100000"/>
                        </a:lnSpc>
                        <a:spcBef>
                          <a:spcPts val="0"/>
                        </a:spcBef>
                        <a:spcAft>
                          <a:spcPts val="0"/>
                        </a:spcAft>
                        <a:buClrTx/>
                        <a:buSzTx/>
                        <a:buFontTx/>
                        <a:buNone/>
                        <a:tabLst/>
                        <a:defRPr/>
                      </a:pPr>
                      <a:r>
                        <a:rPr lang="ru-RU" sz="1200" b="0" dirty="0" smtClean="0"/>
                        <a:t>Большая часть всех расходов бюджета произведена в   рамках мероприятий 12-ти муниципальных программ</a:t>
                      </a:r>
                    </a:p>
                    <a:p>
                      <a:endParaRPr lang="ru-RU" sz="1200" b="0" dirty="0">
                        <a:solidFill>
                          <a:schemeClr val="tx1"/>
                        </a:solidFill>
                        <a:latin typeface="+mn-lt"/>
                      </a:endParaRPr>
                    </a:p>
                  </a:txBody>
                  <a:tcPr/>
                </a:tc>
                <a:tc>
                  <a:txBody>
                    <a:bodyPr/>
                    <a:lstStyle/>
                    <a:p>
                      <a:pPr marL="0" marR="0" indent="0" algn="l" defTabSz="1028638" rtl="0" eaLnBrk="1" fontAlgn="auto" latinLnBrk="0" hangingPunct="1">
                        <a:lnSpc>
                          <a:spcPct val="100000"/>
                        </a:lnSpc>
                        <a:spcBef>
                          <a:spcPts val="0"/>
                        </a:spcBef>
                        <a:spcAft>
                          <a:spcPts val="0"/>
                        </a:spcAft>
                        <a:buClrTx/>
                        <a:buSzTx/>
                        <a:buFontTx/>
                        <a:buNone/>
                        <a:tabLst/>
                        <a:defRPr/>
                      </a:pPr>
                      <a:r>
                        <a:rPr lang="ru-RU" sz="1200" b="0" spc="-10" dirty="0" smtClean="0"/>
                        <a:t>Программный бюджет позволяет оценить насколько эффективно используются бюджетные средства</a:t>
                      </a:r>
                      <a:endParaRPr lang="ru-RU" sz="1200" b="0" dirty="0" smtClean="0"/>
                    </a:p>
                    <a:p>
                      <a:endParaRPr lang="ru-RU" sz="1200" b="0" dirty="0">
                        <a:solidFill>
                          <a:schemeClr val="tx1"/>
                        </a:solidFill>
                        <a:latin typeface="+mn-lt"/>
                      </a:endParaRPr>
                    </a:p>
                  </a:txBody>
                  <a:tcPr/>
                </a:tc>
                <a:extLst>
                  <a:ext uri="{0D108BD9-81ED-4DB2-BD59-A6C34878D82A}">
                    <a16:rowId xmlns:a16="http://schemas.microsoft.com/office/drawing/2014/main" val="10000"/>
                  </a:ext>
                </a:extLst>
              </a:tr>
              <a:tr h="1686859">
                <a:tc>
                  <a:txBody>
                    <a:bodyPr/>
                    <a:lstStyle/>
                    <a:p>
                      <a:pPr marL="82550" marR="0" indent="0" algn="l" defTabSz="1028638" rtl="0" eaLnBrk="1" fontAlgn="auto" latinLnBrk="0" hangingPunct="1">
                        <a:lnSpc>
                          <a:spcPct val="100000"/>
                        </a:lnSpc>
                        <a:spcBef>
                          <a:spcPts val="0"/>
                        </a:spcBef>
                        <a:spcAft>
                          <a:spcPts val="0"/>
                        </a:spcAft>
                        <a:buClrTx/>
                        <a:buSzTx/>
                        <a:buFontTx/>
                        <a:buNone/>
                        <a:tabLst/>
                        <a:defRPr/>
                      </a:pPr>
                      <a:r>
                        <a:rPr lang="ru-RU" sz="1200" dirty="0" smtClean="0"/>
                        <a:t>Порядок формирования и реализации муниципальных программ и комплексных муниципальных программ Каменск-Уральского городского округа утвержден Постановлением Администрации города Каменска-Уральского от 23.11.2015 N 1666</a:t>
                      </a:r>
                    </a:p>
                    <a:p>
                      <a:endParaRPr lang="ru-RU" sz="1200" b="0" dirty="0">
                        <a:solidFill>
                          <a:schemeClr val="tx1"/>
                        </a:solidFill>
                        <a:latin typeface="+mn-lt"/>
                      </a:endParaRPr>
                    </a:p>
                  </a:txBody>
                  <a:tcPr/>
                </a:tc>
                <a:tc>
                  <a:txBody>
                    <a:bodyPr/>
                    <a:lstStyle/>
                    <a:p>
                      <a:pPr algn="l"/>
                      <a:r>
                        <a:rPr lang="ru-RU" sz="1200" dirty="0" smtClean="0"/>
                        <a:t>Каждый житель Каменска-Уральского</a:t>
                      </a:r>
                    </a:p>
                    <a:p>
                      <a:pPr algn="l"/>
                      <a:r>
                        <a:rPr lang="ru-RU" sz="1200" dirty="0" smtClean="0"/>
                        <a:t>может найти интересующую его информацию о целях, задачах и целевых показателях, о планах мероприятий по выполнению муниципальных  программ, а также о их финансовом обеспечении в открытом доступе на  официальном сайте города по адресу:</a:t>
                      </a:r>
                    </a:p>
                    <a:p>
                      <a:pPr algn="l"/>
                      <a:r>
                        <a:rPr lang="en-US" sz="1200" dirty="0" smtClean="0">
                          <a:solidFill>
                            <a:schemeClr val="accent1">
                              <a:lumMod val="50000"/>
                            </a:schemeClr>
                          </a:solidFill>
                          <a:hlinkClick r:id="rId2"/>
                        </a:rPr>
                        <a:t>https://kamensk-uralskiy.ru/jekonomika/dokumenti_strategicheskogo_planirovanija/municipalnie_programmi.html</a:t>
                      </a:r>
                      <a:endParaRPr lang="ru-RU" sz="1200" b="0" dirty="0">
                        <a:solidFill>
                          <a:schemeClr val="accent1">
                            <a:lumMod val="50000"/>
                          </a:schemeClr>
                        </a:solidFill>
                        <a:latin typeface="+mn-lt"/>
                      </a:endParaRPr>
                    </a:p>
                  </a:txBody>
                  <a:tcPr/>
                </a:tc>
                <a:extLst>
                  <a:ext uri="{0D108BD9-81ED-4DB2-BD59-A6C34878D82A}">
                    <a16:rowId xmlns:a16="http://schemas.microsoft.com/office/drawing/2014/main" val="10001"/>
                  </a:ext>
                </a:extLst>
              </a:tr>
            </a:tbl>
          </a:graphicData>
        </a:graphic>
      </p:graphicFrame>
      <p:sp>
        <p:nvSpPr>
          <p:cNvPr id="3" name="Номер слайда 2"/>
          <p:cNvSpPr>
            <a:spLocks noGrp="1"/>
          </p:cNvSpPr>
          <p:nvPr>
            <p:ph type="sldNum" sz="quarter" idx="12"/>
          </p:nvPr>
        </p:nvSpPr>
        <p:spPr/>
        <p:txBody>
          <a:bodyPr/>
          <a:lstStyle/>
          <a:p>
            <a:fld id="{CC173F88-3387-453B-9303-AC0210B95CB8}" type="slidenum">
              <a:rPr lang="ru-RU" smtClean="0"/>
              <a:pPr/>
              <a:t>21</a:t>
            </a:fld>
            <a:endParaRPr lang="ru-RU"/>
          </a:p>
        </p:txBody>
      </p:sp>
    </p:spTree>
    <p:extLst>
      <p:ext uri="{BB962C8B-B14F-4D97-AF65-F5344CB8AC3E}">
        <p14:creationId xmlns:p14="http://schemas.microsoft.com/office/powerpoint/2010/main" val="271258108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 name="Прямоугольник 29"/>
          <p:cNvSpPr/>
          <p:nvPr/>
        </p:nvSpPr>
        <p:spPr>
          <a:xfrm>
            <a:off x="0" y="1391337"/>
            <a:ext cx="9144000" cy="5466663"/>
          </a:xfrm>
          <a:prstGeom prst="rect">
            <a:avLst/>
          </a:prstGeom>
          <a:solidFill>
            <a:schemeClr val="bg1">
              <a:alpha val="89000"/>
            </a:schemeClr>
          </a:solidFill>
          <a:ln w="180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dirty="0"/>
          </a:p>
        </p:txBody>
      </p:sp>
      <p:sp>
        <p:nvSpPr>
          <p:cNvPr id="28" name="Прямоугольник 27"/>
          <p:cNvSpPr/>
          <p:nvPr/>
        </p:nvSpPr>
        <p:spPr>
          <a:xfrm>
            <a:off x="0" y="1"/>
            <a:ext cx="9144000" cy="1392072"/>
          </a:xfrm>
          <a:prstGeom prst="rect">
            <a:avLst/>
          </a:prstGeom>
          <a:solidFill>
            <a:schemeClr val="accent5">
              <a:lumMod val="75000"/>
              <a:alpha val="94000"/>
            </a:schemeClr>
          </a:solidFill>
          <a:ln w="18097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296091" y="268513"/>
            <a:ext cx="8560525" cy="795801"/>
          </a:xfrm>
        </p:spPr>
        <p:txBody>
          <a:bodyPr>
            <a:noAutofit/>
          </a:bodyPr>
          <a:lstStyle/>
          <a:p>
            <a:pPr algn="ctr"/>
            <a:r>
              <a:rPr lang="ru-RU" sz="2800" b="1" dirty="0" smtClean="0">
                <a:solidFill>
                  <a:schemeClr val="bg1"/>
                </a:solidFill>
                <a:latin typeface="+mn-lt"/>
              </a:rPr>
              <a:t>Сведения </a:t>
            </a:r>
            <a:r>
              <a:rPr lang="ru-RU" sz="2800" b="1" dirty="0">
                <a:solidFill>
                  <a:schemeClr val="bg1"/>
                </a:solidFill>
                <a:latin typeface="+mn-lt"/>
              </a:rPr>
              <a:t>о расходах местного бюджета</a:t>
            </a:r>
            <a:endParaRPr lang="ru-RU" sz="2800" b="1" dirty="0">
              <a:ln w="18415" cmpd="sng">
                <a:solidFill>
                  <a:srgbClr val="FFFFFF"/>
                </a:solidFill>
                <a:prstDash val="solid"/>
              </a:ln>
              <a:solidFill>
                <a:schemeClr val="bg1"/>
              </a:solidFill>
              <a:effectLst>
                <a:outerShdw blurRad="63500" dir="3600000" algn="tl" rotWithShape="0">
                  <a:srgbClr val="000000">
                    <a:alpha val="70000"/>
                  </a:srgbClr>
                </a:outerShdw>
              </a:effectLst>
              <a:latin typeface="+mn-lt"/>
            </a:endParaRPr>
          </a:p>
        </p:txBody>
      </p:sp>
      <p:sp>
        <p:nvSpPr>
          <p:cNvPr id="29" name="Прямоугольник 28"/>
          <p:cNvSpPr/>
          <p:nvPr/>
        </p:nvSpPr>
        <p:spPr>
          <a:xfrm>
            <a:off x="214128" y="206343"/>
            <a:ext cx="8725156" cy="953717"/>
          </a:xfrm>
          <a:prstGeom prst="rect">
            <a:avLst/>
          </a:prstGeom>
          <a:no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aphicFrame>
        <p:nvGraphicFramePr>
          <p:cNvPr id="15" name="Схема 14"/>
          <p:cNvGraphicFramePr/>
          <p:nvPr>
            <p:extLst>
              <p:ext uri="{D42A27DB-BD31-4B8C-83A1-F6EECF244321}">
                <p14:modId xmlns:p14="http://schemas.microsoft.com/office/powerpoint/2010/main" val="1629710028"/>
              </p:ext>
            </p:extLst>
          </p:nvPr>
        </p:nvGraphicFramePr>
        <p:xfrm>
          <a:off x="2583378" y="2296971"/>
          <a:ext cx="4441743" cy="39720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6" name="Заголовок 1">
            <a:extLst>
              <a:ext uri="{FF2B5EF4-FFF2-40B4-BE49-F238E27FC236}">
                <a16:creationId xmlns:a16="http://schemas.microsoft.com/office/drawing/2014/main" id="{3698877A-EC22-4B13-BEDB-7B4A6A54D3CA}"/>
              </a:ext>
            </a:extLst>
          </p:cNvPr>
          <p:cNvSpPr txBox="1">
            <a:spLocks/>
          </p:cNvSpPr>
          <p:nvPr/>
        </p:nvSpPr>
        <p:spPr>
          <a:xfrm>
            <a:off x="325943" y="1463247"/>
            <a:ext cx="8530673" cy="839754"/>
          </a:xfrm>
          <a:prstGeom prst="rect">
            <a:avLst/>
          </a:prstGeom>
        </p:spPr>
        <p:txBody>
          <a:bodyPr vert="horz" lIns="91440" tIns="45720" rIns="91440" bIns="45720" rtlCol="0" anchor="t">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ru-RU" sz="1400" b="1" dirty="0" smtClean="0">
                <a:solidFill>
                  <a:schemeClr val="accent1">
                    <a:lumMod val="50000"/>
                  </a:schemeClr>
                </a:solidFill>
                <a:latin typeface="+mn-lt"/>
              </a:rPr>
              <a:t>Муниципальные программы делятся на две категории: </a:t>
            </a:r>
            <a:br>
              <a:rPr lang="ru-RU" sz="1400" b="1" dirty="0" smtClean="0">
                <a:solidFill>
                  <a:schemeClr val="accent1">
                    <a:lumMod val="50000"/>
                  </a:schemeClr>
                </a:solidFill>
                <a:latin typeface="+mn-lt"/>
              </a:rPr>
            </a:br>
            <a:r>
              <a:rPr lang="ru-RU" sz="1400" b="1" dirty="0" smtClean="0">
                <a:solidFill>
                  <a:schemeClr val="accent1">
                    <a:lumMod val="50000"/>
                  </a:schemeClr>
                </a:solidFill>
                <a:latin typeface="+mn-lt"/>
              </a:rPr>
              <a:t>- </a:t>
            </a:r>
            <a:r>
              <a:rPr lang="ru-RU" sz="1400" b="1" dirty="0" smtClean="0">
                <a:solidFill>
                  <a:schemeClr val="accent1">
                    <a:lumMod val="50000"/>
                  </a:schemeClr>
                </a:solidFill>
                <a:latin typeface="+mn-lt"/>
                <a:cs typeface="Courier New" pitchFamily="49" charset="0"/>
              </a:rPr>
              <a:t>программы социальной направленности;</a:t>
            </a:r>
            <a:br>
              <a:rPr lang="ru-RU" sz="1400" b="1" dirty="0" smtClean="0">
                <a:solidFill>
                  <a:schemeClr val="accent1">
                    <a:lumMod val="50000"/>
                  </a:schemeClr>
                </a:solidFill>
                <a:latin typeface="+mn-lt"/>
                <a:cs typeface="Courier New" pitchFamily="49" charset="0"/>
              </a:rPr>
            </a:br>
            <a:r>
              <a:rPr lang="ru-RU" sz="1400" b="1" dirty="0" smtClean="0">
                <a:solidFill>
                  <a:schemeClr val="accent1">
                    <a:lumMod val="50000"/>
                  </a:schemeClr>
                </a:solidFill>
                <a:latin typeface="+mn-lt"/>
                <a:cs typeface="Courier New" pitchFamily="49" charset="0"/>
              </a:rPr>
              <a:t>- программы, направленные на создание безопасной и комфортной среды для жизни граждан. </a:t>
            </a:r>
            <a:r>
              <a:rPr lang="ru-RU" sz="1400" b="1" dirty="0" smtClean="0">
                <a:solidFill>
                  <a:schemeClr val="accent1">
                    <a:lumMod val="50000"/>
                  </a:schemeClr>
                </a:solidFill>
                <a:latin typeface="+mn-lt"/>
              </a:rPr>
              <a:t/>
            </a:r>
            <a:br>
              <a:rPr lang="ru-RU" sz="1400" b="1" dirty="0" smtClean="0">
                <a:solidFill>
                  <a:schemeClr val="accent1">
                    <a:lumMod val="50000"/>
                  </a:schemeClr>
                </a:solidFill>
                <a:latin typeface="+mn-lt"/>
              </a:rPr>
            </a:br>
            <a:r>
              <a:rPr lang="ru-RU" sz="1400" b="1" dirty="0" smtClean="0">
                <a:solidFill>
                  <a:schemeClr val="accent1">
                    <a:lumMod val="50000"/>
                  </a:schemeClr>
                </a:solidFill>
                <a:latin typeface="+mn-lt"/>
                <a:cs typeface="Courier New" pitchFamily="49" charset="0"/>
              </a:rPr>
              <a:t>    </a:t>
            </a:r>
            <a:r>
              <a:rPr lang="ru-RU" sz="1400" b="1" dirty="0" smtClean="0">
                <a:solidFill>
                  <a:schemeClr val="accent1">
                    <a:lumMod val="50000"/>
                  </a:schemeClr>
                </a:solidFill>
                <a:latin typeface="+mn-lt"/>
              </a:rPr>
              <a:t/>
            </a:r>
            <a:br>
              <a:rPr lang="ru-RU" sz="1400" b="1" dirty="0" smtClean="0">
                <a:solidFill>
                  <a:schemeClr val="accent1">
                    <a:lumMod val="50000"/>
                  </a:schemeClr>
                </a:solidFill>
                <a:latin typeface="+mn-lt"/>
              </a:rPr>
            </a:br>
            <a:r>
              <a:rPr lang="ru-RU" sz="1400" b="1" dirty="0" smtClean="0">
                <a:solidFill>
                  <a:schemeClr val="accent1">
                    <a:lumMod val="50000"/>
                  </a:schemeClr>
                </a:solidFill>
                <a:latin typeface="+mn-lt"/>
              </a:rPr>
              <a:t> </a:t>
            </a:r>
            <a:endParaRPr lang="ru-RU" sz="1400" b="1" dirty="0">
              <a:solidFill>
                <a:schemeClr val="accent1">
                  <a:lumMod val="50000"/>
                </a:schemeClr>
              </a:solidFill>
              <a:latin typeface="+mn-lt"/>
              <a:cs typeface="Arial" pitchFamily="34" charset="0"/>
            </a:endParaRPr>
          </a:p>
        </p:txBody>
      </p:sp>
      <p:sp>
        <p:nvSpPr>
          <p:cNvPr id="8" name="Выноска со стрелкой вправо 7"/>
          <p:cNvSpPr/>
          <p:nvPr/>
        </p:nvSpPr>
        <p:spPr>
          <a:xfrm>
            <a:off x="218687" y="2269975"/>
            <a:ext cx="2817636" cy="3974305"/>
          </a:xfrm>
          <a:prstGeom prst="rightArrowCallout">
            <a:avLst/>
          </a:prstGeom>
          <a:ln>
            <a:solidFill>
              <a:schemeClr val="accent1"/>
            </a:solidFill>
          </a:ln>
        </p:spPr>
        <p:style>
          <a:lnRef idx="2">
            <a:schemeClr val="accent5"/>
          </a:lnRef>
          <a:fillRef idx="1">
            <a:schemeClr val="lt1"/>
          </a:fillRef>
          <a:effectRef idx="0">
            <a:schemeClr val="accent5"/>
          </a:effectRef>
          <a:fontRef idx="minor">
            <a:schemeClr val="dk1"/>
          </a:fontRef>
        </p:style>
        <p:txBody>
          <a:bodyPr anchor="ctr"/>
          <a:lstStyle/>
          <a:p>
            <a:pPr>
              <a:buFontTx/>
              <a:buChar char="-"/>
              <a:defRPr/>
            </a:pPr>
            <a:r>
              <a:rPr lang="ru-RU" sz="800" b="1" dirty="0">
                <a:solidFill>
                  <a:schemeClr val="tx1"/>
                </a:solidFill>
                <a:cs typeface="Courier New" pitchFamily="49" charset="0"/>
              </a:rPr>
              <a:t>МП Обеспечение развития гражданского общества  и муниципального управления</a:t>
            </a:r>
          </a:p>
          <a:p>
            <a:pPr>
              <a:defRPr/>
            </a:pPr>
            <a:endParaRPr lang="ru-RU" sz="800" dirty="0">
              <a:solidFill>
                <a:schemeClr val="tx1"/>
              </a:solidFill>
            </a:endParaRPr>
          </a:p>
          <a:p>
            <a:pPr>
              <a:buFontTx/>
              <a:buChar char="-"/>
              <a:defRPr/>
            </a:pPr>
            <a:r>
              <a:rPr lang="ru-RU" sz="800" b="1" dirty="0">
                <a:solidFill>
                  <a:schemeClr val="tx1"/>
                </a:solidFill>
                <a:cs typeface="Courier New" pitchFamily="49" charset="0"/>
              </a:rPr>
              <a:t>МП Обеспечение жильем отдельных категорий граждан</a:t>
            </a:r>
          </a:p>
          <a:p>
            <a:pPr>
              <a:buFontTx/>
              <a:buChar char="-"/>
              <a:defRPr/>
            </a:pPr>
            <a:endParaRPr lang="ru-RU" sz="800" dirty="0">
              <a:solidFill>
                <a:schemeClr val="tx1"/>
              </a:solidFill>
            </a:endParaRPr>
          </a:p>
          <a:p>
            <a:pPr>
              <a:buFontTx/>
              <a:buChar char="-"/>
              <a:defRPr/>
            </a:pPr>
            <a:r>
              <a:rPr lang="ru-RU" sz="800" b="1" dirty="0">
                <a:solidFill>
                  <a:schemeClr val="tx1"/>
                </a:solidFill>
                <a:cs typeface="Courier New" pitchFamily="49" charset="0"/>
              </a:rPr>
              <a:t>МП Развитие малого и среднего предпринимательства, внутреннего и въездного туризма</a:t>
            </a:r>
          </a:p>
          <a:p>
            <a:pPr>
              <a:buFontTx/>
              <a:buChar char="-"/>
              <a:defRPr/>
            </a:pPr>
            <a:endParaRPr lang="ru-RU" sz="800" dirty="0">
              <a:solidFill>
                <a:schemeClr val="tx1"/>
              </a:solidFill>
            </a:endParaRPr>
          </a:p>
          <a:p>
            <a:pPr>
              <a:buFontTx/>
              <a:buChar char="-"/>
              <a:defRPr/>
            </a:pPr>
            <a:r>
              <a:rPr lang="ru-RU" sz="800" b="1" dirty="0">
                <a:solidFill>
                  <a:schemeClr val="tx1"/>
                </a:solidFill>
                <a:cs typeface="Courier New" pitchFamily="49" charset="0"/>
              </a:rPr>
              <a:t>МП Управление муниципальной собственностью  </a:t>
            </a:r>
          </a:p>
          <a:p>
            <a:pPr>
              <a:buFontTx/>
              <a:buChar char="-"/>
              <a:defRPr/>
            </a:pPr>
            <a:endParaRPr lang="ru-RU" sz="800" dirty="0">
              <a:solidFill>
                <a:schemeClr val="tx1"/>
              </a:solidFill>
            </a:endParaRPr>
          </a:p>
          <a:p>
            <a:pPr>
              <a:buFontTx/>
              <a:buChar char="-"/>
              <a:defRPr/>
            </a:pPr>
            <a:r>
              <a:rPr lang="ru-RU" sz="800" b="1" dirty="0">
                <a:solidFill>
                  <a:schemeClr val="tx1"/>
                </a:solidFill>
                <a:cs typeface="Courier New" pitchFamily="49" charset="0"/>
              </a:rPr>
              <a:t>МП Обеспечение функционирования городского хозяйства</a:t>
            </a:r>
          </a:p>
          <a:p>
            <a:pPr>
              <a:buFontTx/>
              <a:buChar char="-"/>
              <a:defRPr/>
            </a:pPr>
            <a:endParaRPr lang="ru-RU" sz="800" b="1" dirty="0">
              <a:solidFill>
                <a:schemeClr val="tx1"/>
              </a:solidFill>
              <a:cs typeface="Courier New" pitchFamily="49" charset="0"/>
            </a:endParaRPr>
          </a:p>
          <a:p>
            <a:pPr>
              <a:buFontTx/>
              <a:buChar char="-"/>
              <a:defRPr/>
            </a:pPr>
            <a:r>
              <a:rPr lang="ru-RU" sz="800" b="1" dirty="0">
                <a:solidFill>
                  <a:schemeClr val="tx1"/>
                </a:solidFill>
                <a:cs typeface="Courier New" pitchFamily="49" charset="0"/>
              </a:rPr>
              <a:t>МП Реализация мероприятий в области градостроительной деятельности</a:t>
            </a:r>
          </a:p>
          <a:p>
            <a:pPr>
              <a:buFontTx/>
              <a:buChar char="-"/>
              <a:defRPr/>
            </a:pPr>
            <a:endParaRPr lang="ru-RU" sz="800" dirty="0">
              <a:solidFill>
                <a:schemeClr val="tx1"/>
              </a:solidFill>
            </a:endParaRPr>
          </a:p>
          <a:p>
            <a:pPr>
              <a:defRPr/>
            </a:pPr>
            <a:r>
              <a:rPr lang="ru-RU" sz="800" b="1" dirty="0">
                <a:solidFill>
                  <a:schemeClr val="tx1"/>
                </a:solidFill>
                <a:cs typeface="Courier New" pitchFamily="49" charset="0"/>
              </a:rPr>
              <a:t>- МП Формирование современной городской среды</a:t>
            </a:r>
            <a:endParaRPr lang="ru-RU" sz="800" dirty="0">
              <a:solidFill>
                <a:schemeClr val="tx1"/>
              </a:solidFill>
            </a:endParaRPr>
          </a:p>
        </p:txBody>
      </p:sp>
      <p:sp>
        <p:nvSpPr>
          <p:cNvPr id="9" name="Выноска со стрелкой влево 8"/>
          <p:cNvSpPr/>
          <p:nvPr/>
        </p:nvSpPr>
        <p:spPr>
          <a:xfrm>
            <a:off x="6435199" y="2281880"/>
            <a:ext cx="2447925" cy="3995351"/>
          </a:xfrm>
          <a:prstGeom prst="leftArrowCallout">
            <a:avLst/>
          </a:prstGeom>
          <a:ln>
            <a:solidFill>
              <a:schemeClr val="accent1"/>
            </a:solidFill>
          </a:ln>
        </p:spPr>
        <p:style>
          <a:lnRef idx="2">
            <a:schemeClr val="accent4"/>
          </a:lnRef>
          <a:fillRef idx="1">
            <a:schemeClr val="lt1"/>
          </a:fillRef>
          <a:effectRef idx="0">
            <a:schemeClr val="accent4"/>
          </a:effectRef>
          <a:fontRef idx="minor">
            <a:schemeClr val="dk1"/>
          </a:fontRef>
        </p:style>
        <p:txBody>
          <a:bodyPr anchor="ctr"/>
          <a:lstStyle/>
          <a:p>
            <a:pPr>
              <a:buFontTx/>
              <a:buChar char="-"/>
              <a:defRPr/>
            </a:pPr>
            <a:r>
              <a:rPr lang="ru-RU" sz="800" b="1" i="1" dirty="0">
                <a:cs typeface="Courier New" pitchFamily="49" charset="0"/>
              </a:rPr>
              <a:t> </a:t>
            </a:r>
            <a:r>
              <a:rPr lang="ru-RU" sz="800" b="1" i="1" dirty="0">
                <a:solidFill>
                  <a:schemeClr val="tx1"/>
                </a:solidFill>
                <a:cs typeface="Courier New" pitchFamily="49" charset="0"/>
              </a:rPr>
              <a:t>МП Реализация социальной политики</a:t>
            </a:r>
          </a:p>
          <a:p>
            <a:pPr>
              <a:defRPr/>
            </a:pPr>
            <a:endParaRPr lang="ru-RU" sz="800" dirty="0">
              <a:solidFill>
                <a:schemeClr val="tx1"/>
              </a:solidFill>
            </a:endParaRPr>
          </a:p>
          <a:p>
            <a:pPr>
              <a:buFontTx/>
              <a:buChar char="-"/>
              <a:defRPr/>
            </a:pPr>
            <a:r>
              <a:rPr lang="ru-RU" sz="800" b="1" i="1" dirty="0">
                <a:solidFill>
                  <a:schemeClr val="tx1"/>
                </a:solidFill>
                <a:cs typeface="Courier New" pitchFamily="49" charset="0"/>
              </a:rPr>
              <a:t> МП Обеспечение функционирования жилищного хозяйства</a:t>
            </a:r>
          </a:p>
          <a:p>
            <a:pPr>
              <a:buFontTx/>
              <a:buChar char="-"/>
              <a:defRPr/>
            </a:pPr>
            <a:endParaRPr lang="ru-RU" sz="800" dirty="0">
              <a:solidFill>
                <a:schemeClr val="tx1"/>
              </a:solidFill>
            </a:endParaRPr>
          </a:p>
          <a:p>
            <a:pPr>
              <a:buFontTx/>
              <a:buChar char="-"/>
              <a:defRPr/>
            </a:pPr>
            <a:r>
              <a:rPr lang="ru-RU" sz="800" b="1" i="1" dirty="0">
                <a:solidFill>
                  <a:schemeClr val="tx1"/>
                </a:solidFill>
                <a:cs typeface="Courier New" pitchFamily="49" charset="0"/>
              </a:rPr>
              <a:t> МП Развитие муниципальной системы образования</a:t>
            </a:r>
          </a:p>
          <a:p>
            <a:pPr>
              <a:buFontTx/>
              <a:buChar char="-"/>
              <a:defRPr/>
            </a:pPr>
            <a:endParaRPr lang="ru-RU" sz="800" dirty="0">
              <a:solidFill>
                <a:schemeClr val="tx1"/>
              </a:solidFill>
            </a:endParaRPr>
          </a:p>
          <a:p>
            <a:pPr>
              <a:buFontTx/>
              <a:buChar char="-"/>
              <a:defRPr/>
            </a:pPr>
            <a:r>
              <a:rPr lang="ru-RU" sz="800" b="1" i="1" dirty="0">
                <a:solidFill>
                  <a:schemeClr val="tx1"/>
                </a:solidFill>
                <a:cs typeface="Courier New" pitchFamily="49" charset="0"/>
              </a:rPr>
              <a:t> МП Развитие сферы культуры</a:t>
            </a:r>
          </a:p>
          <a:p>
            <a:pPr>
              <a:buFontTx/>
              <a:buChar char="-"/>
              <a:defRPr/>
            </a:pPr>
            <a:endParaRPr lang="ru-RU" sz="800" dirty="0">
              <a:solidFill>
                <a:schemeClr val="tx1"/>
              </a:solidFill>
            </a:endParaRPr>
          </a:p>
          <a:p>
            <a:pPr>
              <a:defRPr/>
            </a:pPr>
            <a:r>
              <a:rPr lang="ru-RU" sz="800" b="1" i="1" dirty="0">
                <a:solidFill>
                  <a:schemeClr val="tx1"/>
                </a:solidFill>
                <a:cs typeface="Courier New" pitchFamily="49" charset="0"/>
              </a:rPr>
              <a:t>- МП Развитие физической культуры и спорта</a:t>
            </a:r>
            <a:endParaRPr lang="ru-RU" sz="800" dirty="0">
              <a:solidFill>
                <a:schemeClr val="tx1"/>
              </a:solidFill>
            </a:endParaRPr>
          </a:p>
        </p:txBody>
      </p:sp>
      <p:sp>
        <p:nvSpPr>
          <p:cNvPr id="3" name="Номер слайда 2"/>
          <p:cNvSpPr>
            <a:spLocks noGrp="1"/>
          </p:cNvSpPr>
          <p:nvPr>
            <p:ph type="sldNum" sz="quarter" idx="12"/>
          </p:nvPr>
        </p:nvSpPr>
        <p:spPr/>
        <p:txBody>
          <a:bodyPr/>
          <a:lstStyle/>
          <a:p>
            <a:fld id="{CC173F88-3387-453B-9303-AC0210B95CB8}" type="slidenum">
              <a:rPr lang="ru-RU" smtClean="0"/>
              <a:pPr/>
              <a:t>22</a:t>
            </a:fld>
            <a:endParaRPr lang="ru-RU"/>
          </a:p>
        </p:txBody>
      </p:sp>
    </p:spTree>
    <p:extLst>
      <p:ext uri="{BB962C8B-B14F-4D97-AF65-F5344CB8AC3E}">
        <p14:creationId xmlns:p14="http://schemas.microsoft.com/office/powerpoint/2010/main" val="58667564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 name="Прямоугольник 29"/>
          <p:cNvSpPr/>
          <p:nvPr/>
        </p:nvSpPr>
        <p:spPr>
          <a:xfrm>
            <a:off x="0" y="1392073"/>
            <a:ext cx="9144000" cy="5466663"/>
          </a:xfrm>
          <a:prstGeom prst="rect">
            <a:avLst/>
          </a:prstGeom>
          <a:solidFill>
            <a:schemeClr val="bg1">
              <a:alpha val="89000"/>
            </a:schemeClr>
          </a:solidFill>
          <a:ln w="180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dirty="0"/>
          </a:p>
        </p:txBody>
      </p:sp>
      <p:sp>
        <p:nvSpPr>
          <p:cNvPr id="28" name="Прямоугольник 27"/>
          <p:cNvSpPr/>
          <p:nvPr/>
        </p:nvSpPr>
        <p:spPr>
          <a:xfrm>
            <a:off x="0" y="1"/>
            <a:ext cx="9144000" cy="1392072"/>
          </a:xfrm>
          <a:prstGeom prst="rect">
            <a:avLst/>
          </a:prstGeom>
          <a:solidFill>
            <a:schemeClr val="accent5">
              <a:lumMod val="75000"/>
              <a:alpha val="94000"/>
            </a:schemeClr>
          </a:solidFill>
          <a:ln w="18097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296091" y="268513"/>
            <a:ext cx="8560525" cy="795801"/>
          </a:xfrm>
        </p:spPr>
        <p:txBody>
          <a:bodyPr>
            <a:noAutofit/>
          </a:bodyPr>
          <a:lstStyle/>
          <a:p>
            <a:pPr algn="ctr"/>
            <a:r>
              <a:rPr lang="ru-RU" sz="2800" b="1" dirty="0" smtClean="0">
                <a:solidFill>
                  <a:schemeClr val="bg1"/>
                </a:solidFill>
                <a:latin typeface="+mn-lt"/>
              </a:rPr>
              <a:t>Сведения </a:t>
            </a:r>
            <a:r>
              <a:rPr lang="ru-RU" sz="2800" b="1" dirty="0">
                <a:solidFill>
                  <a:schemeClr val="bg1"/>
                </a:solidFill>
                <a:latin typeface="+mn-lt"/>
              </a:rPr>
              <a:t>о расходах местного бюджета</a:t>
            </a:r>
            <a:endParaRPr lang="ru-RU" sz="2800" b="1" dirty="0">
              <a:ln w="18415" cmpd="sng">
                <a:solidFill>
                  <a:srgbClr val="FFFFFF"/>
                </a:solidFill>
                <a:prstDash val="solid"/>
              </a:ln>
              <a:solidFill>
                <a:schemeClr val="bg1"/>
              </a:solidFill>
              <a:effectLst>
                <a:outerShdw blurRad="63500" dir="3600000" algn="tl" rotWithShape="0">
                  <a:srgbClr val="000000">
                    <a:alpha val="70000"/>
                  </a:srgbClr>
                </a:outerShdw>
              </a:effectLst>
              <a:latin typeface="+mn-lt"/>
            </a:endParaRPr>
          </a:p>
        </p:txBody>
      </p:sp>
      <p:sp>
        <p:nvSpPr>
          <p:cNvPr id="29" name="Прямоугольник 28"/>
          <p:cNvSpPr/>
          <p:nvPr/>
        </p:nvSpPr>
        <p:spPr>
          <a:xfrm>
            <a:off x="214128" y="206343"/>
            <a:ext cx="8725156" cy="953717"/>
          </a:xfrm>
          <a:prstGeom prst="rect">
            <a:avLst/>
          </a:prstGeom>
          <a:no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Заголовок 1">
            <a:extLst>
              <a:ext uri="{FF2B5EF4-FFF2-40B4-BE49-F238E27FC236}">
                <a16:creationId xmlns:a16="http://schemas.microsoft.com/office/drawing/2014/main" id="{3698877A-EC22-4B13-BEDB-7B4A6A54D3CA}"/>
              </a:ext>
            </a:extLst>
          </p:cNvPr>
          <p:cNvSpPr txBox="1">
            <a:spLocks/>
          </p:cNvSpPr>
          <p:nvPr/>
        </p:nvSpPr>
        <p:spPr>
          <a:xfrm>
            <a:off x="296090" y="1598415"/>
            <a:ext cx="8560525" cy="630435"/>
          </a:xfrm>
          <a:prstGeom prst="rect">
            <a:avLst/>
          </a:prstGeom>
        </p:spPr>
        <p:txBody>
          <a:bodyPr vert="horz" lIns="91440" tIns="45720" rIns="91440" bIns="45720" rtlCol="0" anchor="t">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lvl="0"/>
            <a:r>
              <a:rPr lang="ru-RU" sz="1600" b="1" dirty="0" smtClean="0">
                <a:solidFill>
                  <a:schemeClr val="accent1">
                    <a:lumMod val="50000"/>
                  </a:schemeClr>
                </a:solidFill>
                <a:latin typeface="+mn-lt"/>
              </a:rPr>
              <a:t>На программы с</a:t>
            </a:r>
            <a:r>
              <a:rPr lang="ru-RU" sz="1600" b="1" dirty="0" smtClean="0">
                <a:solidFill>
                  <a:schemeClr val="accent1">
                    <a:lumMod val="50000"/>
                  </a:schemeClr>
                </a:solidFill>
                <a:latin typeface="+mn-lt"/>
                <a:cs typeface="Courier New" pitchFamily="49" charset="0"/>
              </a:rPr>
              <a:t>оциальной направленности в 2025 году направлено 8 348,6 млн. руб., что составляет 74,3% от общей суммы расходов на муниципальные программы</a:t>
            </a:r>
            <a:r>
              <a:rPr lang="ru-RU" sz="1600" b="1" dirty="0" smtClean="0">
                <a:solidFill>
                  <a:schemeClr val="accent1">
                    <a:lumMod val="50000"/>
                  </a:schemeClr>
                </a:solidFill>
                <a:latin typeface="+mn-lt"/>
              </a:rPr>
              <a:t/>
            </a:r>
            <a:br>
              <a:rPr lang="ru-RU" sz="1600" b="1" dirty="0" smtClean="0">
                <a:solidFill>
                  <a:schemeClr val="accent1">
                    <a:lumMod val="50000"/>
                  </a:schemeClr>
                </a:solidFill>
                <a:latin typeface="+mn-lt"/>
              </a:rPr>
            </a:br>
            <a:r>
              <a:rPr lang="ru-RU" sz="1600" b="1" dirty="0" smtClean="0">
                <a:solidFill>
                  <a:schemeClr val="accent1">
                    <a:lumMod val="50000"/>
                  </a:schemeClr>
                </a:solidFill>
                <a:latin typeface="+mn-lt"/>
                <a:cs typeface="Courier New" pitchFamily="49" charset="0"/>
              </a:rPr>
              <a:t>    </a:t>
            </a:r>
            <a:r>
              <a:rPr lang="ru-RU" sz="1600" b="1" dirty="0" smtClean="0">
                <a:solidFill>
                  <a:schemeClr val="accent1">
                    <a:lumMod val="50000"/>
                  </a:schemeClr>
                </a:solidFill>
                <a:latin typeface="+mn-lt"/>
              </a:rPr>
              <a:t/>
            </a:r>
            <a:br>
              <a:rPr lang="ru-RU" sz="1600" b="1" dirty="0" smtClean="0">
                <a:solidFill>
                  <a:schemeClr val="accent1">
                    <a:lumMod val="50000"/>
                  </a:schemeClr>
                </a:solidFill>
                <a:latin typeface="+mn-lt"/>
              </a:rPr>
            </a:br>
            <a:r>
              <a:rPr lang="ru-RU" sz="1600" b="1" dirty="0" smtClean="0">
                <a:solidFill>
                  <a:schemeClr val="accent1">
                    <a:lumMod val="50000"/>
                  </a:schemeClr>
                </a:solidFill>
                <a:latin typeface="+mn-lt"/>
              </a:rPr>
              <a:t> </a:t>
            </a:r>
            <a:endParaRPr lang="ru-RU" sz="1600" b="1" dirty="0">
              <a:solidFill>
                <a:schemeClr val="accent1">
                  <a:lumMod val="50000"/>
                </a:schemeClr>
              </a:solidFill>
              <a:latin typeface="+mn-lt"/>
              <a:cs typeface="Arial" pitchFamily="34" charset="0"/>
            </a:endParaRPr>
          </a:p>
        </p:txBody>
      </p:sp>
      <p:sp>
        <p:nvSpPr>
          <p:cNvPr id="9" name="Прямоугольник 8"/>
          <p:cNvSpPr/>
          <p:nvPr/>
        </p:nvSpPr>
        <p:spPr>
          <a:xfrm>
            <a:off x="1727325" y="2265915"/>
            <a:ext cx="6026621" cy="338554"/>
          </a:xfrm>
          <a:prstGeom prst="rect">
            <a:avLst/>
          </a:prstGeom>
        </p:spPr>
        <p:txBody>
          <a:bodyPr wrap="square">
            <a:spAutoFit/>
          </a:bodyPr>
          <a:lstStyle/>
          <a:p>
            <a:pPr lvl="0" algn="ctr"/>
            <a:r>
              <a:rPr lang="ru-RU" sz="1600" b="1" dirty="0" smtClean="0">
                <a:cs typeface="Arial" pitchFamily="34" charset="0"/>
              </a:rPr>
              <a:t>Муниципальные программы социальной направленности</a:t>
            </a:r>
            <a:endParaRPr lang="ru-RU" sz="1600" dirty="0">
              <a:cs typeface="Arial" pitchFamily="34" charset="0"/>
            </a:endParaRPr>
          </a:p>
        </p:txBody>
      </p:sp>
      <p:pic>
        <p:nvPicPr>
          <p:cNvPr id="10" name="Picture 2" descr="C:\Users\cherepanova\Desktop\zuHfz42cU0.png"/>
          <p:cNvPicPr>
            <a:picLocks noChangeAspect="1" noChangeArrowheads="1"/>
          </p:cNvPicPr>
          <p:nvPr/>
        </p:nvPicPr>
        <p:blipFill>
          <a:blip r:embed="rId2" cstate="print"/>
          <a:srcRect/>
          <a:stretch>
            <a:fillRect/>
          </a:stretch>
        </p:blipFill>
        <p:spPr bwMode="auto">
          <a:xfrm>
            <a:off x="599747" y="2151239"/>
            <a:ext cx="911165" cy="824319"/>
          </a:xfrm>
          <a:prstGeom prst="rect">
            <a:avLst/>
          </a:prstGeom>
          <a:noFill/>
        </p:spPr>
      </p:pic>
      <p:graphicFrame>
        <p:nvGraphicFramePr>
          <p:cNvPr id="11" name="Таблица 10"/>
          <p:cNvGraphicFramePr>
            <a:graphicFrameLocks noGrp="1"/>
          </p:cNvGraphicFramePr>
          <p:nvPr>
            <p:extLst>
              <p:ext uri="{D42A27DB-BD31-4B8C-83A1-F6EECF244321}">
                <p14:modId xmlns:p14="http://schemas.microsoft.com/office/powerpoint/2010/main" val="167012387"/>
              </p:ext>
            </p:extLst>
          </p:nvPr>
        </p:nvGraphicFramePr>
        <p:xfrm>
          <a:off x="296090" y="3053245"/>
          <a:ext cx="8616694" cy="3566160"/>
        </p:xfrm>
        <a:graphic>
          <a:graphicData uri="http://schemas.openxmlformats.org/drawingml/2006/table">
            <a:tbl>
              <a:tblPr firstRow="1" bandRow="1">
                <a:tableStyleId>{3B4B98B0-60AC-42C2-AFA5-B58CD77FA1E5}</a:tableStyleId>
              </a:tblPr>
              <a:tblGrid>
                <a:gridCol w="4819510">
                  <a:extLst>
                    <a:ext uri="{9D8B030D-6E8A-4147-A177-3AD203B41FA5}">
                      <a16:colId xmlns:a16="http://schemas.microsoft.com/office/drawing/2014/main" val="20000"/>
                    </a:ext>
                  </a:extLst>
                </a:gridCol>
                <a:gridCol w="1265728">
                  <a:extLst>
                    <a:ext uri="{9D8B030D-6E8A-4147-A177-3AD203B41FA5}">
                      <a16:colId xmlns:a16="http://schemas.microsoft.com/office/drawing/2014/main" val="20001"/>
                    </a:ext>
                  </a:extLst>
                </a:gridCol>
                <a:gridCol w="1265728">
                  <a:extLst>
                    <a:ext uri="{9D8B030D-6E8A-4147-A177-3AD203B41FA5}">
                      <a16:colId xmlns:a16="http://schemas.microsoft.com/office/drawing/2014/main" val="20002"/>
                    </a:ext>
                  </a:extLst>
                </a:gridCol>
                <a:gridCol w="1265728">
                  <a:extLst>
                    <a:ext uri="{9D8B030D-6E8A-4147-A177-3AD203B41FA5}">
                      <a16:colId xmlns:a16="http://schemas.microsoft.com/office/drawing/2014/main" val="20003"/>
                    </a:ext>
                  </a:extLst>
                </a:gridCol>
              </a:tblGrid>
              <a:tr h="288032">
                <a:tc>
                  <a:txBody>
                    <a:bodyPr/>
                    <a:lstStyle/>
                    <a:p>
                      <a:pPr algn="ctr"/>
                      <a:endParaRPr lang="ru-RU" sz="1200" dirty="0" smtClean="0">
                        <a:solidFill>
                          <a:schemeClr val="accent1">
                            <a:lumMod val="50000"/>
                          </a:schemeClr>
                        </a:solidFill>
                        <a:latin typeface="+mn-lt"/>
                      </a:endParaRPr>
                    </a:p>
                    <a:p>
                      <a:pPr algn="ctr"/>
                      <a:r>
                        <a:rPr lang="ru-RU" sz="1200" dirty="0" smtClean="0">
                          <a:solidFill>
                            <a:schemeClr val="accent1">
                              <a:lumMod val="50000"/>
                            </a:schemeClr>
                          </a:solidFill>
                          <a:latin typeface="+mn-lt"/>
                        </a:rPr>
                        <a:t>Наименование программы</a:t>
                      </a:r>
                      <a:endParaRPr lang="ru-RU" sz="1200" b="1" dirty="0">
                        <a:solidFill>
                          <a:schemeClr val="accent1">
                            <a:lumMod val="50000"/>
                          </a:schemeClr>
                        </a:solidFill>
                        <a:latin typeface="+mn-lt"/>
                        <a:cs typeface="Arial" pitchFamily="34" charset="0"/>
                      </a:endParaRPr>
                    </a:p>
                  </a:txBody>
                  <a:tcPr/>
                </a:tc>
                <a:tc>
                  <a:txBody>
                    <a:bodyPr/>
                    <a:lstStyle/>
                    <a:p>
                      <a:pPr algn="ctr"/>
                      <a:r>
                        <a:rPr lang="ru-RU" sz="1200" dirty="0" smtClean="0">
                          <a:solidFill>
                            <a:schemeClr val="accent1">
                              <a:lumMod val="50000"/>
                            </a:schemeClr>
                          </a:solidFill>
                          <a:latin typeface="+mn-lt"/>
                        </a:rPr>
                        <a:t>Уточненный план </a:t>
                      </a:r>
                    </a:p>
                    <a:p>
                      <a:pPr algn="ctr"/>
                      <a:r>
                        <a:rPr lang="ru-RU" sz="1200" dirty="0" smtClean="0">
                          <a:solidFill>
                            <a:schemeClr val="accent1">
                              <a:lumMod val="50000"/>
                            </a:schemeClr>
                          </a:solidFill>
                          <a:latin typeface="+mn-lt"/>
                        </a:rPr>
                        <a:t>на 2025 год, млн.руб.</a:t>
                      </a:r>
                      <a:endParaRPr lang="ru-RU" sz="1200" dirty="0">
                        <a:solidFill>
                          <a:schemeClr val="accent1">
                            <a:lumMod val="50000"/>
                          </a:schemeClr>
                        </a:solidFill>
                        <a:latin typeface="+mn-lt"/>
                        <a:cs typeface="Arial" pitchFamily="34" charset="0"/>
                      </a:endParaRPr>
                    </a:p>
                  </a:txBody>
                  <a:tcPr/>
                </a:tc>
                <a:tc>
                  <a:txBody>
                    <a:bodyPr/>
                    <a:lstStyle/>
                    <a:p>
                      <a:pPr algn="ctr"/>
                      <a:r>
                        <a:rPr lang="ru-RU" sz="1200" dirty="0" smtClean="0">
                          <a:solidFill>
                            <a:schemeClr val="accent1">
                              <a:lumMod val="50000"/>
                            </a:schemeClr>
                          </a:solidFill>
                          <a:latin typeface="+mn-lt"/>
                        </a:rPr>
                        <a:t>Исполнено </a:t>
                      </a:r>
                    </a:p>
                    <a:p>
                      <a:pPr algn="ctr"/>
                      <a:r>
                        <a:rPr lang="ru-RU" sz="1200" dirty="0" smtClean="0">
                          <a:solidFill>
                            <a:schemeClr val="accent1">
                              <a:lumMod val="50000"/>
                            </a:schemeClr>
                          </a:solidFill>
                          <a:latin typeface="+mn-lt"/>
                        </a:rPr>
                        <a:t>в 2025 году,</a:t>
                      </a:r>
                    </a:p>
                    <a:p>
                      <a:pPr algn="ctr"/>
                      <a:r>
                        <a:rPr lang="ru-RU" sz="1200" dirty="0" smtClean="0">
                          <a:solidFill>
                            <a:schemeClr val="accent1">
                              <a:lumMod val="50000"/>
                            </a:schemeClr>
                          </a:solidFill>
                          <a:latin typeface="+mn-lt"/>
                        </a:rPr>
                        <a:t> млн.</a:t>
                      </a:r>
                      <a:r>
                        <a:rPr lang="ru-RU" sz="1200" baseline="0" dirty="0" smtClean="0">
                          <a:solidFill>
                            <a:schemeClr val="accent1">
                              <a:lumMod val="50000"/>
                            </a:schemeClr>
                          </a:solidFill>
                          <a:latin typeface="+mn-lt"/>
                        </a:rPr>
                        <a:t> руб.</a:t>
                      </a:r>
                      <a:endParaRPr lang="ru-RU" sz="1200" dirty="0">
                        <a:solidFill>
                          <a:schemeClr val="accent1">
                            <a:lumMod val="50000"/>
                          </a:schemeClr>
                        </a:solidFill>
                        <a:latin typeface="+mn-lt"/>
                        <a:cs typeface="Arial" pitchFamily="34" charset="0"/>
                      </a:endParaRPr>
                    </a:p>
                  </a:txBody>
                  <a:tcPr/>
                </a:tc>
                <a:tc>
                  <a:txBody>
                    <a:bodyPr/>
                    <a:lstStyle/>
                    <a:p>
                      <a:pPr algn="ctr"/>
                      <a:endParaRPr lang="ru-RU" sz="1200" dirty="0" smtClean="0">
                        <a:solidFill>
                          <a:schemeClr val="accent1">
                            <a:lumMod val="50000"/>
                          </a:schemeClr>
                        </a:solidFill>
                        <a:latin typeface="+mn-lt"/>
                        <a:cs typeface="Arial" pitchFamily="34" charset="0"/>
                      </a:endParaRPr>
                    </a:p>
                    <a:p>
                      <a:pPr algn="ctr"/>
                      <a:r>
                        <a:rPr lang="ru-RU" sz="1200" dirty="0" smtClean="0">
                          <a:solidFill>
                            <a:schemeClr val="accent1">
                              <a:lumMod val="50000"/>
                            </a:schemeClr>
                          </a:solidFill>
                          <a:latin typeface="+mn-lt"/>
                          <a:cs typeface="Arial" pitchFamily="34" charset="0"/>
                        </a:rPr>
                        <a:t>% исполнения</a:t>
                      </a:r>
                      <a:endParaRPr lang="ru-RU" sz="1200" dirty="0">
                        <a:solidFill>
                          <a:schemeClr val="accent1">
                            <a:lumMod val="50000"/>
                          </a:schemeClr>
                        </a:solidFill>
                        <a:latin typeface="+mn-lt"/>
                        <a:cs typeface="Arial" pitchFamily="34" charset="0"/>
                      </a:endParaRPr>
                    </a:p>
                  </a:txBody>
                  <a:tcPr/>
                </a:tc>
                <a:extLst>
                  <a:ext uri="{0D108BD9-81ED-4DB2-BD59-A6C34878D82A}">
                    <a16:rowId xmlns:a16="http://schemas.microsoft.com/office/drawing/2014/main" val="1000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b="1" dirty="0" smtClean="0">
                          <a:solidFill>
                            <a:schemeClr val="accent1">
                              <a:lumMod val="50000"/>
                            </a:schemeClr>
                          </a:solidFill>
                          <a:latin typeface="+mn-lt"/>
                        </a:rPr>
                        <a:t>Муниципальные программы социальной направленности всего,</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b="1" dirty="0" smtClean="0">
                          <a:solidFill>
                            <a:schemeClr val="accent1">
                              <a:lumMod val="50000"/>
                            </a:schemeClr>
                          </a:solidFill>
                          <a:latin typeface="+mn-lt"/>
                        </a:rPr>
                        <a:t>в том числе:</a:t>
                      </a:r>
                      <a:endParaRPr lang="ru-RU" sz="1200" b="1" i="0" dirty="0">
                        <a:solidFill>
                          <a:schemeClr val="accent1">
                            <a:lumMod val="50000"/>
                          </a:schemeClr>
                        </a:solidFill>
                        <a:latin typeface="+mn-lt"/>
                        <a:cs typeface="Arial" pitchFamily="34" charset="0"/>
                      </a:endParaRPr>
                    </a:p>
                  </a:txBody>
                  <a:tcPr/>
                </a:tc>
                <a:tc>
                  <a:txBody>
                    <a:bodyPr/>
                    <a:lstStyle/>
                    <a:p>
                      <a:pPr algn="ctr"/>
                      <a:r>
                        <a:rPr lang="ru-RU" sz="1200" dirty="0" smtClean="0">
                          <a:solidFill>
                            <a:srgbClr val="1A2943"/>
                          </a:solidFill>
                          <a:latin typeface="+mn-lt"/>
                        </a:rPr>
                        <a:t>8 384,3</a:t>
                      </a:r>
                      <a:endParaRPr lang="ru-RU" sz="1200" b="1" dirty="0">
                        <a:solidFill>
                          <a:srgbClr val="1A2943"/>
                        </a:solidFill>
                        <a:latin typeface="+mn-lt"/>
                        <a:cs typeface="Arial" pitchFamily="34" charset="0"/>
                      </a:endParaRPr>
                    </a:p>
                  </a:txBody>
                  <a:tcPr/>
                </a:tc>
                <a:tc>
                  <a:txBody>
                    <a:bodyPr/>
                    <a:lstStyle/>
                    <a:p>
                      <a:pPr algn="ctr"/>
                      <a:r>
                        <a:rPr lang="ru-RU" sz="1200" dirty="0" smtClean="0">
                          <a:solidFill>
                            <a:srgbClr val="1A2943"/>
                          </a:solidFill>
                          <a:latin typeface="+mn-lt"/>
                        </a:rPr>
                        <a:t>8 348,6</a:t>
                      </a:r>
                      <a:endParaRPr lang="ru-RU" sz="1200" b="1" dirty="0">
                        <a:solidFill>
                          <a:srgbClr val="1A2943"/>
                        </a:solidFill>
                        <a:latin typeface="+mn-lt"/>
                        <a:cs typeface="Arial" pitchFamily="34" charset="0"/>
                      </a:endParaRPr>
                    </a:p>
                  </a:txBody>
                  <a:tcPr/>
                </a:tc>
                <a:tc>
                  <a:txBody>
                    <a:bodyPr/>
                    <a:lstStyle/>
                    <a:p>
                      <a:pPr algn="ctr"/>
                      <a:r>
                        <a:rPr lang="ru-RU" sz="1200" b="0" dirty="0" smtClean="0">
                          <a:solidFill>
                            <a:srgbClr val="1A2943"/>
                          </a:solidFill>
                          <a:latin typeface="+mn-lt"/>
                          <a:cs typeface="Arial" pitchFamily="34" charset="0"/>
                        </a:rPr>
                        <a:t>99,5</a:t>
                      </a:r>
                      <a:endParaRPr lang="ru-RU" sz="1200" b="0" dirty="0">
                        <a:solidFill>
                          <a:srgbClr val="1A2943"/>
                        </a:solidFill>
                        <a:latin typeface="+mn-lt"/>
                        <a:cs typeface="Arial" pitchFamily="34" charset="0"/>
                      </a:endParaRPr>
                    </a:p>
                  </a:txBody>
                  <a:tcPr/>
                </a:tc>
                <a:extLst>
                  <a:ext uri="{0D108BD9-81ED-4DB2-BD59-A6C34878D82A}">
                    <a16:rowId xmlns:a16="http://schemas.microsoft.com/office/drawing/2014/main" val="10001"/>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kern="1200" dirty="0" smtClean="0">
                          <a:solidFill>
                            <a:schemeClr val="accent1">
                              <a:lumMod val="50000"/>
                            </a:schemeClr>
                          </a:solidFill>
                          <a:latin typeface="+mn-lt"/>
                        </a:rPr>
                        <a:t>Реализация социальной политики в Каменск-Уральском городском округе на 2020-2026 годы</a:t>
                      </a:r>
                      <a:endParaRPr lang="ru-RU" sz="1200" b="0" i="1" dirty="0">
                        <a:solidFill>
                          <a:schemeClr val="accent1">
                            <a:lumMod val="50000"/>
                          </a:schemeClr>
                        </a:solidFill>
                        <a:latin typeface="+mn-lt"/>
                        <a:cs typeface="Arial" pitchFamily="34" charset="0"/>
                      </a:endParaRPr>
                    </a:p>
                  </a:txBody>
                  <a:tcPr/>
                </a:tc>
                <a:tc>
                  <a:txBody>
                    <a:bodyPr/>
                    <a:lstStyle/>
                    <a:p>
                      <a:pPr algn="ctr"/>
                      <a:r>
                        <a:rPr lang="ru-RU" sz="1200" b="0" dirty="0" smtClean="0">
                          <a:solidFill>
                            <a:srgbClr val="1A2943"/>
                          </a:solidFill>
                          <a:latin typeface="+mn-lt"/>
                          <a:cs typeface="Arial" pitchFamily="34" charset="0"/>
                        </a:rPr>
                        <a:t>29,6</a:t>
                      </a:r>
                      <a:endParaRPr lang="ru-RU" sz="1200" b="0" dirty="0">
                        <a:solidFill>
                          <a:srgbClr val="1A2943"/>
                        </a:solidFill>
                        <a:latin typeface="+mn-lt"/>
                        <a:cs typeface="Arial" pitchFamily="34" charset="0"/>
                      </a:endParaRPr>
                    </a:p>
                  </a:txBody>
                  <a:tcPr/>
                </a:tc>
                <a:tc>
                  <a:txBody>
                    <a:bodyPr/>
                    <a:lstStyle/>
                    <a:p>
                      <a:pPr algn="ctr"/>
                      <a:r>
                        <a:rPr lang="ru-RU" sz="1200" dirty="0" smtClean="0">
                          <a:solidFill>
                            <a:srgbClr val="1A2943"/>
                          </a:solidFill>
                          <a:latin typeface="+mn-lt"/>
                        </a:rPr>
                        <a:t>29,5</a:t>
                      </a:r>
                      <a:endParaRPr lang="ru-RU" sz="1200" b="1" dirty="0">
                        <a:solidFill>
                          <a:srgbClr val="1A2943"/>
                        </a:solidFill>
                        <a:latin typeface="+mn-lt"/>
                        <a:cs typeface="Arial" pitchFamily="34" charset="0"/>
                      </a:endParaRPr>
                    </a:p>
                  </a:txBody>
                  <a:tcPr/>
                </a:tc>
                <a:tc>
                  <a:txBody>
                    <a:bodyPr/>
                    <a:lstStyle/>
                    <a:p>
                      <a:pPr algn="ctr"/>
                      <a:r>
                        <a:rPr lang="ru-RU" sz="1200" b="0" dirty="0" smtClean="0">
                          <a:solidFill>
                            <a:srgbClr val="1A2943"/>
                          </a:solidFill>
                          <a:latin typeface="+mn-lt"/>
                          <a:cs typeface="Arial" pitchFamily="34" charset="0"/>
                        </a:rPr>
                        <a:t>99,7</a:t>
                      </a:r>
                      <a:endParaRPr lang="ru-RU" sz="1200" b="0" dirty="0">
                        <a:solidFill>
                          <a:srgbClr val="1A2943"/>
                        </a:solidFill>
                        <a:latin typeface="+mn-lt"/>
                        <a:cs typeface="Arial" pitchFamily="34" charset="0"/>
                      </a:endParaRPr>
                    </a:p>
                  </a:txBody>
                  <a:tcPr/>
                </a:tc>
                <a:extLst>
                  <a:ext uri="{0D108BD9-81ED-4DB2-BD59-A6C34878D82A}">
                    <a16:rowId xmlns:a16="http://schemas.microsoft.com/office/drawing/2014/main" val="10002"/>
                  </a:ext>
                </a:extLst>
              </a:tr>
              <a:tr h="3492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kern="1200" dirty="0" smtClean="0">
                          <a:solidFill>
                            <a:schemeClr val="accent1">
                              <a:lumMod val="50000"/>
                            </a:schemeClr>
                          </a:solidFill>
                          <a:latin typeface="+mn-lt"/>
                        </a:rPr>
                        <a:t>Обеспечение функционирования жилищного хозяйства в Каменск-Уральском городском округе на 2020-2026 годы</a:t>
                      </a:r>
                      <a:endParaRPr lang="ru-RU" sz="1200" b="0" i="1" dirty="0">
                        <a:solidFill>
                          <a:schemeClr val="accent1">
                            <a:lumMod val="50000"/>
                          </a:schemeClr>
                        </a:solidFill>
                        <a:latin typeface="+mn-lt"/>
                        <a:cs typeface="Arial" pitchFamily="34" charset="0"/>
                      </a:endParaRPr>
                    </a:p>
                  </a:txBody>
                  <a:tcPr/>
                </a:tc>
                <a:tc>
                  <a:txBody>
                    <a:bodyPr/>
                    <a:lstStyle/>
                    <a:p>
                      <a:pPr algn="ctr"/>
                      <a:r>
                        <a:rPr lang="ru-RU" sz="1200" dirty="0" smtClean="0">
                          <a:solidFill>
                            <a:srgbClr val="1A2943"/>
                          </a:solidFill>
                          <a:latin typeface="+mn-lt"/>
                        </a:rPr>
                        <a:t>764,5</a:t>
                      </a:r>
                      <a:endParaRPr lang="ru-RU" sz="1200" b="1" dirty="0">
                        <a:solidFill>
                          <a:srgbClr val="1A2943"/>
                        </a:solidFill>
                        <a:latin typeface="+mn-lt"/>
                        <a:cs typeface="Arial" pitchFamily="34" charset="0"/>
                      </a:endParaRPr>
                    </a:p>
                  </a:txBody>
                  <a:tcPr/>
                </a:tc>
                <a:tc>
                  <a:txBody>
                    <a:bodyPr/>
                    <a:lstStyle/>
                    <a:p>
                      <a:pPr algn="ctr"/>
                      <a:r>
                        <a:rPr lang="ru-RU" sz="1200" dirty="0" smtClean="0">
                          <a:solidFill>
                            <a:srgbClr val="1A2943"/>
                          </a:solidFill>
                          <a:latin typeface="+mn-lt"/>
                        </a:rPr>
                        <a:t>751,1</a:t>
                      </a:r>
                      <a:endParaRPr lang="ru-RU" sz="1200" b="1" dirty="0">
                        <a:solidFill>
                          <a:srgbClr val="1A2943"/>
                        </a:solidFill>
                        <a:latin typeface="+mn-lt"/>
                        <a:cs typeface="Arial" pitchFamily="34" charset="0"/>
                      </a:endParaRPr>
                    </a:p>
                  </a:txBody>
                  <a:tcPr/>
                </a:tc>
                <a:tc>
                  <a:txBody>
                    <a:bodyPr/>
                    <a:lstStyle/>
                    <a:p>
                      <a:pPr algn="ctr"/>
                      <a:r>
                        <a:rPr lang="ru-RU" sz="1200" b="0" dirty="0" smtClean="0">
                          <a:solidFill>
                            <a:srgbClr val="1A2943"/>
                          </a:solidFill>
                          <a:latin typeface="+mn-lt"/>
                          <a:cs typeface="Arial" pitchFamily="34" charset="0"/>
                        </a:rPr>
                        <a:t>98,3</a:t>
                      </a:r>
                      <a:endParaRPr lang="ru-RU" sz="1200" b="0" dirty="0">
                        <a:solidFill>
                          <a:srgbClr val="1A2943"/>
                        </a:solidFill>
                        <a:latin typeface="+mn-lt"/>
                        <a:cs typeface="Arial" pitchFamily="34" charset="0"/>
                      </a:endParaRPr>
                    </a:p>
                  </a:txBody>
                  <a:tcPr/>
                </a:tc>
                <a:extLst>
                  <a:ext uri="{0D108BD9-81ED-4DB2-BD59-A6C34878D82A}">
                    <a16:rowId xmlns:a16="http://schemas.microsoft.com/office/drawing/2014/main" val="10003"/>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kern="1200" dirty="0" smtClean="0">
                          <a:solidFill>
                            <a:schemeClr val="accent1">
                              <a:lumMod val="50000"/>
                            </a:schemeClr>
                          </a:solidFill>
                          <a:latin typeface="+mn-lt"/>
                        </a:rPr>
                        <a:t>Развитие муниципальной системы образования в Каменск-Уральском городском округе на 2020-2026 годы</a:t>
                      </a:r>
                      <a:endParaRPr lang="ru-RU" sz="1200" b="0" i="1" dirty="0">
                        <a:solidFill>
                          <a:schemeClr val="accent1">
                            <a:lumMod val="50000"/>
                          </a:schemeClr>
                        </a:solidFill>
                        <a:latin typeface="+mn-lt"/>
                        <a:cs typeface="Arial" pitchFamily="34" charset="0"/>
                      </a:endParaRPr>
                    </a:p>
                  </a:txBody>
                  <a:tcPr/>
                </a:tc>
                <a:tc>
                  <a:txBody>
                    <a:bodyPr/>
                    <a:lstStyle/>
                    <a:p>
                      <a:pPr algn="ctr"/>
                      <a:r>
                        <a:rPr lang="en-US" sz="1200" dirty="0" smtClean="0">
                          <a:solidFill>
                            <a:srgbClr val="1A2943"/>
                          </a:solidFill>
                          <a:latin typeface="+mn-lt"/>
                        </a:rPr>
                        <a:t> </a:t>
                      </a:r>
                      <a:r>
                        <a:rPr lang="ru-RU" sz="1200" dirty="0" smtClean="0">
                          <a:solidFill>
                            <a:srgbClr val="1A2943"/>
                          </a:solidFill>
                          <a:latin typeface="+mn-lt"/>
                        </a:rPr>
                        <a:t>6</a:t>
                      </a:r>
                      <a:r>
                        <a:rPr lang="en-US" sz="1200" dirty="0" smtClean="0">
                          <a:solidFill>
                            <a:srgbClr val="1A2943"/>
                          </a:solidFill>
                          <a:latin typeface="+mn-lt"/>
                        </a:rPr>
                        <a:t> </a:t>
                      </a:r>
                      <a:r>
                        <a:rPr lang="ru-RU" sz="1200" dirty="0" smtClean="0">
                          <a:solidFill>
                            <a:srgbClr val="1A2943"/>
                          </a:solidFill>
                          <a:latin typeface="+mn-lt"/>
                        </a:rPr>
                        <a:t>066,1</a:t>
                      </a:r>
                      <a:endParaRPr lang="ru-RU" sz="1200" b="1" dirty="0">
                        <a:solidFill>
                          <a:srgbClr val="1A2943"/>
                        </a:solidFill>
                        <a:latin typeface="+mn-lt"/>
                        <a:cs typeface="Arial" pitchFamily="34" charset="0"/>
                      </a:endParaRPr>
                    </a:p>
                  </a:txBody>
                  <a:tcPr/>
                </a:tc>
                <a:tc>
                  <a:txBody>
                    <a:bodyPr/>
                    <a:lstStyle/>
                    <a:p>
                      <a:pPr algn="ctr"/>
                      <a:r>
                        <a:rPr lang="ru-RU" sz="1200" dirty="0" smtClean="0">
                          <a:solidFill>
                            <a:srgbClr val="1A2943"/>
                          </a:solidFill>
                          <a:latin typeface="+mn-lt"/>
                        </a:rPr>
                        <a:t>6</a:t>
                      </a:r>
                      <a:r>
                        <a:rPr lang="en-US" sz="1200" dirty="0" smtClean="0">
                          <a:solidFill>
                            <a:srgbClr val="1A2943"/>
                          </a:solidFill>
                          <a:latin typeface="+mn-lt"/>
                        </a:rPr>
                        <a:t> </a:t>
                      </a:r>
                      <a:r>
                        <a:rPr lang="ru-RU" sz="1200" dirty="0" smtClean="0">
                          <a:solidFill>
                            <a:srgbClr val="1A2943"/>
                          </a:solidFill>
                          <a:latin typeface="+mn-lt"/>
                        </a:rPr>
                        <a:t>044,6</a:t>
                      </a:r>
                      <a:endParaRPr lang="ru-RU" sz="1200" b="1" dirty="0">
                        <a:solidFill>
                          <a:srgbClr val="1A2943"/>
                        </a:solidFill>
                        <a:latin typeface="+mn-lt"/>
                        <a:cs typeface="Arial" pitchFamily="34" charset="0"/>
                      </a:endParaRPr>
                    </a:p>
                  </a:txBody>
                  <a:tcPr/>
                </a:tc>
                <a:tc>
                  <a:txBody>
                    <a:bodyPr/>
                    <a:lstStyle/>
                    <a:p>
                      <a:pPr algn="ctr"/>
                      <a:r>
                        <a:rPr lang="ru-RU" sz="1200" b="0" dirty="0" smtClean="0">
                          <a:solidFill>
                            <a:srgbClr val="1A2943"/>
                          </a:solidFill>
                          <a:latin typeface="+mn-lt"/>
                          <a:cs typeface="Arial" pitchFamily="34" charset="0"/>
                        </a:rPr>
                        <a:t>99,6</a:t>
                      </a:r>
                      <a:endParaRPr lang="ru-RU" sz="1200" b="0" dirty="0">
                        <a:solidFill>
                          <a:srgbClr val="1A2943"/>
                        </a:solidFill>
                        <a:latin typeface="+mn-lt"/>
                        <a:cs typeface="Arial" pitchFamily="34" charset="0"/>
                      </a:endParaRPr>
                    </a:p>
                  </a:txBody>
                  <a:tcPr/>
                </a:tc>
                <a:extLst>
                  <a:ext uri="{0D108BD9-81ED-4DB2-BD59-A6C34878D82A}">
                    <a16:rowId xmlns:a16="http://schemas.microsoft.com/office/drawing/2014/main" val="10004"/>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kern="1200" dirty="0" smtClean="0">
                          <a:solidFill>
                            <a:schemeClr val="accent1">
                              <a:lumMod val="50000"/>
                            </a:schemeClr>
                          </a:solidFill>
                          <a:latin typeface="+mn-lt"/>
                        </a:rPr>
                        <a:t>Развитие сферы культуры в Каменск-Уральском городском округе на 2020-2026 годы</a:t>
                      </a:r>
                      <a:endParaRPr lang="ru-RU" sz="1200" b="0" i="1" dirty="0">
                        <a:solidFill>
                          <a:schemeClr val="accent1">
                            <a:lumMod val="50000"/>
                          </a:schemeClr>
                        </a:solidFill>
                        <a:latin typeface="+mn-lt"/>
                        <a:cs typeface="Arial" pitchFamily="34" charset="0"/>
                      </a:endParaRPr>
                    </a:p>
                  </a:txBody>
                  <a:tcPr/>
                </a:tc>
                <a:tc>
                  <a:txBody>
                    <a:bodyPr/>
                    <a:lstStyle/>
                    <a:p>
                      <a:pPr algn="ctr"/>
                      <a:r>
                        <a:rPr lang="ru-RU" sz="1200" dirty="0" smtClean="0">
                          <a:solidFill>
                            <a:srgbClr val="1A2943"/>
                          </a:solidFill>
                          <a:latin typeface="+mn-lt"/>
                        </a:rPr>
                        <a:t>737,2</a:t>
                      </a:r>
                      <a:endParaRPr lang="ru-RU" sz="1200" b="1" dirty="0">
                        <a:solidFill>
                          <a:srgbClr val="1A2943"/>
                        </a:solidFill>
                        <a:latin typeface="+mn-lt"/>
                        <a:cs typeface="Arial" pitchFamily="34" charset="0"/>
                      </a:endParaRPr>
                    </a:p>
                  </a:txBody>
                  <a:tcPr/>
                </a:tc>
                <a:tc>
                  <a:txBody>
                    <a:bodyPr/>
                    <a:lstStyle/>
                    <a:p>
                      <a:pPr algn="ctr"/>
                      <a:r>
                        <a:rPr lang="ru-RU" sz="1200" dirty="0" smtClean="0">
                          <a:solidFill>
                            <a:srgbClr val="1A2943"/>
                          </a:solidFill>
                          <a:latin typeface="+mn-lt"/>
                        </a:rPr>
                        <a:t>736,8</a:t>
                      </a:r>
                      <a:endParaRPr lang="ru-RU" sz="1200" b="1" dirty="0">
                        <a:solidFill>
                          <a:srgbClr val="1A2943"/>
                        </a:solidFill>
                        <a:latin typeface="+mn-lt"/>
                        <a:cs typeface="Arial" pitchFamily="34" charset="0"/>
                      </a:endParaRPr>
                    </a:p>
                  </a:txBody>
                  <a:tcPr/>
                </a:tc>
                <a:tc>
                  <a:txBody>
                    <a:bodyPr/>
                    <a:lstStyle/>
                    <a:p>
                      <a:pPr algn="ctr"/>
                      <a:r>
                        <a:rPr lang="ru-RU" sz="1200" b="0" dirty="0" smtClean="0">
                          <a:solidFill>
                            <a:srgbClr val="1A2943"/>
                          </a:solidFill>
                          <a:latin typeface="+mn-lt"/>
                          <a:cs typeface="Arial" pitchFamily="34" charset="0"/>
                        </a:rPr>
                        <a:t>99,9</a:t>
                      </a:r>
                      <a:endParaRPr lang="ru-RU" sz="1200" b="0" dirty="0">
                        <a:solidFill>
                          <a:srgbClr val="1A2943"/>
                        </a:solidFill>
                        <a:latin typeface="+mn-lt"/>
                        <a:cs typeface="Arial" pitchFamily="34" charset="0"/>
                      </a:endParaRPr>
                    </a:p>
                  </a:txBody>
                  <a:tcPr/>
                </a:tc>
                <a:extLst>
                  <a:ext uri="{0D108BD9-81ED-4DB2-BD59-A6C34878D82A}">
                    <a16:rowId xmlns:a16="http://schemas.microsoft.com/office/drawing/2014/main" val="10005"/>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kern="1200" dirty="0" smtClean="0">
                          <a:solidFill>
                            <a:schemeClr val="accent1">
                              <a:lumMod val="50000"/>
                            </a:schemeClr>
                          </a:solidFill>
                          <a:latin typeface="+mn-lt"/>
                        </a:rPr>
                        <a:t>Развитие физической культуры и спорта в Каменск-Уральском городском округе на 2020-2026 годы</a:t>
                      </a:r>
                      <a:endParaRPr lang="ru-RU" sz="1200" b="0" i="1" dirty="0">
                        <a:solidFill>
                          <a:schemeClr val="accent1">
                            <a:lumMod val="50000"/>
                          </a:schemeClr>
                        </a:solidFill>
                        <a:latin typeface="+mn-lt"/>
                        <a:cs typeface="Arial" pitchFamily="34" charset="0"/>
                      </a:endParaRPr>
                    </a:p>
                  </a:txBody>
                  <a:tcPr/>
                </a:tc>
                <a:tc>
                  <a:txBody>
                    <a:bodyPr/>
                    <a:lstStyle/>
                    <a:p>
                      <a:pPr algn="ctr"/>
                      <a:r>
                        <a:rPr lang="ru-RU" sz="1200" dirty="0" smtClean="0">
                          <a:solidFill>
                            <a:srgbClr val="1A2943"/>
                          </a:solidFill>
                          <a:latin typeface="+mn-lt"/>
                        </a:rPr>
                        <a:t>786,9</a:t>
                      </a:r>
                      <a:endParaRPr lang="ru-RU" sz="1200" b="1" dirty="0">
                        <a:solidFill>
                          <a:srgbClr val="1A2943"/>
                        </a:solidFill>
                        <a:latin typeface="+mn-lt"/>
                        <a:cs typeface="Arial" pitchFamily="34" charset="0"/>
                      </a:endParaRPr>
                    </a:p>
                  </a:txBody>
                  <a:tcPr/>
                </a:tc>
                <a:tc>
                  <a:txBody>
                    <a:bodyPr/>
                    <a:lstStyle/>
                    <a:p>
                      <a:pPr algn="ctr"/>
                      <a:r>
                        <a:rPr lang="ru-RU" sz="1200" dirty="0" smtClean="0">
                          <a:solidFill>
                            <a:srgbClr val="1A2943"/>
                          </a:solidFill>
                          <a:latin typeface="+mn-lt"/>
                        </a:rPr>
                        <a:t>786,6</a:t>
                      </a:r>
                      <a:endParaRPr lang="ru-RU" sz="1200" b="1" dirty="0">
                        <a:solidFill>
                          <a:srgbClr val="1A2943"/>
                        </a:solidFill>
                        <a:latin typeface="+mn-lt"/>
                        <a:cs typeface="Arial" pitchFamily="34" charset="0"/>
                      </a:endParaRPr>
                    </a:p>
                  </a:txBody>
                  <a:tcPr/>
                </a:tc>
                <a:tc>
                  <a:txBody>
                    <a:bodyPr/>
                    <a:lstStyle/>
                    <a:p>
                      <a:pPr algn="ctr"/>
                      <a:r>
                        <a:rPr lang="ru-RU" sz="1200" b="0" dirty="0" smtClean="0">
                          <a:solidFill>
                            <a:srgbClr val="1A2943"/>
                          </a:solidFill>
                          <a:latin typeface="+mn-lt"/>
                          <a:cs typeface="Arial" pitchFamily="34" charset="0"/>
                        </a:rPr>
                        <a:t>100,0</a:t>
                      </a:r>
                      <a:endParaRPr lang="ru-RU" sz="1200" b="0" dirty="0">
                        <a:solidFill>
                          <a:srgbClr val="1A2943"/>
                        </a:solidFill>
                        <a:latin typeface="+mn-lt"/>
                        <a:cs typeface="Arial" pitchFamily="34" charset="0"/>
                      </a:endParaRPr>
                    </a:p>
                  </a:txBody>
                  <a:tcPr/>
                </a:tc>
                <a:extLst>
                  <a:ext uri="{0D108BD9-81ED-4DB2-BD59-A6C34878D82A}">
                    <a16:rowId xmlns:a16="http://schemas.microsoft.com/office/drawing/2014/main" val="10006"/>
                  </a:ext>
                </a:extLst>
              </a:tr>
            </a:tbl>
          </a:graphicData>
        </a:graphic>
      </p:graphicFrame>
      <p:sp>
        <p:nvSpPr>
          <p:cNvPr id="3" name="Номер слайда 2"/>
          <p:cNvSpPr>
            <a:spLocks noGrp="1"/>
          </p:cNvSpPr>
          <p:nvPr>
            <p:ph type="sldNum" sz="quarter" idx="12"/>
          </p:nvPr>
        </p:nvSpPr>
        <p:spPr/>
        <p:txBody>
          <a:bodyPr/>
          <a:lstStyle/>
          <a:p>
            <a:fld id="{CC173F88-3387-453B-9303-AC0210B95CB8}" type="slidenum">
              <a:rPr lang="ru-RU" smtClean="0"/>
              <a:pPr/>
              <a:t>23</a:t>
            </a:fld>
            <a:endParaRPr lang="ru-RU"/>
          </a:p>
        </p:txBody>
      </p:sp>
    </p:spTree>
    <p:extLst>
      <p:ext uri="{BB962C8B-B14F-4D97-AF65-F5344CB8AC3E}">
        <p14:creationId xmlns:p14="http://schemas.microsoft.com/office/powerpoint/2010/main" val="228447497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 name="Прямоугольник 29"/>
          <p:cNvSpPr/>
          <p:nvPr/>
        </p:nvSpPr>
        <p:spPr>
          <a:xfrm>
            <a:off x="0" y="1392073"/>
            <a:ext cx="9144000" cy="5466663"/>
          </a:xfrm>
          <a:prstGeom prst="rect">
            <a:avLst/>
          </a:prstGeom>
          <a:solidFill>
            <a:schemeClr val="bg1">
              <a:alpha val="89000"/>
            </a:schemeClr>
          </a:solidFill>
          <a:ln w="180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dirty="0"/>
          </a:p>
        </p:txBody>
      </p:sp>
      <p:sp>
        <p:nvSpPr>
          <p:cNvPr id="28" name="Прямоугольник 27"/>
          <p:cNvSpPr/>
          <p:nvPr/>
        </p:nvSpPr>
        <p:spPr>
          <a:xfrm>
            <a:off x="0" y="1"/>
            <a:ext cx="9144000" cy="1392072"/>
          </a:xfrm>
          <a:prstGeom prst="rect">
            <a:avLst/>
          </a:prstGeom>
          <a:solidFill>
            <a:schemeClr val="accent5">
              <a:lumMod val="75000"/>
              <a:alpha val="94000"/>
            </a:schemeClr>
          </a:solidFill>
          <a:ln w="18097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296091" y="268513"/>
            <a:ext cx="8560525" cy="795801"/>
          </a:xfrm>
        </p:spPr>
        <p:txBody>
          <a:bodyPr>
            <a:noAutofit/>
          </a:bodyPr>
          <a:lstStyle/>
          <a:p>
            <a:pPr algn="ctr"/>
            <a:r>
              <a:rPr lang="ru-RU" sz="2800" b="1" dirty="0" smtClean="0">
                <a:solidFill>
                  <a:schemeClr val="bg1"/>
                </a:solidFill>
                <a:latin typeface="+mn-lt"/>
              </a:rPr>
              <a:t>Сведения </a:t>
            </a:r>
            <a:r>
              <a:rPr lang="ru-RU" sz="2800" b="1" dirty="0">
                <a:solidFill>
                  <a:schemeClr val="bg1"/>
                </a:solidFill>
                <a:latin typeface="+mn-lt"/>
              </a:rPr>
              <a:t>о расходах местного бюджета</a:t>
            </a:r>
            <a:endParaRPr lang="ru-RU" sz="2800" b="1" dirty="0">
              <a:ln w="18415" cmpd="sng">
                <a:solidFill>
                  <a:srgbClr val="FFFFFF"/>
                </a:solidFill>
                <a:prstDash val="solid"/>
              </a:ln>
              <a:solidFill>
                <a:schemeClr val="bg1"/>
              </a:solidFill>
              <a:effectLst>
                <a:outerShdw blurRad="63500" dir="3600000" algn="tl" rotWithShape="0">
                  <a:srgbClr val="000000">
                    <a:alpha val="70000"/>
                  </a:srgbClr>
                </a:outerShdw>
              </a:effectLst>
              <a:latin typeface="+mn-lt"/>
            </a:endParaRPr>
          </a:p>
        </p:txBody>
      </p:sp>
      <p:sp>
        <p:nvSpPr>
          <p:cNvPr id="29" name="Прямоугольник 28"/>
          <p:cNvSpPr/>
          <p:nvPr/>
        </p:nvSpPr>
        <p:spPr>
          <a:xfrm>
            <a:off x="214128" y="206343"/>
            <a:ext cx="8725156" cy="953717"/>
          </a:xfrm>
          <a:prstGeom prst="rect">
            <a:avLst/>
          </a:prstGeom>
          <a:no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1592873" y="2204469"/>
            <a:ext cx="6026621" cy="523220"/>
          </a:xfrm>
          <a:prstGeom prst="rect">
            <a:avLst/>
          </a:prstGeom>
        </p:spPr>
        <p:txBody>
          <a:bodyPr wrap="square">
            <a:spAutoFit/>
          </a:bodyPr>
          <a:lstStyle/>
          <a:p>
            <a:pPr lvl="0" algn="ctr"/>
            <a:r>
              <a:rPr lang="ru-RU" sz="1400" b="1" dirty="0" smtClean="0">
                <a:cs typeface="Arial" pitchFamily="34" charset="0"/>
              </a:rPr>
              <a:t>Муниципальные программы, </a:t>
            </a:r>
            <a:r>
              <a:rPr lang="ru-RU" sz="1400" b="1" dirty="0" smtClean="0">
                <a:cs typeface="Courier New" pitchFamily="49" charset="0"/>
              </a:rPr>
              <a:t>направленные на создание безопасной и комфортной среды для жизни граждан</a:t>
            </a:r>
            <a:endParaRPr lang="ru-RU" sz="1400" b="1" dirty="0">
              <a:cs typeface="Arial" pitchFamily="34" charset="0"/>
            </a:endParaRPr>
          </a:p>
        </p:txBody>
      </p:sp>
      <p:pic>
        <p:nvPicPr>
          <p:cNvPr id="9" name="Picture 2" descr="C:\Users\cherepanova\Desktop\cec77063250ed140686c75c9349a940e.jpg"/>
          <p:cNvPicPr>
            <a:picLocks noChangeAspect="1" noChangeArrowheads="1"/>
          </p:cNvPicPr>
          <p:nvPr/>
        </p:nvPicPr>
        <p:blipFill>
          <a:blip r:embed="rId2" cstate="print"/>
          <a:srcRect l="35116" t="2826"/>
          <a:stretch>
            <a:fillRect/>
          </a:stretch>
        </p:blipFill>
        <p:spPr bwMode="auto">
          <a:xfrm>
            <a:off x="532114" y="2164788"/>
            <a:ext cx="912714" cy="768217"/>
          </a:xfrm>
          <a:prstGeom prst="rect">
            <a:avLst/>
          </a:prstGeom>
          <a:noFill/>
        </p:spPr>
      </p:pic>
      <p:graphicFrame>
        <p:nvGraphicFramePr>
          <p:cNvPr id="10" name="Таблица 9"/>
          <p:cNvGraphicFramePr>
            <a:graphicFrameLocks noGrp="1"/>
          </p:cNvGraphicFramePr>
          <p:nvPr>
            <p:extLst>
              <p:ext uri="{D42A27DB-BD31-4B8C-83A1-F6EECF244321}">
                <p14:modId xmlns:p14="http://schemas.microsoft.com/office/powerpoint/2010/main" val="1129605131"/>
              </p:ext>
            </p:extLst>
          </p:nvPr>
        </p:nvGraphicFramePr>
        <p:xfrm>
          <a:off x="139571" y="2768736"/>
          <a:ext cx="8548609" cy="3870960"/>
        </p:xfrm>
        <a:graphic>
          <a:graphicData uri="http://schemas.openxmlformats.org/drawingml/2006/table">
            <a:tbl>
              <a:tblPr firstRow="1" bandRow="1">
                <a:tableStyleId>{3B4B98B0-60AC-42C2-AFA5-B58CD77FA1E5}</a:tableStyleId>
              </a:tblPr>
              <a:tblGrid>
                <a:gridCol w="4781428">
                  <a:extLst>
                    <a:ext uri="{9D8B030D-6E8A-4147-A177-3AD203B41FA5}">
                      <a16:colId xmlns:a16="http://schemas.microsoft.com/office/drawing/2014/main" val="20000"/>
                    </a:ext>
                  </a:extLst>
                </a:gridCol>
                <a:gridCol w="1255727">
                  <a:extLst>
                    <a:ext uri="{9D8B030D-6E8A-4147-A177-3AD203B41FA5}">
                      <a16:colId xmlns:a16="http://schemas.microsoft.com/office/drawing/2014/main" val="20001"/>
                    </a:ext>
                  </a:extLst>
                </a:gridCol>
                <a:gridCol w="1255727">
                  <a:extLst>
                    <a:ext uri="{9D8B030D-6E8A-4147-A177-3AD203B41FA5}">
                      <a16:colId xmlns:a16="http://schemas.microsoft.com/office/drawing/2014/main" val="20002"/>
                    </a:ext>
                  </a:extLst>
                </a:gridCol>
                <a:gridCol w="1255727">
                  <a:extLst>
                    <a:ext uri="{9D8B030D-6E8A-4147-A177-3AD203B41FA5}">
                      <a16:colId xmlns:a16="http://schemas.microsoft.com/office/drawing/2014/main" val="20003"/>
                    </a:ext>
                  </a:extLst>
                </a:gridCol>
              </a:tblGrid>
              <a:tr h="444874">
                <a:tc>
                  <a:txBody>
                    <a:bodyPr/>
                    <a:lstStyle/>
                    <a:p>
                      <a:pPr algn="ctr"/>
                      <a:r>
                        <a:rPr lang="ru-RU" sz="1000" dirty="0" smtClean="0">
                          <a:solidFill>
                            <a:schemeClr val="accent1">
                              <a:lumMod val="50000"/>
                            </a:schemeClr>
                          </a:solidFill>
                          <a:latin typeface="Liberation Serif" pitchFamily="18" charset="0"/>
                        </a:rPr>
                        <a:t>Наименование программы</a:t>
                      </a:r>
                      <a:endParaRPr lang="ru-RU" sz="1000" b="1" dirty="0">
                        <a:solidFill>
                          <a:schemeClr val="accent1">
                            <a:lumMod val="50000"/>
                          </a:schemeClr>
                        </a:solidFill>
                        <a:latin typeface="Liberation Serif" pitchFamily="18" charset="0"/>
                        <a:cs typeface="Arial" pitchFamily="34" charset="0"/>
                      </a:endParaRPr>
                    </a:p>
                  </a:txBody>
                  <a:tcPr/>
                </a:tc>
                <a:tc>
                  <a:txBody>
                    <a:bodyPr/>
                    <a:lstStyle/>
                    <a:p>
                      <a:pPr algn="ctr"/>
                      <a:r>
                        <a:rPr lang="ru-RU" sz="1000" dirty="0" smtClean="0">
                          <a:solidFill>
                            <a:schemeClr val="accent1">
                              <a:lumMod val="50000"/>
                            </a:schemeClr>
                          </a:solidFill>
                          <a:latin typeface="Liberation Serif" pitchFamily="18" charset="0"/>
                        </a:rPr>
                        <a:t>Уточненный план на 2025 год, млн.руб.</a:t>
                      </a:r>
                      <a:endParaRPr lang="ru-RU" sz="1000" dirty="0">
                        <a:solidFill>
                          <a:schemeClr val="accent1">
                            <a:lumMod val="50000"/>
                          </a:schemeClr>
                        </a:solidFill>
                        <a:latin typeface="Liberation Serif" pitchFamily="18" charset="0"/>
                        <a:cs typeface="Arial" pitchFamily="34" charset="0"/>
                      </a:endParaRPr>
                    </a:p>
                  </a:txBody>
                  <a:tcPr/>
                </a:tc>
                <a:tc>
                  <a:txBody>
                    <a:bodyPr/>
                    <a:lstStyle/>
                    <a:p>
                      <a:pPr algn="ctr"/>
                      <a:r>
                        <a:rPr lang="ru-RU" sz="1000" dirty="0" smtClean="0">
                          <a:solidFill>
                            <a:schemeClr val="accent1">
                              <a:lumMod val="50000"/>
                            </a:schemeClr>
                          </a:solidFill>
                          <a:latin typeface="Liberation Serif" pitchFamily="18" charset="0"/>
                        </a:rPr>
                        <a:t>Исполнено </a:t>
                      </a:r>
                    </a:p>
                    <a:p>
                      <a:pPr algn="ctr"/>
                      <a:r>
                        <a:rPr lang="ru-RU" sz="1000" dirty="0" smtClean="0">
                          <a:solidFill>
                            <a:schemeClr val="accent1">
                              <a:lumMod val="50000"/>
                            </a:schemeClr>
                          </a:solidFill>
                          <a:latin typeface="Liberation Serif" pitchFamily="18" charset="0"/>
                        </a:rPr>
                        <a:t>в 2025году,</a:t>
                      </a:r>
                    </a:p>
                    <a:p>
                      <a:pPr algn="ctr"/>
                      <a:r>
                        <a:rPr lang="ru-RU" sz="1000" dirty="0" smtClean="0">
                          <a:solidFill>
                            <a:schemeClr val="accent1">
                              <a:lumMod val="50000"/>
                            </a:schemeClr>
                          </a:solidFill>
                          <a:latin typeface="Liberation Serif" pitchFamily="18" charset="0"/>
                        </a:rPr>
                        <a:t> млн.</a:t>
                      </a:r>
                      <a:r>
                        <a:rPr lang="ru-RU" sz="1000" baseline="0" dirty="0" smtClean="0">
                          <a:solidFill>
                            <a:schemeClr val="accent1">
                              <a:lumMod val="50000"/>
                            </a:schemeClr>
                          </a:solidFill>
                          <a:latin typeface="Liberation Serif" pitchFamily="18" charset="0"/>
                        </a:rPr>
                        <a:t> руб.</a:t>
                      </a:r>
                      <a:endParaRPr lang="ru-RU" sz="1000" dirty="0">
                        <a:solidFill>
                          <a:schemeClr val="accent1">
                            <a:lumMod val="50000"/>
                          </a:schemeClr>
                        </a:solidFill>
                        <a:latin typeface="Liberation Serif" pitchFamily="18" charset="0"/>
                        <a:cs typeface="Arial" pitchFamily="34" charset="0"/>
                      </a:endParaRPr>
                    </a:p>
                  </a:txBody>
                  <a:tcPr/>
                </a:tc>
                <a:tc>
                  <a:txBody>
                    <a:bodyPr/>
                    <a:lstStyle/>
                    <a:p>
                      <a:pPr algn="ctr"/>
                      <a:r>
                        <a:rPr lang="ru-RU" sz="1000" dirty="0" smtClean="0">
                          <a:solidFill>
                            <a:schemeClr val="accent1">
                              <a:lumMod val="50000"/>
                            </a:schemeClr>
                          </a:solidFill>
                          <a:latin typeface="Liberation Serif" pitchFamily="18" charset="0"/>
                          <a:cs typeface="Arial" pitchFamily="34" charset="0"/>
                        </a:rPr>
                        <a:t>% исполнения</a:t>
                      </a:r>
                      <a:endParaRPr lang="ru-RU" sz="1000" dirty="0">
                        <a:solidFill>
                          <a:schemeClr val="accent1">
                            <a:lumMod val="50000"/>
                          </a:schemeClr>
                        </a:solidFill>
                        <a:latin typeface="Liberation Serif" pitchFamily="18" charset="0"/>
                        <a:cs typeface="Arial" pitchFamily="34" charset="0"/>
                      </a:endParaRPr>
                    </a:p>
                  </a:txBody>
                  <a:tcPr/>
                </a:tc>
                <a:extLst>
                  <a:ext uri="{0D108BD9-81ED-4DB2-BD59-A6C34878D82A}">
                    <a16:rowId xmlns:a16="http://schemas.microsoft.com/office/drawing/2014/main" val="10000"/>
                  </a:ext>
                </a:extLst>
              </a:tr>
              <a:tr h="44487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000" b="1" dirty="0" smtClean="0">
                          <a:solidFill>
                            <a:schemeClr val="accent1">
                              <a:lumMod val="50000"/>
                            </a:schemeClr>
                          </a:solidFill>
                          <a:latin typeface="Liberation Serif" pitchFamily="18" charset="0"/>
                          <a:cs typeface="Arial" pitchFamily="34" charset="0"/>
                        </a:rPr>
                        <a:t>Муниципальные программы, направленные на создание безопасной и комфортной среды для жизни граждан всего,</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000" b="1" dirty="0" smtClean="0">
                          <a:solidFill>
                            <a:schemeClr val="accent1">
                              <a:lumMod val="50000"/>
                            </a:schemeClr>
                          </a:solidFill>
                          <a:latin typeface="Liberation Serif" pitchFamily="18" charset="0"/>
                          <a:cs typeface="Arial" pitchFamily="34" charset="0"/>
                        </a:rPr>
                        <a:t>в том числе:</a:t>
                      </a:r>
                      <a:endParaRPr lang="ru-RU" sz="1000" b="1" i="0" dirty="0">
                        <a:solidFill>
                          <a:schemeClr val="accent1">
                            <a:lumMod val="50000"/>
                          </a:schemeClr>
                        </a:solidFill>
                        <a:latin typeface="Liberation Serif" pitchFamily="18" charset="0"/>
                        <a:cs typeface="Arial" pitchFamily="34" charset="0"/>
                      </a:endParaRPr>
                    </a:p>
                  </a:txBody>
                  <a:tcPr/>
                </a:tc>
                <a:tc>
                  <a:txBody>
                    <a:bodyPr/>
                    <a:lstStyle/>
                    <a:p>
                      <a:pPr algn="ctr"/>
                      <a:r>
                        <a:rPr lang="ru-RU" sz="1000" b="0" dirty="0" smtClean="0">
                          <a:solidFill>
                            <a:srgbClr val="1A2943"/>
                          </a:solidFill>
                          <a:latin typeface="Liberation Serif" pitchFamily="18" charset="0"/>
                        </a:rPr>
                        <a:t>2 935,9</a:t>
                      </a:r>
                      <a:endParaRPr lang="ru-RU" sz="1000" b="0" dirty="0">
                        <a:solidFill>
                          <a:srgbClr val="1A2943"/>
                        </a:solidFill>
                        <a:latin typeface="Liberation Serif" pitchFamily="18" charset="0"/>
                        <a:cs typeface="Arial" pitchFamily="34" charset="0"/>
                      </a:endParaRPr>
                    </a:p>
                  </a:txBody>
                  <a:tcPr/>
                </a:tc>
                <a:tc>
                  <a:txBody>
                    <a:bodyPr/>
                    <a:lstStyle/>
                    <a:p>
                      <a:pPr algn="ctr"/>
                      <a:r>
                        <a:rPr lang="ru-RU" sz="1000" b="0" dirty="0" smtClean="0">
                          <a:solidFill>
                            <a:srgbClr val="1A2943"/>
                          </a:solidFill>
                          <a:latin typeface="Liberation Serif" pitchFamily="18" charset="0"/>
                          <a:cs typeface="+mn-cs"/>
                        </a:rPr>
                        <a:t>2 882,7</a:t>
                      </a:r>
                      <a:endParaRPr lang="ru-RU" sz="1000" b="0" dirty="0">
                        <a:solidFill>
                          <a:srgbClr val="1A2943"/>
                        </a:solidFill>
                        <a:latin typeface="Liberation Serif" pitchFamily="18" charset="0"/>
                        <a:cs typeface="Arial" pitchFamily="34" charset="0"/>
                      </a:endParaRPr>
                    </a:p>
                  </a:txBody>
                  <a:tcPr/>
                </a:tc>
                <a:tc>
                  <a:txBody>
                    <a:bodyPr/>
                    <a:lstStyle/>
                    <a:p>
                      <a:pPr algn="ctr"/>
                      <a:r>
                        <a:rPr lang="ru-RU" sz="1000" b="0" dirty="0" smtClean="0">
                          <a:solidFill>
                            <a:srgbClr val="1A2943"/>
                          </a:solidFill>
                          <a:latin typeface="Liberation Serif" pitchFamily="18" charset="0"/>
                          <a:cs typeface="Arial" pitchFamily="34" charset="0"/>
                        </a:rPr>
                        <a:t>98,2</a:t>
                      </a:r>
                      <a:endParaRPr lang="ru-RU" sz="1000" b="0" dirty="0">
                        <a:solidFill>
                          <a:srgbClr val="1A2943"/>
                        </a:solidFill>
                        <a:latin typeface="Liberation Serif" pitchFamily="18" charset="0"/>
                        <a:cs typeface="Arial" pitchFamily="34" charset="0"/>
                      </a:endParaRPr>
                    </a:p>
                  </a:txBody>
                  <a:tcPr/>
                </a:tc>
                <a:extLst>
                  <a:ext uri="{0D108BD9-81ED-4DB2-BD59-A6C34878D82A}">
                    <a16:rowId xmlns:a16="http://schemas.microsoft.com/office/drawing/2014/main" val="10001"/>
                  </a:ext>
                </a:extLst>
              </a:tr>
              <a:tr h="32129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000" kern="1200" dirty="0" smtClean="0">
                          <a:solidFill>
                            <a:schemeClr val="accent1">
                              <a:lumMod val="50000"/>
                            </a:schemeClr>
                          </a:solidFill>
                          <a:latin typeface="Liberation Serif" pitchFamily="18" charset="0"/>
                          <a:cs typeface="Arial" pitchFamily="34" charset="0"/>
                        </a:rPr>
                        <a:t>Обеспечение развития гражданского общества  и муниципального управления в Каменск-Уральском городском округе на 2020-2026 годы</a:t>
                      </a:r>
                      <a:endParaRPr lang="ru-RU" sz="1000" b="0" i="1" dirty="0">
                        <a:solidFill>
                          <a:schemeClr val="accent1">
                            <a:lumMod val="50000"/>
                          </a:schemeClr>
                        </a:solidFill>
                        <a:latin typeface="Liberation Serif" pitchFamily="18" charset="0"/>
                        <a:cs typeface="Arial" pitchFamily="34" charset="0"/>
                      </a:endParaRPr>
                    </a:p>
                  </a:txBody>
                  <a:tcPr/>
                </a:tc>
                <a:tc>
                  <a:txBody>
                    <a:bodyPr/>
                    <a:lstStyle/>
                    <a:p>
                      <a:pPr algn="ctr"/>
                      <a:r>
                        <a:rPr lang="ru-RU" sz="1000" b="0" dirty="0" smtClean="0">
                          <a:solidFill>
                            <a:srgbClr val="1A2943"/>
                          </a:solidFill>
                          <a:latin typeface="Liberation Serif" pitchFamily="18" charset="0"/>
                        </a:rPr>
                        <a:t>293,6</a:t>
                      </a:r>
                      <a:endParaRPr lang="ru-RU" sz="1000" b="0" dirty="0">
                        <a:solidFill>
                          <a:srgbClr val="1A2943"/>
                        </a:solidFill>
                        <a:latin typeface="Liberation Serif" pitchFamily="18" charset="0"/>
                        <a:cs typeface="Arial" pitchFamily="34" charset="0"/>
                      </a:endParaRPr>
                    </a:p>
                  </a:txBody>
                  <a:tcPr/>
                </a:tc>
                <a:tc>
                  <a:txBody>
                    <a:bodyPr/>
                    <a:lstStyle/>
                    <a:p>
                      <a:pPr algn="ctr"/>
                      <a:r>
                        <a:rPr lang="ru-RU" sz="1000" b="0" dirty="0" smtClean="0">
                          <a:solidFill>
                            <a:srgbClr val="1A2943"/>
                          </a:solidFill>
                          <a:latin typeface="Liberation Serif" pitchFamily="18" charset="0"/>
                          <a:cs typeface="Arial" pitchFamily="34" charset="0"/>
                        </a:rPr>
                        <a:t>290,4</a:t>
                      </a:r>
                      <a:endParaRPr lang="ru-RU" sz="1000" b="0" dirty="0">
                        <a:solidFill>
                          <a:srgbClr val="1A2943"/>
                        </a:solidFill>
                        <a:latin typeface="Liberation Serif" pitchFamily="18" charset="0"/>
                        <a:cs typeface="Arial" pitchFamily="34" charset="0"/>
                      </a:endParaRPr>
                    </a:p>
                  </a:txBody>
                  <a:tcPr/>
                </a:tc>
                <a:tc>
                  <a:txBody>
                    <a:bodyPr/>
                    <a:lstStyle/>
                    <a:p>
                      <a:pPr algn="ctr"/>
                      <a:r>
                        <a:rPr lang="ru-RU" sz="1000" b="0" dirty="0" smtClean="0">
                          <a:solidFill>
                            <a:srgbClr val="1A2943"/>
                          </a:solidFill>
                          <a:latin typeface="Liberation Serif" pitchFamily="18" charset="0"/>
                          <a:cs typeface="Arial" pitchFamily="34" charset="0"/>
                        </a:rPr>
                        <a:t>98,9</a:t>
                      </a:r>
                      <a:endParaRPr lang="ru-RU" sz="1000" b="0" dirty="0">
                        <a:solidFill>
                          <a:srgbClr val="1A2943"/>
                        </a:solidFill>
                        <a:latin typeface="Liberation Serif" pitchFamily="18" charset="0"/>
                        <a:cs typeface="Arial" pitchFamily="34" charset="0"/>
                      </a:endParaRPr>
                    </a:p>
                  </a:txBody>
                  <a:tcPr/>
                </a:tc>
                <a:extLst>
                  <a:ext uri="{0D108BD9-81ED-4DB2-BD59-A6C34878D82A}">
                    <a16:rowId xmlns:a16="http://schemas.microsoft.com/office/drawing/2014/main" val="10002"/>
                  </a:ext>
                </a:extLst>
              </a:tr>
              <a:tr h="32129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000" kern="1200" dirty="0" smtClean="0">
                          <a:solidFill>
                            <a:schemeClr val="accent1">
                              <a:lumMod val="50000"/>
                            </a:schemeClr>
                          </a:solidFill>
                          <a:latin typeface="Liberation Serif" pitchFamily="18" charset="0"/>
                          <a:cs typeface="Arial" pitchFamily="34" charset="0"/>
                        </a:rPr>
                        <a:t>Обеспечение жильем отдельных категорий граждан в Каменск-Уральском городском округе на 2020-2026 годы</a:t>
                      </a:r>
                      <a:endParaRPr lang="ru-RU" sz="1000" b="0" i="1" dirty="0">
                        <a:solidFill>
                          <a:schemeClr val="accent1">
                            <a:lumMod val="50000"/>
                          </a:schemeClr>
                        </a:solidFill>
                        <a:latin typeface="Liberation Serif" pitchFamily="18" charset="0"/>
                        <a:cs typeface="Arial" pitchFamily="34" charset="0"/>
                      </a:endParaRPr>
                    </a:p>
                  </a:txBody>
                  <a:tcPr/>
                </a:tc>
                <a:tc>
                  <a:txBody>
                    <a:bodyPr/>
                    <a:lstStyle/>
                    <a:p>
                      <a:pPr algn="ctr"/>
                      <a:r>
                        <a:rPr lang="ru-RU" sz="1000" b="0" dirty="0" smtClean="0">
                          <a:solidFill>
                            <a:srgbClr val="1A2943"/>
                          </a:solidFill>
                          <a:latin typeface="Liberation Serif" pitchFamily="18" charset="0"/>
                        </a:rPr>
                        <a:t>18,6</a:t>
                      </a:r>
                      <a:endParaRPr lang="ru-RU" sz="1000" b="0" dirty="0">
                        <a:solidFill>
                          <a:srgbClr val="1A2943"/>
                        </a:solidFill>
                        <a:latin typeface="Liberation Serif" pitchFamily="18" charset="0"/>
                        <a:cs typeface="Arial" pitchFamily="34" charset="0"/>
                      </a:endParaRPr>
                    </a:p>
                  </a:txBody>
                  <a:tcPr/>
                </a:tc>
                <a:tc>
                  <a:txBody>
                    <a:bodyPr/>
                    <a:lstStyle/>
                    <a:p>
                      <a:pPr algn="ctr"/>
                      <a:r>
                        <a:rPr lang="ru-RU" sz="1000" b="0" dirty="0" smtClean="0">
                          <a:solidFill>
                            <a:srgbClr val="1A2943"/>
                          </a:solidFill>
                          <a:latin typeface="Liberation Serif" pitchFamily="18" charset="0"/>
                        </a:rPr>
                        <a:t>18,6</a:t>
                      </a:r>
                      <a:endParaRPr lang="ru-RU" sz="1000" b="0" dirty="0">
                        <a:solidFill>
                          <a:srgbClr val="1A2943"/>
                        </a:solidFill>
                        <a:latin typeface="Liberation Serif" pitchFamily="18" charset="0"/>
                        <a:cs typeface="Arial" pitchFamily="34" charset="0"/>
                      </a:endParaRPr>
                    </a:p>
                  </a:txBody>
                  <a:tcPr/>
                </a:tc>
                <a:tc>
                  <a:txBody>
                    <a:bodyPr/>
                    <a:lstStyle/>
                    <a:p>
                      <a:pPr algn="ctr"/>
                      <a:r>
                        <a:rPr lang="ru-RU" sz="1000" b="0" dirty="0" smtClean="0">
                          <a:solidFill>
                            <a:srgbClr val="1A2943"/>
                          </a:solidFill>
                          <a:latin typeface="Liberation Serif" pitchFamily="18" charset="0"/>
                          <a:cs typeface="Arial" pitchFamily="34" charset="0"/>
                        </a:rPr>
                        <a:t>100</a:t>
                      </a:r>
                      <a:endParaRPr lang="ru-RU" sz="1000" b="0" dirty="0">
                        <a:solidFill>
                          <a:srgbClr val="1A2943"/>
                        </a:solidFill>
                        <a:latin typeface="Liberation Serif" pitchFamily="18" charset="0"/>
                        <a:cs typeface="Arial" pitchFamily="34" charset="0"/>
                      </a:endParaRPr>
                    </a:p>
                  </a:txBody>
                  <a:tcPr/>
                </a:tc>
                <a:extLst>
                  <a:ext uri="{0D108BD9-81ED-4DB2-BD59-A6C34878D82A}">
                    <a16:rowId xmlns:a16="http://schemas.microsoft.com/office/drawing/2014/main" val="10003"/>
                  </a:ext>
                </a:extLst>
              </a:tr>
              <a:tr h="32129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000" kern="1200" dirty="0" smtClean="0">
                          <a:solidFill>
                            <a:schemeClr val="accent1">
                              <a:lumMod val="50000"/>
                            </a:schemeClr>
                          </a:solidFill>
                          <a:latin typeface="Liberation Serif" pitchFamily="18" charset="0"/>
                          <a:cs typeface="Arial" pitchFamily="34" charset="0"/>
                        </a:rPr>
                        <a:t>Развитие малого и среднего предпринимательства, внутреннего и въездного туризма в Каменск-Уральском городском округе на 2020-2026 годы</a:t>
                      </a:r>
                      <a:endParaRPr lang="ru-RU" sz="1000" b="0" i="1" dirty="0">
                        <a:solidFill>
                          <a:schemeClr val="accent1">
                            <a:lumMod val="50000"/>
                          </a:schemeClr>
                        </a:solidFill>
                        <a:latin typeface="Liberation Serif" pitchFamily="18" charset="0"/>
                        <a:cs typeface="Arial" pitchFamily="34" charset="0"/>
                      </a:endParaRPr>
                    </a:p>
                  </a:txBody>
                  <a:tcPr/>
                </a:tc>
                <a:tc>
                  <a:txBody>
                    <a:bodyPr/>
                    <a:lstStyle/>
                    <a:p>
                      <a:pPr algn="ctr"/>
                      <a:r>
                        <a:rPr lang="ru-RU" sz="1000" b="0" dirty="0" smtClean="0">
                          <a:solidFill>
                            <a:srgbClr val="1A2943"/>
                          </a:solidFill>
                          <a:latin typeface="Liberation Serif" pitchFamily="18" charset="0"/>
                          <a:cs typeface="+mn-cs"/>
                        </a:rPr>
                        <a:t>34,0</a:t>
                      </a:r>
                      <a:endParaRPr lang="ru-RU" sz="1000" b="0" dirty="0">
                        <a:solidFill>
                          <a:srgbClr val="1A2943"/>
                        </a:solidFill>
                        <a:latin typeface="Liberation Serif" pitchFamily="18" charset="0"/>
                        <a:cs typeface="Arial" pitchFamily="34" charset="0"/>
                      </a:endParaRPr>
                    </a:p>
                  </a:txBody>
                  <a:tcPr/>
                </a:tc>
                <a:tc>
                  <a:txBody>
                    <a:bodyPr/>
                    <a:lstStyle/>
                    <a:p>
                      <a:pPr algn="ctr"/>
                      <a:r>
                        <a:rPr lang="ru-RU" sz="1000" b="0" dirty="0" smtClean="0">
                          <a:solidFill>
                            <a:srgbClr val="1A2943"/>
                          </a:solidFill>
                          <a:latin typeface="Liberation Serif" pitchFamily="18" charset="0"/>
                          <a:cs typeface="Arial" pitchFamily="34" charset="0"/>
                        </a:rPr>
                        <a:t>33,1</a:t>
                      </a:r>
                      <a:endParaRPr lang="ru-RU" sz="1000" b="0" dirty="0">
                        <a:solidFill>
                          <a:srgbClr val="1A2943"/>
                        </a:solidFill>
                        <a:latin typeface="Liberation Serif" pitchFamily="18" charset="0"/>
                        <a:cs typeface="Arial" pitchFamily="34" charset="0"/>
                      </a:endParaRPr>
                    </a:p>
                  </a:txBody>
                  <a:tcPr/>
                </a:tc>
                <a:tc>
                  <a:txBody>
                    <a:bodyPr/>
                    <a:lstStyle/>
                    <a:p>
                      <a:pPr algn="ctr"/>
                      <a:r>
                        <a:rPr lang="ru-RU" sz="1000" b="0" dirty="0" smtClean="0">
                          <a:solidFill>
                            <a:srgbClr val="1A2943"/>
                          </a:solidFill>
                          <a:latin typeface="Liberation Serif" pitchFamily="18" charset="0"/>
                          <a:cs typeface="Arial" pitchFamily="34" charset="0"/>
                        </a:rPr>
                        <a:t>100</a:t>
                      </a:r>
                      <a:endParaRPr lang="ru-RU" sz="1000" b="0" dirty="0">
                        <a:solidFill>
                          <a:srgbClr val="1A2943"/>
                        </a:solidFill>
                        <a:latin typeface="Liberation Serif" pitchFamily="18" charset="0"/>
                        <a:cs typeface="Arial" pitchFamily="34" charset="0"/>
                      </a:endParaRPr>
                    </a:p>
                  </a:txBody>
                  <a:tcPr/>
                </a:tc>
                <a:extLst>
                  <a:ext uri="{0D108BD9-81ED-4DB2-BD59-A6C34878D82A}">
                    <a16:rowId xmlns:a16="http://schemas.microsoft.com/office/drawing/2014/main" val="10004"/>
                  </a:ext>
                </a:extLst>
              </a:tr>
              <a:tr h="32129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000" kern="1200" dirty="0" smtClean="0">
                          <a:solidFill>
                            <a:schemeClr val="accent1">
                              <a:lumMod val="50000"/>
                            </a:schemeClr>
                          </a:solidFill>
                          <a:latin typeface="Liberation Serif" pitchFamily="18" charset="0"/>
                          <a:cs typeface="Arial" pitchFamily="34" charset="0"/>
                        </a:rPr>
                        <a:t>Управление муниципальной собственностью Каменск-Уральского городского округа на 2020-2026 годы</a:t>
                      </a:r>
                      <a:endParaRPr lang="ru-RU" sz="1000" b="0" i="1" dirty="0">
                        <a:solidFill>
                          <a:schemeClr val="accent1">
                            <a:lumMod val="50000"/>
                          </a:schemeClr>
                        </a:solidFill>
                        <a:latin typeface="Liberation Serif" pitchFamily="18" charset="0"/>
                        <a:cs typeface="Arial" pitchFamily="34" charset="0"/>
                      </a:endParaRPr>
                    </a:p>
                  </a:txBody>
                  <a:tcPr/>
                </a:tc>
                <a:tc>
                  <a:txBody>
                    <a:bodyPr/>
                    <a:lstStyle/>
                    <a:p>
                      <a:pPr algn="ctr"/>
                      <a:r>
                        <a:rPr lang="ru-RU" sz="1000" b="0" dirty="0" smtClean="0">
                          <a:solidFill>
                            <a:srgbClr val="1A2943"/>
                          </a:solidFill>
                          <a:latin typeface="Liberation Serif" pitchFamily="18" charset="0"/>
                          <a:cs typeface="+mn-cs"/>
                        </a:rPr>
                        <a:t>355,6</a:t>
                      </a:r>
                      <a:endParaRPr lang="ru-RU" sz="1000" b="0" dirty="0">
                        <a:solidFill>
                          <a:srgbClr val="1A2943"/>
                        </a:solidFill>
                        <a:latin typeface="Liberation Serif" pitchFamily="18" charset="0"/>
                        <a:cs typeface="Arial" pitchFamily="34" charset="0"/>
                      </a:endParaRPr>
                    </a:p>
                  </a:txBody>
                  <a:tcPr/>
                </a:tc>
                <a:tc>
                  <a:txBody>
                    <a:bodyPr/>
                    <a:lstStyle/>
                    <a:p>
                      <a:pPr algn="ctr"/>
                      <a:r>
                        <a:rPr lang="ru-RU" sz="1000" b="0" dirty="0" smtClean="0">
                          <a:solidFill>
                            <a:srgbClr val="1A2943"/>
                          </a:solidFill>
                          <a:latin typeface="Liberation Serif" pitchFamily="18" charset="0"/>
                          <a:cs typeface="+mn-cs"/>
                        </a:rPr>
                        <a:t>336,4</a:t>
                      </a:r>
                      <a:endParaRPr lang="ru-RU" sz="1000" b="0" dirty="0">
                        <a:solidFill>
                          <a:srgbClr val="1A2943"/>
                        </a:solidFill>
                        <a:latin typeface="Liberation Serif" pitchFamily="18" charset="0"/>
                        <a:cs typeface="Arial" pitchFamily="34" charset="0"/>
                      </a:endParaRPr>
                    </a:p>
                  </a:txBody>
                  <a:tcPr/>
                </a:tc>
                <a:tc>
                  <a:txBody>
                    <a:bodyPr/>
                    <a:lstStyle/>
                    <a:p>
                      <a:pPr algn="ctr"/>
                      <a:r>
                        <a:rPr lang="ru-RU" sz="1000" b="0" dirty="0" smtClean="0">
                          <a:solidFill>
                            <a:srgbClr val="1A2943"/>
                          </a:solidFill>
                          <a:latin typeface="Liberation Serif" pitchFamily="18" charset="0"/>
                          <a:cs typeface="Arial" pitchFamily="34" charset="0"/>
                        </a:rPr>
                        <a:t>97,4</a:t>
                      </a:r>
                      <a:endParaRPr lang="ru-RU" sz="1000" b="0" dirty="0">
                        <a:solidFill>
                          <a:srgbClr val="1A2943"/>
                        </a:solidFill>
                        <a:latin typeface="Liberation Serif" pitchFamily="18" charset="0"/>
                        <a:cs typeface="Arial" pitchFamily="34" charset="0"/>
                      </a:endParaRPr>
                    </a:p>
                  </a:txBody>
                  <a:tcPr/>
                </a:tc>
                <a:extLst>
                  <a:ext uri="{0D108BD9-81ED-4DB2-BD59-A6C34878D82A}">
                    <a16:rowId xmlns:a16="http://schemas.microsoft.com/office/drawing/2014/main" val="10005"/>
                  </a:ext>
                </a:extLst>
              </a:tr>
              <a:tr h="32129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000" kern="1200" dirty="0" smtClean="0">
                          <a:solidFill>
                            <a:schemeClr val="accent1">
                              <a:lumMod val="50000"/>
                            </a:schemeClr>
                          </a:solidFill>
                          <a:latin typeface="Liberation Serif" pitchFamily="18" charset="0"/>
                          <a:cs typeface="Arial" pitchFamily="34" charset="0"/>
                        </a:rPr>
                        <a:t>Обеспечение функционирования городского хозяйства в  Каменск-Уральском городском округе на 2020-2026 годы</a:t>
                      </a:r>
                      <a:endParaRPr lang="ru-RU" sz="1000" b="0" i="1" dirty="0">
                        <a:solidFill>
                          <a:schemeClr val="accent1">
                            <a:lumMod val="50000"/>
                          </a:schemeClr>
                        </a:solidFill>
                        <a:latin typeface="Liberation Serif" pitchFamily="18" charset="0"/>
                        <a:cs typeface="Arial" pitchFamily="34" charset="0"/>
                      </a:endParaRPr>
                    </a:p>
                  </a:txBody>
                  <a:tcPr/>
                </a:tc>
                <a:tc>
                  <a:txBody>
                    <a:bodyPr/>
                    <a:lstStyle/>
                    <a:p>
                      <a:pPr algn="ctr"/>
                      <a:r>
                        <a:rPr lang="ru-RU" sz="1000" b="0" dirty="0" smtClean="0">
                          <a:solidFill>
                            <a:srgbClr val="1A2943"/>
                          </a:solidFill>
                          <a:latin typeface="Liberation Serif" pitchFamily="18" charset="0"/>
                          <a:cs typeface="+mn-cs"/>
                        </a:rPr>
                        <a:t>1 188,5</a:t>
                      </a:r>
                      <a:endParaRPr lang="ru-RU" sz="1000" b="0" dirty="0">
                        <a:solidFill>
                          <a:srgbClr val="1A2943"/>
                        </a:solidFill>
                        <a:latin typeface="Liberation Serif" pitchFamily="18" charset="0"/>
                        <a:cs typeface="Arial" pitchFamily="34" charset="0"/>
                      </a:endParaRPr>
                    </a:p>
                  </a:txBody>
                  <a:tcPr/>
                </a:tc>
                <a:tc>
                  <a:txBody>
                    <a:bodyPr/>
                    <a:lstStyle/>
                    <a:p>
                      <a:pPr algn="ctr"/>
                      <a:r>
                        <a:rPr lang="ru-RU" sz="1000" b="0" dirty="0" smtClean="0">
                          <a:solidFill>
                            <a:srgbClr val="1A2943"/>
                          </a:solidFill>
                          <a:latin typeface="Liberation Serif" pitchFamily="18" charset="0"/>
                          <a:cs typeface="+mn-cs"/>
                        </a:rPr>
                        <a:t>1 161,5</a:t>
                      </a:r>
                      <a:endParaRPr lang="ru-RU" sz="1000" b="0" dirty="0">
                        <a:solidFill>
                          <a:srgbClr val="1A2943"/>
                        </a:solidFill>
                        <a:latin typeface="Liberation Serif" pitchFamily="18" charset="0"/>
                        <a:cs typeface="Arial" pitchFamily="34" charset="0"/>
                      </a:endParaRPr>
                    </a:p>
                  </a:txBody>
                  <a:tcPr/>
                </a:tc>
                <a:tc>
                  <a:txBody>
                    <a:bodyPr/>
                    <a:lstStyle/>
                    <a:p>
                      <a:pPr algn="ctr"/>
                      <a:r>
                        <a:rPr lang="ru-RU" sz="1000" b="0" dirty="0" smtClean="0">
                          <a:solidFill>
                            <a:srgbClr val="1A2943"/>
                          </a:solidFill>
                          <a:latin typeface="Liberation Serif" pitchFamily="18" charset="0"/>
                          <a:cs typeface="Arial" pitchFamily="34" charset="0"/>
                        </a:rPr>
                        <a:t>94,6</a:t>
                      </a:r>
                      <a:endParaRPr lang="ru-RU" sz="1000" b="0" dirty="0">
                        <a:solidFill>
                          <a:srgbClr val="1A2943"/>
                        </a:solidFill>
                        <a:latin typeface="Liberation Serif" pitchFamily="18" charset="0"/>
                        <a:cs typeface="Arial" pitchFamily="34" charset="0"/>
                      </a:endParaRPr>
                    </a:p>
                  </a:txBody>
                  <a:tcPr/>
                </a:tc>
                <a:extLst>
                  <a:ext uri="{0D108BD9-81ED-4DB2-BD59-A6C34878D82A}">
                    <a16:rowId xmlns:a16="http://schemas.microsoft.com/office/drawing/2014/main" val="10006"/>
                  </a:ext>
                </a:extLst>
              </a:tr>
              <a:tr h="32129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000" kern="1200" dirty="0" smtClean="0">
                          <a:solidFill>
                            <a:schemeClr val="accent1">
                              <a:lumMod val="50000"/>
                            </a:schemeClr>
                          </a:solidFill>
                          <a:latin typeface="Liberation Serif" pitchFamily="18" charset="0"/>
                          <a:cs typeface="Arial" pitchFamily="34" charset="0"/>
                        </a:rPr>
                        <a:t>Реализация мероприятий в области градостроительной деятельности на территории  Каменск-Уральского городского округа на 2020-2026 годы</a:t>
                      </a:r>
                      <a:endParaRPr lang="ru-RU" sz="1000" b="0" i="1" dirty="0">
                        <a:solidFill>
                          <a:schemeClr val="accent1">
                            <a:lumMod val="50000"/>
                          </a:schemeClr>
                        </a:solidFill>
                        <a:latin typeface="Liberation Serif" pitchFamily="18" charset="0"/>
                        <a:cs typeface="Arial" pitchFamily="34" charset="0"/>
                      </a:endParaRPr>
                    </a:p>
                  </a:txBody>
                  <a:tcPr/>
                </a:tc>
                <a:tc>
                  <a:txBody>
                    <a:bodyPr/>
                    <a:lstStyle/>
                    <a:p>
                      <a:pPr algn="ctr"/>
                      <a:r>
                        <a:rPr lang="ru-RU" sz="1000" b="0" dirty="0" smtClean="0">
                          <a:solidFill>
                            <a:srgbClr val="1A2943"/>
                          </a:solidFill>
                          <a:latin typeface="Liberation Serif" pitchFamily="18" charset="0"/>
                          <a:cs typeface="Arial" pitchFamily="34" charset="0"/>
                        </a:rPr>
                        <a:t>886,3</a:t>
                      </a:r>
                      <a:endParaRPr lang="ru-RU" sz="1000" b="0" dirty="0">
                        <a:solidFill>
                          <a:srgbClr val="1A2943"/>
                        </a:solidFill>
                        <a:latin typeface="Liberation Serif" pitchFamily="18" charset="0"/>
                        <a:cs typeface="Arial" pitchFamily="34" charset="0"/>
                      </a:endParaRPr>
                    </a:p>
                  </a:txBody>
                  <a:tcPr/>
                </a:tc>
                <a:tc>
                  <a:txBody>
                    <a:bodyPr/>
                    <a:lstStyle/>
                    <a:p>
                      <a:pPr algn="ctr"/>
                      <a:r>
                        <a:rPr lang="ru-RU" sz="1000" b="0" dirty="0" smtClean="0">
                          <a:solidFill>
                            <a:srgbClr val="1A2943"/>
                          </a:solidFill>
                          <a:latin typeface="Liberation Serif" pitchFamily="18" charset="0"/>
                          <a:cs typeface="Arial" pitchFamily="34" charset="0"/>
                        </a:rPr>
                        <a:t>884,9</a:t>
                      </a:r>
                      <a:endParaRPr lang="ru-RU" sz="1000" b="0" dirty="0">
                        <a:solidFill>
                          <a:srgbClr val="1A2943"/>
                        </a:solidFill>
                        <a:latin typeface="Liberation Serif" pitchFamily="18" charset="0"/>
                        <a:cs typeface="Arial" pitchFamily="34" charset="0"/>
                      </a:endParaRPr>
                    </a:p>
                  </a:txBody>
                  <a:tcPr/>
                </a:tc>
                <a:tc>
                  <a:txBody>
                    <a:bodyPr/>
                    <a:lstStyle/>
                    <a:p>
                      <a:pPr algn="ctr"/>
                      <a:r>
                        <a:rPr lang="ru-RU" sz="1000" b="0" dirty="0" smtClean="0">
                          <a:solidFill>
                            <a:srgbClr val="1A2943"/>
                          </a:solidFill>
                          <a:latin typeface="Liberation Serif" pitchFamily="18" charset="0"/>
                          <a:cs typeface="Arial" pitchFamily="34" charset="0"/>
                        </a:rPr>
                        <a:t>97,7</a:t>
                      </a:r>
                      <a:endParaRPr lang="ru-RU" sz="1000" b="0" dirty="0">
                        <a:solidFill>
                          <a:srgbClr val="1A2943"/>
                        </a:solidFill>
                        <a:latin typeface="Liberation Serif" pitchFamily="18" charset="0"/>
                        <a:cs typeface="Arial" pitchFamily="34" charset="0"/>
                      </a:endParaRPr>
                    </a:p>
                  </a:txBody>
                  <a:tcPr/>
                </a:tc>
                <a:extLst>
                  <a:ext uri="{0D108BD9-81ED-4DB2-BD59-A6C34878D82A}">
                    <a16:rowId xmlns:a16="http://schemas.microsoft.com/office/drawing/2014/main" val="10007"/>
                  </a:ext>
                </a:extLst>
              </a:tr>
              <a:tr h="32129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000" kern="1200" dirty="0" smtClean="0">
                          <a:solidFill>
                            <a:schemeClr val="accent1">
                              <a:lumMod val="50000"/>
                            </a:schemeClr>
                          </a:solidFill>
                          <a:latin typeface="Liberation Serif" pitchFamily="18" charset="0"/>
                          <a:cs typeface="Arial" pitchFamily="34" charset="0"/>
                        </a:rPr>
                        <a:t>Формирование современной городской среды на территории Каменск-Уральского городского округа на 2017-2027 годы</a:t>
                      </a:r>
                      <a:endParaRPr lang="ru-RU" sz="1000" b="0" i="1" dirty="0">
                        <a:solidFill>
                          <a:schemeClr val="accent1">
                            <a:lumMod val="50000"/>
                          </a:schemeClr>
                        </a:solidFill>
                        <a:latin typeface="Liberation Serif" pitchFamily="18" charset="0"/>
                        <a:cs typeface="Arial" pitchFamily="34" charset="0"/>
                      </a:endParaRPr>
                    </a:p>
                  </a:txBody>
                  <a:tcPr/>
                </a:tc>
                <a:tc>
                  <a:txBody>
                    <a:bodyPr/>
                    <a:lstStyle/>
                    <a:p>
                      <a:pPr algn="ctr"/>
                      <a:r>
                        <a:rPr lang="ru-RU" sz="1000" b="0" dirty="0" smtClean="0">
                          <a:solidFill>
                            <a:srgbClr val="1A2943"/>
                          </a:solidFill>
                          <a:latin typeface="Liberation Serif" pitchFamily="18" charset="0"/>
                          <a:cs typeface="Arial" pitchFamily="34" charset="0"/>
                        </a:rPr>
                        <a:t>159,3</a:t>
                      </a:r>
                      <a:endParaRPr lang="ru-RU" sz="1000" b="0" dirty="0">
                        <a:solidFill>
                          <a:srgbClr val="1A2943"/>
                        </a:solidFill>
                        <a:latin typeface="Liberation Serif" pitchFamily="18" charset="0"/>
                        <a:cs typeface="Arial" pitchFamily="34" charset="0"/>
                      </a:endParaRPr>
                    </a:p>
                  </a:txBody>
                  <a:tcPr/>
                </a:tc>
                <a:tc>
                  <a:txBody>
                    <a:bodyPr/>
                    <a:lstStyle/>
                    <a:p>
                      <a:pPr algn="ctr"/>
                      <a:r>
                        <a:rPr lang="ru-RU" sz="1000" b="0" dirty="0" smtClean="0">
                          <a:solidFill>
                            <a:srgbClr val="1A2943"/>
                          </a:solidFill>
                          <a:latin typeface="Liberation Serif" pitchFamily="18" charset="0"/>
                          <a:cs typeface="Arial" pitchFamily="34" charset="0"/>
                        </a:rPr>
                        <a:t>157,8</a:t>
                      </a:r>
                      <a:endParaRPr lang="ru-RU" sz="1000" b="0" dirty="0">
                        <a:solidFill>
                          <a:srgbClr val="1A2943"/>
                        </a:solidFill>
                        <a:latin typeface="Liberation Serif" pitchFamily="18" charset="0"/>
                        <a:cs typeface="Arial" pitchFamily="34" charset="0"/>
                      </a:endParaRPr>
                    </a:p>
                  </a:txBody>
                  <a:tcPr/>
                </a:tc>
                <a:tc>
                  <a:txBody>
                    <a:bodyPr/>
                    <a:lstStyle/>
                    <a:p>
                      <a:pPr algn="ctr"/>
                      <a:r>
                        <a:rPr lang="ru-RU" sz="1000" b="0" dirty="0" smtClean="0">
                          <a:solidFill>
                            <a:srgbClr val="1A2943"/>
                          </a:solidFill>
                          <a:latin typeface="Liberation Serif" pitchFamily="18" charset="0"/>
                          <a:cs typeface="Arial" pitchFamily="34" charset="0"/>
                        </a:rPr>
                        <a:t>99,8</a:t>
                      </a:r>
                      <a:endParaRPr lang="ru-RU" sz="1000" b="0" dirty="0">
                        <a:solidFill>
                          <a:srgbClr val="1A2943"/>
                        </a:solidFill>
                        <a:latin typeface="Liberation Serif" pitchFamily="18" charset="0"/>
                        <a:cs typeface="Arial" pitchFamily="34" charset="0"/>
                      </a:endParaRPr>
                    </a:p>
                  </a:txBody>
                  <a:tcPr/>
                </a:tc>
                <a:extLst>
                  <a:ext uri="{0D108BD9-81ED-4DB2-BD59-A6C34878D82A}">
                    <a16:rowId xmlns:a16="http://schemas.microsoft.com/office/drawing/2014/main" val="10008"/>
                  </a:ext>
                </a:extLst>
              </a:tr>
            </a:tbl>
          </a:graphicData>
        </a:graphic>
      </p:graphicFrame>
      <p:sp>
        <p:nvSpPr>
          <p:cNvPr id="11" name="Заголовок 1">
            <a:extLst>
              <a:ext uri="{FF2B5EF4-FFF2-40B4-BE49-F238E27FC236}">
                <a16:creationId xmlns:a16="http://schemas.microsoft.com/office/drawing/2014/main" id="{3698877A-EC22-4B13-BEDB-7B4A6A54D3CA}"/>
              </a:ext>
            </a:extLst>
          </p:cNvPr>
          <p:cNvSpPr txBox="1">
            <a:spLocks/>
          </p:cNvSpPr>
          <p:nvPr/>
        </p:nvSpPr>
        <p:spPr>
          <a:xfrm>
            <a:off x="131408" y="1388838"/>
            <a:ext cx="8935680" cy="1011908"/>
          </a:xfrm>
          <a:prstGeom prst="rect">
            <a:avLst/>
          </a:prstGeom>
        </p:spPr>
        <p:txBody>
          <a:bodyPr vert="horz" lIns="91440" tIns="45720" rIns="91440" bIns="45720" rtlCol="0" anchor="t">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ru-RU" sz="1600" b="1" dirty="0" smtClean="0">
                <a:solidFill>
                  <a:schemeClr val="accent1">
                    <a:lumMod val="50000"/>
                  </a:schemeClr>
                </a:solidFill>
                <a:latin typeface="+mn-lt"/>
              </a:rPr>
              <a:t>На программы, </a:t>
            </a:r>
            <a:r>
              <a:rPr lang="ru-RU" sz="1600" b="1" dirty="0" smtClean="0">
                <a:solidFill>
                  <a:schemeClr val="accent1">
                    <a:lumMod val="50000"/>
                  </a:schemeClr>
                </a:solidFill>
                <a:latin typeface="+mn-lt"/>
                <a:cs typeface="Courier New" pitchFamily="49" charset="0"/>
              </a:rPr>
              <a:t>направленные на создание безопасной и комфортной среды для жизни граждан</a:t>
            </a:r>
            <a:r>
              <a:rPr lang="ru-RU" sz="1600" b="1" dirty="0" smtClean="0">
                <a:solidFill>
                  <a:schemeClr val="accent1">
                    <a:lumMod val="50000"/>
                  </a:schemeClr>
                </a:solidFill>
                <a:latin typeface="+mn-lt"/>
              </a:rPr>
              <a:t> </a:t>
            </a:r>
            <a:r>
              <a:rPr lang="ru-RU" sz="1600" b="1" dirty="0" smtClean="0">
                <a:solidFill>
                  <a:schemeClr val="accent1">
                    <a:lumMod val="50000"/>
                  </a:schemeClr>
                </a:solidFill>
                <a:latin typeface="+mn-lt"/>
                <a:cs typeface="Courier New" pitchFamily="49" charset="0"/>
              </a:rPr>
              <a:t>в 2025 году направлено </a:t>
            </a:r>
            <a:r>
              <a:rPr lang="en-US" sz="1600" b="1" dirty="0" smtClean="0">
                <a:solidFill>
                  <a:schemeClr val="accent1">
                    <a:lumMod val="50000"/>
                  </a:schemeClr>
                </a:solidFill>
                <a:latin typeface="+mn-lt"/>
                <a:cs typeface="Courier New" pitchFamily="49" charset="0"/>
              </a:rPr>
              <a:t>2 882</a:t>
            </a:r>
            <a:r>
              <a:rPr lang="ru-RU" sz="1600" b="1" dirty="0" smtClean="0">
                <a:solidFill>
                  <a:schemeClr val="accent1">
                    <a:lumMod val="50000"/>
                  </a:schemeClr>
                </a:solidFill>
                <a:latin typeface="+mn-lt"/>
                <a:cs typeface="Courier New" pitchFamily="49" charset="0"/>
              </a:rPr>
              <a:t>,</a:t>
            </a:r>
            <a:r>
              <a:rPr lang="en-US" sz="1600" b="1" dirty="0" smtClean="0">
                <a:solidFill>
                  <a:schemeClr val="accent1">
                    <a:lumMod val="50000"/>
                  </a:schemeClr>
                </a:solidFill>
                <a:latin typeface="+mn-lt"/>
                <a:cs typeface="Courier New" pitchFamily="49" charset="0"/>
              </a:rPr>
              <a:t>7</a:t>
            </a:r>
            <a:r>
              <a:rPr lang="ru-RU" sz="1600" b="1" dirty="0" smtClean="0">
                <a:solidFill>
                  <a:schemeClr val="accent1">
                    <a:lumMod val="50000"/>
                  </a:schemeClr>
                </a:solidFill>
                <a:latin typeface="+mn-lt"/>
                <a:cs typeface="Courier New" pitchFamily="49" charset="0"/>
              </a:rPr>
              <a:t> млн. руб., что составляет </a:t>
            </a:r>
            <a:r>
              <a:rPr lang="en-US" sz="1600" b="1" dirty="0" smtClean="0">
                <a:solidFill>
                  <a:schemeClr val="accent1">
                    <a:lumMod val="50000"/>
                  </a:schemeClr>
                </a:solidFill>
                <a:latin typeface="+mn-lt"/>
                <a:cs typeface="Courier New" pitchFamily="49" charset="0"/>
              </a:rPr>
              <a:t>25</a:t>
            </a:r>
            <a:r>
              <a:rPr lang="ru-RU" sz="1600" b="1" dirty="0" smtClean="0">
                <a:solidFill>
                  <a:schemeClr val="accent1">
                    <a:lumMod val="50000"/>
                  </a:schemeClr>
                </a:solidFill>
                <a:latin typeface="+mn-lt"/>
                <a:cs typeface="Courier New" pitchFamily="49" charset="0"/>
              </a:rPr>
              <a:t>,</a:t>
            </a:r>
            <a:r>
              <a:rPr lang="en-US" sz="1600" b="1" dirty="0" smtClean="0">
                <a:solidFill>
                  <a:schemeClr val="accent1">
                    <a:lumMod val="50000"/>
                  </a:schemeClr>
                </a:solidFill>
                <a:latin typeface="+mn-lt"/>
                <a:cs typeface="Courier New" pitchFamily="49" charset="0"/>
              </a:rPr>
              <a:t>7</a:t>
            </a:r>
            <a:r>
              <a:rPr lang="ru-RU" sz="1600" b="1" dirty="0" smtClean="0">
                <a:solidFill>
                  <a:schemeClr val="accent1">
                    <a:lumMod val="50000"/>
                  </a:schemeClr>
                </a:solidFill>
                <a:latin typeface="+mn-lt"/>
                <a:cs typeface="Courier New" pitchFamily="49" charset="0"/>
              </a:rPr>
              <a:t> % от общей суммы расходов на муниципальные программы</a:t>
            </a:r>
            <a:r>
              <a:rPr lang="ru-RU" sz="1600" b="1" dirty="0" smtClean="0">
                <a:solidFill>
                  <a:schemeClr val="accent1">
                    <a:lumMod val="50000"/>
                  </a:schemeClr>
                </a:solidFill>
                <a:latin typeface="+mn-lt"/>
              </a:rPr>
              <a:t/>
            </a:r>
            <a:br>
              <a:rPr lang="ru-RU" sz="1600" b="1" dirty="0" smtClean="0">
                <a:solidFill>
                  <a:schemeClr val="accent1">
                    <a:lumMod val="50000"/>
                  </a:schemeClr>
                </a:solidFill>
                <a:latin typeface="+mn-lt"/>
              </a:rPr>
            </a:br>
            <a:r>
              <a:rPr lang="ru-RU" sz="1600" b="1" dirty="0" smtClean="0">
                <a:solidFill>
                  <a:schemeClr val="accent1">
                    <a:lumMod val="50000"/>
                  </a:schemeClr>
                </a:solidFill>
                <a:latin typeface="+mn-lt"/>
                <a:cs typeface="Courier New" pitchFamily="49" charset="0"/>
              </a:rPr>
              <a:t>    </a:t>
            </a:r>
            <a:r>
              <a:rPr lang="ru-RU" sz="1600" b="1" dirty="0" smtClean="0">
                <a:solidFill>
                  <a:schemeClr val="accent1">
                    <a:lumMod val="50000"/>
                  </a:schemeClr>
                </a:solidFill>
                <a:latin typeface="+mn-lt"/>
              </a:rPr>
              <a:t/>
            </a:r>
            <a:br>
              <a:rPr lang="ru-RU" sz="1600" b="1" dirty="0" smtClean="0">
                <a:solidFill>
                  <a:schemeClr val="accent1">
                    <a:lumMod val="50000"/>
                  </a:schemeClr>
                </a:solidFill>
                <a:latin typeface="+mn-lt"/>
              </a:rPr>
            </a:br>
            <a:r>
              <a:rPr lang="ru-RU" sz="1600" b="1" dirty="0" smtClean="0">
                <a:solidFill>
                  <a:schemeClr val="accent1">
                    <a:lumMod val="50000"/>
                  </a:schemeClr>
                </a:solidFill>
                <a:latin typeface="+mn-lt"/>
              </a:rPr>
              <a:t> </a:t>
            </a:r>
            <a:endParaRPr lang="ru-RU" sz="1600" b="1" dirty="0">
              <a:solidFill>
                <a:schemeClr val="accent1">
                  <a:lumMod val="50000"/>
                </a:schemeClr>
              </a:solidFill>
              <a:latin typeface="+mn-lt"/>
              <a:cs typeface="Arial" pitchFamily="34" charset="0"/>
            </a:endParaRPr>
          </a:p>
        </p:txBody>
      </p:sp>
      <p:sp>
        <p:nvSpPr>
          <p:cNvPr id="3" name="Номер слайда 2"/>
          <p:cNvSpPr>
            <a:spLocks noGrp="1"/>
          </p:cNvSpPr>
          <p:nvPr>
            <p:ph type="sldNum" sz="quarter" idx="12"/>
          </p:nvPr>
        </p:nvSpPr>
        <p:spPr>
          <a:xfrm>
            <a:off x="6457950" y="6499654"/>
            <a:ext cx="2057400" cy="221822"/>
          </a:xfrm>
        </p:spPr>
        <p:txBody>
          <a:bodyPr/>
          <a:lstStyle/>
          <a:p>
            <a:fld id="{CC173F88-3387-453B-9303-AC0210B95CB8}" type="slidenum">
              <a:rPr lang="ru-RU" smtClean="0"/>
              <a:pPr/>
              <a:t>24</a:t>
            </a:fld>
            <a:endParaRPr lang="ru-RU"/>
          </a:p>
        </p:txBody>
      </p:sp>
    </p:spTree>
    <p:extLst>
      <p:ext uri="{BB962C8B-B14F-4D97-AF65-F5344CB8AC3E}">
        <p14:creationId xmlns:p14="http://schemas.microsoft.com/office/powerpoint/2010/main" val="4851082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 name="Прямоугольник 29"/>
          <p:cNvSpPr/>
          <p:nvPr/>
        </p:nvSpPr>
        <p:spPr>
          <a:xfrm>
            <a:off x="0" y="1392073"/>
            <a:ext cx="9144000" cy="5466663"/>
          </a:xfrm>
          <a:prstGeom prst="rect">
            <a:avLst/>
          </a:prstGeom>
          <a:solidFill>
            <a:schemeClr val="bg1">
              <a:alpha val="89000"/>
            </a:schemeClr>
          </a:solidFill>
          <a:ln w="180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dirty="0"/>
          </a:p>
        </p:txBody>
      </p:sp>
      <p:sp>
        <p:nvSpPr>
          <p:cNvPr id="28" name="Прямоугольник 27"/>
          <p:cNvSpPr/>
          <p:nvPr/>
        </p:nvSpPr>
        <p:spPr>
          <a:xfrm>
            <a:off x="0" y="1"/>
            <a:ext cx="9144000" cy="1392072"/>
          </a:xfrm>
          <a:prstGeom prst="rect">
            <a:avLst/>
          </a:prstGeom>
          <a:solidFill>
            <a:schemeClr val="accent5">
              <a:lumMod val="75000"/>
              <a:alpha val="94000"/>
            </a:schemeClr>
          </a:solidFill>
          <a:ln w="18097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296091" y="268513"/>
            <a:ext cx="8560525" cy="795801"/>
          </a:xfrm>
        </p:spPr>
        <p:txBody>
          <a:bodyPr>
            <a:noAutofit/>
          </a:bodyPr>
          <a:lstStyle/>
          <a:p>
            <a:pPr algn="ctr"/>
            <a:r>
              <a:rPr lang="ru-RU" sz="2800" b="1" dirty="0" smtClean="0">
                <a:solidFill>
                  <a:schemeClr val="bg1"/>
                </a:solidFill>
                <a:latin typeface="+mn-lt"/>
              </a:rPr>
              <a:t>Сведения </a:t>
            </a:r>
            <a:r>
              <a:rPr lang="ru-RU" sz="2800" b="1" dirty="0">
                <a:solidFill>
                  <a:schemeClr val="bg1"/>
                </a:solidFill>
                <a:latin typeface="+mn-lt"/>
              </a:rPr>
              <a:t>о расходах местного бюджета</a:t>
            </a:r>
            <a:endParaRPr lang="ru-RU" sz="2800" b="1" dirty="0">
              <a:ln w="18415" cmpd="sng">
                <a:solidFill>
                  <a:srgbClr val="FFFFFF"/>
                </a:solidFill>
                <a:prstDash val="solid"/>
              </a:ln>
              <a:solidFill>
                <a:schemeClr val="bg1"/>
              </a:solidFill>
              <a:effectLst>
                <a:outerShdw blurRad="63500" dir="3600000" algn="tl" rotWithShape="0">
                  <a:srgbClr val="000000">
                    <a:alpha val="70000"/>
                  </a:srgbClr>
                </a:outerShdw>
              </a:effectLst>
              <a:latin typeface="+mn-lt"/>
            </a:endParaRPr>
          </a:p>
        </p:txBody>
      </p:sp>
      <p:sp>
        <p:nvSpPr>
          <p:cNvPr id="29" name="Прямоугольник 28"/>
          <p:cNvSpPr/>
          <p:nvPr/>
        </p:nvSpPr>
        <p:spPr>
          <a:xfrm>
            <a:off x="214128" y="206343"/>
            <a:ext cx="8725156" cy="953717"/>
          </a:xfrm>
          <a:prstGeom prst="rect">
            <a:avLst/>
          </a:prstGeom>
          <a:no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Заголовок 1">
            <a:extLst>
              <a:ext uri="{FF2B5EF4-FFF2-40B4-BE49-F238E27FC236}">
                <a16:creationId xmlns:a16="http://schemas.microsoft.com/office/drawing/2014/main" id="{3698877A-EC22-4B13-BEDB-7B4A6A54D3CA}"/>
              </a:ext>
            </a:extLst>
          </p:cNvPr>
          <p:cNvSpPr txBox="1">
            <a:spLocks/>
          </p:cNvSpPr>
          <p:nvPr/>
        </p:nvSpPr>
        <p:spPr>
          <a:xfrm>
            <a:off x="493687" y="1454243"/>
            <a:ext cx="8248661" cy="622385"/>
          </a:xfrm>
          <a:prstGeom prst="rect">
            <a:avLst/>
          </a:prstGeom>
        </p:spPr>
        <p:txBody>
          <a:bodyPr vert="horz" lIns="91440" tIns="45720" rIns="91440" bIns="45720" rtlCol="0" anchor="t">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ru-RU" sz="1800" b="1" dirty="0" smtClean="0">
                <a:solidFill>
                  <a:schemeClr val="accent1">
                    <a:lumMod val="50000"/>
                  </a:schemeClr>
                </a:solidFill>
                <a:latin typeface="+mn-lt"/>
              </a:rPr>
              <a:t>Расходы местного бюджета по основным разделам классификации, осуществленные в 2025 году</a:t>
            </a:r>
            <a:r>
              <a:rPr lang="ru-RU" sz="1800" b="1" dirty="0" smtClean="0">
                <a:solidFill>
                  <a:schemeClr val="accent1">
                    <a:lumMod val="50000"/>
                  </a:schemeClr>
                </a:solidFill>
                <a:latin typeface="+mn-lt"/>
                <a:cs typeface="Arial" pitchFamily="34" charset="0"/>
              </a:rPr>
              <a:t/>
            </a:r>
            <a:br>
              <a:rPr lang="ru-RU" sz="1800" b="1" dirty="0" smtClean="0">
                <a:solidFill>
                  <a:schemeClr val="accent1">
                    <a:lumMod val="50000"/>
                  </a:schemeClr>
                </a:solidFill>
                <a:latin typeface="+mn-lt"/>
                <a:cs typeface="Arial" pitchFamily="34" charset="0"/>
              </a:rPr>
            </a:br>
            <a:r>
              <a:rPr lang="ru-RU" sz="1800" b="1" dirty="0" smtClean="0">
                <a:solidFill>
                  <a:schemeClr val="accent1">
                    <a:lumMod val="50000"/>
                  </a:schemeClr>
                </a:solidFill>
                <a:latin typeface="+mn-lt"/>
              </a:rPr>
              <a:t/>
            </a:r>
            <a:br>
              <a:rPr lang="ru-RU" sz="1800" b="1" dirty="0" smtClean="0">
                <a:solidFill>
                  <a:schemeClr val="accent1">
                    <a:lumMod val="50000"/>
                  </a:schemeClr>
                </a:solidFill>
                <a:latin typeface="+mn-lt"/>
              </a:rPr>
            </a:br>
            <a:r>
              <a:rPr lang="ru-RU" sz="1800" b="1" dirty="0" smtClean="0">
                <a:solidFill>
                  <a:schemeClr val="accent1">
                    <a:lumMod val="50000"/>
                  </a:schemeClr>
                </a:solidFill>
                <a:latin typeface="+mn-lt"/>
                <a:cs typeface="Courier New" pitchFamily="49" charset="0"/>
              </a:rPr>
              <a:t>    </a:t>
            </a:r>
            <a:r>
              <a:rPr lang="ru-RU" sz="1800" b="1" dirty="0" smtClean="0">
                <a:solidFill>
                  <a:schemeClr val="accent1">
                    <a:lumMod val="50000"/>
                  </a:schemeClr>
                </a:solidFill>
                <a:latin typeface="+mn-lt"/>
              </a:rPr>
              <a:t/>
            </a:r>
            <a:br>
              <a:rPr lang="ru-RU" sz="1800" b="1" dirty="0" smtClean="0">
                <a:solidFill>
                  <a:schemeClr val="accent1">
                    <a:lumMod val="50000"/>
                  </a:schemeClr>
                </a:solidFill>
                <a:latin typeface="+mn-lt"/>
              </a:rPr>
            </a:br>
            <a:r>
              <a:rPr lang="ru-RU" sz="1800" b="1" dirty="0" smtClean="0">
                <a:solidFill>
                  <a:schemeClr val="accent1">
                    <a:lumMod val="50000"/>
                  </a:schemeClr>
                </a:solidFill>
                <a:latin typeface="+mn-lt"/>
              </a:rPr>
              <a:t> </a:t>
            </a:r>
            <a:endParaRPr lang="ru-RU" sz="1800" b="1" dirty="0">
              <a:solidFill>
                <a:schemeClr val="accent1">
                  <a:lumMod val="50000"/>
                </a:schemeClr>
              </a:solidFill>
              <a:latin typeface="+mn-lt"/>
              <a:cs typeface="Arial" pitchFamily="34" charset="0"/>
            </a:endParaRPr>
          </a:p>
        </p:txBody>
      </p:sp>
      <p:graphicFrame>
        <p:nvGraphicFramePr>
          <p:cNvPr id="13" name="Таблица 12"/>
          <p:cNvGraphicFramePr>
            <a:graphicFrameLocks noGrp="1"/>
          </p:cNvGraphicFramePr>
          <p:nvPr>
            <p:extLst>
              <p:ext uri="{D42A27DB-BD31-4B8C-83A1-F6EECF244321}">
                <p14:modId xmlns:p14="http://schemas.microsoft.com/office/powerpoint/2010/main" val="2462529621"/>
              </p:ext>
            </p:extLst>
          </p:nvPr>
        </p:nvGraphicFramePr>
        <p:xfrm>
          <a:off x="296090" y="2076627"/>
          <a:ext cx="8643193" cy="4537817"/>
        </p:xfrm>
        <a:graphic>
          <a:graphicData uri="http://schemas.openxmlformats.org/drawingml/2006/table">
            <a:tbl>
              <a:tblPr firstRow="1" bandRow="1">
                <a:tableStyleId>{68D230F3-CF80-4859-8CE7-A43EE81993B5}</a:tableStyleId>
              </a:tblPr>
              <a:tblGrid>
                <a:gridCol w="1407031">
                  <a:extLst>
                    <a:ext uri="{9D8B030D-6E8A-4147-A177-3AD203B41FA5}">
                      <a16:colId xmlns:a16="http://schemas.microsoft.com/office/drawing/2014/main" val="20000"/>
                    </a:ext>
                  </a:extLst>
                </a:gridCol>
                <a:gridCol w="4824108">
                  <a:extLst>
                    <a:ext uri="{9D8B030D-6E8A-4147-A177-3AD203B41FA5}">
                      <a16:colId xmlns:a16="http://schemas.microsoft.com/office/drawing/2014/main" val="20001"/>
                    </a:ext>
                  </a:extLst>
                </a:gridCol>
                <a:gridCol w="1206027">
                  <a:extLst>
                    <a:ext uri="{9D8B030D-6E8A-4147-A177-3AD203B41FA5}">
                      <a16:colId xmlns:a16="http://schemas.microsoft.com/office/drawing/2014/main" val="20002"/>
                    </a:ext>
                  </a:extLst>
                </a:gridCol>
                <a:gridCol w="1206027">
                  <a:extLst>
                    <a:ext uri="{9D8B030D-6E8A-4147-A177-3AD203B41FA5}">
                      <a16:colId xmlns:a16="http://schemas.microsoft.com/office/drawing/2014/main" val="20003"/>
                    </a:ext>
                  </a:extLst>
                </a:gridCol>
              </a:tblGrid>
              <a:tr h="297581">
                <a:tc rowSpan="2">
                  <a:txBody>
                    <a:bodyPr/>
                    <a:lstStyle/>
                    <a:p>
                      <a:pPr algn="ctr"/>
                      <a:r>
                        <a:rPr lang="ru-RU" sz="1200" dirty="0" smtClean="0">
                          <a:solidFill>
                            <a:schemeClr val="accent1">
                              <a:lumMod val="50000"/>
                            </a:schemeClr>
                          </a:solidFill>
                          <a:latin typeface="+mn-lt"/>
                        </a:rPr>
                        <a:t>Код раздела/</a:t>
                      </a:r>
                    </a:p>
                    <a:p>
                      <a:pPr algn="ctr"/>
                      <a:r>
                        <a:rPr lang="ru-RU" sz="1200" dirty="0" smtClean="0">
                          <a:solidFill>
                            <a:schemeClr val="accent1">
                              <a:lumMod val="50000"/>
                            </a:schemeClr>
                          </a:solidFill>
                          <a:latin typeface="+mn-lt"/>
                        </a:rPr>
                        <a:t>подраздела</a:t>
                      </a:r>
                      <a:endParaRPr lang="ru-RU" sz="1200" dirty="0">
                        <a:solidFill>
                          <a:schemeClr val="accent1">
                            <a:lumMod val="50000"/>
                          </a:schemeClr>
                        </a:solidFill>
                        <a:latin typeface="+mn-lt"/>
                      </a:endParaRPr>
                    </a:p>
                  </a:txBody>
                  <a:tcPr/>
                </a:tc>
                <a:tc rowSpan="2">
                  <a:txBody>
                    <a:bodyPr/>
                    <a:lstStyle/>
                    <a:p>
                      <a:pPr algn="ctr"/>
                      <a:r>
                        <a:rPr lang="ru-RU" sz="1200" dirty="0" smtClean="0">
                          <a:solidFill>
                            <a:schemeClr val="accent1">
                              <a:lumMod val="50000"/>
                            </a:schemeClr>
                          </a:solidFill>
                          <a:latin typeface="+mn-lt"/>
                        </a:rPr>
                        <a:t>Наименование раздела/подраздела</a:t>
                      </a:r>
                      <a:endParaRPr lang="ru-RU" sz="1200" dirty="0">
                        <a:solidFill>
                          <a:schemeClr val="accent1">
                            <a:lumMod val="50000"/>
                          </a:schemeClr>
                        </a:solidFill>
                        <a:latin typeface="+mn-lt"/>
                      </a:endParaRPr>
                    </a:p>
                  </a:txBody>
                  <a:tcPr/>
                </a:tc>
                <a:tc gridSpan="2">
                  <a:txBody>
                    <a:bodyPr/>
                    <a:lstStyle/>
                    <a:p>
                      <a:pPr algn="ctr"/>
                      <a:r>
                        <a:rPr lang="ru-RU" sz="1200" dirty="0" smtClean="0">
                          <a:solidFill>
                            <a:schemeClr val="accent1">
                              <a:lumMod val="50000"/>
                            </a:schemeClr>
                          </a:solidFill>
                          <a:latin typeface="+mn-lt"/>
                        </a:rPr>
                        <a:t>Сумма, млн.руб.</a:t>
                      </a:r>
                      <a:endParaRPr lang="ru-RU" sz="1200" dirty="0">
                        <a:solidFill>
                          <a:schemeClr val="accent1">
                            <a:lumMod val="50000"/>
                          </a:schemeClr>
                        </a:solidFill>
                        <a:latin typeface="+mn-lt"/>
                      </a:endParaRPr>
                    </a:p>
                  </a:txBody>
                  <a:tcPr/>
                </a:tc>
                <a:tc hMerge="1">
                  <a:txBody>
                    <a:bodyPr/>
                    <a:lstStyle/>
                    <a:p>
                      <a:endParaRPr lang="ru-RU" sz="1400" dirty="0">
                        <a:latin typeface="Liberation Serif" pitchFamily="18" charset="0"/>
                      </a:endParaRPr>
                    </a:p>
                  </a:txBody>
                  <a:tcPr/>
                </a:tc>
                <a:extLst>
                  <a:ext uri="{0D108BD9-81ED-4DB2-BD59-A6C34878D82A}">
                    <a16:rowId xmlns:a16="http://schemas.microsoft.com/office/drawing/2014/main" val="10000"/>
                  </a:ext>
                </a:extLst>
              </a:tr>
              <a:tr h="297581">
                <a:tc vMerge="1">
                  <a:txBody>
                    <a:bodyPr/>
                    <a:lstStyle/>
                    <a:p>
                      <a:endParaRPr lang="ru-RU" sz="1400" dirty="0">
                        <a:latin typeface="Liberation Serif" pitchFamily="18" charset="0"/>
                      </a:endParaRPr>
                    </a:p>
                  </a:txBody>
                  <a:tcPr/>
                </a:tc>
                <a:tc vMerge="1">
                  <a:txBody>
                    <a:bodyPr/>
                    <a:lstStyle/>
                    <a:p>
                      <a:endParaRPr lang="ru-RU" sz="1400" dirty="0">
                        <a:latin typeface="Liberation Serif" pitchFamily="18" charset="0"/>
                      </a:endParaRPr>
                    </a:p>
                  </a:txBody>
                  <a:tcPr/>
                </a:tc>
                <a:tc>
                  <a:txBody>
                    <a:bodyPr/>
                    <a:lstStyle/>
                    <a:p>
                      <a:pPr algn="ctr"/>
                      <a:r>
                        <a:rPr lang="ru-RU" sz="1200" b="1" dirty="0" smtClean="0">
                          <a:solidFill>
                            <a:schemeClr val="accent1">
                              <a:lumMod val="50000"/>
                            </a:schemeClr>
                          </a:solidFill>
                          <a:latin typeface="+mn-lt"/>
                        </a:rPr>
                        <a:t>2025 год (план)</a:t>
                      </a:r>
                      <a:endParaRPr lang="ru-RU" sz="1200" b="1" dirty="0">
                        <a:solidFill>
                          <a:schemeClr val="accent1">
                            <a:lumMod val="50000"/>
                          </a:schemeClr>
                        </a:solidFill>
                        <a:latin typeface="+mn-lt"/>
                      </a:endParaRPr>
                    </a:p>
                  </a:txBody>
                  <a:tcPr/>
                </a:tc>
                <a:tc>
                  <a:txBody>
                    <a:bodyPr/>
                    <a:lstStyle/>
                    <a:p>
                      <a:pPr algn="ctr"/>
                      <a:r>
                        <a:rPr lang="ru-RU" sz="1200" b="1" dirty="0" smtClean="0">
                          <a:solidFill>
                            <a:schemeClr val="accent1">
                              <a:lumMod val="50000"/>
                            </a:schemeClr>
                          </a:solidFill>
                          <a:latin typeface="+mn-lt"/>
                        </a:rPr>
                        <a:t>2025</a:t>
                      </a:r>
                      <a:r>
                        <a:rPr lang="ru-RU" sz="1200" b="1" baseline="0" dirty="0" smtClean="0">
                          <a:solidFill>
                            <a:schemeClr val="accent1">
                              <a:lumMod val="50000"/>
                            </a:schemeClr>
                          </a:solidFill>
                          <a:latin typeface="+mn-lt"/>
                        </a:rPr>
                        <a:t> год (факт)</a:t>
                      </a:r>
                      <a:endParaRPr lang="ru-RU" sz="1200" b="1" dirty="0">
                        <a:solidFill>
                          <a:schemeClr val="accent1">
                            <a:lumMod val="50000"/>
                          </a:schemeClr>
                        </a:solidFill>
                        <a:latin typeface="+mn-lt"/>
                      </a:endParaRPr>
                    </a:p>
                  </a:txBody>
                  <a:tcPr/>
                </a:tc>
                <a:extLst>
                  <a:ext uri="{0D108BD9-81ED-4DB2-BD59-A6C34878D82A}">
                    <a16:rowId xmlns:a16="http://schemas.microsoft.com/office/drawing/2014/main" val="10001"/>
                  </a:ext>
                </a:extLst>
              </a:tr>
              <a:tr h="297581">
                <a:tc gridSpan="2">
                  <a:txBody>
                    <a:bodyPr/>
                    <a:lstStyle/>
                    <a:p>
                      <a:pPr algn="ctr"/>
                      <a:r>
                        <a:rPr lang="ru-RU" sz="1200" b="1" dirty="0" smtClean="0">
                          <a:solidFill>
                            <a:schemeClr val="accent1">
                              <a:lumMod val="50000"/>
                            </a:schemeClr>
                          </a:solidFill>
                          <a:latin typeface="+mn-lt"/>
                        </a:rPr>
                        <a:t>ВСЕГО РАСХОДЫ</a:t>
                      </a:r>
                      <a:endParaRPr lang="ru-RU" sz="1200" b="1" dirty="0">
                        <a:solidFill>
                          <a:schemeClr val="accent1">
                            <a:lumMod val="50000"/>
                          </a:schemeClr>
                        </a:solidFill>
                        <a:latin typeface="+mn-lt"/>
                      </a:endParaRPr>
                    </a:p>
                  </a:txBody>
                  <a:tcPr/>
                </a:tc>
                <a:tc hMerge="1">
                  <a:txBody>
                    <a:bodyPr/>
                    <a:lstStyle/>
                    <a:p>
                      <a:endParaRPr lang="ru-RU" sz="1100" b="1" dirty="0">
                        <a:latin typeface="Liberation Serif" pitchFamily="18" charset="0"/>
                      </a:endParaRPr>
                    </a:p>
                  </a:txBody>
                  <a:tcPr/>
                </a:tc>
                <a:tc>
                  <a:txBody>
                    <a:bodyPr/>
                    <a:lstStyle/>
                    <a:p>
                      <a:r>
                        <a:rPr lang="ru-RU" sz="1200" b="1" dirty="0" smtClean="0">
                          <a:solidFill>
                            <a:schemeClr val="accent5">
                              <a:lumMod val="50000"/>
                            </a:schemeClr>
                          </a:solidFill>
                          <a:latin typeface="+mn-lt"/>
                        </a:rPr>
                        <a:t>11 471 ,6</a:t>
                      </a:r>
                      <a:endParaRPr lang="ru-RU" sz="1200" b="1" dirty="0">
                        <a:solidFill>
                          <a:schemeClr val="accent5">
                            <a:lumMod val="50000"/>
                          </a:schemeClr>
                        </a:solidFill>
                        <a:latin typeface="+mn-lt"/>
                      </a:endParaRPr>
                    </a:p>
                  </a:txBody>
                  <a:tcPr/>
                </a:tc>
                <a:tc>
                  <a:txBody>
                    <a:bodyPr/>
                    <a:lstStyle/>
                    <a:p>
                      <a:r>
                        <a:rPr lang="ru-RU" sz="1200" b="1" dirty="0" smtClean="0">
                          <a:solidFill>
                            <a:schemeClr val="accent5">
                              <a:lumMod val="50000"/>
                            </a:schemeClr>
                          </a:solidFill>
                          <a:latin typeface="+mn-lt"/>
                        </a:rPr>
                        <a:t>11 362,0</a:t>
                      </a:r>
                      <a:endParaRPr lang="ru-RU" sz="1200" b="1" dirty="0">
                        <a:solidFill>
                          <a:schemeClr val="accent5">
                            <a:lumMod val="50000"/>
                          </a:schemeClr>
                        </a:solidFill>
                        <a:latin typeface="+mn-lt"/>
                      </a:endParaRPr>
                    </a:p>
                  </a:txBody>
                  <a:tcPr/>
                </a:tc>
                <a:extLst>
                  <a:ext uri="{0D108BD9-81ED-4DB2-BD59-A6C34878D82A}">
                    <a16:rowId xmlns:a16="http://schemas.microsoft.com/office/drawing/2014/main" val="10002"/>
                  </a:ext>
                </a:extLst>
              </a:tr>
              <a:tr h="297581">
                <a:tc>
                  <a:txBody>
                    <a:bodyPr/>
                    <a:lstStyle/>
                    <a:p>
                      <a:r>
                        <a:rPr lang="ru-RU" sz="1200" b="1" dirty="0" smtClean="0">
                          <a:solidFill>
                            <a:schemeClr val="accent1">
                              <a:lumMod val="50000"/>
                            </a:schemeClr>
                          </a:solidFill>
                          <a:latin typeface="+mn-lt"/>
                        </a:rPr>
                        <a:t>0100</a:t>
                      </a:r>
                      <a:endParaRPr lang="ru-RU" sz="1200" b="1" dirty="0">
                        <a:solidFill>
                          <a:schemeClr val="accent1">
                            <a:lumMod val="50000"/>
                          </a:schemeClr>
                        </a:solidFill>
                        <a:latin typeface="+mn-lt"/>
                      </a:endParaRPr>
                    </a:p>
                  </a:txBody>
                  <a:tcPr/>
                </a:tc>
                <a:tc>
                  <a:txBody>
                    <a:bodyPr/>
                    <a:lstStyle/>
                    <a:p>
                      <a:r>
                        <a:rPr lang="ru-RU" sz="1200" b="1" dirty="0" smtClean="0">
                          <a:solidFill>
                            <a:schemeClr val="accent1">
                              <a:lumMod val="50000"/>
                            </a:schemeClr>
                          </a:solidFill>
                          <a:latin typeface="+mn-lt"/>
                        </a:rPr>
                        <a:t>ОБЩЕГОСУДАРСТВЕННЫЕ ВОПРОСЫ</a:t>
                      </a:r>
                      <a:endParaRPr lang="ru-RU" sz="1200" b="1" dirty="0">
                        <a:solidFill>
                          <a:schemeClr val="accent1">
                            <a:lumMod val="50000"/>
                          </a:schemeClr>
                        </a:solidFill>
                        <a:latin typeface="+mn-lt"/>
                      </a:endParaRPr>
                    </a:p>
                  </a:txBody>
                  <a:tcPr/>
                </a:tc>
                <a:tc>
                  <a:txBody>
                    <a:bodyPr/>
                    <a:lstStyle/>
                    <a:p>
                      <a:r>
                        <a:rPr lang="ru-RU" sz="1200" b="1" dirty="0" smtClean="0">
                          <a:solidFill>
                            <a:schemeClr val="accent5">
                              <a:lumMod val="50000"/>
                            </a:schemeClr>
                          </a:solidFill>
                          <a:latin typeface="+mn-lt"/>
                        </a:rPr>
                        <a:t>560,2</a:t>
                      </a:r>
                      <a:endParaRPr lang="ru-RU" sz="1200" b="1" dirty="0">
                        <a:solidFill>
                          <a:schemeClr val="accent5">
                            <a:lumMod val="50000"/>
                          </a:schemeClr>
                        </a:solidFill>
                        <a:latin typeface="+mn-lt"/>
                      </a:endParaRPr>
                    </a:p>
                  </a:txBody>
                  <a:tcPr/>
                </a:tc>
                <a:tc>
                  <a:txBody>
                    <a:bodyPr/>
                    <a:lstStyle/>
                    <a:p>
                      <a:r>
                        <a:rPr lang="ru-RU" sz="1200" b="1" dirty="0" smtClean="0">
                          <a:solidFill>
                            <a:schemeClr val="accent5">
                              <a:lumMod val="50000"/>
                            </a:schemeClr>
                          </a:solidFill>
                          <a:latin typeface="+mn-lt"/>
                        </a:rPr>
                        <a:t>554,6</a:t>
                      </a:r>
                      <a:endParaRPr lang="ru-RU" sz="1200" b="1" dirty="0">
                        <a:solidFill>
                          <a:schemeClr val="accent5">
                            <a:lumMod val="50000"/>
                          </a:schemeClr>
                        </a:solidFill>
                        <a:latin typeface="+mn-lt"/>
                      </a:endParaRPr>
                    </a:p>
                  </a:txBody>
                  <a:tcPr/>
                </a:tc>
                <a:extLst>
                  <a:ext uri="{0D108BD9-81ED-4DB2-BD59-A6C34878D82A}">
                    <a16:rowId xmlns:a16="http://schemas.microsoft.com/office/drawing/2014/main" val="10003"/>
                  </a:ext>
                </a:extLst>
              </a:tr>
              <a:tr h="495969">
                <a:tc>
                  <a:txBody>
                    <a:bodyPr/>
                    <a:lstStyle/>
                    <a:p>
                      <a:r>
                        <a:rPr lang="ru-RU" sz="1200" b="1" dirty="0" smtClean="0">
                          <a:solidFill>
                            <a:schemeClr val="accent1">
                              <a:lumMod val="50000"/>
                            </a:schemeClr>
                          </a:solidFill>
                          <a:latin typeface="+mn-lt"/>
                        </a:rPr>
                        <a:t>0300</a:t>
                      </a:r>
                      <a:endParaRPr lang="ru-RU" sz="1200" b="1" dirty="0">
                        <a:solidFill>
                          <a:schemeClr val="accent1">
                            <a:lumMod val="50000"/>
                          </a:schemeClr>
                        </a:solidFill>
                        <a:latin typeface="+mn-lt"/>
                      </a:endParaRPr>
                    </a:p>
                  </a:txBody>
                  <a:tcPr/>
                </a:tc>
                <a:tc>
                  <a:txBody>
                    <a:bodyPr/>
                    <a:lstStyle/>
                    <a:p>
                      <a:r>
                        <a:rPr lang="ru-RU" sz="1200" b="1" dirty="0" smtClean="0">
                          <a:solidFill>
                            <a:schemeClr val="accent1">
                              <a:lumMod val="50000"/>
                            </a:schemeClr>
                          </a:solidFill>
                          <a:latin typeface="+mn-lt"/>
                        </a:rPr>
                        <a:t>НАЦИОНАЛЬНАЯ БЕЗОПАСНОСТЬ И ПРАВООХРАНИТЕЛЬНАЯ ДЕЯТЕЛЬНОСТЬ</a:t>
                      </a:r>
                      <a:endParaRPr lang="ru-RU" sz="1200" b="1" dirty="0">
                        <a:solidFill>
                          <a:schemeClr val="accent1">
                            <a:lumMod val="50000"/>
                          </a:schemeClr>
                        </a:solidFill>
                        <a:latin typeface="+mn-lt"/>
                      </a:endParaRPr>
                    </a:p>
                  </a:txBody>
                  <a:tcPr/>
                </a:tc>
                <a:tc>
                  <a:txBody>
                    <a:bodyPr/>
                    <a:lstStyle/>
                    <a:p>
                      <a:r>
                        <a:rPr lang="ru-RU" sz="1200" b="1" dirty="0" smtClean="0">
                          <a:solidFill>
                            <a:schemeClr val="accent5">
                              <a:lumMod val="50000"/>
                            </a:schemeClr>
                          </a:solidFill>
                          <a:latin typeface="+mn-lt"/>
                        </a:rPr>
                        <a:t>60,2</a:t>
                      </a:r>
                      <a:endParaRPr lang="ru-RU" sz="1200" b="1" dirty="0">
                        <a:solidFill>
                          <a:schemeClr val="accent5">
                            <a:lumMod val="50000"/>
                          </a:schemeClr>
                        </a:solidFill>
                        <a:latin typeface="+mn-lt"/>
                      </a:endParaRPr>
                    </a:p>
                  </a:txBody>
                  <a:tcPr/>
                </a:tc>
                <a:tc>
                  <a:txBody>
                    <a:bodyPr/>
                    <a:lstStyle/>
                    <a:p>
                      <a:r>
                        <a:rPr lang="ru-RU" sz="1200" b="1" dirty="0" smtClean="0">
                          <a:solidFill>
                            <a:schemeClr val="accent5">
                              <a:lumMod val="50000"/>
                            </a:schemeClr>
                          </a:solidFill>
                          <a:latin typeface="+mn-lt"/>
                        </a:rPr>
                        <a:t>59,6</a:t>
                      </a:r>
                      <a:endParaRPr lang="ru-RU" sz="1200" b="1" dirty="0">
                        <a:solidFill>
                          <a:schemeClr val="accent5">
                            <a:lumMod val="50000"/>
                          </a:schemeClr>
                        </a:solidFill>
                        <a:latin typeface="+mn-lt"/>
                      </a:endParaRPr>
                    </a:p>
                  </a:txBody>
                  <a:tcPr/>
                </a:tc>
                <a:extLst>
                  <a:ext uri="{0D108BD9-81ED-4DB2-BD59-A6C34878D82A}">
                    <a16:rowId xmlns:a16="http://schemas.microsoft.com/office/drawing/2014/main" val="10004"/>
                  </a:ext>
                </a:extLst>
              </a:tr>
              <a:tr h="297581">
                <a:tc>
                  <a:txBody>
                    <a:bodyPr/>
                    <a:lstStyle/>
                    <a:p>
                      <a:r>
                        <a:rPr lang="ru-RU" sz="1200" b="1" dirty="0" smtClean="0">
                          <a:solidFill>
                            <a:schemeClr val="accent1">
                              <a:lumMod val="50000"/>
                            </a:schemeClr>
                          </a:solidFill>
                          <a:latin typeface="+mn-lt"/>
                        </a:rPr>
                        <a:t>0400</a:t>
                      </a:r>
                      <a:endParaRPr lang="ru-RU" sz="1200" b="1" dirty="0">
                        <a:solidFill>
                          <a:schemeClr val="accent1">
                            <a:lumMod val="50000"/>
                          </a:schemeClr>
                        </a:solidFill>
                        <a:latin typeface="+mn-lt"/>
                      </a:endParaRPr>
                    </a:p>
                  </a:txBody>
                  <a:tcPr/>
                </a:tc>
                <a:tc>
                  <a:txBody>
                    <a:bodyPr/>
                    <a:lstStyle/>
                    <a:p>
                      <a:r>
                        <a:rPr lang="ru-RU" sz="1200" b="1" dirty="0" smtClean="0">
                          <a:solidFill>
                            <a:schemeClr val="accent1">
                              <a:lumMod val="50000"/>
                            </a:schemeClr>
                          </a:solidFill>
                          <a:latin typeface="+mn-lt"/>
                        </a:rPr>
                        <a:t>НАЦИОНАЛЬНАЯ ЭКОНОМИКА</a:t>
                      </a:r>
                      <a:endParaRPr lang="ru-RU" sz="1200" b="1" dirty="0">
                        <a:solidFill>
                          <a:schemeClr val="accent1">
                            <a:lumMod val="50000"/>
                          </a:schemeClr>
                        </a:solidFill>
                        <a:latin typeface="+mn-lt"/>
                      </a:endParaRPr>
                    </a:p>
                  </a:txBody>
                  <a:tcPr/>
                </a:tc>
                <a:tc>
                  <a:txBody>
                    <a:bodyPr/>
                    <a:lstStyle/>
                    <a:p>
                      <a:r>
                        <a:rPr lang="ru-RU" sz="1200" b="1" dirty="0" smtClean="0">
                          <a:solidFill>
                            <a:schemeClr val="accent5">
                              <a:lumMod val="50000"/>
                            </a:schemeClr>
                          </a:solidFill>
                          <a:latin typeface="+mn-lt"/>
                        </a:rPr>
                        <a:t>924,0</a:t>
                      </a:r>
                      <a:endParaRPr lang="ru-RU" sz="1200" b="1" dirty="0">
                        <a:solidFill>
                          <a:schemeClr val="accent5">
                            <a:lumMod val="50000"/>
                          </a:schemeClr>
                        </a:solidFill>
                        <a:latin typeface="+mn-lt"/>
                      </a:endParaRPr>
                    </a:p>
                  </a:txBody>
                  <a:tcPr/>
                </a:tc>
                <a:tc>
                  <a:txBody>
                    <a:bodyPr/>
                    <a:lstStyle/>
                    <a:p>
                      <a:r>
                        <a:rPr lang="ru-RU" sz="1200" b="1" dirty="0" smtClean="0">
                          <a:solidFill>
                            <a:schemeClr val="accent5">
                              <a:lumMod val="50000"/>
                            </a:schemeClr>
                          </a:solidFill>
                          <a:latin typeface="+mn-lt"/>
                        </a:rPr>
                        <a:t>902,1</a:t>
                      </a:r>
                      <a:endParaRPr lang="ru-RU" sz="1200" b="1" dirty="0">
                        <a:solidFill>
                          <a:schemeClr val="accent5">
                            <a:lumMod val="50000"/>
                          </a:schemeClr>
                        </a:solidFill>
                        <a:latin typeface="+mn-lt"/>
                      </a:endParaRPr>
                    </a:p>
                  </a:txBody>
                  <a:tcPr/>
                </a:tc>
                <a:extLst>
                  <a:ext uri="{0D108BD9-81ED-4DB2-BD59-A6C34878D82A}">
                    <a16:rowId xmlns:a16="http://schemas.microsoft.com/office/drawing/2014/main" val="10005"/>
                  </a:ext>
                </a:extLst>
              </a:tr>
              <a:tr h="297581">
                <a:tc>
                  <a:txBody>
                    <a:bodyPr/>
                    <a:lstStyle/>
                    <a:p>
                      <a:r>
                        <a:rPr lang="ru-RU" sz="1200" b="1" dirty="0" smtClean="0">
                          <a:solidFill>
                            <a:schemeClr val="accent1">
                              <a:lumMod val="50000"/>
                            </a:schemeClr>
                          </a:solidFill>
                          <a:latin typeface="+mn-lt"/>
                        </a:rPr>
                        <a:t>0500</a:t>
                      </a:r>
                      <a:endParaRPr lang="ru-RU" sz="1200" b="1" dirty="0">
                        <a:solidFill>
                          <a:schemeClr val="accent1">
                            <a:lumMod val="50000"/>
                          </a:schemeClr>
                        </a:solidFill>
                        <a:latin typeface="+mn-lt"/>
                      </a:endParaRPr>
                    </a:p>
                  </a:txBody>
                  <a:tcPr/>
                </a:tc>
                <a:tc>
                  <a:txBody>
                    <a:bodyPr/>
                    <a:lstStyle/>
                    <a:p>
                      <a:r>
                        <a:rPr lang="ru-RU" sz="1200" b="1" dirty="0" smtClean="0">
                          <a:solidFill>
                            <a:schemeClr val="accent1">
                              <a:lumMod val="50000"/>
                            </a:schemeClr>
                          </a:solidFill>
                          <a:latin typeface="+mn-lt"/>
                        </a:rPr>
                        <a:t>ЖИЛИЩНО-КОММУНАЛЬНОЕ ХОЗЯЙСТВО</a:t>
                      </a:r>
                      <a:endParaRPr lang="ru-RU" sz="1200" b="1" dirty="0">
                        <a:solidFill>
                          <a:schemeClr val="accent1">
                            <a:lumMod val="50000"/>
                          </a:schemeClr>
                        </a:solidFill>
                        <a:latin typeface="+mn-lt"/>
                      </a:endParaRPr>
                    </a:p>
                  </a:txBody>
                  <a:tcPr/>
                </a:tc>
                <a:tc>
                  <a:txBody>
                    <a:bodyPr/>
                    <a:lstStyle/>
                    <a:p>
                      <a:r>
                        <a:rPr lang="ru-RU" sz="1200" b="1" dirty="0" smtClean="0">
                          <a:solidFill>
                            <a:schemeClr val="accent5">
                              <a:lumMod val="50000"/>
                            </a:schemeClr>
                          </a:solidFill>
                          <a:latin typeface="+mn-lt"/>
                        </a:rPr>
                        <a:t>1 450,1</a:t>
                      </a:r>
                      <a:endParaRPr lang="ru-RU" sz="1200" b="1" dirty="0">
                        <a:solidFill>
                          <a:schemeClr val="accent5">
                            <a:lumMod val="50000"/>
                          </a:schemeClr>
                        </a:solidFill>
                        <a:latin typeface="+mn-lt"/>
                      </a:endParaRPr>
                    </a:p>
                  </a:txBody>
                  <a:tcPr/>
                </a:tc>
                <a:tc>
                  <a:txBody>
                    <a:bodyPr/>
                    <a:lstStyle/>
                    <a:p>
                      <a:r>
                        <a:rPr lang="ru-RU" sz="1200" b="1" dirty="0" smtClean="0">
                          <a:solidFill>
                            <a:schemeClr val="accent5">
                              <a:lumMod val="50000"/>
                            </a:schemeClr>
                          </a:solidFill>
                          <a:latin typeface="+mn-lt"/>
                        </a:rPr>
                        <a:t>1 405,6</a:t>
                      </a:r>
                      <a:endParaRPr lang="ru-RU" sz="1200" b="1" dirty="0">
                        <a:solidFill>
                          <a:schemeClr val="accent5">
                            <a:lumMod val="50000"/>
                          </a:schemeClr>
                        </a:solidFill>
                        <a:latin typeface="+mn-lt"/>
                      </a:endParaRPr>
                    </a:p>
                  </a:txBody>
                  <a:tcPr/>
                </a:tc>
                <a:extLst>
                  <a:ext uri="{0D108BD9-81ED-4DB2-BD59-A6C34878D82A}">
                    <a16:rowId xmlns:a16="http://schemas.microsoft.com/office/drawing/2014/main" val="10006"/>
                  </a:ext>
                </a:extLst>
              </a:tr>
              <a:tr h="297581">
                <a:tc>
                  <a:txBody>
                    <a:bodyPr/>
                    <a:lstStyle/>
                    <a:p>
                      <a:r>
                        <a:rPr lang="ru-RU" sz="1200" b="1" dirty="0" smtClean="0">
                          <a:solidFill>
                            <a:schemeClr val="accent1">
                              <a:lumMod val="50000"/>
                            </a:schemeClr>
                          </a:solidFill>
                          <a:latin typeface="+mn-lt"/>
                        </a:rPr>
                        <a:t>0600</a:t>
                      </a:r>
                      <a:endParaRPr lang="ru-RU" sz="1200" b="1" dirty="0">
                        <a:solidFill>
                          <a:schemeClr val="accent1">
                            <a:lumMod val="50000"/>
                          </a:schemeClr>
                        </a:solidFill>
                        <a:latin typeface="+mn-lt"/>
                      </a:endParaRPr>
                    </a:p>
                  </a:txBody>
                  <a:tcPr/>
                </a:tc>
                <a:tc>
                  <a:txBody>
                    <a:bodyPr/>
                    <a:lstStyle/>
                    <a:p>
                      <a:r>
                        <a:rPr lang="ru-RU" sz="1200" b="1" dirty="0" smtClean="0">
                          <a:solidFill>
                            <a:schemeClr val="accent1">
                              <a:lumMod val="50000"/>
                            </a:schemeClr>
                          </a:solidFill>
                          <a:latin typeface="+mn-lt"/>
                        </a:rPr>
                        <a:t>ОХРАНА ОКРУЖАЮЩЕЙ СРЕДЫ</a:t>
                      </a:r>
                      <a:endParaRPr lang="ru-RU" sz="1200" b="1" dirty="0">
                        <a:solidFill>
                          <a:schemeClr val="accent1">
                            <a:lumMod val="50000"/>
                          </a:schemeClr>
                        </a:solidFill>
                        <a:latin typeface="+mn-lt"/>
                      </a:endParaRPr>
                    </a:p>
                  </a:txBody>
                  <a:tcPr/>
                </a:tc>
                <a:tc>
                  <a:txBody>
                    <a:bodyPr/>
                    <a:lstStyle/>
                    <a:p>
                      <a:r>
                        <a:rPr lang="ru-RU" sz="1200" b="1" dirty="0" smtClean="0">
                          <a:solidFill>
                            <a:schemeClr val="accent5">
                              <a:lumMod val="50000"/>
                            </a:schemeClr>
                          </a:solidFill>
                          <a:latin typeface="+mn-lt"/>
                        </a:rPr>
                        <a:t>9,7</a:t>
                      </a:r>
                      <a:endParaRPr lang="ru-RU" sz="1200" b="1" dirty="0">
                        <a:solidFill>
                          <a:schemeClr val="accent5">
                            <a:lumMod val="50000"/>
                          </a:schemeClr>
                        </a:solidFill>
                        <a:latin typeface="+mn-lt"/>
                      </a:endParaRPr>
                    </a:p>
                  </a:txBody>
                  <a:tcPr/>
                </a:tc>
                <a:tc>
                  <a:txBody>
                    <a:bodyPr/>
                    <a:lstStyle/>
                    <a:p>
                      <a:r>
                        <a:rPr lang="ru-RU" sz="1200" b="1" dirty="0" smtClean="0">
                          <a:solidFill>
                            <a:schemeClr val="accent5">
                              <a:lumMod val="50000"/>
                            </a:schemeClr>
                          </a:solidFill>
                          <a:latin typeface="+mn-lt"/>
                        </a:rPr>
                        <a:t>9,7</a:t>
                      </a:r>
                      <a:endParaRPr lang="ru-RU" sz="1200" b="1" dirty="0">
                        <a:solidFill>
                          <a:schemeClr val="accent5">
                            <a:lumMod val="50000"/>
                          </a:schemeClr>
                        </a:solidFill>
                        <a:latin typeface="+mn-lt"/>
                      </a:endParaRPr>
                    </a:p>
                  </a:txBody>
                  <a:tcPr/>
                </a:tc>
                <a:extLst>
                  <a:ext uri="{0D108BD9-81ED-4DB2-BD59-A6C34878D82A}">
                    <a16:rowId xmlns:a16="http://schemas.microsoft.com/office/drawing/2014/main" val="10007"/>
                  </a:ext>
                </a:extLst>
              </a:tr>
              <a:tr h="297581">
                <a:tc>
                  <a:txBody>
                    <a:bodyPr/>
                    <a:lstStyle/>
                    <a:p>
                      <a:r>
                        <a:rPr lang="ru-RU" sz="1200" b="1" dirty="0" smtClean="0">
                          <a:solidFill>
                            <a:schemeClr val="accent1">
                              <a:lumMod val="50000"/>
                            </a:schemeClr>
                          </a:solidFill>
                          <a:latin typeface="+mn-lt"/>
                        </a:rPr>
                        <a:t>0700</a:t>
                      </a:r>
                      <a:endParaRPr lang="ru-RU" sz="1200" b="1" dirty="0">
                        <a:solidFill>
                          <a:schemeClr val="accent1">
                            <a:lumMod val="50000"/>
                          </a:schemeClr>
                        </a:solidFill>
                        <a:latin typeface="+mn-lt"/>
                      </a:endParaRPr>
                    </a:p>
                  </a:txBody>
                  <a:tcPr/>
                </a:tc>
                <a:tc>
                  <a:txBody>
                    <a:bodyPr/>
                    <a:lstStyle/>
                    <a:p>
                      <a:r>
                        <a:rPr lang="ru-RU" sz="1200" b="1" dirty="0" smtClean="0">
                          <a:solidFill>
                            <a:schemeClr val="accent1">
                              <a:lumMod val="50000"/>
                            </a:schemeClr>
                          </a:solidFill>
                          <a:latin typeface="+mn-lt"/>
                        </a:rPr>
                        <a:t>ОБРАЗОВАНИЕ</a:t>
                      </a:r>
                      <a:endParaRPr lang="ru-RU" sz="1200" b="1" dirty="0">
                        <a:solidFill>
                          <a:schemeClr val="accent1">
                            <a:lumMod val="50000"/>
                          </a:schemeClr>
                        </a:solidFill>
                        <a:latin typeface="+mn-lt"/>
                      </a:endParaRPr>
                    </a:p>
                  </a:txBody>
                  <a:tcPr/>
                </a:tc>
                <a:tc>
                  <a:txBody>
                    <a:bodyPr/>
                    <a:lstStyle/>
                    <a:p>
                      <a:r>
                        <a:rPr lang="ru-RU" sz="1200" b="1" dirty="0" smtClean="0">
                          <a:solidFill>
                            <a:schemeClr val="accent5">
                              <a:lumMod val="50000"/>
                            </a:schemeClr>
                          </a:solidFill>
                          <a:latin typeface="+mn-lt"/>
                        </a:rPr>
                        <a:t>6 110,9</a:t>
                      </a:r>
                      <a:endParaRPr lang="ru-RU" sz="1200" b="1" dirty="0">
                        <a:solidFill>
                          <a:schemeClr val="accent5">
                            <a:lumMod val="50000"/>
                          </a:schemeClr>
                        </a:solidFill>
                        <a:latin typeface="+mn-lt"/>
                      </a:endParaRPr>
                    </a:p>
                  </a:txBody>
                  <a:tcPr/>
                </a:tc>
                <a:tc>
                  <a:txBody>
                    <a:bodyPr/>
                    <a:lstStyle/>
                    <a:p>
                      <a:r>
                        <a:rPr lang="ru-RU" sz="1200" b="1" dirty="0" smtClean="0">
                          <a:solidFill>
                            <a:schemeClr val="accent5">
                              <a:lumMod val="50000"/>
                            </a:schemeClr>
                          </a:solidFill>
                          <a:latin typeface="+mn-lt"/>
                        </a:rPr>
                        <a:t>6 089,8</a:t>
                      </a:r>
                      <a:endParaRPr lang="ru-RU" sz="1200" b="1" dirty="0">
                        <a:solidFill>
                          <a:schemeClr val="accent5">
                            <a:lumMod val="50000"/>
                          </a:schemeClr>
                        </a:solidFill>
                        <a:latin typeface="+mn-lt"/>
                      </a:endParaRPr>
                    </a:p>
                  </a:txBody>
                  <a:tcPr/>
                </a:tc>
                <a:extLst>
                  <a:ext uri="{0D108BD9-81ED-4DB2-BD59-A6C34878D82A}">
                    <a16:rowId xmlns:a16="http://schemas.microsoft.com/office/drawing/2014/main" val="10008"/>
                  </a:ext>
                </a:extLst>
              </a:tr>
              <a:tr h="297581">
                <a:tc>
                  <a:txBody>
                    <a:bodyPr/>
                    <a:lstStyle/>
                    <a:p>
                      <a:r>
                        <a:rPr lang="ru-RU" sz="1200" b="1" dirty="0" smtClean="0">
                          <a:solidFill>
                            <a:schemeClr val="accent1">
                              <a:lumMod val="50000"/>
                            </a:schemeClr>
                          </a:solidFill>
                          <a:latin typeface="+mn-lt"/>
                        </a:rPr>
                        <a:t>0800</a:t>
                      </a:r>
                      <a:endParaRPr lang="ru-RU" sz="1200" b="1" dirty="0">
                        <a:solidFill>
                          <a:schemeClr val="accent1">
                            <a:lumMod val="50000"/>
                          </a:schemeClr>
                        </a:solidFill>
                        <a:latin typeface="+mn-lt"/>
                      </a:endParaRPr>
                    </a:p>
                  </a:txBody>
                  <a:tcPr/>
                </a:tc>
                <a:tc>
                  <a:txBody>
                    <a:bodyPr/>
                    <a:lstStyle/>
                    <a:p>
                      <a:r>
                        <a:rPr lang="ru-RU" sz="1200" b="1" dirty="0" smtClean="0">
                          <a:solidFill>
                            <a:schemeClr val="accent1">
                              <a:lumMod val="50000"/>
                            </a:schemeClr>
                          </a:solidFill>
                          <a:latin typeface="+mn-lt"/>
                        </a:rPr>
                        <a:t>КУЛЬТУРА, КИНЕМАТОГРАФИЯ</a:t>
                      </a:r>
                      <a:endParaRPr lang="ru-RU" sz="1200" b="1" dirty="0">
                        <a:solidFill>
                          <a:schemeClr val="accent1">
                            <a:lumMod val="50000"/>
                          </a:schemeClr>
                        </a:solidFill>
                        <a:latin typeface="+mn-lt"/>
                      </a:endParaRPr>
                    </a:p>
                  </a:txBody>
                  <a:tcPr/>
                </a:tc>
                <a:tc>
                  <a:txBody>
                    <a:bodyPr/>
                    <a:lstStyle/>
                    <a:p>
                      <a:r>
                        <a:rPr lang="ru-RU" sz="1200" b="1" dirty="0" smtClean="0">
                          <a:solidFill>
                            <a:schemeClr val="accent5">
                              <a:lumMod val="50000"/>
                            </a:schemeClr>
                          </a:solidFill>
                          <a:latin typeface="+mn-lt"/>
                        </a:rPr>
                        <a:t>706,9</a:t>
                      </a:r>
                      <a:endParaRPr lang="ru-RU" sz="1200" b="1" dirty="0">
                        <a:solidFill>
                          <a:schemeClr val="accent5">
                            <a:lumMod val="50000"/>
                          </a:schemeClr>
                        </a:solidFill>
                        <a:latin typeface="+mn-lt"/>
                      </a:endParaRPr>
                    </a:p>
                  </a:txBody>
                  <a:tcPr/>
                </a:tc>
                <a:tc>
                  <a:txBody>
                    <a:bodyPr/>
                    <a:lstStyle/>
                    <a:p>
                      <a:r>
                        <a:rPr lang="ru-RU" sz="1200" b="1" dirty="0" smtClean="0">
                          <a:solidFill>
                            <a:schemeClr val="accent5">
                              <a:lumMod val="50000"/>
                            </a:schemeClr>
                          </a:solidFill>
                          <a:latin typeface="+mn-lt"/>
                        </a:rPr>
                        <a:t>706,4</a:t>
                      </a:r>
                      <a:endParaRPr lang="ru-RU" sz="1200" b="1" dirty="0">
                        <a:solidFill>
                          <a:schemeClr val="accent5">
                            <a:lumMod val="50000"/>
                          </a:schemeClr>
                        </a:solidFill>
                        <a:latin typeface="+mn-lt"/>
                      </a:endParaRPr>
                    </a:p>
                  </a:txBody>
                  <a:tcPr/>
                </a:tc>
                <a:extLst>
                  <a:ext uri="{0D108BD9-81ED-4DB2-BD59-A6C34878D82A}">
                    <a16:rowId xmlns:a16="http://schemas.microsoft.com/office/drawing/2014/main" val="10009"/>
                  </a:ext>
                </a:extLst>
              </a:tr>
              <a:tr h="297581">
                <a:tc>
                  <a:txBody>
                    <a:bodyPr/>
                    <a:lstStyle/>
                    <a:p>
                      <a:r>
                        <a:rPr lang="ru-RU" sz="1200" b="1" dirty="0" smtClean="0">
                          <a:solidFill>
                            <a:schemeClr val="accent1">
                              <a:lumMod val="50000"/>
                            </a:schemeClr>
                          </a:solidFill>
                          <a:latin typeface="+mn-lt"/>
                        </a:rPr>
                        <a:t>1000</a:t>
                      </a:r>
                      <a:endParaRPr lang="ru-RU" sz="1200" b="1" dirty="0">
                        <a:solidFill>
                          <a:schemeClr val="accent1">
                            <a:lumMod val="50000"/>
                          </a:schemeClr>
                        </a:solidFill>
                        <a:latin typeface="+mn-lt"/>
                      </a:endParaRPr>
                    </a:p>
                  </a:txBody>
                  <a:tcPr/>
                </a:tc>
                <a:tc>
                  <a:txBody>
                    <a:bodyPr/>
                    <a:lstStyle/>
                    <a:p>
                      <a:r>
                        <a:rPr lang="ru-RU" sz="1200" b="1" dirty="0" smtClean="0">
                          <a:solidFill>
                            <a:schemeClr val="accent1">
                              <a:lumMod val="50000"/>
                            </a:schemeClr>
                          </a:solidFill>
                          <a:latin typeface="+mn-lt"/>
                        </a:rPr>
                        <a:t>СОЦИАЛЬНАЯ ПОЛИТИКА</a:t>
                      </a:r>
                      <a:endParaRPr lang="ru-RU" sz="1200" b="1" dirty="0">
                        <a:solidFill>
                          <a:schemeClr val="accent1">
                            <a:lumMod val="50000"/>
                          </a:schemeClr>
                        </a:solidFill>
                        <a:latin typeface="+mn-lt"/>
                      </a:endParaRPr>
                    </a:p>
                  </a:txBody>
                  <a:tcPr/>
                </a:tc>
                <a:tc>
                  <a:txBody>
                    <a:bodyPr/>
                    <a:lstStyle/>
                    <a:p>
                      <a:r>
                        <a:rPr lang="ru-RU" sz="1200" b="1" dirty="0" smtClean="0">
                          <a:solidFill>
                            <a:schemeClr val="accent5">
                              <a:lumMod val="50000"/>
                            </a:schemeClr>
                          </a:solidFill>
                          <a:latin typeface="+mn-lt"/>
                        </a:rPr>
                        <a:t>885,5</a:t>
                      </a:r>
                      <a:endParaRPr lang="ru-RU" sz="1200" b="1" dirty="0">
                        <a:solidFill>
                          <a:schemeClr val="accent5">
                            <a:lumMod val="50000"/>
                          </a:schemeClr>
                        </a:solidFill>
                        <a:latin typeface="+mn-lt"/>
                      </a:endParaRPr>
                    </a:p>
                  </a:txBody>
                  <a:tcPr/>
                </a:tc>
                <a:tc>
                  <a:txBody>
                    <a:bodyPr/>
                    <a:lstStyle/>
                    <a:p>
                      <a:r>
                        <a:rPr lang="ru-RU" sz="1200" b="1" dirty="0" smtClean="0">
                          <a:solidFill>
                            <a:schemeClr val="accent5">
                              <a:lumMod val="50000"/>
                            </a:schemeClr>
                          </a:solidFill>
                          <a:latin typeface="+mn-lt"/>
                        </a:rPr>
                        <a:t>870,5</a:t>
                      </a:r>
                      <a:endParaRPr lang="ru-RU" sz="1200" b="1" dirty="0">
                        <a:solidFill>
                          <a:schemeClr val="accent5">
                            <a:lumMod val="50000"/>
                          </a:schemeClr>
                        </a:solidFill>
                        <a:latin typeface="+mn-lt"/>
                      </a:endParaRPr>
                    </a:p>
                  </a:txBody>
                  <a:tcPr/>
                </a:tc>
                <a:extLst>
                  <a:ext uri="{0D108BD9-81ED-4DB2-BD59-A6C34878D82A}">
                    <a16:rowId xmlns:a16="http://schemas.microsoft.com/office/drawing/2014/main" val="10010"/>
                  </a:ext>
                </a:extLst>
              </a:tr>
              <a:tr h="297581">
                <a:tc>
                  <a:txBody>
                    <a:bodyPr/>
                    <a:lstStyle/>
                    <a:p>
                      <a:r>
                        <a:rPr lang="ru-RU" sz="1200" b="1" dirty="0" smtClean="0">
                          <a:solidFill>
                            <a:schemeClr val="accent1">
                              <a:lumMod val="50000"/>
                            </a:schemeClr>
                          </a:solidFill>
                          <a:latin typeface="+mn-lt"/>
                        </a:rPr>
                        <a:t>1100</a:t>
                      </a:r>
                      <a:endParaRPr lang="ru-RU" sz="1200" b="1" dirty="0">
                        <a:solidFill>
                          <a:schemeClr val="accent1">
                            <a:lumMod val="50000"/>
                          </a:schemeClr>
                        </a:solidFill>
                        <a:latin typeface="+mn-lt"/>
                      </a:endParaRPr>
                    </a:p>
                  </a:txBody>
                  <a:tcPr/>
                </a:tc>
                <a:tc>
                  <a:txBody>
                    <a:bodyPr/>
                    <a:lstStyle/>
                    <a:p>
                      <a:r>
                        <a:rPr lang="ru-RU" sz="1200" b="1" dirty="0" smtClean="0">
                          <a:solidFill>
                            <a:schemeClr val="accent1">
                              <a:lumMod val="50000"/>
                            </a:schemeClr>
                          </a:solidFill>
                          <a:latin typeface="+mn-lt"/>
                        </a:rPr>
                        <a:t>ФИЗИЧЕСКАЯ КУЛЬТУРА И СПОРТ</a:t>
                      </a:r>
                      <a:endParaRPr lang="ru-RU" sz="1200" b="1" dirty="0">
                        <a:solidFill>
                          <a:schemeClr val="accent1">
                            <a:lumMod val="50000"/>
                          </a:schemeClr>
                        </a:solidFill>
                        <a:latin typeface="+mn-lt"/>
                      </a:endParaRPr>
                    </a:p>
                  </a:txBody>
                  <a:tcPr/>
                </a:tc>
                <a:tc>
                  <a:txBody>
                    <a:bodyPr/>
                    <a:lstStyle/>
                    <a:p>
                      <a:r>
                        <a:rPr lang="ru-RU" sz="1200" b="1" dirty="0" smtClean="0">
                          <a:solidFill>
                            <a:schemeClr val="accent5">
                              <a:lumMod val="50000"/>
                            </a:schemeClr>
                          </a:solidFill>
                          <a:latin typeface="+mn-lt"/>
                        </a:rPr>
                        <a:t>753,0</a:t>
                      </a:r>
                      <a:endParaRPr lang="ru-RU" sz="1200" b="1" dirty="0">
                        <a:solidFill>
                          <a:schemeClr val="accent5">
                            <a:lumMod val="50000"/>
                          </a:schemeClr>
                        </a:solidFill>
                        <a:latin typeface="+mn-lt"/>
                      </a:endParaRPr>
                    </a:p>
                  </a:txBody>
                  <a:tcPr/>
                </a:tc>
                <a:tc>
                  <a:txBody>
                    <a:bodyPr/>
                    <a:lstStyle/>
                    <a:p>
                      <a:r>
                        <a:rPr lang="ru-RU" sz="1200" b="1" dirty="0" smtClean="0">
                          <a:solidFill>
                            <a:schemeClr val="accent5">
                              <a:lumMod val="50000"/>
                            </a:schemeClr>
                          </a:solidFill>
                          <a:latin typeface="+mn-lt"/>
                        </a:rPr>
                        <a:t>752,6</a:t>
                      </a:r>
                      <a:endParaRPr lang="ru-RU" sz="1200" b="1" dirty="0">
                        <a:solidFill>
                          <a:schemeClr val="accent5">
                            <a:lumMod val="50000"/>
                          </a:schemeClr>
                        </a:solidFill>
                        <a:latin typeface="+mn-lt"/>
                      </a:endParaRPr>
                    </a:p>
                  </a:txBody>
                  <a:tcPr/>
                </a:tc>
                <a:extLst>
                  <a:ext uri="{0D108BD9-81ED-4DB2-BD59-A6C34878D82A}">
                    <a16:rowId xmlns:a16="http://schemas.microsoft.com/office/drawing/2014/main" val="10011"/>
                  </a:ext>
                </a:extLst>
              </a:tr>
              <a:tr h="297581">
                <a:tc>
                  <a:txBody>
                    <a:bodyPr/>
                    <a:lstStyle/>
                    <a:p>
                      <a:r>
                        <a:rPr lang="ru-RU" sz="1200" b="1" dirty="0" smtClean="0">
                          <a:solidFill>
                            <a:schemeClr val="accent1">
                              <a:lumMod val="50000"/>
                            </a:schemeClr>
                          </a:solidFill>
                          <a:latin typeface="+mn-lt"/>
                        </a:rPr>
                        <a:t>1200</a:t>
                      </a:r>
                      <a:endParaRPr lang="ru-RU" sz="1200" b="1" dirty="0">
                        <a:solidFill>
                          <a:schemeClr val="accent1">
                            <a:lumMod val="50000"/>
                          </a:schemeClr>
                        </a:solidFill>
                        <a:latin typeface="+mn-lt"/>
                      </a:endParaRPr>
                    </a:p>
                  </a:txBody>
                  <a:tcPr/>
                </a:tc>
                <a:tc>
                  <a:txBody>
                    <a:bodyPr/>
                    <a:lstStyle/>
                    <a:p>
                      <a:r>
                        <a:rPr lang="ru-RU" sz="1200" b="1" dirty="0" smtClean="0">
                          <a:solidFill>
                            <a:schemeClr val="accent1">
                              <a:lumMod val="50000"/>
                            </a:schemeClr>
                          </a:solidFill>
                          <a:latin typeface="+mn-lt"/>
                        </a:rPr>
                        <a:t>СРЕДСТВА МАССОВОЙ ИНФОРМАЦИИ</a:t>
                      </a:r>
                      <a:endParaRPr lang="ru-RU" sz="1200" b="1" dirty="0">
                        <a:solidFill>
                          <a:schemeClr val="accent1">
                            <a:lumMod val="50000"/>
                          </a:schemeClr>
                        </a:solidFill>
                        <a:latin typeface="+mn-lt"/>
                      </a:endParaRPr>
                    </a:p>
                  </a:txBody>
                  <a:tcPr/>
                </a:tc>
                <a:tc>
                  <a:txBody>
                    <a:bodyPr/>
                    <a:lstStyle/>
                    <a:p>
                      <a:r>
                        <a:rPr lang="ru-RU" sz="1200" b="1" dirty="0" smtClean="0">
                          <a:solidFill>
                            <a:schemeClr val="accent5">
                              <a:lumMod val="50000"/>
                            </a:schemeClr>
                          </a:solidFill>
                          <a:latin typeface="+mn-lt"/>
                        </a:rPr>
                        <a:t>10,6</a:t>
                      </a:r>
                      <a:endParaRPr lang="ru-RU" sz="1200" b="1" dirty="0">
                        <a:solidFill>
                          <a:schemeClr val="accent5">
                            <a:lumMod val="50000"/>
                          </a:schemeClr>
                        </a:solidFill>
                        <a:latin typeface="+mn-lt"/>
                      </a:endParaRPr>
                    </a:p>
                  </a:txBody>
                  <a:tcPr/>
                </a:tc>
                <a:tc>
                  <a:txBody>
                    <a:bodyPr/>
                    <a:lstStyle/>
                    <a:p>
                      <a:r>
                        <a:rPr lang="ru-RU" sz="1200" b="1" dirty="0" smtClean="0">
                          <a:solidFill>
                            <a:schemeClr val="accent5">
                              <a:lumMod val="50000"/>
                            </a:schemeClr>
                          </a:solidFill>
                          <a:latin typeface="+mn-lt"/>
                        </a:rPr>
                        <a:t>10,6</a:t>
                      </a:r>
                      <a:endParaRPr lang="ru-RU" sz="1200" b="1" dirty="0">
                        <a:solidFill>
                          <a:schemeClr val="accent5">
                            <a:lumMod val="50000"/>
                          </a:schemeClr>
                        </a:solidFill>
                        <a:latin typeface="+mn-lt"/>
                      </a:endParaRPr>
                    </a:p>
                  </a:txBody>
                  <a:tcPr/>
                </a:tc>
                <a:extLst>
                  <a:ext uri="{0D108BD9-81ED-4DB2-BD59-A6C34878D82A}">
                    <a16:rowId xmlns:a16="http://schemas.microsoft.com/office/drawing/2014/main" val="10012"/>
                  </a:ext>
                </a:extLst>
              </a:tr>
              <a:tr h="470876">
                <a:tc>
                  <a:txBody>
                    <a:bodyPr/>
                    <a:lstStyle/>
                    <a:p>
                      <a:r>
                        <a:rPr lang="ru-RU" sz="1200" b="1" dirty="0" smtClean="0">
                          <a:solidFill>
                            <a:schemeClr val="accent1">
                              <a:lumMod val="50000"/>
                            </a:schemeClr>
                          </a:solidFill>
                          <a:latin typeface="+mn-lt"/>
                        </a:rPr>
                        <a:t>1300</a:t>
                      </a:r>
                      <a:endParaRPr lang="ru-RU" sz="1200" b="1" dirty="0">
                        <a:solidFill>
                          <a:schemeClr val="accent1">
                            <a:lumMod val="50000"/>
                          </a:schemeClr>
                        </a:solidFill>
                        <a:latin typeface="+mn-lt"/>
                      </a:endParaRPr>
                    </a:p>
                  </a:txBody>
                  <a:tcPr/>
                </a:tc>
                <a:tc>
                  <a:txBody>
                    <a:bodyPr/>
                    <a:lstStyle/>
                    <a:p>
                      <a:r>
                        <a:rPr lang="ru-RU" sz="1200" b="1" dirty="0" smtClean="0">
                          <a:solidFill>
                            <a:schemeClr val="accent1">
                              <a:lumMod val="50000"/>
                            </a:schemeClr>
                          </a:solidFill>
                          <a:latin typeface="+mn-lt"/>
                        </a:rPr>
                        <a:t>ОБСЛУЖИВАНИЕ  ГОСУДАРСТВЕННОГО И МУНИЦИПАЛЬНОГО ДОЛГА</a:t>
                      </a:r>
                      <a:endParaRPr lang="ru-RU" sz="1200" b="1" dirty="0">
                        <a:solidFill>
                          <a:schemeClr val="accent1">
                            <a:lumMod val="50000"/>
                          </a:schemeClr>
                        </a:solidFill>
                        <a:latin typeface="+mn-lt"/>
                      </a:endParaRPr>
                    </a:p>
                  </a:txBody>
                  <a:tcPr/>
                </a:tc>
                <a:tc>
                  <a:txBody>
                    <a:bodyPr/>
                    <a:lstStyle/>
                    <a:p>
                      <a:r>
                        <a:rPr lang="ru-RU" sz="1200" b="1" dirty="0" smtClean="0">
                          <a:solidFill>
                            <a:schemeClr val="accent5">
                              <a:lumMod val="50000"/>
                            </a:schemeClr>
                          </a:solidFill>
                          <a:latin typeface="+mn-lt"/>
                        </a:rPr>
                        <a:t>0,5</a:t>
                      </a:r>
                      <a:endParaRPr lang="ru-RU" sz="1200" b="1" dirty="0">
                        <a:solidFill>
                          <a:schemeClr val="accent5">
                            <a:lumMod val="50000"/>
                          </a:schemeClr>
                        </a:solidFill>
                        <a:latin typeface="+mn-lt"/>
                      </a:endParaRPr>
                    </a:p>
                  </a:txBody>
                  <a:tcPr/>
                </a:tc>
                <a:tc>
                  <a:txBody>
                    <a:bodyPr/>
                    <a:lstStyle/>
                    <a:p>
                      <a:r>
                        <a:rPr lang="ru-RU" sz="1200" b="1" dirty="0" smtClean="0">
                          <a:solidFill>
                            <a:schemeClr val="accent5">
                              <a:lumMod val="50000"/>
                            </a:schemeClr>
                          </a:solidFill>
                          <a:latin typeface="+mn-lt"/>
                        </a:rPr>
                        <a:t>0,5</a:t>
                      </a:r>
                      <a:endParaRPr lang="ru-RU" sz="1200" b="1" dirty="0">
                        <a:solidFill>
                          <a:schemeClr val="accent5">
                            <a:lumMod val="50000"/>
                          </a:schemeClr>
                        </a:solidFill>
                        <a:latin typeface="+mn-lt"/>
                      </a:endParaRPr>
                    </a:p>
                  </a:txBody>
                  <a:tcPr/>
                </a:tc>
                <a:extLst>
                  <a:ext uri="{0D108BD9-81ED-4DB2-BD59-A6C34878D82A}">
                    <a16:rowId xmlns:a16="http://schemas.microsoft.com/office/drawing/2014/main" val="10013"/>
                  </a:ext>
                </a:extLst>
              </a:tr>
            </a:tbl>
          </a:graphicData>
        </a:graphic>
      </p:graphicFrame>
      <p:sp>
        <p:nvSpPr>
          <p:cNvPr id="3" name="Номер слайда 2"/>
          <p:cNvSpPr>
            <a:spLocks noGrp="1"/>
          </p:cNvSpPr>
          <p:nvPr>
            <p:ph type="sldNum" sz="quarter" idx="12"/>
          </p:nvPr>
        </p:nvSpPr>
        <p:spPr/>
        <p:txBody>
          <a:bodyPr/>
          <a:lstStyle/>
          <a:p>
            <a:fld id="{CC173F88-3387-453B-9303-AC0210B95CB8}" type="slidenum">
              <a:rPr lang="ru-RU" smtClean="0"/>
              <a:pPr/>
              <a:t>25</a:t>
            </a:fld>
            <a:endParaRPr lang="ru-RU"/>
          </a:p>
        </p:txBody>
      </p:sp>
    </p:spTree>
    <p:extLst>
      <p:ext uri="{BB962C8B-B14F-4D97-AF65-F5344CB8AC3E}">
        <p14:creationId xmlns:p14="http://schemas.microsoft.com/office/powerpoint/2010/main" val="17014333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 name="Прямоугольник 29"/>
          <p:cNvSpPr/>
          <p:nvPr/>
        </p:nvSpPr>
        <p:spPr>
          <a:xfrm>
            <a:off x="0" y="1392073"/>
            <a:ext cx="9144000" cy="5330003"/>
          </a:xfrm>
          <a:prstGeom prst="rect">
            <a:avLst/>
          </a:prstGeom>
          <a:solidFill>
            <a:schemeClr val="bg1">
              <a:alpha val="89000"/>
            </a:schemeClr>
          </a:solidFill>
          <a:ln w="180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dirty="0"/>
          </a:p>
        </p:txBody>
      </p:sp>
      <p:sp>
        <p:nvSpPr>
          <p:cNvPr id="28" name="Прямоугольник 27"/>
          <p:cNvSpPr/>
          <p:nvPr/>
        </p:nvSpPr>
        <p:spPr>
          <a:xfrm>
            <a:off x="0" y="1"/>
            <a:ext cx="9144000" cy="1392072"/>
          </a:xfrm>
          <a:prstGeom prst="rect">
            <a:avLst/>
          </a:prstGeom>
          <a:solidFill>
            <a:schemeClr val="accent5">
              <a:lumMod val="75000"/>
              <a:alpha val="94000"/>
            </a:schemeClr>
          </a:solidFill>
          <a:ln w="18097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296091" y="268513"/>
            <a:ext cx="8560525" cy="795801"/>
          </a:xfrm>
        </p:spPr>
        <p:txBody>
          <a:bodyPr>
            <a:noAutofit/>
          </a:bodyPr>
          <a:lstStyle/>
          <a:p>
            <a:pPr algn="ctr"/>
            <a:r>
              <a:rPr lang="ru-RU" sz="2800" b="1" dirty="0" smtClean="0">
                <a:solidFill>
                  <a:schemeClr val="bg1"/>
                </a:solidFill>
                <a:latin typeface="+mn-lt"/>
              </a:rPr>
              <a:t>Сведения </a:t>
            </a:r>
            <a:r>
              <a:rPr lang="ru-RU" sz="2800" b="1" dirty="0">
                <a:solidFill>
                  <a:schemeClr val="bg1"/>
                </a:solidFill>
                <a:latin typeface="+mn-lt"/>
              </a:rPr>
              <a:t>о расходах местного бюджета</a:t>
            </a:r>
            <a:endParaRPr lang="ru-RU" sz="2800" b="1" dirty="0">
              <a:ln w="18415" cmpd="sng">
                <a:solidFill>
                  <a:srgbClr val="FFFFFF"/>
                </a:solidFill>
                <a:prstDash val="solid"/>
              </a:ln>
              <a:solidFill>
                <a:schemeClr val="bg1"/>
              </a:solidFill>
              <a:effectLst>
                <a:outerShdw blurRad="63500" dir="3600000" algn="tl" rotWithShape="0">
                  <a:srgbClr val="000000">
                    <a:alpha val="70000"/>
                  </a:srgbClr>
                </a:outerShdw>
              </a:effectLst>
              <a:latin typeface="+mn-lt"/>
            </a:endParaRPr>
          </a:p>
        </p:txBody>
      </p:sp>
      <p:sp>
        <p:nvSpPr>
          <p:cNvPr id="29" name="Прямоугольник 28"/>
          <p:cNvSpPr/>
          <p:nvPr/>
        </p:nvSpPr>
        <p:spPr>
          <a:xfrm>
            <a:off x="214128" y="206343"/>
            <a:ext cx="8725156" cy="953717"/>
          </a:xfrm>
          <a:prstGeom prst="rect">
            <a:avLst/>
          </a:prstGeom>
          <a:no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8"/>
          <p:cNvSpPr/>
          <p:nvPr/>
        </p:nvSpPr>
        <p:spPr>
          <a:xfrm>
            <a:off x="1730523" y="1454243"/>
            <a:ext cx="5682954" cy="523220"/>
          </a:xfrm>
          <a:prstGeom prst="rect">
            <a:avLst/>
          </a:prstGeom>
        </p:spPr>
        <p:txBody>
          <a:bodyPr wrap="square">
            <a:spAutoFit/>
          </a:bodyPr>
          <a:lstStyle/>
          <a:p>
            <a:pPr lvl="0" algn="ctr"/>
            <a:r>
              <a:rPr lang="ru-RU" sz="1400" b="1" dirty="0" smtClean="0">
                <a:solidFill>
                  <a:schemeClr val="accent1">
                    <a:lumMod val="50000"/>
                  </a:schemeClr>
                </a:solidFill>
                <a:cs typeface="Courier New" pitchFamily="49" charset="0"/>
              </a:rPr>
              <a:t>Расходы на ДОРОЖНОЕ ХОЗЯЙСТВО в 2025 году составили </a:t>
            </a:r>
          </a:p>
          <a:p>
            <a:pPr lvl="0" algn="ctr"/>
            <a:r>
              <a:rPr lang="ru-RU" sz="1400" b="1" dirty="0" smtClean="0">
                <a:solidFill>
                  <a:schemeClr val="accent1">
                    <a:lumMod val="50000"/>
                  </a:schemeClr>
                </a:solidFill>
                <a:cs typeface="Courier New" pitchFamily="49" charset="0"/>
              </a:rPr>
              <a:t>по ПЛАНУ – 681,1 млн. руб., по ФАКТУ – 669,6 млн. руб. </a:t>
            </a:r>
            <a:endParaRPr lang="ru-RU" sz="1400" b="1" dirty="0">
              <a:solidFill>
                <a:schemeClr val="accent1">
                  <a:lumMod val="50000"/>
                </a:schemeClr>
              </a:solidFill>
              <a:cs typeface="Arial" pitchFamily="34" charset="0"/>
            </a:endParaRPr>
          </a:p>
        </p:txBody>
      </p:sp>
      <p:sp>
        <p:nvSpPr>
          <p:cNvPr id="10" name="Прямоугольник 9"/>
          <p:cNvSpPr/>
          <p:nvPr/>
        </p:nvSpPr>
        <p:spPr>
          <a:xfrm>
            <a:off x="214128" y="1977463"/>
            <a:ext cx="6096000" cy="1923604"/>
          </a:xfrm>
          <a:prstGeom prst="rect">
            <a:avLst/>
          </a:prstGeom>
        </p:spPr>
        <p:txBody>
          <a:bodyPr>
            <a:spAutoFit/>
          </a:bodyPr>
          <a:lstStyle/>
          <a:p>
            <a:r>
              <a:rPr lang="ru-RU" sz="1400" b="1" dirty="0" smtClean="0">
                <a:solidFill>
                  <a:schemeClr val="accent1">
                    <a:lumMod val="50000"/>
                  </a:schemeClr>
                </a:solidFill>
              </a:rPr>
              <a:t>Данные средства направлены на содержание и ремонт учтенных в городском округе:</a:t>
            </a:r>
          </a:p>
          <a:p>
            <a:pPr>
              <a:buFontTx/>
              <a:buChar char="-"/>
            </a:pPr>
            <a:r>
              <a:rPr lang="ru-RU" sz="1100" dirty="0" smtClean="0"/>
              <a:t>280,9 км дорог, </a:t>
            </a:r>
          </a:p>
          <a:p>
            <a:pPr>
              <a:buFontTx/>
              <a:buChar char="-"/>
            </a:pPr>
            <a:r>
              <a:rPr lang="ru-RU" sz="1100" dirty="0" smtClean="0"/>
              <a:t> 592,0 тыс. м</a:t>
            </a:r>
            <a:r>
              <a:rPr lang="ru-RU" sz="1100" baseline="30000" dirty="0" smtClean="0"/>
              <a:t>2 </a:t>
            </a:r>
            <a:r>
              <a:rPr lang="ru-RU" sz="1100" dirty="0" smtClean="0"/>
              <a:t>тротуаров, </a:t>
            </a:r>
          </a:p>
          <a:p>
            <a:pPr>
              <a:buFontTx/>
              <a:buChar char="-"/>
            </a:pPr>
            <a:r>
              <a:rPr lang="ru-RU" sz="1100" dirty="0" smtClean="0"/>
              <a:t> 220 остановок транспорта общего пользования, </a:t>
            </a:r>
          </a:p>
          <a:p>
            <a:pPr>
              <a:buFontTx/>
              <a:buChar char="-"/>
            </a:pPr>
            <a:r>
              <a:rPr lang="ru-RU" sz="1100" dirty="0" smtClean="0"/>
              <a:t> 29 км ливневой канализации, </a:t>
            </a:r>
          </a:p>
          <a:p>
            <a:pPr>
              <a:buFontTx/>
              <a:buChar char="-"/>
            </a:pPr>
            <a:r>
              <a:rPr lang="ru-RU" sz="1100" dirty="0" smtClean="0"/>
              <a:t> 11 мостов, автодорожных путепроводов и пешеходных мостов, </a:t>
            </a:r>
          </a:p>
          <a:p>
            <a:pPr>
              <a:buFontTx/>
              <a:buChar char="-"/>
            </a:pPr>
            <a:r>
              <a:rPr lang="ru-RU" sz="1100" dirty="0" smtClean="0"/>
              <a:t>116 светофорных объектов, </a:t>
            </a:r>
          </a:p>
          <a:p>
            <a:pPr>
              <a:buFontTx/>
              <a:buChar char="-"/>
            </a:pPr>
            <a:r>
              <a:rPr lang="ru-RU" sz="1100" dirty="0" smtClean="0"/>
              <a:t> 8 200 дорожных знаков, </a:t>
            </a:r>
          </a:p>
          <a:p>
            <a:pPr>
              <a:buFontTx/>
              <a:buChar char="-"/>
            </a:pPr>
            <a:r>
              <a:rPr lang="ru-RU" sz="1100" dirty="0" smtClean="0"/>
              <a:t> 39 986 п. м пешеходных ограждений.</a:t>
            </a:r>
          </a:p>
        </p:txBody>
      </p:sp>
      <p:sp>
        <p:nvSpPr>
          <p:cNvPr id="11" name="Прямоугольник 10"/>
          <p:cNvSpPr/>
          <p:nvPr/>
        </p:nvSpPr>
        <p:spPr>
          <a:xfrm>
            <a:off x="250403" y="3867841"/>
            <a:ext cx="8643193" cy="3370153"/>
          </a:xfrm>
          <a:prstGeom prst="rect">
            <a:avLst/>
          </a:prstGeom>
        </p:spPr>
        <p:txBody>
          <a:bodyPr wrap="square">
            <a:spAutoFit/>
          </a:bodyPr>
          <a:lstStyle/>
          <a:p>
            <a:r>
              <a:rPr lang="ru-RU" sz="1400" b="1" dirty="0" smtClean="0">
                <a:solidFill>
                  <a:schemeClr val="accent1">
                    <a:lumMod val="50000"/>
                  </a:schemeClr>
                </a:solidFill>
              </a:rPr>
              <a:t>В 2025 году:</a:t>
            </a:r>
          </a:p>
          <a:p>
            <a:endParaRPr lang="ru-RU" sz="600" dirty="0" smtClean="0"/>
          </a:p>
          <a:p>
            <a:r>
              <a:rPr lang="ru-RU" sz="1100" dirty="0" smtClean="0"/>
              <a:t>Приведено в нормативное состояние 10 остановок общественного транспорта.</a:t>
            </a:r>
          </a:p>
          <a:p>
            <a:endParaRPr lang="ru-RU" sz="1100" dirty="0" smtClean="0"/>
          </a:p>
          <a:p>
            <a:r>
              <a:rPr lang="ru-RU" sz="1100" dirty="0" smtClean="0"/>
              <a:t>На мероприятия по обеспечению безопасности дорожного движения направлено за счет средств местного бюджета 23,1 млн. руб., </a:t>
            </a:r>
            <a:r>
              <a:rPr lang="ru-RU" sz="1100" dirty="0"/>
              <a:t>в том числе на мероприятия по приведению маршрута «дом-школа-дом» в нормативное состояние, устройство пешеходных переходов, искусственных дорожных неровностей, мониторинг дорожного </a:t>
            </a:r>
            <a:r>
              <a:rPr lang="ru-RU" sz="1100" dirty="0" smtClean="0"/>
              <a:t>движения</a:t>
            </a:r>
          </a:p>
          <a:p>
            <a:endParaRPr lang="ru-RU" sz="1100" dirty="0" smtClean="0"/>
          </a:p>
          <a:p>
            <a:r>
              <a:rPr lang="ru-RU" sz="1100" dirty="0" smtClean="0"/>
              <a:t>Проведено устройство 4 светофоров</a:t>
            </a:r>
            <a:r>
              <a:rPr lang="ru-RU" sz="1100" dirty="0"/>
              <a:t>.</a:t>
            </a:r>
            <a:endParaRPr lang="ru-RU" sz="1100" dirty="0" smtClean="0"/>
          </a:p>
          <a:p>
            <a:endParaRPr lang="ru-RU" sz="1100" dirty="0" smtClean="0"/>
          </a:p>
          <a:p>
            <a:r>
              <a:rPr lang="ru-RU" sz="1100" dirty="0" smtClean="0"/>
              <a:t>Выполнены работы по ремонту 21 участка автодорог протяженностью 7,8 км, общей площадью 108,7 тыс. м</a:t>
            </a:r>
            <a:r>
              <a:rPr lang="ru-RU" sz="1100" baseline="30000" dirty="0" smtClean="0"/>
              <a:t>2</a:t>
            </a:r>
            <a:endParaRPr lang="ru-RU" sz="1100" dirty="0" smtClean="0"/>
          </a:p>
          <a:p>
            <a:endParaRPr lang="ru-RU" sz="1100" dirty="0" smtClean="0"/>
          </a:p>
          <a:p>
            <a:r>
              <a:rPr lang="ru-RU" sz="1100" dirty="0" smtClean="0"/>
              <a:t>Выполнен текущий ремонт автомобильных дорог на общей площади 6,5 тыс. м</a:t>
            </a:r>
            <a:r>
              <a:rPr lang="ru-RU" sz="1100" baseline="30000" dirty="0" smtClean="0"/>
              <a:t>2</a:t>
            </a:r>
            <a:r>
              <a:rPr lang="ru-RU" sz="1100" dirty="0" smtClean="0"/>
              <a:t> на сумму 5,2 млн. руб. </a:t>
            </a:r>
          </a:p>
          <a:p>
            <a:endParaRPr lang="ru-RU" sz="1100" dirty="0"/>
          </a:p>
          <a:p>
            <a:r>
              <a:rPr lang="ru-RU" sz="1100" dirty="0" smtClean="0"/>
              <a:t>Выполнено устройство тротуаров </a:t>
            </a:r>
            <a:r>
              <a:rPr lang="en-US" sz="1100" dirty="0" smtClean="0"/>
              <a:t> </a:t>
            </a:r>
            <a:r>
              <a:rPr lang="ru-RU" sz="1100" dirty="0" smtClean="0"/>
              <a:t>общей площадью 3,2 тыс.м</a:t>
            </a:r>
            <a:r>
              <a:rPr lang="ru-RU" sz="1100" baseline="30000" dirty="0" smtClean="0"/>
              <a:t>2</a:t>
            </a:r>
            <a:r>
              <a:rPr lang="ru-RU" sz="1100" dirty="0" smtClean="0"/>
              <a:t> на сумму 15 179,4 тыс. руб.</a:t>
            </a:r>
          </a:p>
          <a:p>
            <a:endParaRPr lang="ru-RU" sz="1100" dirty="0"/>
          </a:p>
          <a:p>
            <a:r>
              <a:rPr lang="ru-RU" sz="1100" dirty="0" smtClean="0"/>
              <a:t>Выполнен ремонт тротуаров  на общей площади 2,5 </a:t>
            </a:r>
            <a:r>
              <a:rPr lang="ru-RU" sz="1100" dirty="0"/>
              <a:t>тыс. </a:t>
            </a:r>
            <a:r>
              <a:rPr lang="ru-RU" sz="1100" dirty="0" smtClean="0"/>
              <a:t>м</a:t>
            </a:r>
            <a:r>
              <a:rPr lang="ru-RU" sz="1100" baseline="30000" dirty="0" smtClean="0"/>
              <a:t>2</a:t>
            </a:r>
            <a:r>
              <a:rPr lang="ru-RU" sz="1100" dirty="0" smtClean="0"/>
              <a:t> на сумму 9 058,0 тыс. руб.</a:t>
            </a:r>
            <a:endParaRPr lang="ru-RU" sz="1100" dirty="0"/>
          </a:p>
          <a:p>
            <a:endParaRPr lang="ru-RU" sz="1100" dirty="0" smtClean="0"/>
          </a:p>
          <a:p>
            <a:endParaRPr lang="ru-RU" sz="1100" dirty="0"/>
          </a:p>
        </p:txBody>
      </p:sp>
      <p:pic>
        <p:nvPicPr>
          <p:cNvPr id="14" name="Picture 2" descr="C:\Users\cherepanova\Desktop\3654010.png"/>
          <p:cNvPicPr>
            <a:picLocks noChangeAspect="1" noChangeArrowheads="1"/>
          </p:cNvPicPr>
          <p:nvPr/>
        </p:nvPicPr>
        <p:blipFill>
          <a:blip r:embed="rId2" cstate="print">
            <a:duotone>
              <a:schemeClr val="accent4">
                <a:shade val="45000"/>
                <a:satMod val="135000"/>
              </a:schemeClr>
              <a:prstClr val="white"/>
            </a:duotone>
          </a:blip>
          <a:srcRect/>
          <a:stretch>
            <a:fillRect/>
          </a:stretch>
        </p:blipFill>
        <p:spPr bwMode="auto">
          <a:xfrm>
            <a:off x="6716995" y="2174246"/>
            <a:ext cx="1680635" cy="1680635"/>
          </a:xfrm>
          <a:prstGeom prst="rect">
            <a:avLst/>
          </a:prstGeom>
          <a:noFill/>
        </p:spPr>
      </p:pic>
      <p:sp>
        <p:nvSpPr>
          <p:cNvPr id="3" name="Номер слайда 2"/>
          <p:cNvSpPr>
            <a:spLocks noGrp="1"/>
          </p:cNvSpPr>
          <p:nvPr>
            <p:ph type="sldNum" sz="quarter" idx="12"/>
          </p:nvPr>
        </p:nvSpPr>
        <p:spPr/>
        <p:txBody>
          <a:bodyPr/>
          <a:lstStyle/>
          <a:p>
            <a:fld id="{CC173F88-3387-453B-9303-AC0210B95CB8}" type="slidenum">
              <a:rPr lang="ru-RU" smtClean="0"/>
              <a:pPr/>
              <a:t>26</a:t>
            </a:fld>
            <a:endParaRPr lang="ru-RU"/>
          </a:p>
        </p:txBody>
      </p:sp>
    </p:spTree>
    <p:extLst>
      <p:ext uri="{BB962C8B-B14F-4D97-AF65-F5344CB8AC3E}">
        <p14:creationId xmlns:p14="http://schemas.microsoft.com/office/powerpoint/2010/main" val="60652179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 name="Прямоугольник 29"/>
          <p:cNvSpPr/>
          <p:nvPr/>
        </p:nvSpPr>
        <p:spPr>
          <a:xfrm>
            <a:off x="-98854" y="1391337"/>
            <a:ext cx="9144000" cy="5466663"/>
          </a:xfrm>
          <a:prstGeom prst="rect">
            <a:avLst/>
          </a:prstGeom>
          <a:solidFill>
            <a:schemeClr val="bg1">
              <a:alpha val="89000"/>
            </a:schemeClr>
          </a:solidFill>
          <a:ln w="180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dirty="0"/>
          </a:p>
        </p:txBody>
      </p:sp>
      <p:sp>
        <p:nvSpPr>
          <p:cNvPr id="28" name="Прямоугольник 27"/>
          <p:cNvSpPr/>
          <p:nvPr/>
        </p:nvSpPr>
        <p:spPr>
          <a:xfrm>
            <a:off x="0" y="1"/>
            <a:ext cx="9144000" cy="1392072"/>
          </a:xfrm>
          <a:prstGeom prst="rect">
            <a:avLst/>
          </a:prstGeom>
          <a:solidFill>
            <a:schemeClr val="accent5">
              <a:lumMod val="75000"/>
              <a:alpha val="94000"/>
            </a:schemeClr>
          </a:solidFill>
          <a:ln w="18097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296091" y="268513"/>
            <a:ext cx="8560525" cy="795801"/>
          </a:xfrm>
        </p:spPr>
        <p:txBody>
          <a:bodyPr>
            <a:noAutofit/>
          </a:bodyPr>
          <a:lstStyle/>
          <a:p>
            <a:pPr algn="ctr"/>
            <a:r>
              <a:rPr lang="ru-RU" sz="2800" b="1" dirty="0" smtClean="0">
                <a:solidFill>
                  <a:schemeClr val="bg1"/>
                </a:solidFill>
                <a:latin typeface="+mn-lt"/>
              </a:rPr>
              <a:t>Сведения </a:t>
            </a:r>
            <a:r>
              <a:rPr lang="ru-RU" sz="2800" b="1" dirty="0">
                <a:solidFill>
                  <a:schemeClr val="bg1"/>
                </a:solidFill>
                <a:latin typeface="+mn-lt"/>
              </a:rPr>
              <a:t>о расходах местного бюджета</a:t>
            </a:r>
            <a:endParaRPr lang="ru-RU" sz="2800" b="1" dirty="0">
              <a:ln w="18415" cmpd="sng">
                <a:solidFill>
                  <a:srgbClr val="FFFFFF"/>
                </a:solidFill>
                <a:prstDash val="solid"/>
              </a:ln>
              <a:solidFill>
                <a:schemeClr val="bg1"/>
              </a:solidFill>
              <a:effectLst>
                <a:outerShdw blurRad="63500" dir="3600000" algn="tl" rotWithShape="0">
                  <a:srgbClr val="000000">
                    <a:alpha val="70000"/>
                  </a:srgbClr>
                </a:outerShdw>
              </a:effectLst>
              <a:latin typeface="+mn-lt"/>
            </a:endParaRPr>
          </a:p>
        </p:txBody>
      </p:sp>
      <p:sp>
        <p:nvSpPr>
          <p:cNvPr id="29" name="Прямоугольник 28"/>
          <p:cNvSpPr/>
          <p:nvPr/>
        </p:nvSpPr>
        <p:spPr>
          <a:xfrm>
            <a:off x="214128" y="206343"/>
            <a:ext cx="8725156" cy="953717"/>
          </a:xfrm>
          <a:prstGeom prst="rect">
            <a:avLst/>
          </a:prstGeom>
          <a:no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Прямоугольник 6"/>
          <p:cNvSpPr/>
          <p:nvPr/>
        </p:nvSpPr>
        <p:spPr>
          <a:xfrm>
            <a:off x="951386" y="1412261"/>
            <a:ext cx="7679866" cy="523220"/>
          </a:xfrm>
          <a:prstGeom prst="rect">
            <a:avLst/>
          </a:prstGeom>
        </p:spPr>
        <p:txBody>
          <a:bodyPr wrap="square">
            <a:spAutoFit/>
          </a:bodyPr>
          <a:lstStyle/>
          <a:p>
            <a:pPr lvl="0" algn="ctr"/>
            <a:r>
              <a:rPr lang="ru-RU" sz="1400" b="1" dirty="0" smtClean="0">
                <a:solidFill>
                  <a:schemeClr val="accent1">
                    <a:lumMod val="50000"/>
                  </a:schemeClr>
                </a:solidFill>
                <a:cs typeface="Courier New" pitchFamily="49" charset="0"/>
              </a:rPr>
              <a:t>Расходы на ТРАНСПОРТ в 2025 году составили </a:t>
            </a:r>
          </a:p>
          <a:p>
            <a:pPr lvl="0" algn="ctr"/>
            <a:r>
              <a:rPr lang="ru-RU" sz="1400" b="1" dirty="0" smtClean="0">
                <a:solidFill>
                  <a:schemeClr val="accent1">
                    <a:lumMod val="50000"/>
                  </a:schemeClr>
                </a:solidFill>
                <a:cs typeface="Courier New" pitchFamily="49" charset="0"/>
              </a:rPr>
              <a:t>по ПЛАНУ – 60,0 млн. руб., по ФАКТУ – 52,5 млн. руб. </a:t>
            </a:r>
            <a:endParaRPr lang="ru-RU" sz="1400" b="1" dirty="0">
              <a:solidFill>
                <a:schemeClr val="accent1">
                  <a:lumMod val="50000"/>
                </a:schemeClr>
              </a:solidFill>
              <a:cs typeface="Arial" pitchFamily="34" charset="0"/>
            </a:endParaRPr>
          </a:p>
        </p:txBody>
      </p:sp>
      <p:pic>
        <p:nvPicPr>
          <p:cNvPr id="9" name="Picture 2" descr="C:\Users\cherepanova\Desktop\clipart-bus-bas-18.png"/>
          <p:cNvPicPr>
            <a:picLocks noChangeAspect="1" noChangeArrowheads="1"/>
          </p:cNvPicPr>
          <p:nvPr/>
        </p:nvPicPr>
        <p:blipFill>
          <a:blip r:embed="rId2" cstate="print">
            <a:duotone>
              <a:schemeClr val="accent4">
                <a:shade val="45000"/>
                <a:satMod val="135000"/>
              </a:schemeClr>
              <a:prstClr val="white"/>
            </a:duotone>
          </a:blip>
          <a:srcRect/>
          <a:stretch>
            <a:fillRect/>
          </a:stretch>
        </p:blipFill>
        <p:spPr bwMode="auto">
          <a:xfrm>
            <a:off x="7195159" y="2016935"/>
            <a:ext cx="1436093" cy="1418860"/>
          </a:xfrm>
          <a:prstGeom prst="rect">
            <a:avLst/>
          </a:prstGeom>
          <a:noFill/>
        </p:spPr>
      </p:pic>
      <p:sp>
        <p:nvSpPr>
          <p:cNvPr id="10" name="Прямоугольник 9"/>
          <p:cNvSpPr/>
          <p:nvPr/>
        </p:nvSpPr>
        <p:spPr>
          <a:xfrm>
            <a:off x="296091" y="1994846"/>
            <a:ext cx="6640168" cy="646331"/>
          </a:xfrm>
          <a:prstGeom prst="rect">
            <a:avLst/>
          </a:prstGeom>
        </p:spPr>
        <p:txBody>
          <a:bodyPr wrap="square">
            <a:spAutoFit/>
          </a:bodyPr>
          <a:lstStyle/>
          <a:p>
            <a:pPr algn="just"/>
            <a:r>
              <a:rPr lang="ru-RU" sz="1200" dirty="0" smtClean="0"/>
              <a:t>По состоянию на 01.01.2026 г. в Реестр муниципальных маршрутов регулярных перевозок в Каменск-Уральском городском округе включены 14 муниципальных маршрутов городского сообщения общей протяженностью в прямом и обратном направлении 205,8 км соответственно. </a:t>
            </a:r>
          </a:p>
        </p:txBody>
      </p:sp>
      <p:sp>
        <p:nvSpPr>
          <p:cNvPr id="11" name="Прямоугольник 10"/>
          <p:cNvSpPr/>
          <p:nvPr/>
        </p:nvSpPr>
        <p:spPr>
          <a:xfrm>
            <a:off x="1325286" y="2792627"/>
            <a:ext cx="3996358" cy="1969770"/>
          </a:xfrm>
          <a:prstGeom prst="rect">
            <a:avLst/>
          </a:prstGeom>
        </p:spPr>
        <p:txBody>
          <a:bodyPr wrap="square">
            <a:spAutoFit/>
          </a:bodyPr>
          <a:lstStyle/>
          <a:p>
            <a:pPr algn="just"/>
            <a:r>
              <a:rPr lang="ru-RU" sz="1400" b="1" dirty="0" smtClean="0">
                <a:solidFill>
                  <a:schemeClr val="accent1">
                    <a:lumMod val="50000"/>
                  </a:schemeClr>
                </a:solidFill>
              </a:rPr>
              <a:t>За 2025 год:</a:t>
            </a:r>
          </a:p>
          <a:p>
            <a:pPr marL="171450" indent="-171450" algn="just">
              <a:buFontTx/>
              <a:buChar char="-"/>
            </a:pPr>
            <a:r>
              <a:rPr lang="ru-RU" sz="1200" dirty="0" smtClean="0"/>
              <a:t>на организацию транспортного обслуживания населения направлено 52,5 млн. руб.,</a:t>
            </a:r>
          </a:p>
          <a:p>
            <a:pPr marL="171450" indent="-171450" algn="just">
              <a:buFontTx/>
              <a:buChar char="-"/>
            </a:pPr>
            <a:r>
              <a:rPr lang="ru-RU" sz="1200" dirty="0" smtClean="0"/>
              <a:t>Осуществлено 93 237 рейсов на маршрутах единой маршрутной сети, </a:t>
            </a:r>
          </a:p>
          <a:p>
            <a:pPr algn="just">
              <a:buFontTx/>
              <a:buChar char="-"/>
            </a:pPr>
            <a:r>
              <a:rPr lang="ru-RU" sz="1200" dirty="0" smtClean="0"/>
              <a:t>    регулярность пассажирских перевозок (отношение фактически выполненных рейсов к плановым рейсам) составила 63,4% ,</a:t>
            </a:r>
          </a:p>
          <a:p>
            <a:pPr marL="171450" indent="-171450" algn="just">
              <a:buFontTx/>
              <a:buChar char="-"/>
            </a:pPr>
            <a:r>
              <a:rPr lang="ru-RU" sz="1200" dirty="0" smtClean="0"/>
              <a:t>транспортом общего пользования перевезено 8,2 млн. пассажиров . </a:t>
            </a:r>
          </a:p>
        </p:txBody>
      </p:sp>
      <p:sp>
        <p:nvSpPr>
          <p:cNvPr id="12" name="Прямоугольник 11"/>
          <p:cNvSpPr/>
          <p:nvPr/>
        </p:nvSpPr>
        <p:spPr>
          <a:xfrm>
            <a:off x="6999006" y="3602184"/>
            <a:ext cx="1857610" cy="600164"/>
          </a:xfrm>
          <a:prstGeom prst="rect">
            <a:avLst/>
          </a:prstGeom>
        </p:spPr>
        <p:txBody>
          <a:bodyPr wrap="square">
            <a:spAutoFit/>
          </a:bodyPr>
          <a:lstStyle/>
          <a:p>
            <a:pPr algn="ctr"/>
            <a:r>
              <a:rPr lang="ru-RU" sz="1100" b="1" dirty="0" smtClean="0">
                <a:solidFill>
                  <a:schemeClr val="accent1">
                    <a:lumMod val="50000"/>
                  </a:schemeClr>
                </a:solidFill>
              </a:rPr>
              <a:t>Муниципальные маршруты обслуживают 61 автобусов</a:t>
            </a:r>
          </a:p>
        </p:txBody>
      </p:sp>
      <p:sp>
        <p:nvSpPr>
          <p:cNvPr id="13" name="Прямоугольник 12"/>
          <p:cNvSpPr/>
          <p:nvPr/>
        </p:nvSpPr>
        <p:spPr>
          <a:xfrm>
            <a:off x="1878227" y="5074508"/>
            <a:ext cx="5601729" cy="1415772"/>
          </a:xfrm>
          <a:prstGeom prst="rect">
            <a:avLst/>
          </a:prstGeom>
        </p:spPr>
        <p:txBody>
          <a:bodyPr wrap="square">
            <a:spAutoFit/>
          </a:bodyPr>
          <a:lstStyle/>
          <a:p>
            <a:pPr algn="ctr"/>
            <a:r>
              <a:rPr lang="ru-RU" sz="1600" b="1" dirty="0" smtClean="0">
                <a:solidFill>
                  <a:schemeClr val="accent1">
                    <a:lumMod val="50000"/>
                  </a:schemeClr>
                </a:solidFill>
              </a:rPr>
              <a:t>Пассажирские перевозки по муниципальным маршрутам осуществляются: </a:t>
            </a:r>
          </a:p>
          <a:p>
            <a:pPr algn="ctr"/>
            <a:r>
              <a:rPr lang="ru-RU" sz="1400" dirty="0" smtClean="0"/>
              <a:t>Общество с ограниченной ответственностью «Экспресс-Сити»</a:t>
            </a:r>
            <a:br>
              <a:rPr lang="ru-RU" sz="1400" dirty="0" smtClean="0"/>
            </a:br>
            <a:r>
              <a:rPr lang="ru-RU" sz="1400" dirty="0" smtClean="0"/>
              <a:t>Общество с ограниченной ответственностью «</a:t>
            </a:r>
            <a:r>
              <a:rPr lang="ru-RU" sz="1400" dirty="0" err="1" smtClean="0"/>
              <a:t>ТехноПром</a:t>
            </a:r>
            <a:r>
              <a:rPr lang="ru-RU" sz="1400" dirty="0" smtClean="0"/>
              <a:t>»</a:t>
            </a:r>
            <a:br>
              <a:rPr lang="ru-RU" sz="1400" dirty="0" smtClean="0"/>
            </a:br>
            <a:r>
              <a:rPr lang="ru-RU" sz="1400" dirty="0" smtClean="0"/>
              <a:t>Общество с ограниченной ответственностью «КПК»</a:t>
            </a:r>
            <a:endParaRPr lang="ru-RU" sz="1600" dirty="0" smtClean="0"/>
          </a:p>
          <a:p>
            <a:pPr algn="ctr"/>
            <a:endParaRPr lang="ru-RU" sz="1200" dirty="0" smtClean="0"/>
          </a:p>
        </p:txBody>
      </p:sp>
      <p:sp>
        <p:nvSpPr>
          <p:cNvPr id="3" name="Номер слайда 2"/>
          <p:cNvSpPr>
            <a:spLocks noGrp="1"/>
          </p:cNvSpPr>
          <p:nvPr>
            <p:ph type="sldNum" sz="quarter" idx="12"/>
          </p:nvPr>
        </p:nvSpPr>
        <p:spPr/>
        <p:txBody>
          <a:bodyPr/>
          <a:lstStyle/>
          <a:p>
            <a:fld id="{CC173F88-3387-453B-9303-AC0210B95CB8}" type="slidenum">
              <a:rPr lang="ru-RU" smtClean="0"/>
              <a:pPr/>
              <a:t>27</a:t>
            </a:fld>
            <a:endParaRPr lang="ru-RU"/>
          </a:p>
        </p:txBody>
      </p:sp>
    </p:spTree>
    <p:extLst>
      <p:ext uri="{BB962C8B-B14F-4D97-AF65-F5344CB8AC3E}">
        <p14:creationId xmlns:p14="http://schemas.microsoft.com/office/powerpoint/2010/main" val="159726491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 name="Прямоугольник 29"/>
          <p:cNvSpPr/>
          <p:nvPr/>
        </p:nvSpPr>
        <p:spPr>
          <a:xfrm>
            <a:off x="0" y="1391337"/>
            <a:ext cx="9144000" cy="5466663"/>
          </a:xfrm>
          <a:prstGeom prst="rect">
            <a:avLst/>
          </a:prstGeom>
          <a:solidFill>
            <a:schemeClr val="bg1">
              <a:alpha val="89000"/>
            </a:schemeClr>
          </a:solidFill>
          <a:ln w="180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dirty="0"/>
          </a:p>
        </p:txBody>
      </p:sp>
      <p:sp>
        <p:nvSpPr>
          <p:cNvPr id="28" name="Прямоугольник 27"/>
          <p:cNvSpPr/>
          <p:nvPr/>
        </p:nvSpPr>
        <p:spPr>
          <a:xfrm>
            <a:off x="0" y="1"/>
            <a:ext cx="9144000" cy="1392072"/>
          </a:xfrm>
          <a:prstGeom prst="rect">
            <a:avLst/>
          </a:prstGeom>
          <a:solidFill>
            <a:schemeClr val="accent5">
              <a:lumMod val="75000"/>
              <a:alpha val="94000"/>
            </a:schemeClr>
          </a:solidFill>
          <a:ln w="18097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296091" y="268513"/>
            <a:ext cx="8560525" cy="795801"/>
          </a:xfrm>
        </p:spPr>
        <p:txBody>
          <a:bodyPr>
            <a:noAutofit/>
          </a:bodyPr>
          <a:lstStyle/>
          <a:p>
            <a:pPr algn="ctr"/>
            <a:r>
              <a:rPr lang="ru-RU" sz="2800" b="1" dirty="0" smtClean="0">
                <a:solidFill>
                  <a:schemeClr val="bg1"/>
                </a:solidFill>
                <a:latin typeface="+mn-lt"/>
              </a:rPr>
              <a:t>Сведения </a:t>
            </a:r>
            <a:r>
              <a:rPr lang="ru-RU" sz="2800" b="1" dirty="0">
                <a:solidFill>
                  <a:schemeClr val="bg1"/>
                </a:solidFill>
                <a:latin typeface="+mn-lt"/>
              </a:rPr>
              <a:t>о расходах местного бюджета</a:t>
            </a:r>
            <a:endParaRPr lang="ru-RU" sz="2800" b="1" dirty="0">
              <a:ln w="18415" cmpd="sng">
                <a:solidFill>
                  <a:srgbClr val="FFFFFF"/>
                </a:solidFill>
                <a:prstDash val="solid"/>
              </a:ln>
              <a:solidFill>
                <a:schemeClr val="bg1"/>
              </a:solidFill>
              <a:effectLst>
                <a:outerShdw blurRad="63500" dir="3600000" algn="tl" rotWithShape="0">
                  <a:srgbClr val="000000">
                    <a:alpha val="70000"/>
                  </a:srgbClr>
                </a:outerShdw>
              </a:effectLst>
              <a:latin typeface="+mn-lt"/>
            </a:endParaRPr>
          </a:p>
        </p:txBody>
      </p:sp>
      <p:sp>
        <p:nvSpPr>
          <p:cNvPr id="29" name="Прямоугольник 28"/>
          <p:cNvSpPr/>
          <p:nvPr/>
        </p:nvSpPr>
        <p:spPr>
          <a:xfrm>
            <a:off x="214128" y="206343"/>
            <a:ext cx="8725156" cy="953717"/>
          </a:xfrm>
          <a:prstGeom prst="rect">
            <a:avLst/>
          </a:prstGeom>
          <a:no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Прямоугольник 5"/>
          <p:cNvSpPr/>
          <p:nvPr/>
        </p:nvSpPr>
        <p:spPr>
          <a:xfrm>
            <a:off x="863124" y="1514809"/>
            <a:ext cx="7611308" cy="523220"/>
          </a:xfrm>
          <a:prstGeom prst="rect">
            <a:avLst/>
          </a:prstGeom>
        </p:spPr>
        <p:txBody>
          <a:bodyPr wrap="square">
            <a:spAutoFit/>
          </a:bodyPr>
          <a:lstStyle/>
          <a:p>
            <a:pPr lvl="0" algn="ctr"/>
            <a:r>
              <a:rPr lang="ru-RU" sz="1400" b="1" dirty="0" smtClean="0">
                <a:solidFill>
                  <a:schemeClr val="accent1">
                    <a:lumMod val="50000"/>
                  </a:schemeClr>
                </a:solidFill>
                <a:cs typeface="Courier New" pitchFamily="49" charset="0"/>
              </a:rPr>
              <a:t>Расходы на ЖИЛИЩНОЕ ХОЗЯЙСТВО в 2025 году составили </a:t>
            </a:r>
          </a:p>
          <a:p>
            <a:pPr lvl="0" algn="ctr"/>
            <a:r>
              <a:rPr lang="ru-RU" sz="1400" b="1" dirty="0" smtClean="0">
                <a:solidFill>
                  <a:schemeClr val="accent1">
                    <a:lumMod val="50000"/>
                  </a:schemeClr>
                </a:solidFill>
                <a:cs typeface="Courier New" pitchFamily="49" charset="0"/>
              </a:rPr>
              <a:t>по ПЛАНУ – 81,2 млн. руб., по ФАКТУ – 79,5 млн. руб. </a:t>
            </a:r>
            <a:endParaRPr lang="ru-RU" sz="1400" b="1" dirty="0">
              <a:solidFill>
                <a:schemeClr val="accent1">
                  <a:lumMod val="50000"/>
                </a:schemeClr>
              </a:solidFill>
              <a:cs typeface="Arial" pitchFamily="34" charset="0"/>
            </a:endParaRPr>
          </a:p>
        </p:txBody>
      </p:sp>
      <p:sp>
        <p:nvSpPr>
          <p:cNvPr id="7" name="Прямоугольник 6"/>
          <p:cNvSpPr/>
          <p:nvPr/>
        </p:nvSpPr>
        <p:spPr>
          <a:xfrm>
            <a:off x="395415" y="2050273"/>
            <a:ext cx="7282250" cy="3970318"/>
          </a:xfrm>
          <a:prstGeom prst="rect">
            <a:avLst/>
          </a:prstGeom>
        </p:spPr>
        <p:txBody>
          <a:bodyPr wrap="square">
            <a:spAutoFit/>
          </a:bodyPr>
          <a:lstStyle/>
          <a:p>
            <a:pPr algn="just"/>
            <a:r>
              <a:rPr lang="ru-RU" sz="1200" b="1" dirty="0" smtClean="0">
                <a:solidFill>
                  <a:schemeClr val="accent1">
                    <a:lumMod val="50000"/>
                  </a:schemeClr>
                </a:solidFill>
              </a:rPr>
              <a:t>Площадь жилищного фонда по состоянию на 1 января 2026 года составляла 4 104,5</a:t>
            </a:r>
            <a:r>
              <a:rPr lang="en-US" sz="1200" b="1" dirty="0" smtClean="0">
                <a:solidFill>
                  <a:schemeClr val="accent1">
                    <a:lumMod val="50000"/>
                  </a:schemeClr>
                </a:solidFill>
              </a:rPr>
              <a:t>3 </a:t>
            </a:r>
            <a:r>
              <a:rPr lang="ru-RU" sz="1200" b="1" dirty="0" smtClean="0">
                <a:solidFill>
                  <a:schemeClr val="accent1">
                    <a:lumMod val="50000"/>
                  </a:schemeClr>
                </a:solidFill>
              </a:rPr>
              <a:t>тыс. м</a:t>
            </a:r>
            <a:r>
              <a:rPr lang="ru-RU" sz="1200" b="1" baseline="30000" dirty="0" smtClean="0">
                <a:solidFill>
                  <a:schemeClr val="accent1">
                    <a:lumMod val="50000"/>
                  </a:schemeClr>
                </a:solidFill>
              </a:rPr>
              <a:t>2</a:t>
            </a:r>
            <a:r>
              <a:rPr lang="ru-RU" sz="1200" b="1" dirty="0" smtClean="0">
                <a:solidFill>
                  <a:schemeClr val="accent1">
                    <a:lumMod val="50000"/>
                  </a:schemeClr>
                </a:solidFill>
              </a:rPr>
              <a:t>, количество многоквартирных домов – 1 477, блокированной застройки 764. Управление жилищным фондом осуществляли 11 управляющих компаний и 32 товарищества собственников жилья, обслуживание - 4 подрядных организации и 2 управляющие компании.</a:t>
            </a:r>
          </a:p>
          <a:p>
            <a:pPr algn="ctr"/>
            <a:r>
              <a:rPr lang="ru-RU" sz="1200" i="1" dirty="0" smtClean="0"/>
              <a:t>               В рамках функционирования жилищного хозяйства в Каменск-Уральском городском округе реализован ряд мероприятий:</a:t>
            </a:r>
          </a:p>
          <a:p>
            <a:pPr algn="just">
              <a:buFontTx/>
              <a:buChar char="-"/>
            </a:pPr>
            <a:r>
              <a:rPr lang="ru-RU" sz="1200" dirty="0" smtClean="0"/>
              <a:t> осуществлялся муниципальный жилищный контроль, мероприятия по информированию граждан об их правах и обязанностях в сфере жилищного хозяйства;</a:t>
            </a:r>
          </a:p>
          <a:p>
            <a:pPr algn="just">
              <a:buFontTx/>
              <a:buChar char="-"/>
            </a:pPr>
            <a:r>
              <a:rPr lang="ru-RU" sz="1200" dirty="0" smtClean="0"/>
              <a:t> осуществлялось взаимодействие с Региональным оператором и собственниками помещений многоквартирных домов, в которых проводится капитальный ремонт в рамках компетенции Администрации Каменск-Уральского городского округа (принятие нормативно-правовых актов, организация доступа подрядных организаций, к общему имуществу домов для проведения капитальных ремонтов);</a:t>
            </a:r>
          </a:p>
          <a:p>
            <a:pPr>
              <a:buFontTx/>
              <a:buChar char="-"/>
            </a:pPr>
            <a:r>
              <a:rPr lang="ru-RU" sz="1200" dirty="0" smtClean="0"/>
              <a:t> приняты решения о выявлении оснований для признания 1 многоквартирного дома аварийным и подлежащим сносу и 4 жилых дома – не пригодными для проживания;</a:t>
            </a:r>
          </a:p>
          <a:p>
            <a:pPr algn="just">
              <a:buFontTx/>
              <a:buChar char="-"/>
            </a:pPr>
            <a:r>
              <a:rPr lang="ru-RU" sz="1200" dirty="0" smtClean="0"/>
              <a:t> согласованы и выполнены планы-графики подготовки жилищного фонда и его инженерного оборудования к отопительному периоду, проведены проверки готовности к отопительному периоду организаций, осуществляющих управление многоквартирными домами, сформированы паспорта готовности на 1 464 многоквартирных дома;</a:t>
            </a:r>
          </a:p>
          <a:p>
            <a:pPr>
              <a:buFontTx/>
              <a:buChar char="-"/>
            </a:pPr>
            <a:r>
              <a:rPr lang="ru-RU" sz="1200" dirty="0" smtClean="0"/>
              <a:t> выполнены мероприятия по приспособлению жилых помещений инвалидов и общего имущества в многоквартирных домах, в которых проживают инвалиды, с учетом потребностей инвалидов на 5 объектах.</a:t>
            </a:r>
          </a:p>
        </p:txBody>
      </p:sp>
      <p:sp>
        <p:nvSpPr>
          <p:cNvPr id="8" name="Freeform 7">
            <a:extLst>
              <a:ext uri="{FF2B5EF4-FFF2-40B4-BE49-F238E27FC236}">
                <a16:creationId xmlns:a16="http://schemas.microsoft.com/office/drawing/2014/main" id="{0B223D2C-E100-456D-AEEB-5A0C2510263E}"/>
              </a:ext>
            </a:extLst>
          </p:cNvPr>
          <p:cNvSpPr>
            <a:spLocks noEditPoints="1"/>
          </p:cNvSpPr>
          <p:nvPr/>
        </p:nvSpPr>
        <p:spPr bwMode="auto">
          <a:xfrm>
            <a:off x="7726729" y="3572258"/>
            <a:ext cx="1330481" cy="1174659"/>
          </a:xfrm>
          <a:custGeom>
            <a:avLst/>
            <a:gdLst>
              <a:gd name="T0" fmla="*/ 224 w 390"/>
              <a:gd name="T1" fmla="*/ 323 h 323"/>
              <a:gd name="T2" fmla="*/ 224 w 390"/>
              <a:gd name="T3" fmla="*/ 255 h 323"/>
              <a:gd name="T4" fmla="*/ 167 w 390"/>
              <a:gd name="T5" fmla="*/ 255 h 323"/>
              <a:gd name="T6" fmla="*/ 167 w 390"/>
              <a:gd name="T7" fmla="*/ 323 h 323"/>
              <a:gd name="T8" fmla="*/ 74 w 390"/>
              <a:gd name="T9" fmla="*/ 323 h 323"/>
              <a:gd name="T10" fmla="*/ 74 w 390"/>
              <a:gd name="T11" fmla="*/ 203 h 323"/>
              <a:gd name="T12" fmla="*/ 74 w 390"/>
              <a:gd name="T13" fmla="*/ 176 h 323"/>
              <a:gd name="T14" fmla="*/ 74 w 390"/>
              <a:gd name="T15" fmla="*/ 171 h 323"/>
              <a:gd name="T16" fmla="*/ 69 w 390"/>
              <a:gd name="T17" fmla="*/ 171 h 323"/>
              <a:gd name="T18" fmla="*/ 0 w 390"/>
              <a:gd name="T19" fmla="*/ 171 h 323"/>
              <a:gd name="T20" fmla="*/ 187 w 390"/>
              <a:gd name="T21" fmla="*/ 0 h 323"/>
              <a:gd name="T22" fmla="*/ 247 w 390"/>
              <a:gd name="T23" fmla="*/ 50 h 323"/>
              <a:gd name="T24" fmla="*/ 247 w 390"/>
              <a:gd name="T25" fmla="*/ 50 h 323"/>
              <a:gd name="T26" fmla="*/ 258 w 390"/>
              <a:gd name="T27" fmla="*/ 60 h 323"/>
              <a:gd name="T28" fmla="*/ 258 w 390"/>
              <a:gd name="T29" fmla="*/ 13 h 323"/>
              <a:gd name="T30" fmla="*/ 298 w 390"/>
              <a:gd name="T31" fmla="*/ 13 h 323"/>
              <a:gd name="T32" fmla="*/ 297 w 390"/>
              <a:gd name="T33" fmla="*/ 93 h 323"/>
              <a:gd name="T34" fmla="*/ 390 w 390"/>
              <a:gd name="T35" fmla="*/ 171 h 323"/>
              <a:gd name="T36" fmla="*/ 317 w 390"/>
              <a:gd name="T37" fmla="*/ 171 h 323"/>
              <a:gd name="T38" fmla="*/ 317 w 390"/>
              <a:gd name="T39" fmla="*/ 216 h 323"/>
              <a:gd name="T40" fmla="*/ 317 w 390"/>
              <a:gd name="T41" fmla="*/ 296 h 323"/>
              <a:gd name="T42" fmla="*/ 317 w 390"/>
              <a:gd name="T43" fmla="*/ 323 h 323"/>
              <a:gd name="T44" fmla="*/ 224 w 390"/>
              <a:gd name="T45" fmla="*/ 323 h 323"/>
              <a:gd name="T46" fmla="*/ 242 w 390"/>
              <a:gd name="T47" fmla="*/ 241 h 323"/>
              <a:gd name="T48" fmla="*/ 296 w 390"/>
              <a:gd name="T49" fmla="*/ 241 h 323"/>
              <a:gd name="T50" fmla="*/ 296 w 390"/>
              <a:gd name="T51" fmla="*/ 187 h 323"/>
              <a:gd name="T52" fmla="*/ 242 w 390"/>
              <a:gd name="T53" fmla="*/ 187 h 323"/>
              <a:gd name="T54" fmla="*/ 242 w 390"/>
              <a:gd name="T55" fmla="*/ 241 h 323"/>
              <a:gd name="T56" fmla="*/ 95 w 390"/>
              <a:gd name="T57" fmla="*/ 208 h 323"/>
              <a:gd name="T58" fmla="*/ 95 w 390"/>
              <a:gd name="T59" fmla="*/ 231 h 323"/>
              <a:gd name="T60" fmla="*/ 95 w 390"/>
              <a:gd name="T61" fmla="*/ 241 h 323"/>
              <a:gd name="T62" fmla="*/ 150 w 390"/>
              <a:gd name="T63" fmla="*/ 241 h 323"/>
              <a:gd name="T64" fmla="*/ 150 w 390"/>
              <a:gd name="T65" fmla="*/ 187 h 323"/>
              <a:gd name="T66" fmla="*/ 95 w 390"/>
              <a:gd name="T67" fmla="*/ 187 h 323"/>
              <a:gd name="T68" fmla="*/ 95 w 390"/>
              <a:gd name="T69" fmla="*/ 208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90" h="323">
                <a:moveTo>
                  <a:pt x="224" y="323"/>
                </a:moveTo>
                <a:cubicBezTo>
                  <a:pt x="224" y="255"/>
                  <a:pt x="224" y="255"/>
                  <a:pt x="224" y="255"/>
                </a:cubicBezTo>
                <a:cubicBezTo>
                  <a:pt x="167" y="255"/>
                  <a:pt x="167" y="255"/>
                  <a:pt x="167" y="255"/>
                </a:cubicBezTo>
                <a:cubicBezTo>
                  <a:pt x="167" y="323"/>
                  <a:pt x="167" y="323"/>
                  <a:pt x="167" y="323"/>
                </a:cubicBezTo>
                <a:cubicBezTo>
                  <a:pt x="74" y="323"/>
                  <a:pt x="74" y="323"/>
                  <a:pt x="74" y="323"/>
                </a:cubicBezTo>
                <a:cubicBezTo>
                  <a:pt x="74" y="244"/>
                  <a:pt x="74" y="216"/>
                  <a:pt x="74" y="203"/>
                </a:cubicBezTo>
                <a:cubicBezTo>
                  <a:pt x="74" y="192"/>
                  <a:pt x="74" y="192"/>
                  <a:pt x="74" y="176"/>
                </a:cubicBezTo>
                <a:cubicBezTo>
                  <a:pt x="74" y="171"/>
                  <a:pt x="74" y="171"/>
                  <a:pt x="74" y="171"/>
                </a:cubicBezTo>
                <a:cubicBezTo>
                  <a:pt x="69" y="171"/>
                  <a:pt x="69" y="171"/>
                  <a:pt x="69" y="171"/>
                </a:cubicBezTo>
                <a:cubicBezTo>
                  <a:pt x="0" y="171"/>
                  <a:pt x="0" y="171"/>
                  <a:pt x="0" y="171"/>
                </a:cubicBezTo>
                <a:cubicBezTo>
                  <a:pt x="187" y="0"/>
                  <a:pt x="187" y="0"/>
                  <a:pt x="187" y="0"/>
                </a:cubicBezTo>
                <a:cubicBezTo>
                  <a:pt x="247" y="50"/>
                  <a:pt x="247" y="50"/>
                  <a:pt x="247" y="50"/>
                </a:cubicBezTo>
                <a:cubicBezTo>
                  <a:pt x="247" y="50"/>
                  <a:pt x="247" y="50"/>
                  <a:pt x="247" y="50"/>
                </a:cubicBezTo>
                <a:cubicBezTo>
                  <a:pt x="258" y="60"/>
                  <a:pt x="258" y="60"/>
                  <a:pt x="258" y="60"/>
                </a:cubicBezTo>
                <a:cubicBezTo>
                  <a:pt x="258" y="13"/>
                  <a:pt x="258" y="13"/>
                  <a:pt x="258" y="13"/>
                </a:cubicBezTo>
                <a:cubicBezTo>
                  <a:pt x="298" y="13"/>
                  <a:pt x="298" y="13"/>
                  <a:pt x="298" y="13"/>
                </a:cubicBezTo>
                <a:cubicBezTo>
                  <a:pt x="297" y="93"/>
                  <a:pt x="297" y="93"/>
                  <a:pt x="297" y="93"/>
                </a:cubicBezTo>
                <a:cubicBezTo>
                  <a:pt x="390" y="171"/>
                  <a:pt x="390" y="171"/>
                  <a:pt x="390" y="171"/>
                </a:cubicBezTo>
                <a:cubicBezTo>
                  <a:pt x="317" y="171"/>
                  <a:pt x="317" y="171"/>
                  <a:pt x="317" y="171"/>
                </a:cubicBezTo>
                <a:cubicBezTo>
                  <a:pt x="317" y="216"/>
                  <a:pt x="317" y="216"/>
                  <a:pt x="317" y="216"/>
                </a:cubicBezTo>
                <a:cubicBezTo>
                  <a:pt x="317" y="261"/>
                  <a:pt x="317" y="261"/>
                  <a:pt x="317" y="296"/>
                </a:cubicBezTo>
                <a:cubicBezTo>
                  <a:pt x="317" y="323"/>
                  <a:pt x="317" y="323"/>
                  <a:pt x="317" y="323"/>
                </a:cubicBezTo>
                <a:lnTo>
                  <a:pt x="224" y="323"/>
                </a:lnTo>
                <a:close/>
                <a:moveTo>
                  <a:pt x="242" y="241"/>
                </a:moveTo>
                <a:cubicBezTo>
                  <a:pt x="296" y="241"/>
                  <a:pt x="296" y="241"/>
                  <a:pt x="296" y="241"/>
                </a:cubicBezTo>
                <a:cubicBezTo>
                  <a:pt x="296" y="187"/>
                  <a:pt x="296" y="187"/>
                  <a:pt x="296" y="187"/>
                </a:cubicBezTo>
                <a:cubicBezTo>
                  <a:pt x="242" y="187"/>
                  <a:pt x="242" y="187"/>
                  <a:pt x="242" y="187"/>
                </a:cubicBezTo>
                <a:lnTo>
                  <a:pt x="242" y="241"/>
                </a:lnTo>
                <a:close/>
                <a:moveTo>
                  <a:pt x="95" y="208"/>
                </a:moveTo>
                <a:cubicBezTo>
                  <a:pt x="95" y="224"/>
                  <a:pt x="95" y="224"/>
                  <a:pt x="95" y="231"/>
                </a:cubicBezTo>
                <a:cubicBezTo>
                  <a:pt x="95" y="241"/>
                  <a:pt x="95" y="241"/>
                  <a:pt x="95" y="241"/>
                </a:cubicBezTo>
                <a:cubicBezTo>
                  <a:pt x="150" y="241"/>
                  <a:pt x="150" y="241"/>
                  <a:pt x="150" y="241"/>
                </a:cubicBezTo>
                <a:cubicBezTo>
                  <a:pt x="150" y="187"/>
                  <a:pt x="150" y="187"/>
                  <a:pt x="150" y="187"/>
                </a:cubicBezTo>
                <a:cubicBezTo>
                  <a:pt x="95" y="187"/>
                  <a:pt x="95" y="187"/>
                  <a:pt x="95" y="187"/>
                </a:cubicBezTo>
                <a:lnTo>
                  <a:pt x="95" y="208"/>
                </a:lnTo>
                <a:close/>
              </a:path>
            </a:pathLst>
          </a:cu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3" name="Номер слайда 2"/>
          <p:cNvSpPr>
            <a:spLocks noGrp="1"/>
          </p:cNvSpPr>
          <p:nvPr>
            <p:ph type="sldNum" sz="quarter" idx="12"/>
          </p:nvPr>
        </p:nvSpPr>
        <p:spPr/>
        <p:txBody>
          <a:bodyPr/>
          <a:lstStyle/>
          <a:p>
            <a:fld id="{CC173F88-3387-453B-9303-AC0210B95CB8}" type="slidenum">
              <a:rPr lang="ru-RU" smtClean="0"/>
              <a:pPr/>
              <a:t>28</a:t>
            </a:fld>
            <a:endParaRPr lang="ru-RU"/>
          </a:p>
        </p:txBody>
      </p:sp>
    </p:spTree>
    <p:extLst>
      <p:ext uri="{BB962C8B-B14F-4D97-AF65-F5344CB8AC3E}">
        <p14:creationId xmlns:p14="http://schemas.microsoft.com/office/powerpoint/2010/main" val="282208832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 name="Прямоугольник 29"/>
          <p:cNvSpPr/>
          <p:nvPr/>
        </p:nvSpPr>
        <p:spPr>
          <a:xfrm>
            <a:off x="0" y="1392073"/>
            <a:ext cx="9144000" cy="5466663"/>
          </a:xfrm>
          <a:prstGeom prst="rect">
            <a:avLst/>
          </a:prstGeom>
          <a:solidFill>
            <a:schemeClr val="bg1">
              <a:alpha val="89000"/>
            </a:schemeClr>
          </a:solidFill>
          <a:ln w="180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dirty="0"/>
          </a:p>
        </p:txBody>
      </p:sp>
      <p:sp>
        <p:nvSpPr>
          <p:cNvPr id="28" name="Прямоугольник 27"/>
          <p:cNvSpPr/>
          <p:nvPr/>
        </p:nvSpPr>
        <p:spPr>
          <a:xfrm>
            <a:off x="0" y="1"/>
            <a:ext cx="9144000" cy="1392072"/>
          </a:xfrm>
          <a:prstGeom prst="rect">
            <a:avLst/>
          </a:prstGeom>
          <a:solidFill>
            <a:schemeClr val="accent5">
              <a:lumMod val="75000"/>
              <a:alpha val="94000"/>
            </a:schemeClr>
          </a:solidFill>
          <a:ln w="18097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296091" y="268513"/>
            <a:ext cx="8560525" cy="795801"/>
          </a:xfrm>
        </p:spPr>
        <p:txBody>
          <a:bodyPr>
            <a:noAutofit/>
          </a:bodyPr>
          <a:lstStyle/>
          <a:p>
            <a:pPr algn="ctr"/>
            <a:r>
              <a:rPr lang="ru-RU" sz="2800" b="1" dirty="0" smtClean="0">
                <a:solidFill>
                  <a:schemeClr val="bg1"/>
                </a:solidFill>
                <a:latin typeface="+mn-lt"/>
              </a:rPr>
              <a:t>Сведения </a:t>
            </a:r>
            <a:r>
              <a:rPr lang="ru-RU" sz="2800" b="1" dirty="0">
                <a:solidFill>
                  <a:schemeClr val="bg1"/>
                </a:solidFill>
                <a:latin typeface="+mn-lt"/>
              </a:rPr>
              <a:t>о расходах местного бюджета</a:t>
            </a:r>
            <a:endParaRPr lang="ru-RU" sz="2800" b="1" dirty="0">
              <a:ln w="18415" cmpd="sng">
                <a:solidFill>
                  <a:srgbClr val="FFFFFF"/>
                </a:solidFill>
                <a:prstDash val="solid"/>
              </a:ln>
              <a:solidFill>
                <a:schemeClr val="bg1"/>
              </a:solidFill>
              <a:effectLst>
                <a:outerShdw blurRad="63500" dir="3600000" algn="tl" rotWithShape="0">
                  <a:srgbClr val="000000">
                    <a:alpha val="70000"/>
                  </a:srgbClr>
                </a:outerShdw>
              </a:effectLst>
              <a:latin typeface="+mn-lt"/>
            </a:endParaRPr>
          </a:p>
        </p:txBody>
      </p:sp>
      <p:sp>
        <p:nvSpPr>
          <p:cNvPr id="29" name="Прямоугольник 28"/>
          <p:cNvSpPr/>
          <p:nvPr/>
        </p:nvSpPr>
        <p:spPr>
          <a:xfrm>
            <a:off x="214128" y="206343"/>
            <a:ext cx="8725156" cy="953717"/>
          </a:xfrm>
          <a:prstGeom prst="rect">
            <a:avLst/>
          </a:prstGeom>
          <a:no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Прямоугольник 5"/>
          <p:cNvSpPr/>
          <p:nvPr/>
        </p:nvSpPr>
        <p:spPr>
          <a:xfrm>
            <a:off x="951386" y="1412261"/>
            <a:ext cx="7474767" cy="523220"/>
          </a:xfrm>
          <a:prstGeom prst="rect">
            <a:avLst/>
          </a:prstGeom>
        </p:spPr>
        <p:txBody>
          <a:bodyPr wrap="square">
            <a:spAutoFit/>
          </a:bodyPr>
          <a:lstStyle/>
          <a:p>
            <a:pPr lvl="0" algn="ctr"/>
            <a:r>
              <a:rPr lang="ru-RU" sz="1400" b="1" dirty="0" smtClean="0">
                <a:solidFill>
                  <a:schemeClr val="accent1">
                    <a:lumMod val="50000"/>
                  </a:schemeClr>
                </a:solidFill>
                <a:cs typeface="Courier New" pitchFamily="49" charset="0"/>
              </a:rPr>
              <a:t>Расходы на ОБРАЗОВАНИЕ в 2025 году составили </a:t>
            </a:r>
          </a:p>
          <a:p>
            <a:pPr lvl="0" algn="ctr"/>
            <a:r>
              <a:rPr lang="ru-RU" sz="1400" b="1" dirty="0" smtClean="0">
                <a:solidFill>
                  <a:schemeClr val="accent1">
                    <a:lumMod val="50000"/>
                  </a:schemeClr>
                </a:solidFill>
                <a:cs typeface="Courier New" pitchFamily="49" charset="0"/>
              </a:rPr>
              <a:t>по ПЛАНУ – 6 110,9 млн. руб., по ФАКТУ – 6 089,8 млн. руб. </a:t>
            </a:r>
            <a:endParaRPr lang="ru-RU" sz="1400" b="1" dirty="0">
              <a:solidFill>
                <a:schemeClr val="accent1">
                  <a:lumMod val="50000"/>
                </a:schemeClr>
              </a:solidFill>
              <a:cs typeface="Arial" pitchFamily="34" charset="0"/>
            </a:endParaRPr>
          </a:p>
        </p:txBody>
      </p:sp>
      <p:sp>
        <p:nvSpPr>
          <p:cNvPr id="7" name="Прямоугольник 6"/>
          <p:cNvSpPr/>
          <p:nvPr/>
        </p:nvSpPr>
        <p:spPr>
          <a:xfrm>
            <a:off x="500354" y="1955669"/>
            <a:ext cx="8356262" cy="461665"/>
          </a:xfrm>
          <a:prstGeom prst="rect">
            <a:avLst/>
          </a:prstGeom>
        </p:spPr>
        <p:txBody>
          <a:bodyPr wrap="square">
            <a:spAutoFit/>
          </a:bodyPr>
          <a:lstStyle/>
          <a:p>
            <a:pPr algn="ctr"/>
            <a:r>
              <a:rPr lang="ru-RU" sz="1200" b="1" dirty="0" smtClean="0">
                <a:solidFill>
                  <a:schemeClr val="accent1">
                    <a:lumMod val="50000"/>
                  </a:schemeClr>
                </a:solidFill>
                <a:cs typeface="Arial" pitchFamily="34" charset="0"/>
              </a:rPr>
              <a:t>Для реализации задач в сфере образования на территории городского округа создана сеть муниципальных образовательных учреждений. Всего функционирует 85 муниципальных образовательных учреждений.</a:t>
            </a:r>
            <a:endParaRPr lang="ru-RU" sz="1200" b="1" dirty="0">
              <a:solidFill>
                <a:schemeClr val="accent1">
                  <a:lumMod val="50000"/>
                </a:schemeClr>
              </a:solidFill>
              <a:cs typeface="Arial" pitchFamily="34" charset="0"/>
            </a:endParaRPr>
          </a:p>
        </p:txBody>
      </p:sp>
      <p:graphicFrame>
        <p:nvGraphicFramePr>
          <p:cNvPr id="8" name="Таблица 7"/>
          <p:cNvGraphicFramePr>
            <a:graphicFrameLocks noGrp="1"/>
          </p:cNvGraphicFramePr>
          <p:nvPr>
            <p:extLst>
              <p:ext uri="{D42A27DB-BD31-4B8C-83A1-F6EECF244321}">
                <p14:modId xmlns:p14="http://schemas.microsoft.com/office/powerpoint/2010/main" val="4101337614"/>
              </p:ext>
            </p:extLst>
          </p:nvPr>
        </p:nvGraphicFramePr>
        <p:xfrm>
          <a:off x="497115" y="2635893"/>
          <a:ext cx="8362739" cy="396240"/>
        </p:xfrm>
        <a:graphic>
          <a:graphicData uri="http://schemas.openxmlformats.org/drawingml/2006/table">
            <a:tbl>
              <a:tblPr firstRow="1" bandRow="1">
                <a:tableStyleId>{00A15C55-8517-42AA-B614-E9B94910E393}</a:tableStyleId>
              </a:tblPr>
              <a:tblGrid>
                <a:gridCol w="2781062">
                  <a:extLst>
                    <a:ext uri="{9D8B030D-6E8A-4147-A177-3AD203B41FA5}">
                      <a16:colId xmlns:a16="http://schemas.microsoft.com/office/drawing/2014/main" val="20000"/>
                    </a:ext>
                  </a:extLst>
                </a:gridCol>
                <a:gridCol w="2781062">
                  <a:extLst>
                    <a:ext uri="{9D8B030D-6E8A-4147-A177-3AD203B41FA5}">
                      <a16:colId xmlns:a16="http://schemas.microsoft.com/office/drawing/2014/main" val="20001"/>
                    </a:ext>
                  </a:extLst>
                </a:gridCol>
                <a:gridCol w="2800615">
                  <a:extLst>
                    <a:ext uri="{9D8B030D-6E8A-4147-A177-3AD203B41FA5}">
                      <a16:colId xmlns:a16="http://schemas.microsoft.com/office/drawing/2014/main" val="20002"/>
                    </a:ext>
                  </a:extLst>
                </a:gridCol>
              </a:tblGrid>
              <a:tr h="370840">
                <a:tc>
                  <a:txBody>
                    <a:bodyPr/>
                    <a:lstStyle/>
                    <a:p>
                      <a:pPr algn="ctr"/>
                      <a:r>
                        <a:rPr lang="ru-RU" sz="1000" dirty="0" smtClean="0">
                          <a:solidFill>
                            <a:schemeClr val="tx1"/>
                          </a:solidFill>
                          <a:latin typeface="+mn-lt"/>
                        </a:rPr>
                        <a:t>52 дошкольных учреждений </a:t>
                      </a:r>
                    </a:p>
                    <a:p>
                      <a:pPr algn="ctr"/>
                      <a:r>
                        <a:rPr lang="ru-RU" sz="1000" dirty="0" smtClean="0">
                          <a:solidFill>
                            <a:schemeClr val="tx1"/>
                          </a:solidFill>
                          <a:latin typeface="+mn-lt"/>
                        </a:rPr>
                        <a:t>(8 542 воспитанников)</a:t>
                      </a:r>
                      <a:endParaRPr lang="ru-RU" sz="1000" dirty="0">
                        <a:solidFill>
                          <a:schemeClr val="tx1"/>
                        </a:solidFill>
                        <a:latin typeface="+mn-lt"/>
                      </a:endParaRPr>
                    </a:p>
                  </a:txBody>
                  <a:tcPr anchor="ctr">
                    <a:solidFill>
                      <a:schemeClr val="accent1">
                        <a:lumMod val="60000"/>
                        <a:lumOff val="40000"/>
                      </a:schemeClr>
                    </a:solidFill>
                  </a:tcPr>
                </a:tc>
                <a:tc>
                  <a:txBody>
                    <a:bodyPr/>
                    <a:lstStyle/>
                    <a:p>
                      <a:pPr algn="ctr"/>
                      <a:r>
                        <a:rPr lang="ru-RU" sz="1000" dirty="0" smtClean="0">
                          <a:solidFill>
                            <a:schemeClr val="tx1"/>
                          </a:solidFill>
                          <a:latin typeface="+mn-lt"/>
                        </a:rPr>
                        <a:t>31 общеобразовательное учреждение</a:t>
                      </a:r>
                    </a:p>
                    <a:p>
                      <a:pPr algn="ctr"/>
                      <a:r>
                        <a:rPr lang="ru-RU" sz="1000" dirty="0" smtClean="0">
                          <a:solidFill>
                            <a:schemeClr val="tx1"/>
                          </a:solidFill>
                          <a:latin typeface="+mn-lt"/>
                        </a:rPr>
                        <a:t> (19 568 обучающихся)</a:t>
                      </a:r>
                      <a:endParaRPr lang="ru-RU" sz="1000" dirty="0">
                        <a:solidFill>
                          <a:schemeClr val="tx1"/>
                        </a:solidFill>
                        <a:latin typeface="+mn-lt"/>
                      </a:endParaRPr>
                    </a:p>
                  </a:txBody>
                  <a:tcPr anchor="ctr"/>
                </a:tc>
                <a:tc>
                  <a:txBody>
                    <a:bodyPr/>
                    <a:lstStyle/>
                    <a:p>
                      <a:pPr marL="0" marR="0" indent="0" algn="ctr" defTabSz="1028638" rtl="0" eaLnBrk="1" fontAlgn="auto" latinLnBrk="0" hangingPunct="1">
                        <a:lnSpc>
                          <a:spcPct val="100000"/>
                        </a:lnSpc>
                        <a:spcBef>
                          <a:spcPts val="0"/>
                        </a:spcBef>
                        <a:spcAft>
                          <a:spcPts val="0"/>
                        </a:spcAft>
                        <a:buClrTx/>
                        <a:buSzTx/>
                        <a:buFontTx/>
                        <a:buNone/>
                        <a:tabLst/>
                        <a:defRPr/>
                      </a:pPr>
                      <a:r>
                        <a:rPr lang="ru-RU" sz="1000" dirty="0" smtClean="0">
                          <a:solidFill>
                            <a:schemeClr val="tx1"/>
                          </a:solidFill>
                          <a:latin typeface="+mn-lt"/>
                        </a:rPr>
                        <a:t>Центр дополнительного образования</a:t>
                      </a:r>
                    </a:p>
                    <a:p>
                      <a:pPr marL="0" marR="0" indent="0" algn="ctr" defTabSz="1028638" rtl="0" eaLnBrk="1" fontAlgn="auto" latinLnBrk="0" hangingPunct="1">
                        <a:lnSpc>
                          <a:spcPct val="100000"/>
                        </a:lnSpc>
                        <a:spcBef>
                          <a:spcPts val="0"/>
                        </a:spcBef>
                        <a:spcAft>
                          <a:spcPts val="0"/>
                        </a:spcAft>
                        <a:buClrTx/>
                        <a:buSzTx/>
                        <a:buFontTx/>
                        <a:buNone/>
                        <a:tabLst/>
                        <a:defRPr/>
                      </a:pPr>
                      <a:r>
                        <a:rPr lang="ru-RU" sz="1000" dirty="0" smtClean="0">
                          <a:solidFill>
                            <a:schemeClr val="tx1"/>
                          </a:solidFill>
                          <a:latin typeface="+mn-lt"/>
                        </a:rPr>
                        <a:t> (2 215 обучающихся)</a:t>
                      </a:r>
                      <a:endParaRPr lang="ru-RU" sz="1000" dirty="0">
                        <a:solidFill>
                          <a:schemeClr val="tx1"/>
                        </a:solidFill>
                        <a:latin typeface="+mn-lt"/>
                      </a:endParaRPr>
                    </a:p>
                  </a:txBody>
                  <a:tcPr anchor="ctr">
                    <a:solidFill>
                      <a:schemeClr val="accent6"/>
                    </a:solidFill>
                  </a:tcPr>
                </a:tc>
                <a:extLst>
                  <a:ext uri="{0D108BD9-81ED-4DB2-BD59-A6C34878D82A}">
                    <a16:rowId xmlns:a16="http://schemas.microsoft.com/office/drawing/2014/main" val="10000"/>
                  </a:ext>
                </a:extLst>
              </a:tr>
            </a:tbl>
          </a:graphicData>
        </a:graphic>
      </p:graphicFrame>
      <p:graphicFrame>
        <p:nvGraphicFramePr>
          <p:cNvPr id="9" name="Диаграмма 8"/>
          <p:cNvGraphicFramePr/>
          <p:nvPr>
            <p:extLst>
              <p:ext uri="{D42A27DB-BD31-4B8C-83A1-F6EECF244321}">
                <p14:modId xmlns:p14="http://schemas.microsoft.com/office/powerpoint/2010/main" val="4206233533"/>
              </p:ext>
            </p:extLst>
          </p:nvPr>
        </p:nvGraphicFramePr>
        <p:xfrm>
          <a:off x="692208" y="3224996"/>
          <a:ext cx="2601645" cy="211393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Диаграмма 9"/>
          <p:cNvGraphicFramePr/>
          <p:nvPr>
            <p:extLst>
              <p:ext uri="{D42A27DB-BD31-4B8C-83A1-F6EECF244321}">
                <p14:modId xmlns:p14="http://schemas.microsoft.com/office/powerpoint/2010/main" val="4181010243"/>
              </p:ext>
            </p:extLst>
          </p:nvPr>
        </p:nvGraphicFramePr>
        <p:xfrm>
          <a:off x="3411632" y="4569109"/>
          <a:ext cx="2768838" cy="210861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Диаграмма 10"/>
          <p:cNvGraphicFramePr/>
          <p:nvPr>
            <p:extLst>
              <p:ext uri="{D42A27DB-BD31-4B8C-83A1-F6EECF244321}">
                <p14:modId xmlns:p14="http://schemas.microsoft.com/office/powerpoint/2010/main" val="2036834246"/>
              </p:ext>
            </p:extLst>
          </p:nvPr>
        </p:nvGraphicFramePr>
        <p:xfrm>
          <a:off x="6298249" y="3179301"/>
          <a:ext cx="2558367" cy="2159628"/>
        </p:xfrm>
        <a:graphic>
          <a:graphicData uri="http://schemas.openxmlformats.org/drawingml/2006/chart">
            <c:chart xmlns:c="http://schemas.openxmlformats.org/drawingml/2006/chart" xmlns:r="http://schemas.openxmlformats.org/officeDocument/2006/relationships" r:id="rId4"/>
          </a:graphicData>
        </a:graphic>
      </p:graphicFrame>
      <p:sp>
        <p:nvSpPr>
          <p:cNvPr id="3" name="Номер слайда 2"/>
          <p:cNvSpPr>
            <a:spLocks noGrp="1"/>
          </p:cNvSpPr>
          <p:nvPr>
            <p:ph type="sldNum" sz="quarter" idx="12"/>
          </p:nvPr>
        </p:nvSpPr>
        <p:spPr/>
        <p:txBody>
          <a:bodyPr/>
          <a:lstStyle/>
          <a:p>
            <a:fld id="{CC173F88-3387-453B-9303-AC0210B95CB8}" type="slidenum">
              <a:rPr lang="ru-RU" smtClean="0"/>
              <a:pPr/>
              <a:t>29</a:t>
            </a:fld>
            <a:endParaRPr lang="ru-RU"/>
          </a:p>
        </p:txBody>
      </p:sp>
    </p:spTree>
    <p:extLst>
      <p:ext uri="{BB962C8B-B14F-4D97-AF65-F5344CB8AC3E}">
        <p14:creationId xmlns:p14="http://schemas.microsoft.com/office/powerpoint/2010/main" val="270049829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 name="Прямоугольник 29"/>
          <p:cNvSpPr/>
          <p:nvPr/>
        </p:nvSpPr>
        <p:spPr>
          <a:xfrm>
            <a:off x="1403" y="1384603"/>
            <a:ext cx="9144000" cy="5466663"/>
          </a:xfrm>
          <a:prstGeom prst="rect">
            <a:avLst/>
          </a:prstGeom>
          <a:solidFill>
            <a:schemeClr val="bg1">
              <a:alpha val="89000"/>
            </a:schemeClr>
          </a:solidFill>
          <a:ln w="180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dirty="0"/>
          </a:p>
        </p:txBody>
      </p:sp>
      <p:sp>
        <p:nvSpPr>
          <p:cNvPr id="28" name="Прямоугольник 27"/>
          <p:cNvSpPr/>
          <p:nvPr/>
        </p:nvSpPr>
        <p:spPr>
          <a:xfrm>
            <a:off x="0" y="1"/>
            <a:ext cx="9144000" cy="1392072"/>
          </a:xfrm>
          <a:prstGeom prst="rect">
            <a:avLst/>
          </a:prstGeom>
          <a:solidFill>
            <a:schemeClr val="accent5">
              <a:lumMod val="75000"/>
              <a:alpha val="94000"/>
            </a:schemeClr>
          </a:solidFill>
          <a:ln w="18097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296091" y="268513"/>
            <a:ext cx="8560525" cy="795801"/>
          </a:xfrm>
        </p:spPr>
        <p:txBody>
          <a:bodyPr>
            <a:noAutofit/>
          </a:bodyPr>
          <a:lstStyle/>
          <a:p>
            <a:pPr algn="ctr"/>
            <a:r>
              <a:rPr lang="ru-RU" sz="2800" b="1" dirty="0" smtClean="0">
                <a:solidFill>
                  <a:schemeClr val="bg1"/>
                </a:solidFill>
                <a:latin typeface="+mn-lt"/>
              </a:rPr>
              <a:t>Сведения </a:t>
            </a:r>
            <a:r>
              <a:rPr lang="ru-RU" sz="2800" b="1" dirty="0">
                <a:solidFill>
                  <a:schemeClr val="bg1"/>
                </a:solidFill>
                <a:latin typeface="+mn-lt"/>
              </a:rPr>
              <a:t>о расходах местного бюджета</a:t>
            </a:r>
            <a:endParaRPr lang="ru-RU" sz="2800" b="1" dirty="0">
              <a:ln w="18415" cmpd="sng">
                <a:solidFill>
                  <a:srgbClr val="FFFFFF"/>
                </a:solidFill>
                <a:prstDash val="solid"/>
              </a:ln>
              <a:solidFill>
                <a:schemeClr val="bg1"/>
              </a:solidFill>
              <a:effectLst>
                <a:outerShdw blurRad="63500" dir="3600000" algn="tl" rotWithShape="0">
                  <a:srgbClr val="000000">
                    <a:alpha val="70000"/>
                  </a:srgbClr>
                </a:outerShdw>
              </a:effectLst>
              <a:latin typeface="+mn-lt"/>
            </a:endParaRPr>
          </a:p>
        </p:txBody>
      </p:sp>
      <p:sp>
        <p:nvSpPr>
          <p:cNvPr id="29" name="Прямоугольник 28"/>
          <p:cNvSpPr/>
          <p:nvPr/>
        </p:nvSpPr>
        <p:spPr>
          <a:xfrm>
            <a:off x="214128" y="206343"/>
            <a:ext cx="8725156" cy="953717"/>
          </a:xfrm>
          <a:prstGeom prst="rect">
            <a:avLst/>
          </a:prstGeom>
          <a:no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Прямоугольник 5"/>
          <p:cNvSpPr/>
          <p:nvPr/>
        </p:nvSpPr>
        <p:spPr>
          <a:xfrm>
            <a:off x="951386" y="1437899"/>
            <a:ext cx="7124390" cy="523220"/>
          </a:xfrm>
          <a:prstGeom prst="rect">
            <a:avLst/>
          </a:prstGeom>
        </p:spPr>
        <p:txBody>
          <a:bodyPr wrap="square">
            <a:spAutoFit/>
          </a:bodyPr>
          <a:lstStyle/>
          <a:p>
            <a:pPr lvl="0" algn="ctr"/>
            <a:r>
              <a:rPr lang="ru-RU" sz="1400" b="1" dirty="0" smtClean="0">
                <a:solidFill>
                  <a:schemeClr val="accent1">
                    <a:lumMod val="50000"/>
                  </a:schemeClr>
                </a:solidFill>
                <a:cs typeface="Courier New" pitchFamily="49" charset="0"/>
              </a:rPr>
              <a:t>Расходы на КУЛЬТУРУ в 202</a:t>
            </a:r>
            <a:r>
              <a:rPr lang="ru-RU" sz="1400" b="1" dirty="0">
                <a:solidFill>
                  <a:schemeClr val="accent1">
                    <a:lumMod val="50000"/>
                  </a:schemeClr>
                </a:solidFill>
                <a:cs typeface="Courier New" pitchFamily="49" charset="0"/>
              </a:rPr>
              <a:t>5</a:t>
            </a:r>
            <a:r>
              <a:rPr lang="ru-RU" sz="1400" b="1" dirty="0" smtClean="0">
                <a:solidFill>
                  <a:schemeClr val="accent1">
                    <a:lumMod val="50000"/>
                  </a:schemeClr>
                </a:solidFill>
                <a:cs typeface="Courier New" pitchFamily="49" charset="0"/>
              </a:rPr>
              <a:t> году составили </a:t>
            </a:r>
          </a:p>
          <a:p>
            <a:pPr lvl="0" algn="ctr"/>
            <a:r>
              <a:rPr lang="ru-RU" sz="1400" b="1" dirty="0" smtClean="0">
                <a:solidFill>
                  <a:schemeClr val="accent1">
                    <a:lumMod val="50000"/>
                  </a:schemeClr>
                </a:solidFill>
                <a:cs typeface="Courier New" pitchFamily="49" charset="0"/>
              </a:rPr>
              <a:t>по ПЛАНУ – 707,0 млн. руб., по ФАКТУ – 706,4 млн. руб. </a:t>
            </a:r>
            <a:endParaRPr lang="ru-RU" sz="1400" b="1" dirty="0">
              <a:solidFill>
                <a:schemeClr val="accent1">
                  <a:lumMod val="50000"/>
                </a:schemeClr>
              </a:solidFill>
              <a:cs typeface="Arial" pitchFamily="34" charset="0"/>
            </a:endParaRPr>
          </a:p>
        </p:txBody>
      </p:sp>
      <p:sp>
        <p:nvSpPr>
          <p:cNvPr id="7" name="Прямоугольник 6"/>
          <p:cNvSpPr/>
          <p:nvPr/>
        </p:nvSpPr>
        <p:spPr>
          <a:xfrm>
            <a:off x="296091" y="1907594"/>
            <a:ext cx="8040602" cy="646331"/>
          </a:xfrm>
          <a:prstGeom prst="rect">
            <a:avLst/>
          </a:prstGeom>
        </p:spPr>
        <p:txBody>
          <a:bodyPr wrap="square">
            <a:spAutoFit/>
          </a:bodyPr>
          <a:lstStyle/>
          <a:p>
            <a:pPr algn="ctr"/>
            <a:r>
              <a:rPr lang="ru-RU" sz="1200" b="1" dirty="0" smtClean="0">
                <a:solidFill>
                  <a:schemeClr val="accent1">
                    <a:lumMod val="50000"/>
                  </a:schemeClr>
                </a:solidFill>
              </a:rPr>
              <a:t>Сеть муниципальных учреждений сферы культуры в 2025 году включала 5 учреждений клубного типа,</a:t>
            </a:r>
            <a:r>
              <a:rPr lang="en-US" sz="1200" b="1" dirty="0" smtClean="0">
                <a:solidFill>
                  <a:schemeClr val="accent1">
                    <a:lumMod val="50000"/>
                  </a:schemeClr>
                </a:solidFill>
              </a:rPr>
              <a:t> </a:t>
            </a:r>
          </a:p>
          <a:p>
            <a:pPr algn="ctr"/>
            <a:r>
              <a:rPr lang="ru-RU" sz="1200" b="1" dirty="0" smtClean="0">
                <a:solidFill>
                  <a:schemeClr val="accent1">
                    <a:lumMod val="50000"/>
                  </a:schemeClr>
                </a:solidFill>
              </a:rPr>
              <a:t>1 музей, централизованную библиотечную систему (14 библиотек), театр драмы, 1 учреждение </a:t>
            </a:r>
            <a:endParaRPr lang="en-US" sz="1200" b="1" dirty="0" smtClean="0">
              <a:solidFill>
                <a:schemeClr val="accent1">
                  <a:lumMod val="50000"/>
                </a:schemeClr>
              </a:solidFill>
            </a:endParaRPr>
          </a:p>
          <a:p>
            <a:pPr algn="ctr"/>
            <a:r>
              <a:rPr lang="ru-RU" sz="1200" b="1" dirty="0" smtClean="0">
                <a:solidFill>
                  <a:schemeClr val="accent1">
                    <a:lumMod val="50000"/>
                  </a:schemeClr>
                </a:solidFill>
              </a:rPr>
              <a:t>дополнительного образования в области искусств. </a:t>
            </a:r>
            <a:endParaRPr lang="ru-RU" sz="1200" b="1" dirty="0">
              <a:solidFill>
                <a:schemeClr val="accent1">
                  <a:lumMod val="50000"/>
                </a:schemeClr>
              </a:solidFill>
            </a:endParaRPr>
          </a:p>
        </p:txBody>
      </p:sp>
      <p:graphicFrame>
        <p:nvGraphicFramePr>
          <p:cNvPr id="8" name="Таблица 7"/>
          <p:cNvGraphicFramePr>
            <a:graphicFrameLocks noGrp="1"/>
          </p:cNvGraphicFramePr>
          <p:nvPr>
            <p:extLst>
              <p:ext uri="{D42A27DB-BD31-4B8C-83A1-F6EECF244321}">
                <p14:modId xmlns:p14="http://schemas.microsoft.com/office/powerpoint/2010/main" val="2583810358"/>
              </p:ext>
            </p:extLst>
          </p:nvPr>
        </p:nvGraphicFramePr>
        <p:xfrm>
          <a:off x="296090" y="2544663"/>
          <a:ext cx="8497531" cy="4240064"/>
        </p:xfrm>
        <a:graphic>
          <a:graphicData uri="http://schemas.openxmlformats.org/drawingml/2006/table">
            <a:tbl>
              <a:tblPr firstRow="1" bandRow="1">
                <a:tableStyleId>{3B4B98B0-60AC-42C2-AFA5-B58CD77FA1E5}</a:tableStyleId>
              </a:tblPr>
              <a:tblGrid>
                <a:gridCol w="2339899">
                  <a:extLst>
                    <a:ext uri="{9D8B030D-6E8A-4147-A177-3AD203B41FA5}">
                      <a16:colId xmlns:a16="http://schemas.microsoft.com/office/drawing/2014/main" val="20000"/>
                    </a:ext>
                  </a:extLst>
                </a:gridCol>
                <a:gridCol w="2784228">
                  <a:extLst>
                    <a:ext uri="{9D8B030D-6E8A-4147-A177-3AD203B41FA5}">
                      <a16:colId xmlns:a16="http://schemas.microsoft.com/office/drawing/2014/main" val="20001"/>
                    </a:ext>
                  </a:extLst>
                </a:gridCol>
                <a:gridCol w="3373404">
                  <a:extLst>
                    <a:ext uri="{9D8B030D-6E8A-4147-A177-3AD203B41FA5}">
                      <a16:colId xmlns:a16="http://schemas.microsoft.com/office/drawing/2014/main" val="20002"/>
                    </a:ext>
                  </a:extLst>
                </a:gridCol>
              </a:tblGrid>
              <a:tr h="549512">
                <a:tc>
                  <a:txBody>
                    <a:bodyPr/>
                    <a:lstStyle/>
                    <a:p>
                      <a:pPr algn="r"/>
                      <a:r>
                        <a:rPr lang="ru-RU" sz="1100" kern="1200" dirty="0" smtClean="0">
                          <a:solidFill>
                            <a:schemeClr val="accent1">
                              <a:lumMod val="50000"/>
                            </a:schemeClr>
                          </a:solidFill>
                          <a:latin typeface="+mn-lt"/>
                        </a:rPr>
                        <a:t>Учреждения клубного типа </a:t>
                      </a:r>
                      <a:endParaRPr lang="ru-RU" sz="1100" b="1" dirty="0">
                        <a:solidFill>
                          <a:schemeClr val="accent1">
                            <a:lumMod val="50000"/>
                          </a:schemeClr>
                        </a:solidFill>
                        <a:latin typeface="+mn-lt"/>
                      </a:endParaRPr>
                    </a:p>
                  </a:txBody>
                  <a:tcPr anchor="ct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ru-RU" sz="1100" kern="1200" dirty="0" smtClean="0">
                          <a:solidFill>
                            <a:schemeClr val="accent1">
                              <a:lumMod val="50000"/>
                            </a:schemeClr>
                          </a:solidFill>
                          <a:latin typeface="+mn-lt"/>
                        </a:rPr>
                        <a:t>работает 182 клубных формирований</a:t>
                      </a:r>
                      <a:endParaRPr lang="ru-RU" sz="1100" b="0" dirty="0" smtClean="0">
                        <a:solidFill>
                          <a:schemeClr val="accent1">
                            <a:lumMod val="50000"/>
                          </a:schemeClr>
                        </a:solidFill>
                        <a:latin typeface="+mn-lt"/>
                      </a:endParaRPr>
                    </a:p>
                  </a:txBody>
                  <a:tcPr anchor="ct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ru-RU" sz="1100" kern="1200" dirty="0" smtClean="0">
                          <a:solidFill>
                            <a:schemeClr val="accent1">
                              <a:lumMod val="50000"/>
                            </a:schemeClr>
                          </a:solidFill>
                          <a:latin typeface="+mn-lt"/>
                        </a:rPr>
                        <a:t>в которых на постоянной основе занимается</a:t>
                      </a:r>
                      <a:endParaRPr lang="en-US" sz="1100" kern="1200" dirty="0" smtClean="0">
                        <a:solidFill>
                          <a:schemeClr val="accent1">
                            <a:lumMod val="50000"/>
                          </a:schemeClr>
                        </a:solidFill>
                        <a:latin typeface="+mn-lt"/>
                      </a:endParaRPr>
                    </a:p>
                    <a:p>
                      <a:pPr marL="0" marR="0" indent="0" algn="ctr" defTabSz="685800" rtl="0" eaLnBrk="1" fontAlgn="auto" latinLnBrk="0" hangingPunct="1">
                        <a:lnSpc>
                          <a:spcPct val="100000"/>
                        </a:lnSpc>
                        <a:spcBef>
                          <a:spcPts val="0"/>
                        </a:spcBef>
                        <a:spcAft>
                          <a:spcPts val="0"/>
                        </a:spcAft>
                        <a:buClrTx/>
                        <a:buSzTx/>
                        <a:buFontTx/>
                        <a:buNone/>
                        <a:tabLst/>
                        <a:defRPr/>
                      </a:pPr>
                      <a:r>
                        <a:rPr lang="ru-RU" sz="1100" kern="1200" dirty="0" smtClean="0">
                          <a:solidFill>
                            <a:schemeClr val="accent1">
                              <a:lumMod val="50000"/>
                            </a:schemeClr>
                          </a:solidFill>
                          <a:latin typeface="+mn-lt"/>
                        </a:rPr>
                        <a:t> 4 139 участника</a:t>
                      </a:r>
                      <a:endParaRPr lang="ru-RU" sz="1100" b="0" dirty="0" smtClean="0">
                        <a:solidFill>
                          <a:schemeClr val="accent1">
                            <a:lumMod val="50000"/>
                          </a:schemeClr>
                        </a:solidFill>
                        <a:latin typeface="+mn-lt"/>
                      </a:endParaRPr>
                    </a:p>
                  </a:txBody>
                  <a:tcPr anchor="ctr"/>
                </a:tc>
                <a:extLst>
                  <a:ext uri="{0D108BD9-81ED-4DB2-BD59-A6C34878D82A}">
                    <a16:rowId xmlns:a16="http://schemas.microsoft.com/office/drawing/2014/main" val="10000"/>
                  </a:ext>
                </a:extLst>
              </a:tr>
              <a:tr h="461791">
                <a:tc>
                  <a:txBody>
                    <a:bodyPr/>
                    <a:lstStyle/>
                    <a:p>
                      <a:pPr algn="r"/>
                      <a:r>
                        <a:rPr lang="ru-RU" sz="1100" kern="1200" dirty="0" smtClean="0">
                          <a:solidFill>
                            <a:schemeClr val="accent5">
                              <a:lumMod val="50000"/>
                            </a:schemeClr>
                          </a:solidFill>
                          <a:latin typeface="+mn-lt"/>
                        </a:rPr>
                        <a:t>Культурно-досуговые учреждения</a:t>
                      </a:r>
                      <a:endParaRPr lang="ru-RU" sz="1100" b="1" dirty="0">
                        <a:solidFill>
                          <a:schemeClr val="accent5">
                            <a:lumMod val="50000"/>
                          </a:schemeClr>
                        </a:solidFill>
                        <a:latin typeface="+mn-lt"/>
                      </a:endParaRPr>
                    </a:p>
                  </a:txBody>
                  <a:tcPr anchor="ctr"/>
                </a:tc>
                <a:tc>
                  <a:txBody>
                    <a:bodyPr/>
                    <a:lstStyle/>
                    <a:p>
                      <a:pPr algn="ctr"/>
                      <a:r>
                        <a:rPr lang="ru-RU" sz="1100" kern="1200" dirty="0" smtClean="0">
                          <a:solidFill>
                            <a:schemeClr val="accent5">
                              <a:lumMod val="50000"/>
                            </a:schemeClr>
                          </a:solidFill>
                          <a:latin typeface="+mn-lt"/>
                        </a:rPr>
                        <a:t>организовано</a:t>
                      </a:r>
                    </a:p>
                    <a:p>
                      <a:pPr algn="ctr"/>
                      <a:r>
                        <a:rPr lang="ru-RU" sz="1100" kern="1200" dirty="0" smtClean="0">
                          <a:solidFill>
                            <a:schemeClr val="accent5">
                              <a:lumMod val="50000"/>
                            </a:schemeClr>
                          </a:solidFill>
                          <a:latin typeface="+mn-lt"/>
                        </a:rPr>
                        <a:t> 2 620 мероприятий</a:t>
                      </a:r>
                      <a:endParaRPr lang="ru-RU" sz="1100" b="0" dirty="0">
                        <a:solidFill>
                          <a:schemeClr val="accent5">
                            <a:lumMod val="50000"/>
                          </a:schemeClr>
                        </a:solidFill>
                        <a:latin typeface="+mn-lt"/>
                      </a:endParaRPr>
                    </a:p>
                  </a:txBody>
                  <a:tcPr anchor="ctr"/>
                </a:tc>
                <a:tc>
                  <a:txBody>
                    <a:bodyPr/>
                    <a:lstStyle/>
                    <a:p>
                      <a:pPr algn="ctr"/>
                      <a:r>
                        <a:rPr lang="ru-RU" sz="1100" kern="1200" dirty="0" smtClean="0">
                          <a:solidFill>
                            <a:schemeClr val="accent5">
                              <a:lumMod val="50000"/>
                            </a:schemeClr>
                          </a:solidFill>
                          <a:latin typeface="+mn-lt"/>
                        </a:rPr>
                        <a:t>Присутствовало 1 279,8 тыс. зрителей</a:t>
                      </a:r>
                      <a:endParaRPr lang="ru-RU" sz="1100" b="0" dirty="0">
                        <a:solidFill>
                          <a:schemeClr val="accent5">
                            <a:lumMod val="50000"/>
                          </a:schemeClr>
                        </a:solidFill>
                        <a:latin typeface="+mn-lt"/>
                      </a:endParaRPr>
                    </a:p>
                  </a:txBody>
                  <a:tcPr anchor="ctr"/>
                </a:tc>
                <a:extLst>
                  <a:ext uri="{0D108BD9-81ED-4DB2-BD59-A6C34878D82A}">
                    <a16:rowId xmlns:a16="http://schemas.microsoft.com/office/drawing/2014/main" val="10001"/>
                  </a:ext>
                </a:extLst>
              </a:tr>
              <a:tr h="827513">
                <a:tc>
                  <a:txBody>
                    <a:bodyPr/>
                    <a:lstStyle/>
                    <a:p>
                      <a:pPr algn="r"/>
                      <a:r>
                        <a:rPr lang="ru-RU" sz="1100" kern="1200" dirty="0" smtClean="0">
                          <a:solidFill>
                            <a:schemeClr val="accent5">
                              <a:lumMod val="50000"/>
                            </a:schemeClr>
                          </a:solidFill>
                          <a:latin typeface="+mn-lt"/>
                        </a:rPr>
                        <a:t>Краеведческий музей </a:t>
                      </a:r>
                      <a:endParaRPr lang="ru-RU" sz="1100" b="1" dirty="0">
                        <a:solidFill>
                          <a:schemeClr val="accent5">
                            <a:lumMod val="50000"/>
                          </a:schemeClr>
                        </a:solidFill>
                        <a:latin typeface="+mn-lt"/>
                      </a:endParaRPr>
                    </a:p>
                  </a:txBody>
                  <a:tcPr anchor="ctr"/>
                </a:tc>
                <a:tc>
                  <a:txBody>
                    <a:bodyPr/>
                    <a:lstStyle/>
                    <a:p>
                      <a:pPr algn="ctr"/>
                      <a:r>
                        <a:rPr lang="ru-RU" sz="1100" kern="1200" dirty="0" smtClean="0">
                          <a:solidFill>
                            <a:schemeClr val="accent5">
                              <a:lumMod val="50000"/>
                            </a:schemeClr>
                          </a:solidFill>
                          <a:latin typeface="+mn-lt"/>
                        </a:rPr>
                        <a:t>Проведено:</a:t>
                      </a:r>
                    </a:p>
                    <a:p>
                      <a:pPr algn="ctr"/>
                      <a:r>
                        <a:rPr lang="ru-RU" sz="1100" kern="1200" dirty="0" smtClean="0">
                          <a:solidFill>
                            <a:schemeClr val="accent5">
                              <a:lumMod val="50000"/>
                            </a:schemeClr>
                          </a:solidFill>
                          <a:latin typeface="+mn-lt"/>
                        </a:rPr>
                        <a:t> 762 экскурсий, </a:t>
                      </a:r>
                    </a:p>
                    <a:p>
                      <a:pPr algn="ctr"/>
                      <a:r>
                        <a:rPr lang="ru-RU" sz="1100" kern="1200" baseline="0" dirty="0" smtClean="0">
                          <a:solidFill>
                            <a:schemeClr val="accent5">
                              <a:lumMod val="50000"/>
                            </a:schemeClr>
                          </a:solidFill>
                          <a:latin typeface="+mn-lt"/>
                        </a:rPr>
                        <a:t>367 массовых</a:t>
                      </a:r>
                      <a:r>
                        <a:rPr lang="ru-RU" sz="1100" kern="1200" dirty="0" smtClean="0">
                          <a:solidFill>
                            <a:schemeClr val="accent5">
                              <a:lumMod val="50000"/>
                            </a:schemeClr>
                          </a:solidFill>
                          <a:latin typeface="+mn-lt"/>
                        </a:rPr>
                        <a:t> мероприятий, </a:t>
                      </a:r>
                    </a:p>
                    <a:p>
                      <a:pPr algn="ctr"/>
                      <a:r>
                        <a:rPr lang="ru-RU" sz="1100" kern="1200" dirty="0" smtClean="0">
                          <a:solidFill>
                            <a:schemeClr val="accent5">
                              <a:lumMod val="50000"/>
                            </a:schemeClr>
                          </a:solidFill>
                          <a:latin typeface="+mn-lt"/>
                        </a:rPr>
                        <a:t>106 выставок </a:t>
                      </a:r>
                      <a:endParaRPr lang="ru-RU" sz="1100" b="0" dirty="0" smtClean="0">
                        <a:solidFill>
                          <a:schemeClr val="accent5">
                            <a:lumMod val="50000"/>
                          </a:schemeClr>
                        </a:solidFill>
                        <a:latin typeface="+mn-lt"/>
                      </a:endParaRPr>
                    </a:p>
                    <a:p>
                      <a:pPr algn="ctr"/>
                      <a:endParaRPr lang="ru-RU" sz="1100" b="0" dirty="0">
                        <a:solidFill>
                          <a:schemeClr val="accent5">
                            <a:lumMod val="50000"/>
                          </a:schemeClr>
                        </a:solidFill>
                        <a:latin typeface="+mn-lt"/>
                      </a:endParaRPr>
                    </a:p>
                  </a:txBody>
                  <a:tcPr anchor="ctr"/>
                </a:tc>
                <a:tc>
                  <a:txBody>
                    <a:bodyPr/>
                    <a:lstStyle/>
                    <a:p>
                      <a:pPr algn="ctr"/>
                      <a:r>
                        <a:rPr lang="ru-RU" sz="1100" kern="1200" dirty="0" smtClean="0">
                          <a:solidFill>
                            <a:schemeClr val="accent5">
                              <a:lumMod val="50000"/>
                            </a:schemeClr>
                          </a:solidFill>
                          <a:latin typeface="+mn-lt"/>
                        </a:rPr>
                        <a:t>посетили 219 667 жителей и гостей города</a:t>
                      </a:r>
                      <a:endParaRPr lang="ru-RU" sz="1100" b="0" dirty="0">
                        <a:solidFill>
                          <a:schemeClr val="accent5">
                            <a:lumMod val="50000"/>
                          </a:schemeClr>
                        </a:solidFill>
                        <a:latin typeface="+mn-lt"/>
                      </a:endParaRPr>
                    </a:p>
                  </a:txBody>
                  <a:tcPr anchor="ctr"/>
                </a:tc>
                <a:extLst>
                  <a:ext uri="{0D108BD9-81ED-4DB2-BD59-A6C34878D82A}">
                    <a16:rowId xmlns:a16="http://schemas.microsoft.com/office/drawing/2014/main" val="10002"/>
                  </a:ext>
                </a:extLst>
              </a:tr>
              <a:tr h="384202">
                <a:tc>
                  <a:txBody>
                    <a:bodyPr/>
                    <a:lstStyle/>
                    <a:p>
                      <a:pPr algn="r"/>
                      <a:r>
                        <a:rPr lang="ru-RU" sz="1100" kern="1200" dirty="0" smtClean="0">
                          <a:solidFill>
                            <a:schemeClr val="accent5">
                              <a:lumMod val="50000"/>
                            </a:schemeClr>
                          </a:solidFill>
                          <a:latin typeface="+mn-lt"/>
                        </a:rPr>
                        <a:t>Театр драмы </a:t>
                      </a:r>
                      <a:endParaRPr lang="ru-RU" sz="1100" b="1" dirty="0">
                        <a:solidFill>
                          <a:schemeClr val="accent5">
                            <a:lumMod val="50000"/>
                          </a:schemeClr>
                        </a:solidFill>
                        <a:latin typeface="+mn-lt"/>
                      </a:endParaRPr>
                    </a:p>
                  </a:txBody>
                  <a:tcPr anchor="ctr"/>
                </a:tc>
                <a:tc>
                  <a:txBody>
                    <a:bodyPr/>
                    <a:lstStyle/>
                    <a:p>
                      <a:pPr algn="ctr"/>
                      <a:r>
                        <a:rPr lang="ru-RU" sz="1100" kern="1200" dirty="0" smtClean="0">
                          <a:solidFill>
                            <a:schemeClr val="accent5">
                              <a:lumMod val="50000"/>
                            </a:schemeClr>
                          </a:solidFill>
                          <a:latin typeface="+mn-lt"/>
                        </a:rPr>
                        <a:t>осуществил прокат 297 спектаклей,</a:t>
                      </a:r>
                    </a:p>
                    <a:p>
                      <a:pPr algn="ctr"/>
                      <a:r>
                        <a:rPr lang="ru-RU" sz="1100" b="0" dirty="0" smtClean="0">
                          <a:solidFill>
                            <a:schemeClr val="accent5">
                              <a:lumMod val="50000"/>
                            </a:schemeClr>
                          </a:solidFill>
                          <a:latin typeface="+mn-lt"/>
                        </a:rPr>
                        <a:t>117 мероприятий</a:t>
                      </a:r>
                      <a:endParaRPr lang="ru-RU" sz="1100" b="0" dirty="0">
                        <a:solidFill>
                          <a:schemeClr val="accent5">
                            <a:lumMod val="50000"/>
                          </a:schemeClr>
                        </a:solidFill>
                        <a:latin typeface="+mn-lt"/>
                      </a:endParaRPr>
                    </a:p>
                  </a:txBody>
                  <a:tcPr anchor="ctr"/>
                </a:tc>
                <a:tc>
                  <a:txBody>
                    <a:bodyPr/>
                    <a:lstStyle/>
                    <a:p>
                      <a:pPr algn="ctr"/>
                      <a:r>
                        <a:rPr lang="ru-RU" sz="1100" kern="1200" dirty="0" smtClean="0">
                          <a:solidFill>
                            <a:schemeClr val="accent5">
                              <a:lumMod val="50000"/>
                            </a:schemeClr>
                          </a:solidFill>
                          <a:latin typeface="+mn-lt"/>
                        </a:rPr>
                        <a:t>Посетили 67 165</a:t>
                      </a:r>
                      <a:r>
                        <a:rPr lang="ru-RU" sz="1100" kern="1200" baseline="0" dirty="0" smtClean="0">
                          <a:solidFill>
                            <a:schemeClr val="accent5">
                              <a:lumMod val="50000"/>
                            </a:schemeClr>
                          </a:solidFill>
                          <a:latin typeface="+mn-lt"/>
                        </a:rPr>
                        <a:t> </a:t>
                      </a:r>
                      <a:r>
                        <a:rPr lang="ru-RU" sz="1100" kern="1200" dirty="0" smtClean="0">
                          <a:solidFill>
                            <a:schemeClr val="accent5">
                              <a:lumMod val="50000"/>
                            </a:schemeClr>
                          </a:solidFill>
                          <a:latin typeface="+mn-lt"/>
                        </a:rPr>
                        <a:t>зрителей,</a:t>
                      </a:r>
                    </a:p>
                    <a:p>
                      <a:pPr algn="ctr"/>
                      <a:r>
                        <a:rPr lang="ru-RU" sz="1100" b="0" kern="1200" dirty="0" smtClean="0">
                          <a:solidFill>
                            <a:schemeClr val="accent5">
                              <a:lumMod val="50000"/>
                            </a:schemeClr>
                          </a:solidFill>
                          <a:latin typeface="+mn-lt"/>
                        </a:rPr>
                        <a:t>38 мероприятий</a:t>
                      </a:r>
                      <a:endParaRPr lang="ru-RU" sz="1100" b="0" dirty="0">
                        <a:solidFill>
                          <a:schemeClr val="accent5">
                            <a:lumMod val="50000"/>
                          </a:schemeClr>
                        </a:solidFill>
                        <a:latin typeface="+mn-lt"/>
                      </a:endParaRPr>
                    </a:p>
                  </a:txBody>
                  <a:tcPr anchor="ctr"/>
                </a:tc>
                <a:extLst>
                  <a:ext uri="{0D108BD9-81ED-4DB2-BD59-A6C34878D82A}">
                    <a16:rowId xmlns:a16="http://schemas.microsoft.com/office/drawing/2014/main" val="10003"/>
                  </a:ext>
                </a:extLst>
              </a:tr>
              <a:tr h="1027350">
                <a:tc>
                  <a:txBody>
                    <a:bodyPr/>
                    <a:lstStyle/>
                    <a:p>
                      <a:pPr algn="r"/>
                      <a:r>
                        <a:rPr lang="ru-RU" sz="1100" kern="1200" dirty="0" smtClean="0">
                          <a:solidFill>
                            <a:schemeClr val="accent5">
                              <a:lumMod val="50000"/>
                            </a:schemeClr>
                          </a:solidFill>
                          <a:latin typeface="+mn-lt"/>
                        </a:rPr>
                        <a:t>Муниципальные библиотеки </a:t>
                      </a:r>
                      <a:endParaRPr lang="ru-RU" sz="1100" b="1" dirty="0">
                        <a:solidFill>
                          <a:schemeClr val="accent5">
                            <a:lumMod val="50000"/>
                          </a:schemeClr>
                        </a:solidFill>
                        <a:latin typeface="+mn-lt"/>
                      </a:endParaRPr>
                    </a:p>
                  </a:txBody>
                  <a:tcPr anchor="ctr"/>
                </a:tc>
                <a:tc>
                  <a:txBody>
                    <a:bodyPr/>
                    <a:lstStyle/>
                    <a:p>
                      <a:pPr algn="ctr"/>
                      <a:r>
                        <a:rPr lang="ru-RU" sz="1100" kern="1200" dirty="0" smtClean="0">
                          <a:solidFill>
                            <a:schemeClr val="accent5">
                              <a:lumMod val="50000"/>
                            </a:schemeClr>
                          </a:solidFill>
                          <a:latin typeface="+mn-lt"/>
                        </a:rPr>
                        <a:t>книговыдача составила 1</a:t>
                      </a:r>
                      <a:r>
                        <a:rPr lang="en-US" sz="1100" kern="1200" dirty="0" smtClean="0">
                          <a:solidFill>
                            <a:schemeClr val="accent5">
                              <a:lumMod val="50000"/>
                            </a:schemeClr>
                          </a:solidFill>
                          <a:latin typeface="+mn-lt"/>
                        </a:rPr>
                        <a:t> </a:t>
                      </a:r>
                      <a:r>
                        <a:rPr lang="ru-RU" sz="1100" kern="1200" dirty="0" smtClean="0">
                          <a:solidFill>
                            <a:schemeClr val="accent5">
                              <a:lumMod val="50000"/>
                            </a:schemeClr>
                          </a:solidFill>
                          <a:latin typeface="+mn-lt"/>
                        </a:rPr>
                        <a:t>230,</a:t>
                      </a:r>
                      <a:r>
                        <a:rPr lang="en-US" sz="1100" kern="1200" dirty="0" smtClean="0">
                          <a:solidFill>
                            <a:schemeClr val="accent5">
                              <a:lumMod val="50000"/>
                            </a:schemeClr>
                          </a:solidFill>
                          <a:latin typeface="+mn-lt"/>
                        </a:rPr>
                        <a:t>7</a:t>
                      </a:r>
                      <a:r>
                        <a:rPr lang="ru-RU" sz="1100" kern="1200" dirty="0" smtClean="0">
                          <a:solidFill>
                            <a:schemeClr val="accent5">
                              <a:lumMod val="50000"/>
                            </a:schemeClr>
                          </a:solidFill>
                          <a:latin typeface="+mn-lt"/>
                        </a:rPr>
                        <a:t>5 тыс. экз.</a:t>
                      </a:r>
                      <a:endParaRPr lang="ru-RU" sz="1100" b="0" dirty="0">
                        <a:solidFill>
                          <a:schemeClr val="accent5">
                            <a:lumMod val="50000"/>
                          </a:schemeClr>
                        </a:solidFill>
                        <a:latin typeface="+mn-lt"/>
                      </a:endParaRPr>
                    </a:p>
                  </a:txBody>
                  <a:tcPr anchor="ctr"/>
                </a:tc>
                <a:tc>
                  <a:txBody>
                    <a:bodyPr/>
                    <a:lstStyle/>
                    <a:p>
                      <a:pPr algn="ctr"/>
                      <a:r>
                        <a:rPr lang="ru-RU" sz="1100" kern="1200" dirty="0" smtClean="0">
                          <a:solidFill>
                            <a:schemeClr val="accent5">
                              <a:lumMod val="50000"/>
                            </a:schemeClr>
                          </a:solidFill>
                          <a:latin typeface="+mn-lt"/>
                        </a:rPr>
                        <a:t>пользовались 61,7 тыс. читателей, зафиксировано 824,1 тыс. посещений,</a:t>
                      </a:r>
                    </a:p>
                    <a:p>
                      <a:pPr algn="ctr"/>
                      <a:r>
                        <a:rPr lang="ru-RU" sz="1100" kern="1200" dirty="0" smtClean="0">
                          <a:solidFill>
                            <a:schemeClr val="accent5">
                              <a:lumMod val="50000"/>
                            </a:schemeClr>
                          </a:solidFill>
                          <a:latin typeface="+mn-lt"/>
                        </a:rPr>
                        <a:t> 170,4 тыс. раз воспользовались услугами библиотек через сеть Интернет</a:t>
                      </a:r>
                      <a:endParaRPr lang="ru-RU" sz="1100" b="0" dirty="0">
                        <a:solidFill>
                          <a:schemeClr val="accent5">
                            <a:lumMod val="50000"/>
                          </a:schemeClr>
                        </a:solidFill>
                        <a:latin typeface="+mn-lt"/>
                      </a:endParaRPr>
                    </a:p>
                  </a:txBody>
                  <a:tcPr anchor="ctr"/>
                </a:tc>
                <a:extLst>
                  <a:ext uri="{0D108BD9-81ED-4DB2-BD59-A6C34878D82A}">
                    <a16:rowId xmlns:a16="http://schemas.microsoft.com/office/drawing/2014/main" val="10004"/>
                  </a:ext>
                </a:extLst>
              </a:tr>
              <a:tr h="845051">
                <a:tc>
                  <a:txBody>
                    <a:bodyPr/>
                    <a:lstStyle/>
                    <a:p>
                      <a:pPr algn="r"/>
                      <a:r>
                        <a:rPr lang="ru-RU" sz="1100" b="0" dirty="0" smtClean="0">
                          <a:solidFill>
                            <a:schemeClr val="accent5">
                              <a:lumMod val="50000"/>
                            </a:schemeClr>
                          </a:solidFill>
                          <a:latin typeface="+mn-lt"/>
                        </a:rPr>
                        <a:t>Детская школа искусств</a:t>
                      </a:r>
                      <a:endParaRPr lang="ru-RU" sz="1100" b="0" dirty="0">
                        <a:solidFill>
                          <a:schemeClr val="accent5">
                            <a:lumMod val="50000"/>
                          </a:schemeClr>
                        </a:solidFill>
                        <a:latin typeface="+mn-lt"/>
                      </a:endParaRPr>
                    </a:p>
                  </a:txBody>
                  <a:tcPr anchor="ctr"/>
                </a:tc>
                <a:tc>
                  <a:txBody>
                    <a:bodyPr/>
                    <a:lstStyle/>
                    <a:p>
                      <a:pPr algn="ctr"/>
                      <a:endParaRPr lang="ru-RU" sz="1100" b="0" dirty="0">
                        <a:solidFill>
                          <a:schemeClr val="accent5">
                            <a:lumMod val="50000"/>
                          </a:schemeClr>
                        </a:solidFill>
                        <a:latin typeface="+mn-lt"/>
                      </a:endParaRPr>
                    </a:p>
                  </a:txBody>
                  <a:tcPr anchor="ctr"/>
                </a:tc>
                <a:tc>
                  <a:txBody>
                    <a:bodyPr/>
                    <a:lstStyle/>
                    <a:p>
                      <a:pPr algn="ctr"/>
                      <a:r>
                        <a:rPr lang="ru-RU" sz="1100" b="0" dirty="0" smtClean="0">
                          <a:solidFill>
                            <a:schemeClr val="accent5">
                              <a:lumMod val="50000"/>
                            </a:schemeClr>
                          </a:solidFill>
                          <a:latin typeface="+mn-lt"/>
                        </a:rPr>
                        <a:t>Обучалось 286 юных музыкантов и танцоров</a:t>
                      </a:r>
                      <a:endParaRPr lang="ru-RU" sz="1100" b="0" dirty="0">
                        <a:solidFill>
                          <a:schemeClr val="accent5">
                            <a:lumMod val="50000"/>
                          </a:schemeClr>
                        </a:solidFill>
                        <a:latin typeface="+mn-lt"/>
                      </a:endParaRPr>
                    </a:p>
                  </a:txBody>
                  <a:tcPr anchor="ctr"/>
                </a:tc>
                <a:extLst>
                  <a:ext uri="{0D108BD9-81ED-4DB2-BD59-A6C34878D82A}">
                    <a16:rowId xmlns:a16="http://schemas.microsoft.com/office/drawing/2014/main" val="2444327012"/>
                  </a:ext>
                </a:extLst>
              </a:tr>
            </a:tbl>
          </a:graphicData>
        </a:graphic>
      </p:graphicFrame>
      <p:sp>
        <p:nvSpPr>
          <p:cNvPr id="3" name="Номер слайда 2"/>
          <p:cNvSpPr>
            <a:spLocks noGrp="1"/>
          </p:cNvSpPr>
          <p:nvPr>
            <p:ph type="sldNum" sz="quarter" idx="12"/>
          </p:nvPr>
        </p:nvSpPr>
        <p:spPr/>
        <p:txBody>
          <a:bodyPr/>
          <a:lstStyle/>
          <a:p>
            <a:fld id="{CC173F88-3387-453B-9303-AC0210B95CB8}" type="slidenum">
              <a:rPr lang="ru-RU" smtClean="0"/>
              <a:pPr/>
              <a:t>30</a:t>
            </a:fld>
            <a:endParaRPr lang="ru-RU"/>
          </a:p>
        </p:txBody>
      </p:sp>
    </p:spTree>
    <p:extLst>
      <p:ext uri="{BB962C8B-B14F-4D97-AF65-F5344CB8AC3E}">
        <p14:creationId xmlns:p14="http://schemas.microsoft.com/office/powerpoint/2010/main" val="71339676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 name="Прямоугольник 29"/>
          <p:cNvSpPr/>
          <p:nvPr/>
        </p:nvSpPr>
        <p:spPr>
          <a:xfrm>
            <a:off x="0" y="1392073"/>
            <a:ext cx="9144000" cy="5466663"/>
          </a:xfrm>
          <a:prstGeom prst="rect">
            <a:avLst/>
          </a:prstGeom>
          <a:solidFill>
            <a:schemeClr val="bg1">
              <a:alpha val="89000"/>
            </a:schemeClr>
          </a:solidFill>
          <a:ln w="180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dirty="0">
              <a:solidFill>
                <a:schemeClr val="accent1">
                  <a:lumMod val="50000"/>
                </a:schemeClr>
              </a:solidFill>
            </a:endParaRPr>
          </a:p>
        </p:txBody>
      </p:sp>
      <p:sp>
        <p:nvSpPr>
          <p:cNvPr id="28" name="Прямоугольник 27"/>
          <p:cNvSpPr/>
          <p:nvPr/>
        </p:nvSpPr>
        <p:spPr>
          <a:xfrm>
            <a:off x="0" y="1"/>
            <a:ext cx="9144000" cy="1392072"/>
          </a:xfrm>
          <a:prstGeom prst="rect">
            <a:avLst/>
          </a:prstGeom>
          <a:solidFill>
            <a:schemeClr val="accent5">
              <a:lumMod val="75000"/>
              <a:alpha val="94000"/>
            </a:schemeClr>
          </a:solidFill>
          <a:ln w="18097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296091" y="268513"/>
            <a:ext cx="8560525" cy="795801"/>
          </a:xfrm>
        </p:spPr>
        <p:txBody>
          <a:bodyPr>
            <a:noAutofit/>
          </a:bodyPr>
          <a:lstStyle/>
          <a:p>
            <a:pPr algn="ctr"/>
            <a:r>
              <a:rPr lang="ru-RU" sz="2800" b="1" dirty="0" smtClean="0">
                <a:solidFill>
                  <a:schemeClr val="bg1"/>
                </a:solidFill>
                <a:latin typeface="+mn-lt"/>
              </a:rPr>
              <a:t>Сведения </a:t>
            </a:r>
            <a:r>
              <a:rPr lang="ru-RU" sz="2800" b="1" dirty="0">
                <a:solidFill>
                  <a:schemeClr val="bg1"/>
                </a:solidFill>
                <a:latin typeface="+mn-lt"/>
              </a:rPr>
              <a:t>о расходах местного бюджета</a:t>
            </a:r>
            <a:endParaRPr lang="ru-RU" sz="2800" b="1" dirty="0">
              <a:ln w="18415" cmpd="sng">
                <a:solidFill>
                  <a:srgbClr val="FFFFFF"/>
                </a:solidFill>
                <a:prstDash val="solid"/>
              </a:ln>
              <a:solidFill>
                <a:schemeClr val="bg1"/>
              </a:solidFill>
              <a:effectLst>
                <a:outerShdw blurRad="63500" dir="3600000" algn="tl" rotWithShape="0">
                  <a:srgbClr val="000000">
                    <a:alpha val="70000"/>
                  </a:srgbClr>
                </a:outerShdw>
              </a:effectLst>
              <a:latin typeface="+mn-lt"/>
            </a:endParaRPr>
          </a:p>
        </p:txBody>
      </p:sp>
      <p:sp>
        <p:nvSpPr>
          <p:cNvPr id="29" name="Прямоугольник 28"/>
          <p:cNvSpPr/>
          <p:nvPr/>
        </p:nvSpPr>
        <p:spPr>
          <a:xfrm>
            <a:off x="214128" y="206343"/>
            <a:ext cx="8725156" cy="953717"/>
          </a:xfrm>
          <a:prstGeom prst="rect">
            <a:avLst/>
          </a:prstGeom>
          <a:no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Прямоугольник 5"/>
          <p:cNvSpPr/>
          <p:nvPr/>
        </p:nvSpPr>
        <p:spPr>
          <a:xfrm>
            <a:off x="796160" y="1505869"/>
            <a:ext cx="7551679" cy="523220"/>
          </a:xfrm>
          <a:prstGeom prst="rect">
            <a:avLst/>
          </a:prstGeom>
        </p:spPr>
        <p:txBody>
          <a:bodyPr wrap="square">
            <a:spAutoFit/>
          </a:bodyPr>
          <a:lstStyle/>
          <a:p>
            <a:pPr lvl="0" algn="ctr"/>
            <a:r>
              <a:rPr lang="ru-RU" sz="1400" b="1" dirty="0" smtClean="0">
                <a:solidFill>
                  <a:schemeClr val="accent1">
                    <a:lumMod val="50000"/>
                  </a:schemeClr>
                </a:solidFill>
                <a:cs typeface="Courier New" pitchFamily="49" charset="0"/>
              </a:rPr>
              <a:t>Расходы на ФИЗИЧЕСКУЮ КУЛЬТУРУ И СПОРТ в 2025 году составили</a:t>
            </a:r>
          </a:p>
          <a:p>
            <a:pPr lvl="0" algn="ctr"/>
            <a:r>
              <a:rPr lang="ru-RU" sz="1400" b="1" dirty="0" smtClean="0">
                <a:solidFill>
                  <a:schemeClr val="accent1">
                    <a:lumMod val="50000"/>
                  </a:schemeClr>
                </a:solidFill>
                <a:cs typeface="Courier New" pitchFamily="49" charset="0"/>
              </a:rPr>
              <a:t>по ПЛАНУ – 753,0 млн. руб., по ФАКТУ – 752,7 млн. руб. </a:t>
            </a:r>
            <a:endParaRPr lang="ru-RU" sz="1400" b="1" dirty="0">
              <a:solidFill>
                <a:schemeClr val="accent1">
                  <a:lumMod val="50000"/>
                </a:schemeClr>
              </a:solidFill>
              <a:cs typeface="Arial" pitchFamily="34" charset="0"/>
            </a:endParaRPr>
          </a:p>
        </p:txBody>
      </p:sp>
      <p:sp>
        <p:nvSpPr>
          <p:cNvPr id="7" name="Прямоугольник 6"/>
          <p:cNvSpPr/>
          <p:nvPr/>
        </p:nvSpPr>
        <p:spPr>
          <a:xfrm>
            <a:off x="214129" y="2048879"/>
            <a:ext cx="8725156" cy="1015663"/>
          </a:xfrm>
          <a:prstGeom prst="rect">
            <a:avLst/>
          </a:prstGeom>
        </p:spPr>
        <p:txBody>
          <a:bodyPr wrap="square">
            <a:spAutoFit/>
          </a:bodyPr>
          <a:lstStyle/>
          <a:p>
            <a:pPr algn="just"/>
            <a:r>
              <a:rPr lang="ru-RU" sz="1200" b="1" dirty="0" smtClean="0">
                <a:solidFill>
                  <a:schemeClr val="accent1">
                    <a:lumMod val="50000"/>
                  </a:schemeClr>
                </a:solidFill>
              </a:rPr>
              <a:t>	Физкультурное движение Каменска-Уральского объединяет работу муниципальных, ведомственных и физкультурно-спортивных общественных организаций (коллективов физической культуры промышленных предприятий, учреждений, учебных заведений, спортивных федераций, спортклубов и городского совета ветеранов спорта). В городском округе развивается более 40 видов спорта, из них наиболее массовые – футбол, баскетбол, бокс, волейбол, легкая атлетика, плавание, хоккей, велосипедный спорт.</a:t>
            </a:r>
            <a:endParaRPr lang="ru-RU" sz="1200" b="1" dirty="0">
              <a:solidFill>
                <a:schemeClr val="accent1">
                  <a:lumMod val="50000"/>
                </a:schemeClr>
              </a:solidFill>
            </a:endParaRPr>
          </a:p>
        </p:txBody>
      </p:sp>
      <p:graphicFrame>
        <p:nvGraphicFramePr>
          <p:cNvPr id="8" name="Диаграмма 7"/>
          <p:cNvGraphicFramePr/>
          <p:nvPr>
            <p:extLst>
              <p:ext uri="{D42A27DB-BD31-4B8C-83A1-F6EECF244321}">
                <p14:modId xmlns:p14="http://schemas.microsoft.com/office/powerpoint/2010/main" val="1921572301"/>
              </p:ext>
            </p:extLst>
          </p:nvPr>
        </p:nvGraphicFramePr>
        <p:xfrm>
          <a:off x="214128" y="3224238"/>
          <a:ext cx="2858950" cy="2509989"/>
        </p:xfrm>
        <a:graphic>
          <a:graphicData uri="http://schemas.openxmlformats.org/drawingml/2006/chart">
            <c:chart xmlns:c="http://schemas.openxmlformats.org/drawingml/2006/chart" xmlns:r="http://schemas.openxmlformats.org/officeDocument/2006/relationships" r:id="rId2"/>
          </a:graphicData>
        </a:graphic>
      </p:graphicFrame>
      <p:sp>
        <p:nvSpPr>
          <p:cNvPr id="9" name="Прямоугольник 8"/>
          <p:cNvSpPr/>
          <p:nvPr/>
        </p:nvSpPr>
        <p:spPr>
          <a:xfrm>
            <a:off x="595537" y="5808895"/>
            <a:ext cx="2477541" cy="769441"/>
          </a:xfrm>
          <a:prstGeom prst="rect">
            <a:avLst/>
          </a:prstGeom>
        </p:spPr>
        <p:txBody>
          <a:bodyPr wrap="square">
            <a:spAutoFit/>
          </a:bodyPr>
          <a:lstStyle/>
          <a:p>
            <a:pPr algn="ctr"/>
            <a:r>
              <a:rPr lang="ru-RU" sz="1100" b="1" dirty="0" smtClean="0">
                <a:solidFill>
                  <a:schemeClr val="accent1">
                    <a:lumMod val="50000"/>
                  </a:schemeClr>
                </a:solidFill>
              </a:rPr>
              <a:t>Основной задачей остается привлечение населения городского округа к занятиям физической культурой и спортом.</a:t>
            </a:r>
            <a:endParaRPr lang="ru-RU" sz="1100" b="1" dirty="0">
              <a:solidFill>
                <a:schemeClr val="accent1">
                  <a:lumMod val="50000"/>
                </a:schemeClr>
              </a:solidFill>
            </a:endParaRPr>
          </a:p>
        </p:txBody>
      </p:sp>
      <p:graphicFrame>
        <p:nvGraphicFramePr>
          <p:cNvPr id="10" name="Диаграмма 9"/>
          <p:cNvGraphicFramePr/>
          <p:nvPr>
            <p:extLst>
              <p:ext uri="{D42A27DB-BD31-4B8C-83A1-F6EECF244321}">
                <p14:modId xmlns:p14="http://schemas.microsoft.com/office/powerpoint/2010/main" val="2109506623"/>
              </p:ext>
            </p:extLst>
          </p:nvPr>
        </p:nvGraphicFramePr>
        <p:xfrm>
          <a:off x="2968610" y="3486614"/>
          <a:ext cx="2826189" cy="2778433"/>
        </p:xfrm>
        <a:graphic>
          <a:graphicData uri="http://schemas.openxmlformats.org/drawingml/2006/chart">
            <c:chart xmlns:c="http://schemas.openxmlformats.org/drawingml/2006/chart" xmlns:r="http://schemas.openxmlformats.org/officeDocument/2006/relationships" r:id="rId3"/>
          </a:graphicData>
        </a:graphic>
      </p:graphicFrame>
      <p:sp>
        <p:nvSpPr>
          <p:cNvPr id="11" name="Прямоугольник 10"/>
          <p:cNvSpPr/>
          <p:nvPr/>
        </p:nvSpPr>
        <p:spPr>
          <a:xfrm>
            <a:off x="5645561" y="3553542"/>
            <a:ext cx="3177164" cy="3016210"/>
          </a:xfrm>
          <a:prstGeom prst="rect">
            <a:avLst/>
          </a:prstGeom>
          <a:solidFill>
            <a:schemeClr val="accent5">
              <a:lumMod val="40000"/>
              <a:lumOff val="60000"/>
            </a:schemeClr>
          </a:solidFill>
        </p:spPr>
        <p:txBody>
          <a:bodyPr wrap="square">
            <a:spAutoFit/>
          </a:bodyPr>
          <a:lstStyle/>
          <a:p>
            <a:r>
              <a:rPr lang="ru-RU" sz="1000" dirty="0"/>
              <a:t>В </a:t>
            </a:r>
            <a:r>
              <a:rPr lang="ru-RU" sz="1000" dirty="0" smtClean="0"/>
              <a:t>2025 </a:t>
            </a:r>
            <a:r>
              <a:rPr lang="ru-RU" sz="1000" dirty="0"/>
              <a:t>году проведены следующие работы:</a:t>
            </a:r>
          </a:p>
          <a:p>
            <a:r>
              <a:rPr lang="ru-RU" sz="1000" dirty="0" smtClean="0"/>
              <a:t>продолжается строительство:</a:t>
            </a:r>
          </a:p>
          <a:p>
            <a:pPr>
              <a:buFontTx/>
              <a:buChar char="-"/>
            </a:pPr>
            <a:r>
              <a:rPr lang="ru-RU" sz="1000" dirty="0" smtClean="0"/>
              <a:t> спортивной площадки для картинга;</a:t>
            </a:r>
          </a:p>
          <a:p>
            <a:pPr>
              <a:buFontTx/>
              <a:buChar char="-"/>
            </a:pPr>
            <a:r>
              <a:rPr lang="ru-RU" sz="1000" dirty="0" smtClean="0"/>
              <a:t> легкоатлетического манежа с блоком для игровых видов спорта;</a:t>
            </a:r>
          </a:p>
          <a:p>
            <a:pPr>
              <a:buFontTx/>
              <a:buChar char="-"/>
            </a:pPr>
            <a:r>
              <a:rPr lang="ru-RU" sz="1000" dirty="0" smtClean="0"/>
              <a:t> блочно-модульной котельной;</a:t>
            </a:r>
          </a:p>
          <a:p>
            <a:endParaRPr lang="ru-RU" sz="1000" dirty="0" smtClean="0"/>
          </a:p>
          <a:p>
            <a:r>
              <a:rPr lang="ru-RU" sz="1000" dirty="0" smtClean="0"/>
              <a:t>проведены работы  по оборудованию туристско-информационного центра ул. Гоголя 44, павильона по ул. Набережная;</a:t>
            </a:r>
          </a:p>
          <a:p>
            <a:endParaRPr lang="ru-RU" sz="1000" dirty="0" smtClean="0"/>
          </a:p>
          <a:p>
            <a:r>
              <a:rPr lang="ru-RU" sz="1000" dirty="0" smtClean="0"/>
              <a:t>-Состоялось торжественное открытие:</a:t>
            </a:r>
            <a:endParaRPr lang="ru-RU" sz="1000" dirty="0"/>
          </a:p>
          <a:p>
            <a:pPr>
              <a:buFontTx/>
              <a:buChar char="-"/>
            </a:pPr>
            <a:r>
              <a:rPr lang="ru-RU" sz="1000" dirty="0"/>
              <a:t> </a:t>
            </a:r>
            <a:r>
              <a:rPr lang="ru-RU" sz="1000" dirty="0" smtClean="0"/>
              <a:t>спортивного клуба «Надежда Урала» по ул. Ленина, 34Б;</a:t>
            </a:r>
          </a:p>
          <a:p>
            <a:pPr>
              <a:buFontTx/>
              <a:buChar char="-"/>
            </a:pPr>
            <a:r>
              <a:rPr lang="ru-RU" sz="1000" dirty="0" smtClean="0"/>
              <a:t> обновленного стадиона «Металлист» по ул. Центральная, 13</a:t>
            </a:r>
          </a:p>
          <a:p>
            <a:pPr fontAlgn="base"/>
            <a:r>
              <a:rPr lang="ru-RU" sz="1000" dirty="0" smtClean="0"/>
              <a:t>- 8 стел на Аллее спортивной славы, посвященных нашим землякам, которые внесли большой вклад в городское спортивное движение.</a:t>
            </a:r>
            <a:endParaRPr lang="ru-RU" sz="1000" dirty="0"/>
          </a:p>
        </p:txBody>
      </p:sp>
      <p:sp>
        <p:nvSpPr>
          <p:cNvPr id="3" name="Номер слайда 2"/>
          <p:cNvSpPr>
            <a:spLocks noGrp="1"/>
          </p:cNvSpPr>
          <p:nvPr>
            <p:ph type="sldNum" sz="quarter" idx="12"/>
          </p:nvPr>
        </p:nvSpPr>
        <p:spPr/>
        <p:txBody>
          <a:bodyPr/>
          <a:lstStyle/>
          <a:p>
            <a:fld id="{CC173F88-3387-453B-9303-AC0210B95CB8}" type="slidenum">
              <a:rPr lang="ru-RU" smtClean="0"/>
              <a:pPr/>
              <a:t>31</a:t>
            </a:fld>
            <a:endParaRPr lang="ru-RU"/>
          </a:p>
        </p:txBody>
      </p:sp>
    </p:spTree>
    <p:extLst>
      <p:ext uri="{BB962C8B-B14F-4D97-AF65-F5344CB8AC3E}">
        <p14:creationId xmlns:p14="http://schemas.microsoft.com/office/powerpoint/2010/main" val="417110806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 name="Прямоугольник 29"/>
          <p:cNvSpPr/>
          <p:nvPr/>
        </p:nvSpPr>
        <p:spPr>
          <a:xfrm>
            <a:off x="0" y="1391337"/>
            <a:ext cx="9144000" cy="5466663"/>
          </a:xfrm>
          <a:prstGeom prst="rect">
            <a:avLst/>
          </a:prstGeom>
          <a:solidFill>
            <a:schemeClr val="bg1">
              <a:alpha val="89000"/>
            </a:schemeClr>
          </a:solidFill>
          <a:ln w="180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dirty="0">
              <a:solidFill>
                <a:schemeClr val="accent1">
                  <a:lumMod val="50000"/>
                </a:schemeClr>
              </a:solidFill>
            </a:endParaRPr>
          </a:p>
        </p:txBody>
      </p:sp>
      <p:sp>
        <p:nvSpPr>
          <p:cNvPr id="28" name="Прямоугольник 27"/>
          <p:cNvSpPr/>
          <p:nvPr/>
        </p:nvSpPr>
        <p:spPr>
          <a:xfrm>
            <a:off x="0" y="1"/>
            <a:ext cx="9144000" cy="1392072"/>
          </a:xfrm>
          <a:prstGeom prst="rect">
            <a:avLst/>
          </a:prstGeom>
          <a:solidFill>
            <a:schemeClr val="accent5">
              <a:lumMod val="75000"/>
              <a:alpha val="94000"/>
            </a:schemeClr>
          </a:solidFill>
          <a:ln w="18097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296091" y="268513"/>
            <a:ext cx="8560525" cy="795801"/>
          </a:xfrm>
        </p:spPr>
        <p:txBody>
          <a:bodyPr>
            <a:noAutofit/>
          </a:bodyPr>
          <a:lstStyle/>
          <a:p>
            <a:pPr algn="ctr"/>
            <a:r>
              <a:rPr lang="ru-RU" sz="2800" b="1" dirty="0" smtClean="0">
                <a:solidFill>
                  <a:schemeClr val="bg1"/>
                </a:solidFill>
                <a:latin typeface="+mn-lt"/>
              </a:rPr>
              <a:t>Сведения о расходах местного бюджета</a:t>
            </a:r>
            <a:endParaRPr lang="ru-RU" sz="2800" b="1" dirty="0">
              <a:ln w="18415" cmpd="sng">
                <a:solidFill>
                  <a:srgbClr val="FFFFFF"/>
                </a:solidFill>
                <a:prstDash val="solid"/>
              </a:ln>
              <a:solidFill>
                <a:schemeClr val="bg1"/>
              </a:solidFill>
              <a:effectLst>
                <a:outerShdw blurRad="63500" dir="3600000" algn="tl" rotWithShape="0">
                  <a:srgbClr val="000000">
                    <a:alpha val="70000"/>
                  </a:srgbClr>
                </a:outerShdw>
              </a:effectLst>
              <a:latin typeface="+mn-lt"/>
            </a:endParaRPr>
          </a:p>
        </p:txBody>
      </p:sp>
      <p:sp>
        <p:nvSpPr>
          <p:cNvPr id="29" name="Прямоугольник 28"/>
          <p:cNvSpPr/>
          <p:nvPr/>
        </p:nvSpPr>
        <p:spPr>
          <a:xfrm>
            <a:off x="214128" y="206343"/>
            <a:ext cx="8725156" cy="953717"/>
          </a:xfrm>
          <a:prstGeom prst="rect">
            <a:avLst/>
          </a:prstGeom>
          <a:no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Номер слайда 2"/>
          <p:cNvSpPr>
            <a:spLocks noGrp="1"/>
          </p:cNvSpPr>
          <p:nvPr>
            <p:ph type="sldNum" sz="quarter" idx="12"/>
          </p:nvPr>
        </p:nvSpPr>
        <p:spPr/>
        <p:txBody>
          <a:bodyPr/>
          <a:lstStyle/>
          <a:p>
            <a:fld id="{CC173F88-3387-453B-9303-AC0210B95CB8}" type="slidenum">
              <a:rPr lang="ru-RU" smtClean="0"/>
              <a:pPr/>
              <a:t>32</a:t>
            </a:fld>
            <a:endParaRPr lang="ru-RU"/>
          </a:p>
        </p:txBody>
      </p:sp>
      <p:sp>
        <p:nvSpPr>
          <p:cNvPr id="13" name="Прямоугольник 12"/>
          <p:cNvSpPr/>
          <p:nvPr/>
        </p:nvSpPr>
        <p:spPr>
          <a:xfrm>
            <a:off x="601133" y="1414363"/>
            <a:ext cx="7867136" cy="646331"/>
          </a:xfrm>
          <a:prstGeom prst="rect">
            <a:avLst/>
          </a:prstGeom>
        </p:spPr>
        <p:txBody>
          <a:bodyPr wrap="square">
            <a:spAutoFit/>
          </a:bodyPr>
          <a:lstStyle/>
          <a:p>
            <a:pPr algn="ctr"/>
            <a:r>
              <a:rPr lang="ru-RU" sz="1200" b="1" dirty="0" smtClean="0">
                <a:solidFill>
                  <a:schemeClr val="accent5">
                    <a:lumMod val="75000"/>
                  </a:schemeClr>
                </a:solidFill>
                <a:cs typeface="Arial" pitchFamily="34" charset="0"/>
              </a:rPr>
              <a:t>В соответствии с Указом Президента Российской Федерации </a:t>
            </a:r>
            <a:r>
              <a:rPr lang="ru-RU" sz="1200" b="1" dirty="0" smtClean="0">
                <a:solidFill>
                  <a:schemeClr val="accent5">
                    <a:lumMod val="75000"/>
                  </a:schemeClr>
                </a:solidFill>
              </a:rPr>
              <a:t>от 7 мая 2024 года №309</a:t>
            </a:r>
            <a:r>
              <a:rPr lang="ru-RU" sz="1200" dirty="0" smtClean="0">
                <a:solidFill>
                  <a:schemeClr val="accent5">
                    <a:lumMod val="75000"/>
                  </a:schemeClr>
                </a:solidFill>
              </a:rPr>
              <a:t> </a:t>
            </a:r>
            <a:r>
              <a:rPr lang="ru-RU" sz="1200" b="1" dirty="0" smtClean="0">
                <a:solidFill>
                  <a:schemeClr val="accent5">
                    <a:lumMod val="75000"/>
                  </a:schemeClr>
                </a:solidFill>
              </a:rPr>
              <a:t>«О национальных целях развития Российской Федерации на период до 2030 года и на перспективу до 2036 года»</a:t>
            </a:r>
            <a:r>
              <a:rPr lang="ru-RU" sz="1200" b="1" dirty="0" smtClean="0">
                <a:solidFill>
                  <a:schemeClr val="accent5">
                    <a:lumMod val="75000"/>
                  </a:schemeClr>
                </a:solidFill>
                <a:cs typeface="Arial" pitchFamily="34" charset="0"/>
              </a:rPr>
              <a:t> муниципальное образование участвовало в 2-х национальных проектах:</a:t>
            </a:r>
            <a:endParaRPr lang="ru-RU" sz="1200" b="1" dirty="0" smtClean="0">
              <a:solidFill>
                <a:schemeClr val="accent5">
                  <a:lumMod val="75000"/>
                </a:schemeClr>
              </a:solidFill>
            </a:endParaRPr>
          </a:p>
        </p:txBody>
      </p:sp>
      <p:pic>
        <p:nvPicPr>
          <p:cNvPr id="14" name="Picture 1"/>
          <p:cNvPicPr>
            <a:picLocks noChangeAspect="1" noChangeArrowheads="1"/>
          </p:cNvPicPr>
          <p:nvPr/>
        </p:nvPicPr>
        <p:blipFill>
          <a:blip r:embed="rId2" cstate="print"/>
          <a:srcRect/>
          <a:stretch>
            <a:fillRect/>
          </a:stretch>
        </p:blipFill>
        <p:spPr bwMode="auto">
          <a:xfrm>
            <a:off x="1708208" y="2055371"/>
            <a:ext cx="2157098" cy="1509095"/>
          </a:xfrm>
          <a:prstGeom prst="rect">
            <a:avLst/>
          </a:prstGeom>
          <a:noFill/>
          <a:ln w="9525">
            <a:noFill/>
            <a:miter lim="800000"/>
            <a:headEnd/>
            <a:tailEnd/>
          </a:ln>
          <a:effectLst/>
        </p:spPr>
      </p:pic>
      <p:sp>
        <p:nvSpPr>
          <p:cNvPr id="15" name="Прямоугольник 14"/>
          <p:cNvSpPr/>
          <p:nvPr/>
        </p:nvSpPr>
        <p:spPr>
          <a:xfrm>
            <a:off x="0" y="2359833"/>
            <a:ext cx="1769533" cy="461665"/>
          </a:xfrm>
          <a:prstGeom prst="rect">
            <a:avLst/>
          </a:prstGeom>
        </p:spPr>
        <p:txBody>
          <a:bodyPr wrap="square">
            <a:spAutoFit/>
          </a:bodyPr>
          <a:lstStyle/>
          <a:p>
            <a:pPr lvl="0" algn="ctr"/>
            <a:r>
              <a:rPr lang="ru-RU" sz="1200" b="1" dirty="0" smtClean="0">
                <a:solidFill>
                  <a:srgbClr val="FF0000"/>
                </a:solidFill>
                <a:latin typeface="Liberation Serif" pitchFamily="18" charset="0"/>
              </a:rPr>
              <a:t>Национальный проект </a:t>
            </a:r>
          </a:p>
          <a:p>
            <a:pPr lvl="0" algn="ctr"/>
            <a:r>
              <a:rPr lang="ru-RU" sz="1200" b="1" dirty="0" smtClean="0">
                <a:solidFill>
                  <a:srgbClr val="FF0000"/>
                </a:solidFill>
                <a:latin typeface="Liberation Serif" pitchFamily="18" charset="0"/>
              </a:rPr>
              <a:t>«Молодежь и дети»</a:t>
            </a:r>
          </a:p>
        </p:txBody>
      </p:sp>
      <p:pic>
        <p:nvPicPr>
          <p:cNvPr id="16" name="Picture 10" descr="Picture background"/>
          <p:cNvPicPr>
            <a:picLocks noChangeAspect="1" noChangeArrowheads="1"/>
          </p:cNvPicPr>
          <p:nvPr/>
        </p:nvPicPr>
        <p:blipFill>
          <a:blip r:embed="rId3" cstate="print"/>
          <a:srcRect/>
          <a:stretch>
            <a:fillRect/>
          </a:stretch>
        </p:blipFill>
        <p:spPr bwMode="auto">
          <a:xfrm>
            <a:off x="4658577" y="2058594"/>
            <a:ext cx="2380736" cy="1664045"/>
          </a:xfrm>
          <a:prstGeom prst="rect">
            <a:avLst/>
          </a:prstGeom>
          <a:noFill/>
        </p:spPr>
      </p:pic>
      <p:sp>
        <p:nvSpPr>
          <p:cNvPr id="17" name="Прямоугольник 16"/>
          <p:cNvSpPr/>
          <p:nvPr/>
        </p:nvSpPr>
        <p:spPr>
          <a:xfrm>
            <a:off x="6936569" y="2004047"/>
            <a:ext cx="1985319" cy="646331"/>
          </a:xfrm>
          <a:prstGeom prst="rect">
            <a:avLst/>
          </a:prstGeom>
        </p:spPr>
        <p:txBody>
          <a:bodyPr wrap="square">
            <a:spAutoFit/>
          </a:bodyPr>
          <a:lstStyle/>
          <a:p>
            <a:pPr algn="ctr" eaLnBrk="0" hangingPunct="0"/>
            <a:r>
              <a:rPr lang="ru-RU" altLang="ru-RU" sz="1200" b="1" dirty="0" smtClean="0">
                <a:solidFill>
                  <a:srgbClr val="FF0000"/>
                </a:solidFill>
                <a:latin typeface="Liberation Serif" pitchFamily="18" charset="0"/>
              </a:rPr>
              <a:t>Национальный проект «Инфраструктура для жизни»</a:t>
            </a:r>
            <a:endParaRPr lang="ru-RU" altLang="ru-RU" sz="1200" b="1" dirty="0">
              <a:solidFill>
                <a:srgbClr val="FF0000"/>
              </a:solidFill>
              <a:latin typeface="Liberation Serif" pitchFamily="18" charset="0"/>
              <a:cs typeface="Times New Roman" pitchFamily="18" charset="0"/>
            </a:endParaRPr>
          </a:p>
        </p:txBody>
      </p:sp>
      <p:sp>
        <p:nvSpPr>
          <p:cNvPr id="18" name="Прямоугольник 17"/>
          <p:cNvSpPr/>
          <p:nvPr/>
        </p:nvSpPr>
        <p:spPr>
          <a:xfrm>
            <a:off x="6895444" y="2609238"/>
            <a:ext cx="1779373" cy="769441"/>
          </a:xfrm>
          <a:prstGeom prst="rect">
            <a:avLst/>
          </a:prstGeom>
        </p:spPr>
        <p:txBody>
          <a:bodyPr wrap="square">
            <a:spAutoFit/>
          </a:bodyPr>
          <a:lstStyle/>
          <a:p>
            <a:pPr algn="ctr"/>
            <a:r>
              <a:rPr lang="ru-RU" sz="1100" dirty="0" smtClean="0">
                <a:latin typeface="Liberation Serif" pitchFamily="18" charset="0"/>
              </a:rPr>
              <a:t>Благоустройство </a:t>
            </a:r>
          </a:p>
          <a:p>
            <a:pPr algn="ctr"/>
            <a:r>
              <a:rPr lang="ru-RU" sz="1100" dirty="0" smtClean="0">
                <a:latin typeface="Liberation Serif" pitchFamily="18" charset="0"/>
              </a:rPr>
              <a:t>общественной </a:t>
            </a:r>
          </a:p>
          <a:p>
            <a:pPr algn="ctr"/>
            <a:r>
              <a:rPr lang="ru-RU" sz="1100" dirty="0" smtClean="0">
                <a:latin typeface="Liberation Serif" pitchFamily="18" charset="0"/>
              </a:rPr>
              <a:t>территории </a:t>
            </a:r>
          </a:p>
          <a:p>
            <a:pPr algn="ctr"/>
            <a:r>
              <a:rPr lang="ru-RU" sz="1100" dirty="0" smtClean="0">
                <a:latin typeface="Liberation Serif" pitchFamily="18" charset="0"/>
              </a:rPr>
              <a:t>Аллея Славы</a:t>
            </a:r>
            <a:endParaRPr lang="ru-RU" sz="1100" dirty="0">
              <a:latin typeface="Liberation Serif" pitchFamily="18" charset="0"/>
            </a:endParaRPr>
          </a:p>
        </p:txBody>
      </p:sp>
      <p:sp>
        <p:nvSpPr>
          <p:cNvPr id="19" name="Прямоугольник 18"/>
          <p:cNvSpPr/>
          <p:nvPr/>
        </p:nvSpPr>
        <p:spPr>
          <a:xfrm>
            <a:off x="363394" y="3606284"/>
            <a:ext cx="3268327" cy="2970044"/>
          </a:xfrm>
          <a:prstGeom prst="rect">
            <a:avLst/>
          </a:prstGeom>
        </p:spPr>
        <p:txBody>
          <a:bodyPr wrap="square">
            <a:spAutoFit/>
          </a:bodyPr>
          <a:lstStyle/>
          <a:p>
            <a:pPr lvl="0" algn="ctr"/>
            <a:r>
              <a:rPr lang="ru-RU" sz="1100" b="1" dirty="0" smtClean="0"/>
              <a:t>В рамках национального проекта </a:t>
            </a:r>
          </a:p>
          <a:p>
            <a:pPr lvl="0" algn="ctr"/>
            <a:r>
              <a:rPr lang="ru-RU" sz="1100" b="1" dirty="0" smtClean="0"/>
              <a:t>«Молодежь и дети»</a:t>
            </a:r>
          </a:p>
          <a:p>
            <a:pPr lvl="0" algn="ctr"/>
            <a:r>
              <a:rPr lang="ru-RU" sz="1100" b="1" dirty="0" smtClean="0"/>
              <a:t> осуществлялись:</a:t>
            </a:r>
          </a:p>
          <a:p>
            <a:pPr lvl="0" algn="just"/>
            <a:r>
              <a:rPr lang="ru-RU" sz="1100" dirty="0" smtClean="0"/>
              <a:t>выплаты советникам директоров по воспитанию и взаимодействию с детскими общественными объединениями в общеобразовательных организациях мероприятия по обеспечению деятельности советников директора по воспитанию и взаимодействию с детскими общественными объединениями в общеобразовательных организациях вознаграждение за классное руководство педагогическим работникам образовательных организаций, реализующих образовательные программы</a:t>
            </a:r>
          </a:p>
          <a:p>
            <a:pPr lvl="0" algn="ctr"/>
            <a:r>
              <a:rPr lang="ru-RU" sz="1100" b="1" dirty="0" smtClean="0"/>
              <a:t>в объеме </a:t>
            </a:r>
          </a:p>
          <a:p>
            <a:pPr lvl="0" algn="ctr"/>
            <a:r>
              <a:rPr lang="ru-RU" sz="1100" b="1" dirty="0" smtClean="0"/>
              <a:t>92,2 млн. руб.</a:t>
            </a:r>
            <a:endParaRPr lang="ru-RU" sz="1100" b="1" dirty="0"/>
          </a:p>
        </p:txBody>
      </p:sp>
      <p:pic>
        <p:nvPicPr>
          <p:cNvPr id="20" name="Picture 11"/>
          <p:cNvPicPr>
            <a:picLocks noChangeAspect="1" noChangeArrowheads="1"/>
          </p:cNvPicPr>
          <p:nvPr/>
        </p:nvPicPr>
        <p:blipFill>
          <a:blip r:embed="rId4" cstate="print"/>
          <a:srcRect/>
          <a:stretch>
            <a:fillRect/>
          </a:stretch>
        </p:blipFill>
        <p:spPr bwMode="auto">
          <a:xfrm>
            <a:off x="4140199" y="3948184"/>
            <a:ext cx="2339545" cy="1870502"/>
          </a:xfrm>
          <a:prstGeom prst="rect">
            <a:avLst/>
          </a:prstGeom>
          <a:noFill/>
          <a:ln w="9525">
            <a:noFill/>
            <a:miter lim="800000"/>
            <a:headEnd/>
            <a:tailEnd/>
          </a:ln>
          <a:effectLst/>
        </p:spPr>
      </p:pic>
      <p:sp>
        <p:nvSpPr>
          <p:cNvPr id="21" name="Прямоугольник 20"/>
          <p:cNvSpPr/>
          <p:nvPr/>
        </p:nvSpPr>
        <p:spPr>
          <a:xfrm>
            <a:off x="7199606" y="3641001"/>
            <a:ext cx="1519881" cy="600164"/>
          </a:xfrm>
          <a:prstGeom prst="rect">
            <a:avLst/>
          </a:prstGeom>
        </p:spPr>
        <p:txBody>
          <a:bodyPr wrap="square">
            <a:spAutoFit/>
          </a:bodyPr>
          <a:lstStyle/>
          <a:p>
            <a:pPr algn="ctr"/>
            <a:r>
              <a:rPr lang="ru-RU" sz="1100" dirty="0" smtClean="0">
                <a:latin typeface="Liberation Serif" pitchFamily="18" charset="0"/>
              </a:rPr>
              <a:t>Благоустройство</a:t>
            </a:r>
          </a:p>
          <a:p>
            <a:pPr algn="ctr"/>
            <a:r>
              <a:rPr lang="ru-RU" sz="1100" dirty="0" smtClean="0">
                <a:latin typeface="Liberation Serif" pitchFamily="18" charset="0"/>
              </a:rPr>
              <a:t> дворовой </a:t>
            </a:r>
          </a:p>
          <a:p>
            <a:pPr algn="ctr"/>
            <a:r>
              <a:rPr lang="ru-RU" sz="1100" dirty="0" smtClean="0">
                <a:latin typeface="Liberation Serif" pitchFamily="18" charset="0"/>
              </a:rPr>
              <a:t>территорий</a:t>
            </a:r>
          </a:p>
        </p:txBody>
      </p:sp>
      <p:pic>
        <p:nvPicPr>
          <p:cNvPr id="22" name="Picture 15"/>
          <p:cNvPicPr>
            <a:picLocks noChangeAspect="1" noChangeArrowheads="1"/>
          </p:cNvPicPr>
          <p:nvPr/>
        </p:nvPicPr>
        <p:blipFill>
          <a:blip r:embed="rId5" cstate="print"/>
          <a:srcRect/>
          <a:stretch>
            <a:fillRect/>
          </a:stretch>
        </p:blipFill>
        <p:spPr bwMode="auto">
          <a:xfrm>
            <a:off x="6639697" y="4195859"/>
            <a:ext cx="2397211" cy="1760707"/>
          </a:xfrm>
          <a:prstGeom prst="rect">
            <a:avLst/>
          </a:prstGeom>
          <a:noFill/>
          <a:ln w="9525">
            <a:noFill/>
            <a:miter lim="800000"/>
            <a:headEnd/>
            <a:tailEnd/>
          </a:ln>
          <a:effectLst/>
        </p:spPr>
      </p:pic>
      <p:sp>
        <p:nvSpPr>
          <p:cNvPr id="23" name="Прямоугольник 22"/>
          <p:cNvSpPr/>
          <p:nvPr/>
        </p:nvSpPr>
        <p:spPr>
          <a:xfrm>
            <a:off x="4452672" y="5790715"/>
            <a:ext cx="1816443" cy="430887"/>
          </a:xfrm>
          <a:prstGeom prst="rect">
            <a:avLst/>
          </a:prstGeom>
        </p:spPr>
        <p:txBody>
          <a:bodyPr wrap="square">
            <a:spAutoFit/>
          </a:bodyPr>
          <a:lstStyle/>
          <a:p>
            <a:pPr algn="ctr"/>
            <a:r>
              <a:rPr lang="ru-RU" sz="1100" dirty="0" smtClean="0">
                <a:latin typeface="Liberation Serif" pitchFamily="18" charset="0"/>
              </a:rPr>
              <a:t>Капитальный ремонт</a:t>
            </a:r>
          </a:p>
          <a:p>
            <a:pPr algn="ctr"/>
            <a:r>
              <a:rPr lang="ru-RU" sz="1100" dirty="0" smtClean="0">
                <a:latin typeface="Liberation Serif" pitchFamily="18" charset="0"/>
              </a:rPr>
              <a:t> водопровода</a:t>
            </a:r>
            <a:endParaRPr lang="ru-RU" sz="1100" dirty="0"/>
          </a:p>
        </p:txBody>
      </p:sp>
      <p:sp>
        <p:nvSpPr>
          <p:cNvPr id="24" name="Прямоугольник 23"/>
          <p:cNvSpPr/>
          <p:nvPr/>
        </p:nvSpPr>
        <p:spPr>
          <a:xfrm>
            <a:off x="6931227" y="6024774"/>
            <a:ext cx="1902940" cy="430887"/>
          </a:xfrm>
          <a:prstGeom prst="rect">
            <a:avLst/>
          </a:prstGeom>
        </p:spPr>
        <p:txBody>
          <a:bodyPr wrap="square">
            <a:spAutoFit/>
          </a:bodyPr>
          <a:lstStyle/>
          <a:p>
            <a:pPr lvl="0" algn="ctr"/>
            <a:r>
              <a:rPr lang="ru-RU" sz="1100" b="1" dirty="0" smtClean="0"/>
              <a:t>в объеме </a:t>
            </a:r>
          </a:p>
          <a:p>
            <a:pPr lvl="0" algn="ctr"/>
            <a:r>
              <a:rPr lang="en-US" sz="1100" b="1" dirty="0" smtClean="0"/>
              <a:t>231</a:t>
            </a:r>
            <a:r>
              <a:rPr lang="ru-RU" sz="1100" b="1" dirty="0" smtClean="0"/>
              <a:t>,</a:t>
            </a:r>
            <a:r>
              <a:rPr lang="en-US" sz="1100" b="1" dirty="0" smtClean="0"/>
              <a:t>4</a:t>
            </a:r>
            <a:r>
              <a:rPr lang="ru-RU" sz="1100" b="1" dirty="0" smtClean="0"/>
              <a:t> млн. руб.</a:t>
            </a:r>
            <a:endParaRPr lang="ru-RU" sz="1100" b="1" dirty="0"/>
          </a:p>
        </p:txBody>
      </p:sp>
    </p:spTree>
    <p:extLst>
      <p:ext uri="{BB962C8B-B14F-4D97-AF65-F5344CB8AC3E}">
        <p14:creationId xmlns:p14="http://schemas.microsoft.com/office/powerpoint/2010/main" val="417110806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 name="Прямоугольник 29"/>
          <p:cNvSpPr/>
          <p:nvPr/>
        </p:nvSpPr>
        <p:spPr>
          <a:xfrm>
            <a:off x="0" y="1454243"/>
            <a:ext cx="9144000" cy="5466663"/>
          </a:xfrm>
          <a:prstGeom prst="rect">
            <a:avLst/>
          </a:prstGeom>
          <a:solidFill>
            <a:schemeClr val="bg1">
              <a:alpha val="89000"/>
            </a:schemeClr>
          </a:solidFill>
          <a:ln w="180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dirty="0"/>
          </a:p>
        </p:txBody>
      </p:sp>
      <p:sp>
        <p:nvSpPr>
          <p:cNvPr id="28" name="Прямоугольник 27"/>
          <p:cNvSpPr/>
          <p:nvPr/>
        </p:nvSpPr>
        <p:spPr>
          <a:xfrm>
            <a:off x="0" y="1"/>
            <a:ext cx="9144000" cy="1392072"/>
          </a:xfrm>
          <a:prstGeom prst="rect">
            <a:avLst/>
          </a:prstGeom>
          <a:solidFill>
            <a:schemeClr val="accent5">
              <a:lumMod val="75000"/>
              <a:alpha val="94000"/>
            </a:schemeClr>
          </a:solidFill>
          <a:ln w="18097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296091" y="268513"/>
            <a:ext cx="8560525" cy="795801"/>
          </a:xfrm>
        </p:spPr>
        <p:txBody>
          <a:bodyPr>
            <a:noAutofit/>
          </a:bodyPr>
          <a:lstStyle/>
          <a:p>
            <a:pPr algn="ctr"/>
            <a:r>
              <a:rPr lang="ru-RU" sz="2800" b="1" dirty="0" smtClean="0">
                <a:solidFill>
                  <a:schemeClr val="bg1"/>
                </a:solidFill>
                <a:latin typeface="+mn-lt"/>
              </a:rPr>
              <a:t>Сведения </a:t>
            </a:r>
            <a:r>
              <a:rPr lang="ru-RU" sz="2800" b="1" dirty="0">
                <a:solidFill>
                  <a:schemeClr val="bg1"/>
                </a:solidFill>
                <a:latin typeface="+mn-lt"/>
              </a:rPr>
              <a:t>о расходах местного бюджета</a:t>
            </a:r>
            <a:endParaRPr lang="ru-RU" sz="2800" b="1" dirty="0">
              <a:ln w="18415" cmpd="sng">
                <a:solidFill>
                  <a:srgbClr val="FFFFFF"/>
                </a:solidFill>
                <a:prstDash val="solid"/>
              </a:ln>
              <a:solidFill>
                <a:schemeClr val="bg1"/>
              </a:solidFill>
              <a:effectLst>
                <a:outerShdw blurRad="63500" dir="3600000" algn="tl" rotWithShape="0">
                  <a:srgbClr val="000000">
                    <a:alpha val="70000"/>
                  </a:srgbClr>
                </a:outerShdw>
              </a:effectLst>
              <a:latin typeface="+mn-lt"/>
            </a:endParaRPr>
          </a:p>
        </p:txBody>
      </p:sp>
      <p:sp>
        <p:nvSpPr>
          <p:cNvPr id="29" name="Прямоугольник 28"/>
          <p:cNvSpPr/>
          <p:nvPr/>
        </p:nvSpPr>
        <p:spPr>
          <a:xfrm>
            <a:off x="214128" y="206343"/>
            <a:ext cx="8725156" cy="953717"/>
          </a:xfrm>
          <a:prstGeom prst="rect">
            <a:avLst/>
          </a:prstGeom>
          <a:no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Rectangle 1"/>
          <p:cNvSpPr>
            <a:spLocks noChangeArrowheads="1"/>
          </p:cNvSpPr>
          <p:nvPr/>
        </p:nvSpPr>
        <p:spPr bwMode="auto">
          <a:xfrm>
            <a:off x="826270" y="1524937"/>
            <a:ext cx="7659703"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90488" algn="l"/>
              </a:tabLst>
            </a:pPr>
            <a:r>
              <a:rPr lang="ru-RU" sz="1200" b="1" dirty="0" smtClean="0">
                <a:solidFill>
                  <a:schemeClr val="accent1">
                    <a:lumMod val="50000"/>
                  </a:schemeClr>
                </a:solidFill>
                <a:ea typeface="Times New Roman" pitchFamily="18" charset="0"/>
                <a:cs typeface="Arial" pitchFamily="34" charset="0"/>
              </a:rPr>
              <a:t>Помимо </a:t>
            </a:r>
            <a:r>
              <a:rPr kumimoji="0" lang="ru-RU" sz="1200" b="1" i="0" u="none" strike="noStrike" cap="none" normalizeH="0" baseline="0" dirty="0" smtClean="0">
                <a:ln>
                  <a:noFill/>
                </a:ln>
                <a:solidFill>
                  <a:schemeClr val="accent1">
                    <a:lumMod val="50000"/>
                  </a:schemeClr>
                </a:solidFill>
                <a:effectLst/>
                <a:ea typeface="Times New Roman" pitchFamily="18" charset="0"/>
                <a:cs typeface="Arial" pitchFamily="34" charset="0"/>
              </a:rPr>
              <a:t>национальных проектов, на условиях софинансирования  с участием вышестоящих уровней бюджета в Каменск-Уральском городском округе реализуются социально-значимые и важные мероприятия для города, такие как:</a:t>
            </a:r>
            <a:endParaRPr kumimoji="0" lang="ru-RU" sz="1200" b="1" i="0" u="none" strike="noStrike" cap="none" normalizeH="0" baseline="0" dirty="0" smtClean="0">
              <a:ln>
                <a:noFill/>
              </a:ln>
              <a:solidFill>
                <a:schemeClr val="accent1">
                  <a:lumMod val="50000"/>
                </a:schemeClr>
              </a:solidFill>
              <a:effectLst/>
              <a:cs typeface="Arial" pitchFamily="34" charset="0"/>
            </a:endParaRPr>
          </a:p>
        </p:txBody>
      </p:sp>
      <p:graphicFrame>
        <p:nvGraphicFramePr>
          <p:cNvPr id="7" name="Схема 6"/>
          <p:cNvGraphicFramePr/>
          <p:nvPr>
            <p:extLst>
              <p:ext uri="{D42A27DB-BD31-4B8C-83A1-F6EECF244321}">
                <p14:modId xmlns:p14="http://schemas.microsoft.com/office/powerpoint/2010/main" val="2629073124"/>
              </p:ext>
            </p:extLst>
          </p:nvPr>
        </p:nvGraphicFramePr>
        <p:xfrm>
          <a:off x="448417" y="2403282"/>
          <a:ext cx="8247166" cy="42034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Номер слайда 2"/>
          <p:cNvSpPr>
            <a:spLocks noGrp="1"/>
          </p:cNvSpPr>
          <p:nvPr>
            <p:ph type="sldNum" sz="quarter" idx="12"/>
          </p:nvPr>
        </p:nvSpPr>
        <p:spPr/>
        <p:txBody>
          <a:bodyPr/>
          <a:lstStyle/>
          <a:p>
            <a:fld id="{CC173F88-3387-453B-9303-AC0210B95CB8}" type="slidenum">
              <a:rPr lang="ru-RU" smtClean="0"/>
              <a:pPr/>
              <a:t>33</a:t>
            </a:fld>
            <a:endParaRPr lang="ru-RU"/>
          </a:p>
        </p:txBody>
      </p:sp>
    </p:spTree>
    <p:extLst>
      <p:ext uri="{BB962C8B-B14F-4D97-AF65-F5344CB8AC3E}">
        <p14:creationId xmlns:p14="http://schemas.microsoft.com/office/powerpoint/2010/main" val="361980946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 name="Прямоугольник 29"/>
          <p:cNvSpPr/>
          <p:nvPr/>
        </p:nvSpPr>
        <p:spPr>
          <a:xfrm>
            <a:off x="0" y="1391337"/>
            <a:ext cx="9144000" cy="5466663"/>
          </a:xfrm>
          <a:prstGeom prst="rect">
            <a:avLst/>
          </a:prstGeom>
          <a:solidFill>
            <a:schemeClr val="bg1">
              <a:alpha val="89000"/>
            </a:schemeClr>
          </a:solidFill>
          <a:ln w="180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dirty="0"/>
          </a:p>
        </p:txBody>
      </p:sp>
      <p:sp>
        <p:nvSpPr>
          <p:cNvPr id="28" name="Прямоугольник 27"/>
          <p:cNvSpPr/>
          <p:nvPr/>
        </p:nvSpPr>
        <p:spPr>
          <a:xfrm>
            <a:off x="0" y="1"/>
            <a:ext cx="9144000" cy="1392072"/>
          </a:xfrm>
          <a:prstGeom prst="rect">
            <a:avLst/>
          </a:prstGeom>
          <a:solidFill>
            <a:schemeClr val="accent5">
              <a:lumMod val="75000"/>
              <a:alpha val="94000"/>
            </a:schemeClr>
          </a:solidFill>
          <a:ln w="18097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296091" y="268513"/>
            <a:ext cx="8560525" cy="795801"/>
          </a:xfrm>
        </p:spPr>
        <p:txBody>
          <a:bodyPr>
            <a:noAutofit/>
          </a:bodyPr>
          <a:lstStyle/>
          <a:p>
            <a:pPr algn="ctr"/>
            <a:r>
              <a:rPr lang="ru-RU" sz="2800" b="1" dirty="0" smtClean="0">
                <a:solidFill>
                  <a:schemeClr val="bg1"/>
                </a:solidFill>
                <a:latin typeface="+mn-lt"/>
              </a:rPr>
              <a:t>Информация </a:t>
            </a:r>
            <a:r>
              <a:rPr lang="ru-RU" sz="2800" b="1" dirty="0">
                <a:solidFill>
                  <a:schemeClr val="bg1"/>
                </a:solidFill>
                <a:latin typeface="+mn-lt"/>
              </a:rPr>
              <a:t>об уровне долговой нагрузки на местный бюджет в </a:t>
            </a:r>
            <a:r>
              <a:rPr lang="ru-RU" sz="2800" b="1" dirty="0" smtClean="0">
                <a:solidFill>
                  <a:schemeClr val="bg1"/>
                </a:solidFill>
                <a:latin typeface="+mn-lt"/>
              </a:rPr>
              <a:t>2025 </a:t>
            </a:r>
            <a:r>
              <a:rPr lang="ru-RU" sz="2800" b="1" dirty="0">
                <a:solidFill>
                  <a:schemeClr val="bg1"/>
                </a:solidFill>
                <a:latin typeface="+mn-lt"/>
              </a:rPr>
              <a:t>году</a:t>
            </a:r>
            <a:endParaRPr lang="ru-RU" sz="2800" b="1" dirty="0">
              <a:ln w="18415" cmpd="sng">
                <a:solidFill>
                  <a:srgbClr val="FFFFFF"/>
                </a:solidFill>
                <a:prstDash val="solid"/>
              </a:ln>
              <a:solidFill>
                <a:schemeClr val="bg1"/>
              </a:solidFill>
              <a:effectLst>
                <a:outerShdw blurRad="63500" dir="3600000" algn="tl" rotWithShape="0">
                  <a:srgbClr val="000000">
                    <a:alpha val="70000"/>
                  </a:srgbClr>
                </a:outerShdw>
              </a:effectLst>
              <a:latin typeface="+mn-lt"/>
            </a:endParaRPr>
          </a:p>
        </p:txBody>
      </p:sp>
      <p:sp>
        <p:nvSpPr>
          <p:cNvPr id="29" name="Прямоугольник 28"/>
          <p:cNvSpPr/>
          <p:nvPr/>
        </p:nvSpPr>
        <p:spPr>
          <a:xfrm>
            <a:off x="214128" y="206343"/>
            <a:ext cx="8725156" cy="953717"/>
          </a:xfrm>
          <a:prstGeom prst="rect">
            <a:avLst/>
          </a:prstGeom>
          <a:no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aphicFrame>
        <p:nvGraphicFramePr>
          <p:cNvPr id="6" name="Таблица 5"/>
          <p:cNvGraphicFramePr>
            <a:graphicFrameLocks noGrp="1"/>
          </p:cNvGraphicFramePr>
          <p:nvPr>
            <p:extLst>
              <p:ext uri="{D42A27DB-BD31-4B8C-83A1-F6EECF244321}">
                <p14:modId xmlns:p14="http://schemas.microsoft.com/office/powerpoint/2010/main" val="2248850648"/>
              </p:ext>
            </p:extLst>
          </p:nvPr>
        </p:nvGraphicFramePr>
        <p:xfrm>
          <a:off x="214128" y="1624086"/>
          <a:ext cx="8642488" cy="1697796"/>
        </p:xfrm>
        <a:graphic>
          <a:graphicData uri="http://schemas.openxmlformats.org/drawingml/2006/table">
            <a:tbl>
              <a:tblPr firstRow="1" bandRow="1">
                <a:tableStyleId>{3B4B98B0-60AC-42C2-AFA5-B58CD77FA1E5}</a:tableStyleId>
              </a:tblPr>
              <a:tblGrid>
                <a:gridCol w="2160622">
                  <a:extLst>
                    <a:ext uri="{9D8B030D-6E8A-4147-A177-3AD203B41FA5}">
                      <a16:colId xmlns:a16="http://schemas.microsoft.com/office/drawing/2014/main" val="20000"/>
                    </a:ext>
                  </a:extLst>
                </a:gridCol>
                <a:gridCol w="2160622">
                  <a:extLst>
                    <a:ext uri="{9D8B030D-6E8A-4147-A177-3AD203B41FA5}">
                      <a16:colId xmlns:a16="http://schemas.microsoft.com/office/drawing/2014/main" val="20001"/>
                    </a:ext>
                  </a:extLst>
                </a:gridCol>
                <a:gridCol w="2160622">
                  <a:extLst>
                    <a:ext uri="{9D8B030D-6E8A-4147-A177-3AD203B41FA5}">
                      <a16:colId xmlns:a16="http://schemas.microsoft.com/office/drawing/2014/main" val="20002"/>
                    </a:ext>
                  </a:extLst>
                </a:gridCol>
                <a:gridCol w="2160622">
                  <a:extLst>
                    <a:ext uri="{9D8B030D-6E8A-4147-A177-3AD203B41FA5}">
                      <a16:colId xmlns:a16="http://schemas.microsoft.com/office/drawing/2014/main" val="20003"/>
                    </a:ext>
                  </a:extLst>
                </a:gridCol>
              </a:tblGrid>
              <a:tr h="310040">
                <a:tc>
                  <a:txBody>
                    <a:bodyPr/>
                    <a:lstStyle/>
                    <a:p>
                      <a:pPr algn="ctr"/>
                      <a:r>
                        <a:rPr lang="ru-RU" sz="1200" dirty="0" smtClean="0"/>
                        <a:t>Наименование</a:t>
                      </a:r>
                      <a:r>
                        <a:rPr lang="ru-RU" sz="1200" baseline="0" dirty="0" smtClean="0"/>
                        <a:t> показателя</a:t>
                      </a:r>
                      <a:endParaRPr lang="ru-RU" sz="1200" b="1" dirty="0">
                        <a:latin typeface="+mn-lt"/>
                      </a:endParaRPr>
                    </a:p>
                  </a:txBody>
                  <a:tcPr marL="75613" marR="75613" marT="69606" marB="69606"/>
                </a:tc>
                <a:tc>
                  <a:txBody>
                    <a:bodyPr/>
                    <a:lstStyle/>
                    <a:p>
                      <a:pPr algn="ctr"/>
                      <a:r>
                        <a:rPr lang="ru-RU" sz="1200" dirty="0" smtClean="0"/>
                        <a:t>01.01.2024</a:t>
                      </a:r>
                      <a:endParaRPr lang="ru-RU" sz="1200" b="1" dirty="0">
                        <a:latin typeface="+mn-lt"/>
                      </a:endParaRPr>
                    </a:p>
                  </a:txBody>
                  <a:tcPr marL="75613" marR="75613" marT="69606" marB="69606"/>
                </a:tc>
                <a:tc>
                  <a:txBody>
                    <a:bodyPr/>
                    <a:lstStyle/>
                    <a:p>
                      <a:pPr algn="ctr"/>
                      <a:r>
                        <a:rPr lang="ru-RU" sz="1200" dirty="0" smtClean="0"/>
                        <a:t>01.01.2025</a:t>
                      </a:r>
                      <a:endParaRPr lang="ru-RU" sz="1200" b="1" dirty="0">
                        <a:latin typeface="+mn-lt"/>
                      </a:endParaRPr>
                    </a:p>
                  </a:txBody>
                  <a:tcPr marL="75613" marR="75613" marT="69606" marB="69606"/>
                </a:tc>
                <a:tc>
                  <a:txBody>
                    <a:bodyPr/>
                    <a:lstStyle/>
                    <a:p>
                      <a:pPr algn="ctr"/>
                      <a:r>
                        <a:rPr lang="ru-RU" sz="1200" dirty="0" smtClean="0"/>
                        <a:t>01.01.2026</a:t>
                      </a:r>
                      <a:endParaRPr lang="ru-RU" sz="1200" b="1" dirty="0">
                        <a:latin typeface="+mn-lt"/>
                      </a:endParaRPr>
                    </a:p>
                  </a:txBody>
                  <a:tcPr marL="75613" marR="75613" marT="69606" marB="69606"/>
                </a:tc>
                <a:extLst>
                  <a:ext uri="{0D108BD9-81ED-4DB2-BD59-A6C34878D82A}">
                    <a16:rowId xmlns:a16="http://schemas.microsoft.com/office/drawing/2014/main" val="10000"/>
                  </a:ext>
                </a:extLst>
              </a:tr>
              <a:tr h="403614">
                <a:tc>
                  <a:txBody>
                    <a:bodyPr/>
                    <a:lstStyle/>
                    <a:p>
                      <a:pPr marL="0" marR="0" indent="0" algn="ctr" defTabSz="1028638" rtl="0" eaLnBrk="1" fontAlgn="auto" latinLnBrk="0" hangingPunct="1">
                        <a:lnSpc>
                          <a:spcPct val="100000"/>
                        </a:lnSpc>
                        <a:spcBef>
                          <a:spcPts val="0"/>
                        </a:spcBef>
                        <a:spcAft>
                          <a:spcPts val="0"/>
                        </a:spcAft>
                        <a:buClrTx/>
                        <a:buSzTx/>
                        <a:buFontTx/>
                        <a:buNone/>
                        <a:tabLst/>
                        <a:defRPr/>
                      </a:pPr>
                      <a:r>
                        <a:rPr lang="ru-RU" sz="1200" dirty="0" smtClean="0"/>
                        <a:t>Объем</a:t>
                      </a:r>
                      <a:r>
                        <a:rPr lang="ru-RU" sz="1200" baseline="0" dirty="0" smtClean="0"/>
                        <a:t> </a:t>
                      </a:r>
                      <a:r>
                        <a:rPr lang="ru-RU" sz="1200" dirty="0" smtClean="0"/>
                        <a:t>муниципального долга (факт), млн.руб.</a:t>
                      </a:r>
                      <a:endParaRPr lang="ru-RU" sz="1200" b="1" dirty="0">
                        <a:latin typeface="+mn-lt"/>
                      </a:endParaRPr>
                    </a:p>
                  </a:txBody>
                  <a:tcPr marL="75613" marR="75613" marT="69606" marB="69606"/>
                </a:tc>
                <a:tc>
                  <a:txBody>
                    <a:bodyPr/>
                    <a:lstStyle/>
                    <a:p>
                      <a:pPr algn="ctr"/>
                      <a:r>
                        <a:rPr lang="ru-RU" sz="1200" dirty="0" smtClean="0"/>
                        <a:t>463,4</a:t>
                      </a:r>
                      <a:endParaRPr lang="ru-RU" sz="1200" b="0" dirty="0">
                        <a:latin typeface="+mn-lt"/>
                      </a:endParaRPr>
                    </a:p>
                  </a:txBody>
                  <a:tcPr marL="75613" marR="75613" marT="69606" marB="69606"/>
                </a:tc>
                <a:tc>
                  <a:txBody>
                    <a:bodyPr/>
                    <a:lstStyle/>
                    <a:p>
                      <a:pPr algn="ctr"/>
                      <a:r>
                        <a:rPr lang="ru-RU" sz="1200" i="0" kern="1200" dirty="0" smtClean="0">
                          <a:solidFill>
                            <a:schemeClr val="tx1"/>
                          </a:solidFill>
                          <a:latin typeface="+mn-lt"/>
                          <a:ea typeface="+mn-ea"/>
                          <a:cs typeface="+mn-cs"/>
                        </a:rPr>
                        <a:t>453,6</a:t>
                      </a:r>
                      <a:endParaRPr lang="ru-RU" sz="1200" b="0" i="0" dirty="0">
                        <a:latin typeface="+mn-lt"/>
                      </a:endParaRPr>
                    </a:p>
                  </a:txBody>
                  <a:tcPr marL="75613" marR="75613" marT="69606" marB="69606"/>
                </a:tc>
                <a:tc>
                  <a:txBody>
                    <a:bodyPr/>
                    <a:lstStyle/>
                    <a:p>
                      <a:pPr algn="ctr"/>
                      <a:r>
                        <a:rPr lang="ru-RU" sz="1200" b="0" i="0" dirty="0" smtClean="0">
                          <a:latin typeface="+mn-lt"/>
                        </a:rPr>
                        <a:t>415,7</a:t>
                      </a:r>
                      <a:endParaRPr lang="ru-RU" sz="1200" b="0" i="0" dirty="0">
                        <a:latin typeface="+mn-lt"/>
                      </a:endParaRPr>
                    </a:p>
                  </a:txBody>
                  <a:tcPr marL="75613" marR="75613" marT="69606" marB="69606"/>
                </a:tc>
                <a:extLst>
                  <a:ext uri="{0D108BD9-81ED-4DB2-BD59-A6C34878D82A}">
                    <a16:rowId xmlns:a16="http://schemas.microsoft.com/office/drawing/2014/main" val="10001"/>
                  </a:ext>
                </a:extLst>
              </a:tr>
              <a:tr h="549787">
                <a:tc>
                  <a:txBody>
                    <a:bodyPr/>
                    <a:lstStyle/>
                    <a:p>
                      <a:pPr algn="ctr"/>
                      <a:r>
                        <a:rPr lang="ru-RU" sz="1200" kern="1200" dirty="0" smtClean="0"/>
                        <a:t>Объем расходов на обслуживание муниципального долга (факт), млн.</a:t>
                      </a:r>
                      <a:r>
                        <a:rPr lang="ru-RU" sz="1200" kern="1200" baseline="0" dirty="0" smtClean="0"/>
                        <a:t> руб.</a:t>
                      </a:r>
                      <a:endParaRPr lang="ru-RU" sz="1200" b="1" dirty="0">
                        <a:latin typeface="+mn-lt"/>
                      </a:endParaRPr>
                    </a:p>
                  </a:txBody>
                  <a:tcPr marL="75613" marR="75613" marT="69606" marB="69606"/>
                </a:tc>
                <a:tc>
                  <a:txBody>
                    <a:bodyPr/>
                    <a:lstStyle/>
                    <a:p>
                      <a:pPr algn="ctr"/>
                      <a:r>
                        <a:rPr lang="ru-RU" sz="1200" dirty="0" smtClean="0"/>
                        <a:t>1,0</a:t>
                      </a:r>
                      <a:endParaRPr lang="ru-RU" sz="1200" b="0" dirty="0">
                        <a:latin typeface="+mn-lt"/>
                      </a:endParaRPr>
                    </a:p>
                  </a:txBody>
                  <a:tcPr marL="75613" marR="75613" marT="69606" marB="69606"/>
                </a:tc>
                <a:tc>
                  <a:txBody>
                    <a:bodyPr/>
                    <a:lstStyle/>
                    <a:p>
                      <a:pPr algn="ctr"/>
                      <a:r>
                        <a:rPr lang="ru-RU" sz="1200" dirty="0" smtClean="0"/>
                        <a:t>0,5</a:t>
                      </a:r>
                      <a:endParaRPr lang="ru-RU" sz="1200" b="0" dirty="0">
                        <a:latin typeface="+mn-lt"/>
                      </a:endParaRPr>
                    </a:p>
                  </a:txBody>
                  <a:tcPr marL="75613" marR="75613" marT="69606" marB="69606"/>
                </a:tc>
                <a:tc>
                  <a:txBody>
                    <a:bodyPr/>
                    <a:lstStyle/>
                    <a:p>
                      <a:pPr algn="ctr"/>
                      <a:r>
                        <a:rPr lang="ru-RU" sz="1200" b="0" dirty="0" smtClean="0">
                          <a:latin typeface="+mn-lt"/>
                        </a:rPr>
                        <a:t>0,4</a:t>
                      </a:r>
                      <a:endParaRPr lang="ru-RU" sz="1200" b="0" dirty="0">
                        <a:latin typeface="+mn-lt"/>
                      </a:endParaRPr>
                    </a:p>
                  </a:txBody>
                  <a:tcPr marL="75613" marR="75613" marT="69606" marB="69606"/>
                </a:tc>
                <a:extLst>
                  <a:ext uri="{0D108BD9-81ED-4DB2-BD59-A6C34878D82A}">
                    <a16:rowId xmlns:a16="http://schemas.microsoft.com/office/drawing/2014/main" val="10002"/>
                  </a:ext>
                </a:extLst>
              </a:tr>
            </a:tbl>
          </a:graphicData>
        </a:graphic>
      </p:graphicFrame>
      <p:graphicFrame>
        <p:nvGraphicFramePr>
          <p:cNvPr id="9" name="Диаграмма 8"/>
          <p:cNvGraphicFramePr/>
          <p:nvPr>
            <p:extLst>
              <p:ext uri="{D42A27DB-BD31-4B8C-83A1-F6EECF244321}">
                <p14:modId xmlns:p14="http://schemas.microsoft.com/office/powerpoint/2010/main" val="2284589095"/>
              </p:ext>
            </p:extLst>
          </p:nvPr>
        </p:nvGraphicFramePr>
        <p:xfrm>
          <a:off x="535459" y="3566984"/>
          <a:ext cx="7628238" cy="2818572"/>
        </p:xfrm>
        <a:graphic>
          <a:graphicData uri="http://schemas.openxmlformats.org/drawingml/2006/chart">
            <c:chart xmlns:c="http://schemas.openxmlformats.org/drawingml/2006/chart" xmlns:r="http://schemas.openxmlformats.org/officeDocument/2006/relationships" r:id="rId2"/>
          </a:graphicData>
        </a:graphic>
      </p:graphicFrame>
      <p:sp>
        <p:nvSpPr>
          <p:cNvPr id="3" name="Номер слайда 2"/>
          <p:cNvSpPr>
            <a:spLocks noGrp="1"/>
          </p:cNvSpPr>
          <p:nvPr>
            <p:ph type="sldNum" sz="quarter" idx="12"/>
          </p:nvPr>
        </p:nvSpPr>
        <p:spPr/>
        <p:txBody>
          <a:bodyPr/>
          <a:lstStyle/>
          <a:p>
            <a:fld id="{CC173F88-3387-453B-9303-AC0210B95CB8}" type="slidenum">
              <a:rPr lang="ru-RU" smtClean="0"/>
              <a:pPr/>
              <a:t>34</a:t>
            </a:fld>
            <a:endParaRPr lang="ru-RU"/>
          </a:p>
        </p:txBody>
      </p:sp>
    </p:spTree>
    <p:extLst>
      <p:ext uri="{BB962C8B-B14F-4D97-AF65-F5344CB8AC3E}">
        <p14:creationId xmlns:p14="http://schemas.microsoft.com/office/powerpoint/2010/main" val="414821887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 name="Прямоугольник 29"/>
          <p:cNvSpPr/>
          <p:nvPr/>
        </p:nvSpPr>
        <p:spPr>
          <a:xfrm>
            <a:off x="0" y="1392073"/>
            <a:ext cx="9144000" cy="5466663"/>
          </a:xfrm>
          <a:prstGeom prst="rect">
            <a:avLst/>
          </a:prstGeom>
          <a:solidFill>
            <a:schemeClr val="bg1">
              <a:alpha val="89000"/>
            </a:schemeClr>
          </a:solidFill>
          <a:ln w="180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dirty="0"/>
          </a:p>
        </p:txBody>
      </p:sp>
      <p:sp>
        <p:nvSpPr>
          <p:cNvPr id="28" name="Прямоугольник 27"/>
          <p:cNvSpPr/>
          <p:nvPr/>
        </p:nvSpPr>
        <p:spPr>
          <a:xfrm>
            <a:off x="0" y="1"/>
            <a:ext cx="9144000" cy="1392072"/>
          </a:xfrm>
          <a:prstGeom prst="rect">
            <a:avLst/>
          </a:prstGeom>
          <a:solidFill>
            <a:schemeClr val="accent5">
              <a:lumMod val="75000"/>
              <a:alpha val="94000"/>
            </a:schemeClr>
          </a:solidFill>
          <a:ln w="18097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296091" y="268513"/>
            <a:ext cx="8560525" cy="795801"/>
          </a:xfrm>
        </p:spPr>
        <p:txBody>
          <a:bodyPr>
            <a:noAutofit/>
          </a:bodyPr>
          <a:lstStyle/>
          <a:p>
            <a:pPr algn="ctr"/>
            <a:r>
              <a:rPr lang="ru-RU" sz="2800" b="1" dirty="0" smtClean="0">
                <a:solidFill>
                  <a:schemeClr val="bg1"/>
                </a:solidFill>
                <a:latin typeface="+mn-lt"/>
              </a:rPr>
              <a:t>Контактная </a:t>
            </a:r>
            <a:r>
              <a:rPr lang="ru-RU" sz="2800" b="1" dirty="0">
                <a:solidFill>
                  <a:schemeClr val="bg1"/>
                </a:solidFill>
                <a:latin typeface="+mn-lt"/>
              </a:rPr>
              <a:t>информация</a:t>
            </a:r>
            <a:endParaRPr lang="ru-RU" sz="2800" b="1" dirty="0">
              <a:ln w="18415" cmpd="sng">
                <a:solidFill>
                  <a:srgbClr val="FFFFFF"/>
                </a:solidFill>
                <a:prstDash val="solid"/>
              </a:ln>
              <a:solidFill>
                <a:schemeClr val="bg1"/>
              </a:solidFill>
              <a:effectLst>
                <a:outerShdw blurRad="63500" dir="3600000" algn="tl" rotWithShape="0">
                  <a:srgbClr val="000000">
                    <a:alpha val="70000"/>
                  </a:srgbClr>
                </a:outerShdw>
              </a:effectLst>
              <a:latin typeface="+mn-lt"/>
            </a:endParaRPr>
          </a:p>
        </p:txBody>
      </p:sp>
      <p:sp>
        <p:nvSpPr>
          <p:cNvPr id="29" name="Прямоугольник 28"/>
          <p:cNvSpPr/>
          <p:nvPr/>
        </p:nvSpPr>
        <p:spPr>
          <a:xfrm>
            <a:off x="214128" y="206343"/>
            <a:ext cx="8725156" cy="953717"/>
          </a:xfrm>
          <a:prstGeom prst="rect">
            <a:avLst/>
          </a:prstGeom>
          <a:noFill/>
          <a:ln w="603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aphicFrame>
        <p:nvGraphicFramePr>
          <p:cNvPr id="6" name="Таблица 5"/>
          <p:cNvGraphicFramePr>
            <a:graphicFrameLocks noGrp="1"/>
          </p:cNvGraphicFramePr>
          <p:nvPr>
            <p:extLst>
              <p:ext uri="{D42A27DB-BD31-4B8C-83A1-F6EECF244321}">
                <p14:modId xmlns:p14="http://schemas.microsoft.com/office/powerpoint/2010/main" val="3486141542"/>
              </p:ext>
            </p:extLst>
          </p:nvPr>
        </p:nvGraphicFramePr>
        <p:xfrm>
          <a:off x="380602" y="1900131"/>
          <a:ext cx="8558682" cy="4450545"/>
        </p:xfrm>
        <a:graphic>
          <a:graphicData uri="http://schemas.openxmlformats.org/drawingml/2006/table">
            <a:tbl>
              <a:tblPr firstRow="1" bandRow="1">
                <a:tableStyleId>{0E3FDE45-AF77-4B5C-9715-49D594BDF05E}</a:tableStyleId>
              </a:tblPr>
              <a:tblGrid>
                <a:gridCol w="2852894">
                  <a:extLst>
                    <a:ext uri="{9D8B030D-6E8A-4147-A177-3AD203B41FA5}">
                      <a16:colId xmlns:a16="http://schemas.microsoft.com/office/drawing/2014/main" val="20000"/>
                    </a:ext>
                  </a:extLst>
                </a:gridCol>
                <a:gridCol w="5705788">
                  <a:extLst>
                    <a:ext uri="{9D8B030D-6E8A-4147-A177-3AD203B41FA5}">
                      <a16:colId xmlns:a16="http://schemas.microsoft.com/office/drawing/2014/main" val="20001"/>
                    </a:ext>
                  </a:extLst>
                </a:gridCol>
              </a:tblGrid>
              <a:tr h="750410">
                <a:tc gridSpan="2">
                  <a:txBody>
                    <a:bodyPr/>
                    <a:lstStyle/>
                    <a:p>
                      <a:pPr algn="ctr"/>
                      <a:r>
                        <a:rPr lang="ru-RU" sz="1800" dirty="0" smtClean="0"/>
                        <a:t>Финансово-бюджетное управление</a:t>
                      </a:r>
                      <a:r>
                        <a:rPr lang="ru-RU" sz="1800" baseline="0" dirty="0" smtClean="0"/>
                        <a:t> Каменск-Уральского городского округа</a:t>
                      </a:r>
                      <a:endParaRPr lang="ru-RU" sz="1800" dirty="0">
                        <a:solidFill>
                          <a:schemeClr val="accent1">
                            <a:lumMod val="50000"/>
                          </a:schemeClr>
                        </a:solidFill>
                        <a:latin typeface="Liberation Serif" pitchFamily="18" charset="0"/>
                      </a:endParaRPr>
                    </a:p>
                  </a:txBody>
                  <a:tcPr marL="75613" marR="75613" marT="69606" marB="69606"/>
                </a:tc>
                <a:tc hMerge="1">
                  <a:txBody>
                    <a:bodyPr/>
                    <a:lstStyle/>
                    <a:p>
                      <a:endParaRPr lang="ru-RU" dirty="0"/>
                    </a:p>
                  </a:txBody>
                  <a:tcPr/>
                </a:tc>
                <a:extLst>
                  <a:ext uri="{0D108BD9-81ED-4DB2-BD59-A6C34878D82A}">
                    <a16:rowId xmlns:a16="http://schemas.microsoft.com/office/drawing/2014/main" val="10000"/>
                  </a:ext>
                </a:extLst>
              </a:tr>
              <a:tr h="513245">
                <a:tc>
                  <a:txBody>
                    <a:bodyPr/>
                    <a:lstStyle/>
                    <a:p>
                      <a:r>
                        <a:rPr lang="ru-RU" sz="1400" dirty="0" smtClean="0"/>
                        <a:t>Адрес</a:t>
                      </a:r>
                      <a:endParaRPr lang="ru-RU" sz="1400" dirty="0">
                        <a:solidFill>
                          <a:schemeClr val="accent1">
                            <a:lumMod val="50000"/>
                          </a:schemeClr>
                        </a:solidFill>
                        <a:latin typeface="Liberation Serif" pitchFamily="18" charset="0"/>
                      </a:endParaRPr>
                    </a:p>
                  </a:txBody>
                  <a:tcPr marL="75613" marR="75613" marT="69606" marB="69606"/>
                </a:tc>
                <a:tc>
                  <a:txBody>
                    <a:bodyPr/>
                    <a:lstStyle/>
                    <a:p>
                      <a:r>
                        <a:rPr lang="ru-RU" sz="1400" dirty="0" smtClean="0"/>
                        <a:t>623400, г. Каменск-Уральский, ул. </a:t>
                      </a:r>
                      <a:r>
                        <a:rPr lang="ru-RU" sz="1400" dirty="0" err="1" smtClean="0"/>
                        <a:t>Тевосяна</a:t>
                      </a:r>
                      <a:r>
                        <a:rPr lang="ru-RU" sz="1400" dirty="0" smtClean="0"/>
                        <a:t>,</a:t>
                      </a:r>
                      <a:r>
                        <a:rPr lang="ru-RU" sz="1400" baseline="0" dirty="0" smtClean="0"/>
                        <a:t> 1</a:t>
                      </a:r>
                      <a:endParaRPr lang="ru-RU" sz="1400" dirty="0">
                        <a:solidFill>
                          <a:schemeClr val="accent1">
                            <a:lumMod val="50000"/>
                          </a:schemeClr>
                        </a:solidFill>
                        <a:latin typeface="Liberation Serif" pitchFamily="18" charset="0"/>
                      </a:endParaRPr>
                    </a:p>
                  </a:txBody>
                  <a:tcPr marL="75613" marR="75613" marT="69606" marB="69606"/>
                </a:tc>
                <a:extLst>
                  <a:ext uri="{0D108BD9-81ED-4DB2-BD59-A6C34878D82A}">
                    <a16:rowId xmlns:a16="http://schemas.microsoft.com/office/drawing/2014/main" val="10001"/>
                  </a:ext>
                </a:extLst>
              </a:tr>
              <a:tr h="513245">
                <a:tc>
                  <a:txBody>
                    <a:bodyPr/>
                    <a:lstStyle/>
                    <a:p>
                      <a:r>
                        <a:rPr lang="ru-RU" sz="1400" dirty="0" smtClean="0"/>
                        <a:t>Электронная почта</a:t>
                      </a:r>
                      <a:endParaRPr lang="ru-RU" sz="1400" dirty="0">
                        <a:solidFill>
                          <a:schemeClr val="accent1">
                            <a:lumMod val="50000"/>
                          </a:schemeClr>
                        </a:solidFill>
                        <a:latin typeface="Liberation Serif" pitchFamily="18" charset="0"/>
                      </a:endParaRPr>
                    </a:p>
                  </a:txBody>
                  <a:tcPr marL="75613" marR="75613" marT="69606" marB="69606"/>
                </a:tc>
                <a:tc>
                  <a:txBody>
                    <a:bodyPr/>
                    <a:lstStyle/>
                    <a:p>
                      <a:r>
                        <a:rPr lang="en-US" sz="1400" dirty="0" smtClean="0"/>
                        <a:t>finuprav_ku@mail.ru</a:t>
                      </a:r>
                      <a:endParaRPr lang="ru-RU" sz="1400" kern="0" baseline="0" dirty="0">
                        <a:solidFill>
                          <a:schemeClr val="accent1">
                            <a:lumMod val="50000"/>
                          </a:schemeClr>
                        </a:solidFill>
                        <a:latin typeface="Liberation Serif" pitchFamily="18" charset="0"/>
                      </a:endParaRPr>
                    </a:p>
                  </a:txBody>
                  <a:tcPr marL="75613" marR="75613" marT="69606" marB="69606"/>
                </a:tc>
                <a:extLst>
                  <a:ext uri="{0D108BD9-81ED-4DB2-BD59-A6C34878D82A}">
                    <a16:rowId xmlns:a16="http://schemas.microsoft.com/office/drawing/2014/main" val="10002"/>
                  </a:ext>
                </a:extLst>
              </a:tr>
              <a:tr h="513245">
                <a:tc>
                  <a:txBody>
                    <a:bodyPr/>
                    <a:lstStyle/>
                    <a:p>
                      <a:pPr algn="ctr"/>
                      <a:r>
                        <a:rPr lang="ru-RU" sz="1400" dirty="0" smtClean="0"/>
                        <a:t>Номер</a:t>
                      </a:r>
                      <a:r>
                        <a:rPr lang="ru-RU" sz="1400" baseline="0" dirty="0" smtClean="0"/>
                        <a:t> телефона/факса</a:t>
                      </a:r>
                      <a:endParaRPr lang="ru-RU" sz="1400" dirty="0">
                        <a:solidFill>
                          <a:schemeClr val="accent1">
                            <a:lumMod val="50000"/>
                          </a:schemeClr>
                        </a:solidFill>
                        <a:latin typeface="Liberation Serif" pitchFamily="18" charset="0"/>
                      </a:endParaRPr>
                    </a:p>
                  </a:txBody>
                  <a:tcPr marL="75613" marR="75613" marT="69606" marB="69606"/>
                </a:tc>
                <a:tc>
                  <a:txBody>
                    <a:bodyPr/>
                    <a:lstStyle/>
                    <a:p>
                      <a:pPr algn="ctr"/>
                      <a:r>
                        <a:rPr lang="ru-RU" sz="1400" dirty="0" smtClean="0"/>
                        <a:t>Должность, ФИО</a:t>
                      </a:r>
                      <a:endParaRPr lang="ru-RU" sz="1400" dirty="0">
                        <a:solidFill>
                          <a:schemeClr val="accent1">
                            <a:lumMod val="50000"/>
                          </a:schemeClr>
                        </a:solidFill>
                        <a:latin typeface="Liberation Serif" pitchFamily="18" charset="0"/>
                      </a:endParaRPr>
                    </a:p>
                  </a:txBody>
                  <a:tcPr marL="75613" marR="75613" marT="69606" marB="69606"/>
                </a:tc>
                <a:extLst>
                  <a:ext uri="{0D108BD9-81ED-4DB2-BD59-A6C34878D82A}">
                    <a16:rowId xmlns:a16="http://schemas.microsoft.com/office/drawing/2014/main" val="10003"/>
                  </a:ext>
                </a:extLst>
              </a:tr>
              <a:tr h="954388">
                <a:tc>
                  <a:txBody>
                    <a:bodyPr/>
                    <a:lstStyle/>
                    <a:p>
                      <a:r>
                        <a:rPr lang="ru-RU" sz="1400" dirty="0" smtClean="0"/>
                        <a:t>8(3439) 39-69-66</a:t>
                      </a:r>
                      <a:endParaRPr lang="ru-RU" sz="1400" dirty="0">
                        <a:solidFill>
                          <a:schemeClr val="accent1">
                            <a:lumMod val="50000"/>
                          </a:schemeClr>
                        </a:solidFill>
                        <a:latin typeface="Liberation Serif" pitchFamily="18" charset="0"/>
                      </a:endParaRPr>
                    </a:p>
                  </a:txBody>
                  <a:tcPr marL="75613" marR="75613" marT="69606" marB="69606"/>
                </a:tc>
                <a:tc>
                  <a:txBody>
                    <a:bodyPr/>
                    <a:lstStyle/>
                    <a:p>
                      <a:r>
                        <a:rPr lang="ru-RU" sz="1400" dirty="0" smtClean="0"/>
                        <a:t>Начальник</a:t>
                      </a:r>
                      <a:r>
                        <a:rPr lang="ru-RU" sz="1400" baseline="0" dirty="0" smtClean="0"/>
                        <a:t> Финансово-бюджетного управления Каменск-Уральского городского округа</a:t>
                      </a:r>
                    </a:p>
                    <a:p>
                      <a:r>
                        <a:rPr lang="ru-RU" sz="1400" baseline="0" dirty="0" err="1" smtClean="0"/>
                        <a:t>Албазова</a:t>
                      </a:r>
                      <a:r>
                        <a:rPr lang="ru-RU" sz="1400" baseline="0" dirty="0" smtClean="0"/>
                        <a:t> Оксана Владимировна</a:t>
                      </a:r>
                      <a:endParaRPr lang="ru-RU" sz="1400" dirty="0">
                        <a:solidFill>
                          <a:schemeClr val="accent1">
                            <a:lumMod val="50000"/>
                          </a:schemeClr>
                        </a:solidFill>
                        <a:latin typeface="Liberation Serif" pitchFamily="18" charset="0"/>
                      </a:endParaRPr>
                    </a:p>
                  </a:txBody>
                  <a:tcPr marL="75613" marR="75613" marT="69606" marB="69606"/>
                </a:tc>
                <a:extLst>
                  <a:ext uri="{0D108BD9-81ED-4DB2-BD59-A6C34878D82A}">
                    <a16:rowId xmlns:a16="http://schemas.microsoft.com/office/drawing/2014/main" val="10004"/>
                  </a:ext>
                </a:extLst>
              </a:tr>
              <a:tr h="1131619">
                <a:tc>
                  <a:txBody>
                    <a:bodyPr/>
                    <a:lstStyle/>
                    <a:p>
                      <a:r>
                        <a:rPr lang="ru-RU" sz="1400" dirty="0" smtClean="0"/>
                        <a:t>Режим работы</a:t>
                      </a:r>
                      <a:endParaRPr lang="ru-RU" sz="1400" dirty="0">
                        <a:solidFill>
                          <a:schemeClr val="accent1">
                            <a:lumMod val="50000"/>
                          </a:schemeClr>
                        </a:solidFill>
                        <a:latin typeface="Liberation Serif" pitchFamily="18" charset="0"/>
                      </a:endParaRPr>
                    </a:p>
                  </a:txBody>
                  <a:tcPr marL="75613" marR="75613" marT="69606" marB="69606"/>
                </a:tc>
                <a:tc>
                  <a:txBody>
                    <a:bodyPr/>
                    <a:lstStyle/>
                    <a:p>
                      <a:r>
                        <a:rPr lang="ru-RU" sz="1400" kern="1200" baseline="0" dirty="0" smtClean="0"/>
                        <a:t>ПН-ЧТ: с 8.30 до 17.30 </a:t>
                      </a:r>
                    </a:p>
                    <a:p>
                      <a:r>
                        <a:rPr lang="ru-RU" sz="1400" kern="1200" baseline="0" dirty="0" smtClean="0"/>
                        <a:t>ПТ: с 8.30 до 16.30 </a:t>
                      </a:r>
                    </a:p>
                    <a:p>
                      <a:r>
                        <a:rPr lang="ru-RU" sz="1400" kern="1200" baseline="0" dirty="0" smtClean="0"/>
                        <a:t>Перерыв на обед: с 12.30 до 13.18 </a:t>
                      </a:r>
                    </a:p>
                    <a:p>
                      <a:r>
                        <a:rPr lang="ru-RU" sz="1400" kern="1200" baseline="0" dirty="0" smtClean="0"/>
                        <a:t>СБ, ВС – выходные дни 	</a:t>
                      </a:r>
                    </a:p>
                    <a:p>
                      <a:endParaRPr lang="ru-RU" sz="1400" dirty="0">
                        <a:solidFill>
                          <a:schemeClr val="accent1">
                            <a:lumMod val="50000"/>
                          </a:schemeClr>
                        </a:solidFill>
                        <a:latin typeface="Liberation Serif" pitchFamily="18" charset="0"/>
                      </a:endParaRPr>
                    </a:p>
                  </a:txBody>
                  <a:tcPr marL="75613" marR="75613" marT="69606" marB="69606"/>
                </a:tc>
                <a:extLst>
                  <a:ext uri="{0D108BD9-81ED-4DB2-BD59-A6C34878D82A}">
                    <a16:rowId xmlns:a16="http://schemas.microsoft.com/office/drawing/2014/main" val="10005"/>
                  </a:ext>
                </a:extLst>
              </a:tr>
            </a:tbl>
          </a:graphicData>
        </a:graphic>
      </p:graphicFrame>
      <p:sp>
        <p:nvSpPr>
          <p:cNvPr id="3" name="Номер слайда 2"/>
          <p:cNvSpPr>
            <a:spLocks noGrp="1"/>
          </p:cNvSpPr>
          <p:nvPr>
            <p:ph type="sldNum" sz="quarter" idx="12"/>
          </p:nvPr>
        </p:nvSpPr>
        <p:spPr/>
        <p:txBody>
          <a:bodyPr/>
          <a:lstStyle/>
          <a:p>
            <a:fld id="{CC173F88-3387-453B-9303-AC0210B95CB8}" type="slidenum">
              <a:rPr lang="ru-RU" smtClean="0"/>
              <a:pPr/>
              <a:t>35</a:t>
            </a:fld>
            <a:endParaRPr lang="ru-RU"/>
          </a:p>
        </p:txBody>
      </p:sp>
    </p:spTree>
    <p:extLst>
      <p:ext uri="{BB962C8B-B14F-4D97-AF65-F5344CB8AC3E}">
        <p14:creationId xmlns:p14="http://schemas.microsoft.com/office/powerpoint/2010/main" val="2893303090"/>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3111</TotalTime>
  <Words>4642</Words>
  <Application>Microsoft Office PowerPoint</Application>
  <PresentationFormat>Экран (4:3)</PresentationFormat>
  <Paragraphs>871</Paragraphs>
  <Slides>35</Slides>
  <Notes>1</Notes>
  <HiddenSlides>0</HiddenSlides>
  <MMClips>0</MMClips>
  <ScaleCrop>false</ScaleCrop>
  <HeadingPairs>
    <vt:vector size="6" baseType="variant">
      <vt:variant>
        <vt:lpstr>Использованные шрифты</vt:lpstr>
      </vt:variant>
      <vt:variant>
        <vt:i4>12</vt:i4>
      </vt:variant>
      <vt:variant>
        <vt:lpstr>Тема</vt:lpstr>
      </vt:variant>
      <vt:variant>
        <vt:i4>1</vt:i4>
      </vt:variant>
      <vt:variant>
        <vt:lpstr>Заголовки слайдов</vt:lpstr>
      </vt:variant>
      <vt:variant>
        <vt:i4>35</vt:i4>
      </vt:variant>
    </vt:vector>
  </HeadingPairs>
  <TitlesOfParts>
    <vt:vector size="48" baseType="lpstr">
      <vt:lpstr>맑은 고딕</vt:lpstr>
      <vt:lpstr>微软雅黑</vt:lpstr>
      <vt:lpstr>宋体</vt:lpstr>
      <vt:lpstr>Arial</vt:lpstr>
      <vt:lpstr>Arial Unicode MS</vt:lpstr>
      <vt:lpstr>Calibri</vt:lpstr>
      <vt:lpstr>Calibri Light</vt:lpstr>
      <vt:lpstr>Courier New</vt:lpstr>
      <vt:lpstr>Liberation Serif</vt:lpstr>
      <vt:lpstr>Open Sans</vt:lpstr>
      <vt:lpstr>Times New Roman</vt:lpstr>
      <vt:lpstr>Wingdings</vt:lpstr>
      <vt:lpstr>Тема Office</vt:lpstr>
      <vt:lpstr>Презентация PowerPoint</vt:lpstr>
      <vt:lpstr>Уважаемые жители  города Каменска-Уральского!</vt:lpstr>
      <vt:lpstr>Оглавление</vt:lpstr>
      <vt:lpstr>Презентация PowerPoint</vt:lpstr>
      <vt:lpstr>Описание административно-территориального деления Каменск-Уральского городского округа</vt:lpstr>
      <vt:lpstr>Этапы бюджетного процесса  Каменск-Уральского городского округа</vt:lpstr>
      <vt:lpstr>Презентация PowerPoint</vt:lpstr>
      <vt:lpstr>Основы исполнения местного бюджета Каменск-Уральского городского округа</vt:lpstr>
      <vt:lpstr>Итоги социально-экономического развития Каменск-Уральского городского округа в 2025 году</vt:lpstr>
      <vt:lpstr>Итоги социально-экономического развития Каменск-Уральского городского округа в 2025 году</vt:lpstr>
      <vt:lpstr>Основные параметры исполнения местного бюджета</vt:lpstr>
      <vt:lpstr>Сведения о доходах местного бюджета</vt:lpstr>
      <vt:lpstr>Презентация PowerPoint</vt:lpstr>
      <vt:lpstr>Сведения о доходах местного бюджета</vt:lpstr>
      <vt:lpstr>Сведения о доходах местного бюджета</vt:lpstr>
      <vt:lpstr>Сведения о доходах местного бюджета</vt:lpstr>
      <vt:lpstr>Сведения о доходах местного бюджета</vt:lpstr>
      <vt:lpstr>Сведения о доходах местного бюджета</vt:lpstr>
      <vt:lpstr>Сведения о доходах местного бюджета</vt:lpstr>
      <vt:lpstr>Сведения о расходах местного бюджета</vt:lpstr>
      <vt:lpstr>Сведения о расходах местного бюджета</vt:lpstr>
      <vt:lpstr>Сведения о расходах местного бюджета</vt:lpstr>
      <vt:lpstr>Сведения о расходах местного бюджета</vt:lpstr>
      <vt:lpstr>Сведения о расходах местного бюджета</vt:lpstr>
      <vt:lpstr>Сведения о расходах местного бюджета</vt:lpstr>
      <vt:lpstr>Сведения о расходах местного бюджета</vt:lpstr>
      <vt:lpstr>Сведения о расходах местного бюджета</vt:lpstr>
      <vt:lpstr>Сведения о расходах местного бюджета</vt:lpstr>
      <vt:lpstr>Сведения о расходах местного бюджета</vt:lpstr>
      <vt:lpstr>Сведения о расходах местного бюджета</vt:lpstr>
      <vt:lpstr>Сведения о расходах местного бюджета</vt:lpstr>
      <vt:lpstr>Сведения о расходах местного бюджета</vt:lpstr>
      <vt:lpstr>Сведения о расходах местного бюджета</vt:lpstr>
      <vt:lpstr>Информация об уровне долговой нагрузки на местный бюджет в 2025 году</vt:lpstr>
      <vt:lpstr>Контактная информация</vt:lpstr>
    </vt:vector>
  </TitlesOfParts>
  <Company>SPecialiST RePack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of  presentation</dc:title>
  <dc:creator>Павел</dc:creator>
  <cp:lastModifiedBy>RePack by Diakov</cp:lastModifiedBy>
  <cp:revision>366</cp:revision>
  <dcterms:created xsi:type="dcterms:W3CDTF">2014-11-21T11:00:06Z</dcterms:created>
  <dcterms:modified xsi:type="dcterms:W3CDTF">2026-09-30T12:06:11Z</dcterms:modified>
</cp:coreProperties>
</file>