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charts/chart19.xml" ContentType="application/vnd.openxmlformats-officedocument.drawingml.chart+xml"/>
  <Override PartName="/ppt/charts/chart28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Override PartName="/ppt/charts/chart26.xml" ContentType="application/vnd.openxmlformats-officedocument.drawingml.char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hart15.xml" ContentType="application/vnd.openxmlformats-officedocument.drawingml.chart+xml"/>
  <Override PartName="/ppt/charts/chart24.xml" ContentType="application/vnd.openxmlformats-officedocument.drawingml.char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charts/chart7.xml" ContentType="application/vnd.openxmlformats-officedocument.drawingml.chart+xml"/>
  <Override PartName="/ppt/charts/chart20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charts/chart29.xml" ContentType="application/vnd.openxmlformats-officedocument.drawingml.char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charts/chart18.xml" ContentType="application/vnd.openxmlformats-officedocument.drawingml.chart+xml"/>
  <Override PartName="/ppt/charts/chart27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charts/chart16.xml" ContentType="application/vnd.openxmlformats-officedocument.drawingml.chart+xml"/>
  <Override PartName="/ppt/charts/chart25.xml" ContentType="application/vnd.openxmlformats-officedocument.drawingml.char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14.xml" ContentType="application/vnd.openxmlformats-officedocument.drawingml.chart+xml"/>
  <Override PartName="/ppt/charts/chart23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charts/chart21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7" r:id="rId2"/>
    <p:sldId id="258" r:id="rId3"/>
    <p:sldId id="295" r:id="rId4"/>
    <p:sldId id="259" r:id="rId5"/>
    <p:sldId id="260" r:id="rId6"/>
    <p:sldId id="261" r:id="rId7"/>
    <p:sldId id="285" r:id="rId8"/>
    <p:sldId id="262" r:id="rId9"/>
    <p:sldId id="263" r:id="rId10"/>
    <p:sldId id="286" r:id="rId11"/>
    <p:sldId id="265" r:id="rId12"/>
    <p:sldId id="267" r:id="rId13"/>
    <p:sldId id="266" r:id="rId14"/>
    <p:sldId id="291" r:id="rId15"/>
    <p:sldId id="269" r:id="rId16"/>
    <p:sldId id="270" r:id="rId17"/>
    <p:sldId id="309" r:id="rId18"/>
    <p:sldId id="274" r:id="rId19"/>
    <p:sldId id="271" r:id="rId20"/>
    <p:sldId id="311" r:id="rId21"/>
    <p:sldId id="313" r:id="rId22"/>
    <p:sldId id="293" r:id="rId23"/>
    <p:sldId id="294" r:id="rId24"/>
    <p:sldId id="279" r:id="rId25"/>
    <p:sldId id="303" r:id="rId26"/>
    <p:sldId id="282" r:id="rId27"/>
    <p:sldId id="304" r:id="rId28"/>
    <p:sldId id="305" r:id="rId29"/>
    <p:sldId id="288" r:id="rId30"/>
    <p:sldId id="307" r:id="rId31"/>
    <p:sldId id="306" r:id="rId32"/>
    <p:sldId id="308" r:id="rId33"/>
    <p:sldId id="302" r:id="rId34"/>
    <p:sldId id="281" r:id="rId35"/>
  </p:sldIdLst>
  <p:sldSz cx="13825538" cy="9217025"/>
  <p:notesSz cx="6858000" cy="9144000"/>
  <p:defaultTextStyle>
    <a:defPPr>
      <a:defRPr lang="ru-RU"/>
    </a:defPPr>
    <a:lvl1pPr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657225" indent="-200025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1316038" indent="-401638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974850" indent="-603250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2632075" indent="-803275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C9EF"/>
    <a:srgbClr val="BD92DE"/>
    <a:srgbClr val="FFCCFF"/>
    <a:srgbClr val="CC99FF"/>
    <a:srgbClr val="927DB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212" y="-84"/>
      </p:cViewPr>
      <p:guideLst>
        <p:guide orient="horz" pos="2903"/>
        <p:guide pos="435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0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6.xlsx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7.xlsx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8.xlsx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8.7208238512516315E-2"/>
          <c:y val="1.8905458882354925E-2"/>
          <c:w val="0.90326801862154205"/>
          <c:h val="0.84168447747156594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delete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1043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dLbl>
              <c:idx val="0"/>
              <c:layout>
                <c:manualLayout>
                  <c:x val="6.3336781199465522E-2"/>
                  <c:y val="-7.2040570155245967E-2"/>
                </c:manualLayout>
              </c:layout>
              <c:tx>
                <c:rich>
                  <a:bodyPr/>
                  <a:lstStyle/>
                  <a:p>
                    <a:r>
                      <a:rPr lang="ru-RU" sz="1800" dirty="0" smtClean="0"/>
                      <a:t>1169</a:t>
                    </a:r>
                    <a:endParaRPr lang="en-US" sz="1800" dirty="0"/>
                  </a:p>
                </c:rich>
              </c:tx>
              <c:showVal val="1"/>
            </c:dLbl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1169</c:v>
                </c:pt>
              </c:numCache>
            </c:numRef>
          </c:val>
        </c:ser>
        <c:dLbls>
          <c:showVal val="1"/>
        </c:dLbls>
        <c:gapWidth val="75"/>
        <c:shape val="box"/>
        <c:axId val="87431040"/>
        <c:axId val="87432576"/>
        <c:axId val="0"/>
      </c:bar3DChart>
      <c:catAx>
        <c:axId val="87431040"/>
        <c:scaling>
          <c:orientation val="minMax"/>
        </c:scaling>
        <c:axPos val="b"/>
        <c:numFmt formatCode="General" sourceLinked="1"/>
        <c:majorTickMark val="none"/>
        <c:tickLblPos val="nextTo"/>
        <c:crossAx val="87432576"/>
        <c:crosses val="autoZero"/>
        <c:auto val="1"/>
        <c:lblAlgn val="ctr"/>
        <c:lblOffset val="100"/>
      </c:catAx>
      <c:valAx>
        <c:axId val="87432576"/>
        <c:scaling>
          <c:orientation val="minMax"/>
        </c:scaling>
        <c:axPos val="l"/>
        <c:numFmt formatCode="General" sourceLinked="1"/>
        <c:majorTickMark val="none"/>
        <c:tickLblPos val="nextTo"/>
        <c:crossAx val="8743104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15800226870053174"/>
          <c:y val="0.81093058339939661"/>
          <c:w val="0.29355892012545842"/>
          <c:h val="7.0237528646218933E-2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8.2403154363989789E-2"/>
          <c:y val="3.0027738017292957E-2"/>
          <c:w val="0.86377921440564498"/>
          <c:h val="0.741720864215716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520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474</c:v>
                </c:pt>
              </c:numCache>
            </c:numRef>
          </c:val>
        </c:ser>
        <c:dLbls>
          <c:showVal val="1"/>
        </c:dLbls>
        <c:gapWidth val="75"/>
        <c:axId val="87488000"/>
        <c:axId val="87489536"/>
      </c:barChart>
      <c:catAx>
        <c:axId val="87488000"/>
        <c:scaling>
          <c:orientation val="minMax"/>
        </c:scaling>
        <c:axPos val="b"/>
        <c:numFmt formatCode="General" sourceLinked="1"/>
        <c:majorTickMark val="none"/>
        <c:tickLblPos val="nextTo"/>
        <c:crossAx val="87489536"/>
        <c:crosses val="autoZero"/>
        <c:auto val="1"/>
        <c:lblAlgn val="ctr"/>
        <c:lblOffset val="100"/>
      </c:catAx>
      <c:valAx>
        <c:axId val="87489536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8748800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55"/>
          <c:y val="0.84764680377623991"/>
          <c:w val="0.34586976644278578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9.4815321755371981E-2"/>
          <c:y val="2.3820928808129051E-2"/>
          <c:w val="0.75059136884328503"/>
          <c:h val="0.85764152302627816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письменные</c:v>
                </c:pt>
                <c:pt idx="1">
                  <c:v>устные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474</c:v>
                </c:pt>
                <c:pt idx="1">
                  <c:v>46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письменные</c:v>
                </c:pt>
                <c:pt idx="1">
                  <c:v>устные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433</c:v>
                </c:pt>
                <c:pt idx="1">
                  <c:v>41</c:v>
                </c:pt>
              </c:numCache>
            </c:numRef>
          </c:val>
        </c:ser>
        <c:axId val="81710080"/>
        <c:axId val="81715968"/>
      </c:barChart>
      <c:catAx>
        <c:axId val="81710080"/>
        <c:scaling>
          <c:orientation val="minMax"/>
        </c:scaling>
        <c:axPos val="b"/>
        <c:tickLblPos val="nextTo"/>
        <c:crossAx val="81715968"/>
        <c:crosses val="autoZero"/>
        <c:auto val="1"/>
        <c:lblAlgn val="ctr"/>
        <c:lblOffset val="100"/>
      </c:catAx>
      <c:valAx>
        <c:axId val="81715968"/>
        <c:scaling>
          <c:orientation val="minMax"/>
        </c:scaling>
        <c:axPos val="l"/>
        <c:majorGridlines/>
        <c:numFmt formatCode="General" sourceLinked="1"/>
        <c:tickLblPos val="nextTo"/>
        <c:crossAx val="81710080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6"/>
  <c:chart>
    <c:plotArea>
      <c:layout>
        <c:manualLayout>
          <c:layoutTarget val="inner"/>
          <c:xMode val="edge"/>
          <c:yMode val="edge"/>
          <c:x val="5.3145379629025456E-2"/>
          <c:y val="3.9650184027129234E-2"/>
          <c:w val="0.86288729431330369"/>
          <c:h val="0.86288005745750618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Pt>
            <c:idx val="0"/>
            <c:spPr>
              <a:solidFill>
                <a:schemeClr val="accent2"/>
              </a:solidFill>
            </c:spPr>
          </c:dPt>
          <c:cat>
            <c:strRef>
              <c:f>Лист1!$A$2</c:f>
              <c:strCache>
                <c:ptCount val="1"/>
                <c:pt idx="0">
                  <c:v>ПОС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523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cat>
            <c:strRef>
              <c:f>Лист1!$A$2</c:f>
              <c:strCache>
                <c:ptCount val="1"/>
                <c:pt idx="0">
                  <c:v>ПОС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695</c:v>
                </c:pt>
              </c:numCache>
            </c:numRef>
          </c:val>
        </c:ser>
        <c:axId val="90826240"/>
        <c:axId val="90827776"/>
      </c:barChart>
      <c:catAx>
        <c:axId val="90826240"/>
        <c:scaling>
          <c:orientation val="minMax"/>
        </c:scaling>
        <c:axPos val="b"/>
        <c:tickLblPos val="nextTo"/>
        <c:crossAx val="90827776"/>
        <c:crosses val="autoZero"/>
        <c:auto val="1"/>
        <c:lblAlgn val="ctr"/>
        <c:lblOffset val="100"/>
      </c:catAx>
      <c:valAx>
        <c:axId val="90827776"/>
        <c:scaling>
          <c:orientation val="minMax"/>
        </c:scaling>
        <c:axPos val="l"/>
        <c:majorGridlines/>
        <c:numFmt formatCode="General" sourceLinked="1"/>
        <c:tickLblPos val="nextTo"/>
        <c:crossAx val="9082624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465"/>
          <c:h val="0.74172086421571626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23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26</c:v>
                </c:pt>
              </c:numCache>
            </c:numRef>
          </c:val>
        </c:ser>
        <c:dLbls>
          <c:showVal val="1"/>
        </c:dLbls>
        <c:gapWidth val="75"/>
        <c:axId val="90873856"/>
        <c:axId val="90875392"/>
      </c:barChart>
      <c:catAx>
        <c:axId val="90873856"/>
        <c:scaling>
          <c:orientation val="minMax"/>
        </c:scaling>
        <c:axPos val="b"/>
        <c:numFmt formatCode="General" sourceLinked="1"/>
        <c:majorTickMark val="none"/>
        <c:tickLblPos val="nextTo"/>
        <c:crossAx val="90875392"/>
        <c:crosses val="autoZero"/>
        <c:auto val="1"/>
        <c:lblAlgn val="ctr"/>
        <c:lblOffset val="100"/>
      </c:catAx>
      <c:valAx>
        <c:axId val="90875392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087385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38"/>
          <c:y val="0.84764680377623991"/>
          <c:w val="0.34586976644278566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1577951758607502"/>
          <c:y val="7.516197908997202E-2"/>
          <c:w val="0.86377921440564465"/>
          <c:h val="0.74172086421571626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9</c:v>
                </c:pt>
              </c:numCache>
            </c:numRef>
          </c:val>
        </c:ser>
        <c:dLbls>
          <c:showVal val="1"/>
        </c:dLbls>
        <c:gapWidth val="75"/>
        <c:axId val="97733248"/>
        <c:axId val="97739136"/>
      </c:barChart>
      <c:catAx>
        <c:axId val="97733248"/>
        <c:scaling>
          <c:orientation val="minMax"/>
        </c:scaling>
        <c:axPos val="b"/>
        <c:numFmt formatCode="General" sourceLinked="1"/>
        <c:majorTickMark val="none"/>
        <c:tickLblPos val="nextTo"/>
        <c:crossAx val="97739136"/>
        <c:crosses val="autoZero"/>
        <c:auto val="1"/>
        <c:lblAlgn val="ctr"/>
        <c:lblOffset val="100"/>
      </c:catAx>
      <c:valAx>
        <c:axId val="97739136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773324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3356915659942782"/>
          <c:y val="0.84764680377623991"/>
          <c:w val="0.40719357046764998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1577951758607502"/>
          <c:y val="7.516197908997202E-2"/>
          <c:w val="0.86377921440564498"/>
          <c:h val="0.741720864215716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dLbls>
          <c:showVal val="1"/>
        </c:dLbls>
        <c:gapWidth val="75"/>
        <c:axId val="97805824"/>
        <c:axId val="97807360"/>
      </c:barChart>
      <c:catAx>
        <c:axId val="97805824"/>
        <c:scaling>
          <c:orientation val="minMax"/>
        </c:scaling>
        <c:axPos val="b"/>
        <c:numFmt formatCode="General" sourceLinked="1"/>
        <c:majorTickMark val="none"/>
        <c:tickLblPos val="nextTo"/>
        <c:crossAx val="97807360"/>
        <c:crosses val="autoZero"/>
        <c:auto val="1"/>
        <c:lblAlgn val="ctr"/>
        <c:lblOffset val="100"/>
      </c:catAx>
      <c:valAx>
        <c:axId val="97807360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780582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3356915659942782"/>
          <c:y val="0.84764680377623991"/>
          <c:w val="0.40719357046764998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1577951758607502"/>
          <c:y val="7.516197908997202E-2"/>
          <c:w val="0.86377921440564498"/>
          <c:h val="0.741720864215716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76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47</c:v>
                </c:pt>
              </c:numCache>
            </c:numRef>
          </c:val>
        </c:ser>
        <c:dLbls>
          <c:showVal val="1"/>
        </c:dLbls>
        <c:gapWidth val="75"/>
        <c:axId val="97846016"/>
        <c:axId val="97847552"/>
      </c:barChart>
      <c:catAx>
        <c:axId val="97846016"/>
        <c:scaling>
          <c:orientation val="minMax"/>
        </c:scaling>
        <c:axPos val="b"/>
        <c:numFmt formatCode="General" sourceLinked="1"/>
        <c:majorTickMark val="none"/>
        <c:tickLblPos val="nextTo"/>
        <c:crossAx val="97847552"/>
        <c:crosses val="autoZero"/>
        <c:auto val="1"/>
        <c:lblAlgn val="ctr"/>
        <c:lblOffset val="100"/>
      </c:catAx>
      <c:valAx>
        <c:axId val="97847552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784601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5401042460771642"/>
          <c:y val="0.84764680377623991"/>
          <c:w val="0.34586976644278578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1577951758607502"/>
          <c:y val="7.516197908997202E-2"/>
          <c:w val="0.86377921440564498"/>
          <c:h val="0.741720864215716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277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</c:ser>
        <c:dLbls>
          <c:showVal val="1"/>
        </c:dLbls>
        <c:gapWidth val="75"/>
        <c:axId val="99512320"/>
        <c:axId val="99513856"/>
      </c:barChart>
      <c:catAx>
        <c:axId val="99512320"/>
        <c:scaling>
          <c:orientation val="minMax"/>
        </c:scaling>
        <c:axPos val="b"/>
        <c:numFmt formatCode="General" sourceLinked="1"/>
        <c:majorTickMark val="none"/>
        <c:tickLblPos val="nextTo"/>
        <c:crossAx val="99513856"/>
        <c:crosses val="autoZero"/>
        <c:auto val="1"/>
        <c:lblAlgn val="ctr"/>
        <c:lblOffset val="100"/>
      </c:catAx>
      <c:valAx>
        <c:axId val="99513856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95123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5401042460771642"/>
          <c:y val="0.84764680377623991"/>
          <c:w val="0.34586976644278578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электронная приемная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2026</c:v>
                </c:pt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нарочно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2026</c:v>
                </c:pt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СОГ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2026</c:v>
                </c:pt>
              </c:numCache>
            </c:numRef>
          </c:cat>
          <c:val>
            <c:numRef>
              <c:f>Лист1!$D$2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почта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2026</c:v>
                </c:pt>
              </c:numCache>
            </c:numRef>
          </c:cat>
          <c:val>
            <c:numRef>
              <c:f>Лист1!$E$2</c:f>
              <c:numCache>
                <c:formatCode>General</c:formatCode>
                <c:ptCount val="1"/>
                <c:pt idx="0">
                  <c:v>45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ГИС ЖКХ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2026</c:v>
                </c:pt>
              </c:numCache>
            </c:numRef>
          </c:cat>
          <c:val>
            <c:numRef>
              <c:f>Лист1!$F$2</c:f>
              <c:numCache>
                <c:formatCode>General</c:formatCode>
                <c:ptCount val="1"/>
                <c:pt idx="0">
                  <c:v>29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телефон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  <c:pt idx="0">
                  <c:v>2026</c:v>
                </c:pt>
              </c:numCache>
            </c:numRef>
          </c:cat>
          <c:val>
            <c:numRef>
              <c:f>Лист1!$G$2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dLbls>
          <c:showVal val="1"/>
        </c:dLbls>
        <c:gapWidth val="75"/>
        <c:axId val="99576832"/>
        <c:axId val="99599104"/>
      </c:barChart>
      <c:catAx>
        <c:axId val="99576832"/>
        <c:scaling>
          <c:orientation val="minMax"/>
        </c:scaling>
        <c:axPos val="b"/>
        <c:numFmt formatCode="General" sourceLinked="1"/>
        <c:majorTickMark val="none"/>
        <c:tickLblPos val="nextTo"/>
        <c:crossAx val="99599104"/>
        <c:crosses val="autoZero"/>
        <c:auto val="1"/>
        <c:lblAlgn val="ctr"/>
        <c:lblOffset val="100"/>
      </c:catAx>
      <c:valAx>
        <c:axId val="99599104"/>
        <c:scaling>
          <c:orientation val="minMax"/>
        </c:scaling>
        <c:axPos val="l"/>
        <c:numFmt formatCode="General" sourceLinked="1"/>
        <c:majorTickMark val="none"/>
        <c:tickLblPos val="nextTo"/>
        <c:crossAx val="9957683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"/>
          <c:y val="0.92951145993101947"/>
          <c:w val="0.9240402841050267"/>
          <c:h val="5.7959173338033784E-2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1577951758607502"/>
          <c:y val="7.516197908997202E-2"/>
          <c:w val="0.8637792144056442"/>
          <c:h val="0.74172086421571604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92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84</c:v>
                </c:pt>
              </c:numCache>
            </c:numRef>
          </c:val>
        </c:ser>
        <c:dLbls>
          <c:showVal val="1"/>
        </c:dLbls>
        <c:gapWidth val="75"/>
        <c:axId val="107370752"/>
        <c:axId val="107376640"/>
      </c:barChart>
      <c:catAx>
        <c:axId val="107370752"/>
        <c:scaling>
          <c:orientation val="minMax"/>
        </c:scaling>
        <c:axPos val="b"/>
        <c:numFmt formatCode="General" sourceLinked="1"/>
        <c:majorTickMark val="none"/>
        <c:tickLblPos val="nextTo"/>
        <c:crossAx val="107376640"/>
        <c:crosses val="autoZero"/>
        <c:auto val="1"/>
        <c:lblAlgn val="ctr"/>
        <c:lblOffset val="100"/>
      </c:catAx>
      <c:valAx>
        <c:axId val="107376640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0737075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5401042460771642"/>
          <c:y val="0.84764680377623991"/>
          <c:w val="0.31606268109251812"/>
          <c:h val="7.183404505963778E-2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1577951758607502"/>
          <c:y val="7.516197908997202E-2"/>
          <c:w val="0.86377921440564465"/>
          <c:h val="0.74172086421571626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22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</c:ser>
        <c:dLbls>
          <c:showVal val="1"/>
        </c:dLbls>
        <c:gapWidth val="75"/>
        <c:axId val="107520768"/>
        <c:axId val="107522304"/>
      </c:barChart>
      <c:catAx>
        <c:axId val="107520768"/>
        <c:scaling>
          <c:orientation val="minMax"/>
        </c:scaling>
        <c:axPos val="b"/>
        <c:numFmt formatCode="General" sourceLinked="1"/>
        <c:majorTickMark val="none"/>
        <c:tickLblPos val="nextTo"/>
        <c:crossAx val="107522304"/>
        <c:crosses val="autoZero"/>
        <c:auto val="1"/>
        <c:lblAlgn val="ctr"/>
        <c:lblOffset val="100"/>
      </c:catAx>
      <c:valAx>
        <c:axId val="107522304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0752076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5401042460771642"/>
          <c:y val="0.84764680377623991"/>
          <c:w val="0.31606268109251839"/>
          <c:h val="7.183404505963778E-2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542"/>
          <c:h val="0.74172086421571692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164</c:v>
                </c:pt>
              </c:numCache>
            </c:numRef>
          </c:val>
        </c:ser>
        <c:dLbls>
          <c:showVal val="1"/>
        </c:dLbls>
        <c:gapWidth val="75"/>
        <c:axId val="107438464"/>
        <c:axId val="107440000"/>
      </c:barChart>
      <c:catAx>
        <c:axId val="107438464"/>
        <c:scaling>
          <c:orientation val="minMax"/>
        </c:scaling>
        <c:axPos val="b"/>
        <c:numFmt formatCode="General" sourceLinked="1"/>
        <c:majorTickMark val="none"/>
        <c:tickLblPos val="nextTo"/>
        <c:crossAx val="107440000"/>
        <c:crosses val="autoZero"/>
        <c:auto val="1"/>
        <c:lblAlgn val="ctr"/>
        <c:lblOffset val="100"/>
      </c:catAx>
      <c:valAx>
        <c:axId val="107440000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0743846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77"/>
          <c:y val="0.84764680377623991"/>
          <c:w val="0.34586976644278589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498"/>
          <c:h val="0.741720864215716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77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99</c:v>
                </c:pt>
              </c:numCache>
            </c:numRef>
          </c:val>
        </c:ser>
        <c:dLbls>
          <c:showVal val="1"/>
        </c:dLbls>
        <c:gapWidth val="75"/>
        <c:axId val="99680256"/>
        <c:axId val="99681792"/>
      </c:barChart>
      <c:catAx>
        <c:axId val="99680256"/>
        <c:scaling>
          <c:orientation val="minMax"/>
        </c:scaling>
        <c:axPos val="b"/>
        <c:numFmt formatCode="General" sourceLinked="1"/>
        <c:majorTickMark val="none"/>
        <c:tickLblPos val="nextTo"/>
        <c:crossAx val="99681792"/>
        <c:crosses val="autoZero"/>
        <c:auto val="1"/>
        <c:lblAlgn val="ctr"/>
        <c:lblOffset val="100"/>
      </c:catAx>
      <c:valAx>
        <c:axId val="99681792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968025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55"/>
          <c:y val="0.84764680377623991"/>
          <c:w val="0.34586976644278578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498"/>
          <c:h val="0.741720864215716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65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57</c:v>
                </c:pt>
              </c:numCache>
            </c:numRef>
          </c:val>
        </c:ser>
        <c:dLbls>
          <c:showVal val="1"/>
        </c:dLbls>
        <c:gapWidth val="75"/>
        <c:axId val="115430528"/>
        <c:axId val="115432064"/>
      </c:barChart>
      <c:catAx>
        <c:axId val="115430528"/>
        <c:scaling>
          <c:orientation val="minMax"/>
        </c:scaling>
        <c:axPos val="b"/>
        <c:numFmt formatCode="General" sourceLinked="1"/>
        <c:majorTickMark val="none"/>
        <c:tickLblPos val="nextTo"/>
        <c:crossAx val="115432064"/>
        <c:crosses val="autoZero"/>
        <c:auto val="1"/>
        <c:lblAlgn val="ctr"/>
        <c:lblOffset val="100"/>
      </c:catAx>
      <c:valAx>
        <c:axId val="115432064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1543052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55"/>
          <c:y val="0.84764680377623991"/>
          <c:w val="0.34586976644278578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576"/>
          <c:h val="0.7417208642157171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32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38</c:v>
                </c:pt>
              </c:numCache>
            </c:numRef>
          </c:val>
        </c:ser>
        <c:dLbls>
          <c:showVal val="1"/>
        </c:dLbls>
        <c:gapWidth val="75"/>
        <c:axId val="115482624"/>
        <c:axId val="115484160"/>
      </c:barChart>
      <c:catAx>
        <c:axId val="115482624"/>
        <c:scaling>
          <c:orientation val="minMax"/>
        </c:scaling>
        <c:axPos val="b"/>
        <c:numFmt formatCode="General" sourceLinked="1"/>
        <c:majorTickMark val="none"/>
        <c:tickLblPos val="nextTo"/>
        <c:crossAx val="115484160"/>
        <c:crosses val="autoZero"/>
        <c:auto val="1"/>
        <c:lblAlgn val="ctr"/>
        <c:lblOffset val="100"/>
      </c:catAx>
      <c:valAx>
        <c:axId val="115484160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1548262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93"/>
          <c:y val="0.84764680377623991"/>
          <c:w val="0.345869766442786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498"/>
          <c:h val="0.741720864215716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24</c:v>
                </c:pt>
              </c:numCache>
            </c:numRef>
          </c:val>
        </c:ser>
        <c:dLbls>
          <c:showVal val="1"/>
        </c:dLbls>
        <c:gapWidth val="75"/>
        <c:axId val="99388032"/>
        <c:axId val="99393920"/>
      </c:barChart>
      <c:catAx>
        <c:axId val="99388032"/>
        <c:scaling>
          <c:orientation val="minMax"/>
        </c:scaling>
        <c:axPos val="b"/>
        <c:numFmt formatCode="General" sourceLinked="1"/>
        <c:majorTickMark val="none"/>
        <c:tickLblPos val="nextTo"/>
        <c:crossAx val="99393920"/>
        <c:crosses val="autoZero"/>
        <c:auto val="1"/>
        <c:lblAlgn val="ctr"/>
        <c:lblOffset val="100"/>
      </c:catAx>
      <c:valAx>
        <c:axId val="99393920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938803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55"/>
          <c:y val="0.84764680377623991"/>
          <c:w val="0.34586976644278578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498"/>
          <c:h val="0.7417208642157167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46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18</c:v>
                </c:pt>
              </c:numCache>
            </c:numRef>
          </c:val>
        </c:ser>
        <c:dLbls>
          <c:showVal val="1"/>
        </c:dLbls>
        <c:gapWidth val="75"/>
        <c:axId val="123151872"/>
        <c:axId val="123153408"/>
      </c:barChart>
      <c:catAx>
        <c:axId val="123151872"/>
        <c:scaling>
          <c:orientation val="minMax"/>
        </c:scaling>
        <c:axPos val="b"/>
        <c:numFmt formatCode="General" sourceLinked="1"/>
        <c:majorTickMark val="none"/>
        <c:tickLblPos val="nextTo"/>
        <c:crossAx val="123153408"/>
        <c:crosses val="autoZero"/>
        <c:auto val="1"/>
        <c:lblAlgn val="ctr"/>
        <c:lblOffset val="100"/>
      </c:catAx>
      <c:valAx>
        <c:axId val="123153408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2315187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55"/>
          <c:y val="0.84764680377623991"/>
          <c:w val="0.34586976644278578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542"/>
          <c:h val="0.74172086421571692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31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13</c:v>
                </c:pt>
              </c:numCache>
            </c:numRef>
          </c:val>
        </c:ser>
        <c:dLbls>
          <c:showVal val="1"/>
        </c:dLbls>
        <c:gapWidth val="75"/>
        <c:axId val="130294528"/>
        <c:axId val="130296064"/>
      </c:barChart>
      <c:catAx>
        <c:axId val="130294528"/>
        <c:scaling>
          <c:orientation val="minMax"/>
        </c:scaling>
        <c:axPos val="b"/>
        <c:numFmt formatCode="General" sourceLinked="1"/>
        <c:majorTickMark val="none"/>
        <c:tickLblPos val="nextTo"/>
        <c:crossAx val="130296064"/>
        <c:crosses val="autoZero"/>
        <c:auto val="1"/>
        <c:lblAlgn val="ctr"/>
        <c:lblOffset val="100"/>
      </c:catAx>
      <c:valAx>
        <c:axId val="130296064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3029452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77"/>
          <c:y val="0.84764680377623991"/>
          <c:w val="0.34586976644278589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576"/>
          <c:h val="0.7417208642157171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13</c:v>
                </c:pt>
              </c:numCache>
            </c:numRef>
          </c:val>
        </c:ser>
        <c:dLbls>
          <c:showVal val="1"/>
        </c:dLbls>
        <c:gapWidth val="75"/>
        <c:axId val="107526400"/>
        <c:axId val="97682176"/>
      </c:barChart>
      <c:catAx>
        <c:axId val="107526400"/>
        <c:scaling>
          <c:orientation val="minMax"/>
        </c:scaling>
        <c:axPos val="b"/>
        <c:numFmt formatCode="General" sourceLinked="1"/>
        <c:majorTickMark val="none"/>
        <c:tickLblPos val="nextTo"/>
        <c:crossAx val="97682176"/>
        <c:crosses val="autoZero"/>
        <c:auto val="1"/>
        <c:lblAlgn val="ctr"/>
        <c:lblOffset val="100"/>
      </c:catAx>
      <c:valAx>
        <c:axId val="97682176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0752640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93"/>
          <c:y val="0.84764680377623991"/>
          <c:w val="0.345869766442786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542"/>
          <c:h val="0.74172086421571692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</c:ser>
        <c:dLbls>
          <c:showVal val="1"/>
        </c:dLbls>
        <c:gapWidth val="75"/>
        <c:axId val="99791616"/>
        <c:axId val="99793152"/>
      </c:barChart>
      <c:catAx>
        <c:axId val="99791616"/>
        <c:scaling>
          <c:orientation val="minMax"/>
        </c:scaling>
        <c:axPos val="b"/>
        <c:numFmt formatCode="General" sourceLinked="1"/>
        <c:majorTickMark val="none"/>
        <c:tickLblPos val="nextTo"/>
        <c:crossAx val="99793152"/>
        <c:crosses val="autoZero"/>
        <c:auto val="1"/>
        <c:lblAlgn val="ctr"/>
        <c:lblOffset val="100"/>
      </c:catAx>
      <c:valAx>
        <c:axId val="99793152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979161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77"/>
          <c:y val="0.84764680377623991"/>
          <c:w val="0.34586976644278589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3622075993171207"/>
          <c:y val="2.3034412916230582E-2"/>
          <c:w val="0.86377921440564542"/>
          <c:h val="0.74172086421571692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dLbls>
          <c:showVal val="1"/>
        </c:dLbls>
        <c:gapWidth val="75"/>
        <c:axId val="130358656"/>
        <c:axId val="130368640"/>
      </c:barChart>
      <c:catAx>
        <c:axId val="130358656"/>
        <c:scaling>
          <c:orientation val="minMax"/>
        </c:scaling>
        <c:axPos val="b"/>
        <c:numFmt formatCode="General" sourceLinked="1"/>
        <c:majorTickMark val="none"/>
        <c:tickLblPos val="nextTo"/>
        <c:crossAx val="130368640"/>
        <c:crosses val="autoZero"/>
        <c:auto val="1"/>
        <c:lblAlgn val="ctr"/>
        <c:lblOffset val="100"/>
      </c:catAx>
      <c:valAx>
        <c:axId val="130368640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13035865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4471893914940577"/>
          <c:y val="0.84764680377623991"/>
          <c:w val="0.34586976644278589"/>
          <c:h val="0.10819753268214467"/>
        </c:manualLayout>
      </c:layout>
      <c:txPr>
        <a:bodyPr/>
        <a:lstStyle/>
        <a:p>
          <a:pPr>
            <a:defRPr b="1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8"/>
  <c:chart>
    <c:autoTitleDeleted val="1"/>
    <c:view3D>
      <c:rotX val="75"/>
      <c:perspective val="30"/>
    </c:view3D>
    <c:plotArea>
      <c:layout>
        <c:manualLayout>
          <c:layoutTarget val="inner"/>
          <c:xMode val="edge"/>
          <c:yMode val="edge"/>
          <c:x val="0.18421939100055545"/>
          <c:y val="0.17955042922124559"/>
          <c:w val="0.78226641039904476"/>
          <c:h val="0.815064064876765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3"/>
          <c:dLbls>
            <c:dLbl>
              <c:idx val="0"/>
              <c:layout>
                <c:manualLayout>
                  <c:x val="6.5405500878627301E-2"/>
                  <c:y val="7.0527344931821834E-2"/>
                </c:manualLayout>
              </c:layout>
              <c:tx>
                <c:rich>
                  <a:bodyPr/>
                  <a:lstStyle/>
                  <a:p>
                    <a:r>
                      <a:rPr lang="ru-RU" sz="2000" b="1" dirty="0" smtClean="0"/>
                      <a:t>Коммунальное хозяйство</a:t>
                    </a:r>
                    <a:endParaRPr lang="ru-RU" sz="2000" b="1" dirty="0"/>
                  </a:p>
                </c:rich>
              </c:tx>
              <c:showCatName val="1"/>
            </c:dLbl>
            <c:dLbl>
              <c:idx val="1"/>
              <c:layout>
                <c:manualLayout>
                  <c:x val="0.16249028077823208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sz="2000" b="1" dirty="0"/>
                      <a:t>Дорожное </a:t>
                    </a:r>
                    <a:r>
                      <a:rPr lang="ru-RU" sz="2000" b="1" dirty="0" smtClean="0"/>
                      <a:t>  хозяйство</a:t>
                    </a:r>
                    <a:endParaRPr lang="ru-RU" sz="2000" b="1" dirty="0"/>
                  </a:p>
                </c:rich>
              </c:tx>
              <c:showCatName val="1"/>
            </c:dLbl>
            <c:dLbl>
              <c:idx val="2"/>
              <c:layout>
                <c:manualLayout>
                  <c:x val="-1.5775353628600493E-2"/>
                  <c:y val="-4.17645557698227E-3"/>
                </c:manualLayout>
              </c:layout>
              <c:tx>
                <c:rich>
                  <a:bodyPr/>
                  <a:lstStyle/>
                  <a:p>
                    <a:r>
                      <a:rPr lang="ru-RU" sz="2000" b="1" dirty="0" smtClean="0"/>
                      <a:t>Благоустройство</a:t>
                    </a:r>
                    <a:endParaRPr lang="ru-RU" sz="2000" b="1" dirty="0"/>
                  </a:p>
                </c:rich>
              </c:tx>
              <c:showCatName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8.8379099176300047E-2"/>
                  <c:y val="2.9624196272758647E-2"/>
                </c:manualLayout>
              </c:layout>
              <c:showCatName val="1"/>
            </c:dLbl>
            <c:dLbl>
              <c:idx val="5"/>
              <c:layout>
                <c:manualLayout>
                  <c:x val="-0.16358350262982677"/>
                  <c:y val="-1.1058166988624158E-2"/>
                </c:manualLayout>
              </c:layout>
              <c:tx>
                <c:rich>
                  <a:bodyPr/>
                  <a:lstStyle/>
                  <a:p>
                    <a:r>
                      <a:rPr lang="ru-RU" sz="2000" b="1" dirty="0" smtClean="0"/>
                      <a:t>Архитектура и градостроительство</a:t>
                    </a:r>
                    <a:endParaRPr lang="ru-RU" sz="2000" b="1" dirty="0"/>
                  </a:p>
                </c:rich>
              </c:tx>
              <c:showCatName val="1"/>
            </c:dLbl>
            <c:dLbl>
              <c:idx val="6"/>
              <c:layout>
                <c:manualLayout>
                  <c:x val="-8.3471842623018266E-2"/>
                  <c:y val="1.0843163898586501E-2"/>
                </c:manualLayout>
              </c:layout>
              <c:showCatName val="1"/>
            </c:dLbl>
            <c:dLbl>
              <c:idx val="7"/>
              <c:layout>
                <c:manualLayout>
                  <c:x val="-7.3157896090229088E-2"/>
                  <c:y val="-4.467755132107538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Вопросы торговли</a:t>
                    </a:r>
                    <a:endParaRPr lang="ru-RU" dirty="0"/>
                  </a:p>
                </c:rich>
              </c:tx>
              <c:showCatName val="1"/>
            </c:dLbl>
            <c:dLbl>
              <c:idx val="8"/>
              <c:layout>
                <c:manualLayout>
                  <c:x val="0.13450502924525468"/>
                  <c:y val="-3.8166062450836209E-2"/>
                </c:manualLayout>
              </c:layout>
              <c:tx>
                <c:rich>
                  <a:bodyPr/>
                  <a:lstStyle/>
                  <a:p>
                    <a:r>
                      <a:rPr lang="ru-RU" sz="2000" b="1" dirty="0" smtClean="0"/>
                      <a:t>Земельные вопросы</a:t>
                    </a:r>
                    <a:endParaRPr lang="ru-RU" sz="2000" b="1" dirty="0"/>
                  </a:p>
                </c:rich>
              </c:tx>
              <c:showCatName val="1"/>
            </c:dLbl>
            <c:dLbl>
              <c:idx val="9"/>
              <c:layout>
                <c:manualLayout>
                  <c:x val="7.2521465859536408E-2"/>
                  <c:y val="-6.1814173377496333E-2"/>
                </c:manualLayout>
              </c:layout>
              <c:showCatName val="1"/>
            </c:dLbl>
            <c:txPr>
              <a:bodyPr/>
              <a:lstStyle/>
              <a:p>
                <a:pPr>
                  <a:defRPr sz="2000" b="1"/>
                </a:pPr>
                <a:endParaRPr lang="ru-RU"/>
              </a:p>
            </c:txPr>
            <c:showCatName val="1"/>
            <c:showLeaderLines val="1"/>
          </c:dLbls>
          <c:cat>
            <c:strRef>
              <c:f>Лист1!$A$2:$A$10</c:f>
              <c:strCache>
                <c:ptCount val="9"/>
                <c:pt idx="0">
                  <c:v>Коммунальное хозяйство</c:v>
                </c:pt>
                <c:pt idx="1">
                  <c:v>Дорожное хозяйство</c:v>
                </c:pt>
                <c:pt idx="2">
                  <c:v>Благоустройство</c:v>
                </c:pt>
                <c:pt idx="3">
                  <c:v>Жилищные проблемы</c:v>
                </c:pt>
                <c:pt idx="4">
                  <c:v>Экология</c:v>
                </c:pt>
                <c:pt idx="5">
                  <c:v>Строительство, Архитектура и градостроительство</c:v>
                </c:pt>
                <c:pt idx="6">
                  <c:v>транспорт</c:v>
                </c:pt>
                <c:pt idx="7">
                  <c:v>Предпринимательство и торговля</c:v>
                </c:pt>
                <c:pt idx="8">
                  <c:v>Вопросы землепользования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164</c:v>
                </c:pt>
                <c:pt idx="1">
                  <c:v>99</c:v>
                </c:pt>
                <c:pt idx="2">
                  <c:v>57</c:v>
                </c:pt>
                <c:pt idx="3">
                  <c:v>18</c:v>
                </c:pt>
                <c:pt idx="4">
                  <c:v>5</c:v>
                </c:pt>
                <c:pt idx="5">
                  <c:v>13</c:v>
                </c:pt>
                <c:pt idx="6">
                  <c:v>38</c:v>
                </c:pt>
                <c:pt idx="7">
                  <c:v>7</c:v>
                </c:pt>
                <c:pt idx="8">
                  <c:v>24</c:v>
                </c:pt>
              </c:numCache>
            </c:numRef>
          </c:val>
        </c:ser>
        <c:dLbls>
          <c:showVal val="1"/>
          <c:showCatName val="1"/>
        </c:dLbls>
      </c:pie3DChart>
    </c:plotArea>
    <c:plotVisOnly val="1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78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147</c:v>
                </c:pt>
              </c:numCache>
            </c:numRef>
          </c:val>
        </c:ser>
        <c:dLbls>
          <c:showVal val="1"/>
        </c:dLbls>
        <c:gapWidth val="75"/>
        <c:axId val="122731136"/>
        <c:axId val="122737024"/>
      </c:barChart>
      <c:catAx>
        <c:axId val="122731136"/>
        <c:scaling>
          <c:orientation val="minMax"/>
        </c:scaling>
        <c:axPos val="b"/>
        <c:numFmt formatCode="General" sourceLinked="1"/>
        <c:majorTickMark val="none"/>
        <c:tickLblPos val="nextTo"/>
        <c:crossAx val="122737024"/>
        <c:crosses val="autoZero"/>
        <c:auto val="1"/>
        <c:lblAlgn val="ctr"/>
        <c:lblOffset val="100"/>
      </c:catAx>
      <c:valAx>
        <c:axId val="122737024"/>
        <c:scaling>
          <c:orientation val="minMax"/>
        </c:scaling>
        <c:axPos val="l"/>
        <c:numFmt formatCode="General" sourceLinked="1"/>
        <c:majorTickMark val="none"/>
        <c:tickLblPos val="nextTo"/>
        <c:crossAx val="122731136"/>
        <c:crosses val="autoZero"/>
        <c:crossBetween val="between"/>
      </c:valAx>
    </c:plotArea>
    <c:legend>
      <c:legendPos val="b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уборка снега</c:v>
                </c:pt>
                <c:pt idx="1">
                  <c:v>Уборка мусора и свалок, обращение с ТКО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39</c:v>
                </c:pt>
                <c:pt idx="1">
                  <c:v>39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showVal val="1"/>
          </c:dLbls>
          <c:cat>
            <c:strRef>
              <c:f>Лист1!$A$2:$A$3</c:f>
              <c:strCache>
                <c:ptCount val="2"/>
                <c:pt idx="0">
                  <c:v>уборка снега</c:v>
                </c:pt>
                <c:pt idx="1">
                  <c:v>Уборка мусора и свалок, обращение с ТКО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107</c:v>
                </c:pt>
                <c:pt idx="1">
                  <c:v>40</c:v>
                </c:pt>
              </c:numCache>
            </c:numRef>
          </c:val>
        </c:ser>
        <c:dLbls>
          <c:showVal val="1"/>
        </c:dLbls>
        <c:gapWidth val="75"/>
        <c:axId val="122615296"/>
        <c:axId val="122616832"/>
      </c:barChart>
      <c:catAx>
        <c:axId val="122615296"/>
        <c:scaling>
          <c:orientation val="minMax"/>
        </c:scaling>
        <c:axPos val="b"/>
        <c:numFmt formatCode="General" sourceLinked="1"/>
        <c:majorTickMark val="none"/>
        <c:tickLblPos val="nextTo"/>
        <c:crossAx val="122616832"/>
        <c:crosses val="autoZero"/>
        <c:auto val="1"/>
        <c:lblAlgn val="ctr"/>
        <c:lblOffset val="100"/>
      </c:catAx>
      <c:valAx>
        <c:axId val="122616832"/>
        <c:scaling>
          <c:orientation val="minMax"/>
        </c:scaling>
        <c:axPos val="l"/>
        <c:numFmt formatCode="General" sourceLinked="1"/>
        <c:majorTickMark val="none"/>
        <c:tickLblPos val="nextTo"/>
        <c:crossAx val="122615296"/>
        <c:crosses val="autoZero"/>
        <c:crossBetween val="between"/>
      </c:valAx>
    </c:plotArea>
    <c:legend>
      <c:legendPos val="b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116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135</c:v>
                </c:pt>
              </c:numCache>
            </c:numRef>
          </c:val>
        </c:ser>
        <c:dLbls>
          <c:showVal val="1"/>
        </c:dLbls>
        <c:gapWidth val="75"/>
        <c:axId val="122401152"/>
        <c:axId val="122402688"/>
      </c:barChart>
      <c:catAx>
        <c:axId val="122401152"/>
        <c:scaling>
          <c:orientation val="minMax"/>
        </c:scaling>
        <c:axPos val="b"/>
        <c:numFmt formatCode="General" sourceLinked="1"/>
        <c:majorTickMark val="none"/>
        <c:tickLblPos val="nextTo"/>
        <c:crossAx val="122402688"/>
        <c:crosses val="autoZero"/>
        <c:auto val="1"/>
        <c:lblAlgn val="ctr"/>
        <c:lblOffset val="100"/>
      </c:catAx>
      <c:valAx>
        <c:axId val="122402688"/>
        <c:scaling>
          <c:orientation val="minMax"/>
        </c:scaling>
        <c:axPos val="l"/>
        <c:numFmt formatCode="General" sourceLinked="1"/>
        <c:majorTickMark val="none"/>
        <c:tickLblPos val="nextTo"/>
        <c:crossAx val="122401152"/>
        <c:crosses val="autoZero"/>
        <c:crossBetween val="between"/>
      </c:valAx>
    </c:plotArea>
    <c:legend>
      <c:legendPos val="b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showVal val="1"/>
          </c:dLbls>
          <c:cat>
            <c:strRef>
              <c:f>Лист1!$A$2</c:f>
              <c:strCache>
                <c:ptCount val="1"/>
                <c:pt idx="0">
                  <c:v>озеленение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showVal val="1"/>
          </c:dLbls>
          <c:cat>
            <c:strRef>
              <c:f>Лист1!$A$2</c:f>
              <c:strCache>
                <c:ptCount val="1"/>
                <c:pt idx="0">
                  <c:v>озеленение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57</c:v>
                </c:pt>
              </c:numCache>
            </c:numRef>
          </c:val>
        </c:ser>
        <c:dLbls>
          <c:showVal val="1"/>
        </c:dLbls>
        <c:gapWidth val="75"/>
        <c:axId val="122671104"/>
        <c:axId val="122672640"/>
      </c:barChart>
      <c:catAx>
        <c:axId val="122671104"/>
        <c:scaling>
          <c:orientation val="minMax"/>
        </c:scaling>
        <c:axPos val="b"/>
        <c:numFmt formatCode="General" sourceLinked="1"/>
        <c:majorTickMark val="none"/>
        <c:tickLblPos val="nextTo"/>
        <c:crossAx val="122672640"/>
        <c:crosses val="autoZero"/>
        <c:auto val="1"/>
        <c:lblAlgn val="ctr"/>
        <c:lblOffset val="100"/>
      </c:catAx>
      <c:valAx>
        <c:axId val="122672640"/>
        <c:scaling>
          <c:orientation val="minMax"/>
        </c:scaling>
        <c:axPos val="l"/>
        <c:numFmt formatCode="General" sourceLinked="1"/>
        <c:majorTickMark val="none"/>
        <c:tickLblPos val="nextTo"/>
        <c:crossAx val="122671104"/>
        <c:crosses val="autoZero"/>
        <c:crossBetween val="between"/>
      </c:valAx>
    </c:plotArea>
    <c:legend>
      <c:legendPos val="b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Лист1!$B$2</c:f>
              <c:numCache>
                <c:formatCode>General</c:formatCode>
                <c:ptCount val="1"/>
                <c:pt idx="0">
                  <c:v>29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showVal val="1"/>
          </c:dLbls>
          <c:cat>
            <c:numRef>
              <c:f>Лист1!$A$2</c:f>
              <c:numCache>
                <c:formatCode>General</c:formatCode>
                <c:ptCount val="1"/>
              </c:numCache>
            </c:numRef>
          </c:cat>
          <c:val>
            <c:numRef>
              <c:f>Лист1!$C$2</c:f>
              <c:numCache>
                <c:formatCode>General</c:formatCode>
                <c:ptCount val="1"/>
                <c:pt idx="0">
                  <c:v>52</c:v>
                </c:pt>
              </c:numCache>
            </c:numRef>
          </c:val>
        </c:ser>
        <c:dLbls>
          <c:showVal val="1"/>
        </c:dLbls>
        <c:gapWidth val="75"/>
        <c:axId val="115337856"/>
        <c:axId val="115220864"/>
      </c:barChart>
      <c:catAx>
        <c:axId val="115337856"/>
        <c:scaling>
          <c:orientation val="minMax"/>
        </c:scaling>
        <c:axPos val="b"/>
        <c:numFmt formatCode="General" sourceLinked="1"/>
        <c:majorTickMark val="none"/>
        <c:tickLblPos val="nextTo"/>
        <c:crossAx val="115220864"/>
        <c:crosses val="autoZero"/>
        <c:auto val="1"/>
        <c:lblAlgn val="ctr"/>
        <c:lblOffset val="100"/>
      </c:catAx>
      <c:valAx>
        <c:axId val="115220864"/>
        <c:scaling>
          <c:orientation val="minMax"/>
        </c:scaling>
        <c:axPos val="l"/>
        <c:numFmt formatCode="General" sourceLinked="1"/>
        <c:majorTickMark val="none"/>
        <c:tickLblPos val="nextTo"/>
        <c:crossAx val="115337856"/>
        <c:crosses val="autoZero"/>
        <c:crossBetween val="between"/>
      </c:valAx>
    </c:plotArea>
    <c:legend>
      <c:legendPos val="b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</c:v>
                </c:pt>
              </c:strCache>
            </c:strRef>
          </c:tx>
          <c:dLbls>
            <c:showVal val="1"/>
          </c:dLbls>
          <c:cat>
            <c:strRef>
              <c:f>Лист1!$A$2:$A$8</c:f>
              <c:strCache>
                <c:ptCount val="7"/>
                <c:pt idx="0">
                  <c:v>подтопление</c:v>
                </c:pt>
                <c:pt idx="1">
                  <c:v>освещение</c:v>
                </c:pt>
                <c:pt idx="2">
                  <c:v>Благоустройство</c:v>
                </c:pt>
                <c:pt idx="3">
                  <c:v>нарушение правил парковки</c:v>
                </c:pt>
                <c:pt idx="4">
                  <c:v>Транспорт</c:v>
                </c:pt>
                <c:pt idx="5">
                  <c:v>торговля</c:v>
                </c:pt>
                <c:pt idx="6">
                  <c:v>Восстановление благоустройства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16</c:v>
                </c:pt>
                <c:pt idx="1">
                  <c:v>28</c:v>
                </c:pt>
                <c:pt idx="2">
                  <c:v>44</c:v>
                </c:pt>
                <c:pt idx="3">
                  <c:v>24</c:v>
                </c:pt>
                <c:pt idx="4">
                  <c:v>13</c:v>
                </c:pt>
                <c:pt idx="5">
                  <c:v>31</c:v>
                </c:pt>
                <c:pt idx="6">
                  <c:v>40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2026</c:v>
                </c:pt>
              </c:strCache>
            </c:strRef>
          </c:tx>
          <c:dLbls>
            <c:showVal val="1"/>
          </c:dLbls>
          <c:cat>
            <c:strRef>
              <c:f>Лист1!$A$2:$A$8</c:f>
              <c:strCache>
                <c:ptCount val="7"/>
                <c:pt idx="0">
                  <c:v>подтопление</c:v>
                </c:pt>
                <c:pt idx="1">
                  <c:v>освещение</c:v>
                </c:pt>
                <c:pt idx="2">
                  <c:v>Благоустройство</c:v>
                </c:pt>
                <c:pt idx="3">
                  <c:v>нарушение правил парковки</c:v>
                </c:pt>
                <c:pt idx="4">
                  <c:v>Транспорт</c:v>
                </c:pt>
                <c:pt idx="5">
                  <c:v>торговля</c:v>
                </c:pt>
                <c:pt idx="6">
                  <c:v>Восстановление благоустройства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17</c:v>
                </c:pt>
                <c:pt idx="1">
                  <c:v>42</c:v>
                </c:pt>
                <c:pt idx="2">
                  <c:v>33</c:v>
                </c:pt>
                <c:pt idx="3">
                  <c:v>26</c:v>
                </c:pt>
                <c:pt idx="4">
                  <c:v>35</c:v>
                </c:pt>
                <c:pt idx="5">
                  <c:v>2</c:v>
                </c:pt>
                <c:pt idx="6">
                  <c:v>34</c:v>
                </c:pt>
              </c:numCache>
            </c:numRef>
          </c:val>
        </c:ser>
        <c:dLbls>
          <c:showVal val="1"/>
        </c:dLbls>
        <c:gapWidth val="75"/>
        <c:axId val="115267072"/>
        <c:axId val="115268608"/>
      </c:barChart>
      <c:catAx>
        <c:axId val="115267072"/>
        <c:scaling>
          <c:orientation val="minMax"/>
        </c:scaling>
        <c:axPos val="b"/>
        <c:numFmt formatCode="General" sourceLinked="1"/>
        <c:majorTickMark val="none"/>
        <c:tickLblPos val="nextTo"/>
        <c:crossAx val="115268608"/>
        <c:crosses val="autoZero"/>
        <c:auto val="1"/>
        <c:lblAlgn val="ctr"/>
        <c:lblOffset val="100"/>
      </c:catAx>
      <c:valAx>
        <c:axId val="115268608"/>
        <c:scaling>
          <c:orientation val="minMax"/>
        </c:scaling>
        <c:axPos val="l"/>
        <c:numFmt formatCode="General" sourceLinked="1"/>
        <c:majorTickMark val="none"/>
        <c:tickLblPos val="nextTo"/>
        <c:crossAx val="115267072"/>
        <c:crosses val="autoZero"/>
        <c:crossBetween val="between"/>
      </c:valAx>
    </c:plotArea>
    <c:legend>
      <c:legendPos val="b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0.45982</cdr:x>
      <cdr:y>0.03993</cdr:y>
    </cdr:from>
    <cdr:to>
      <cdr:x>0.5333</cdr:x>
      <cdr:y>0.08692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722140" y="242871"/>
          <a:ext cx="914416" cy="2857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1800" dirty="0" smtClean="0"/>
            <a:t>1043</a:t>
          </a:r>
          <a:endParaRPr lang="ru-RU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0.53255</cdr:x>
      <cdr:y>0.68293</cdr:y>
    </cdr:from>
    <cdr:to>
      <cdr:x>0.66621</cdr:x>
      <cdr:y>0.83902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643338" y="400052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0.54299</cdr:x>
      <cdr:y>0.73171</cdr:y>
    </cdr:from>
    <cdr:to>
      <cdr:x>0.67665</cdr:x>
      <cdr:y>0.8878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14776" y="428628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2400" b="1" dirty="0" smtClean="0"/>
            <a:t>46</a:t>
          </a:r>
          <a:endParaRPr lang="ru-RU" sz="2400" b="1" dirty="0"/>
        </a:p>
      </cdr:txBody>
    </cdr:sp>
  </cdr:relSizeAnchor>
  <cdr:relSizeAnchor xmlns:cdr="http://schemas.openxmlformats.org/drawingml/2006/chartDrawing">
    <cdr:from>
      <cdr:x>0.72051</cdr:x>
      <cdr:y>0.79268</cdr:y>
    </cdr:from>
    <cdr:to>
      <cdr:x>0.85416</cdr:x>
      <cdr:y>0.94878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4929222" y="464347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0.32778</cdr:x>
      <cdr:y>0.42756</cdr:y>
    </cdr:from>
    <cdr:to>
      <cdr:x>0.40126</cdr:x>
      <cdr:y>0.57792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079066" y="260032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latin typeface="Liberation Serif" pitchFamily="18" charset="0"/>
            </a:rPr>
            <a:t>2025</a:t>
          </a:r>
        </a:p>
        <a:p xmlns:a="http://schemas.openxmlformats.org/drawingml/2006/main">
          <a:r>
            <a:rPr lang="ru-RU" sz="2000" b="1" dirty="0" smtClean="0">
              <a:latin typeface="Liberation Serif" pitchFamily="18" charset="0"/>
            </a:rPr>
            <a:t>523</a:t>
          </a:r>
          <a:endParaRPr lang="ru-RU" sz="2000" b="1" dirty="0">
            <a:latin typeface="Liberation Serif" pitchFamily="18" charset="0"/>
          </a:endParaRPr>
        </a:p>
      </cdr:txBody>
    </cdr:sp>
  </cdr:relSizeAnchor>
  <cdr:relSizeAnchor xmlns:cdr="http://schemas.openxmlformats.org/drawingml/2006/chartDrawing">
    <cdr:from>
      <cdr:x>0.56315</cdr:x>
      <cdr:y>0.02819</cdr:y>
    </cdr:from>
    <cdr:to>
      <cdr:x>0.63663</cdr:x>
      <cdr:y>0.17854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7008024" y="171433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2000" b="1" dirty="0" smtClean="0"/>
            <a:t>2026</a:t>
          </a:r>
        </a:p>
        <a:p xmlns:a="http://schemas.openxmlformats.org/drawingml/2006/main">
          <a:r>
            <a:rPr lang="ru-RU" sz="2000" b="1" dirty="0" smtClean="0"/>
            <a:t>695</a:t>
          </a:r>
          <a:endParaRPr lang="ru-RU" sz="2000" b="1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0.12112</cdr:x>
      <cdr:y>0.49804</cdr:y>
    </cdr:from>
    <cdr:to>
      <cdr:x>0.36796</cdr:x>
      <cdr:y>0.56852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07298" y="3028953"/>
          <a:ext cx="3071779" cy="4286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r>
            <a:rPr lang="ru-RU" sz="2000" b="1" dirty="0" smtClean="0"/>
            <a:t>Жилищные проблемы</a:t>
          </a:r>
          <a:endParaRPr lang="ru-RU" sz="20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B113009-BA0B-4D98-A0AF-E418225DA4CF}" type="datetimeFigureOut">
              <a:rPr lang="ru-RU"/>
              <a:pPr>
                <a:defRPr/>
              </a:pPr>
              <a:t>11.08.2026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91F320F-BDB2-439F-AAC6-CBFDAD9AA8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20691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57225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316038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74850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632075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6916" y="2863253"/>
            <a:ext cx="11751707" cy="197568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3831" y="5222981"/>
            <a:ext cx="9677877" cy="235546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16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74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33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91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49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608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66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BC8D6-1E06-4548-A67B-E53CA4CA596D}" type="datetimeFigureOut">
              <a:rPr lang="ru-RU"/>
              <a:pPr>
                <a:defRPr/>
              </a:pPr>
              <a:t>11.08.2026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9103C-6D6A-44C6-BA5E-BDF3D43041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15964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8695D-6E02-4637-AAE0-FF8B0F057E2D}" type="datetimeFigureOut">
              <a:rPr lang="ru-RU"/>
              <a:pPr>
                <a:defRPr/>
              </a:pPr>
              <a:t>11.08.2026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FC08A-2D31-4E9B-A9AD-D0B1FF5C3C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2881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2122" y="5922792"/>
            <a:ext cx="11751707" cy="1830604"/>
          </a:xfrm>
        </p:spPr>
        <p:txBody>
          <a:bodyPr anchor="t"/>
          <a:lstStyle>
            <a:lvl1pPr algn="l">
              <a:defRPr sz="58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2122" y="3906569"/>
            <a:ext cx="11751707" cy="2016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8322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1664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7496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332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916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499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6082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665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DBCA2-2266-4472-8A2C-AFB26A66154F}" type="datetimeFigureOut">
              <a:rPr lang="ru-RU"/>
              <a:pPr>
                <a:defRPr/>
              </a:pPr>
              <a:t>11.08.2026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9F919-6EE5-43C8-91EA-6DB252EB74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65782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4117" y="2890989"/>
            <a:ext cx="9291433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565975" y="2890989"/>
            <a:ext cx="9293834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0669A-924C-45FC-BEC5-B961C3BB0640}" type="datetimeFigureOut">
              <a:rPr lang="ru-RU"/>
              <a:pPr>
                <a:defRPr/>
              </a:pPr>
              <a:t>11.08.2026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D9A27-C306-4C7E-8AE5-084C5CE0B8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7454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063164"/>
            <a:ext cx="61086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1277" y="2922992"/>
            <a:ext cx="61086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023182" y="2063164"/>
            <a:ext cx="61110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023182" y="2922992"/>
            <a:ext cx="61110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797FA-7CFD-413E-83FB-BFE2B1A0AF33}" type="datetimeFigureOut">
              <a:rPr lang="ru-RU"/>
              <a:pPr>
                <a:defRPr/>
              </a:pPr>
              <a:t>11.08.2026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611BE-18C5-4F12-894B-DFC3531B85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58365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779CD-8495-4EF7-88EC-46FBBBC88ECB}" type="datetimeFigureOut">
              <a:rPr lang="ru-RU"/>
              <a:pPr>
                <a:defRPr/>
              </a:pPr>
              <a:t>11.08.2026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70561-2830-4A1C-8B29-C2ABC8DDBA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98418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5F825-E13B-462A-ADF0-FC442F37CAC1}" type="datetimeFigureOut">
              <a:rPr lang="ru-RU"/>
              <a:pPr>
                <a:defRPr/>
              </a:pPr>
              <a:t>11.08.2026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A5A29-42B8-4723-B2E5-DF659839D9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8145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8" y="366974"/>
            <a:ext cx="4548507" cy="1561774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5401" y="366975"/>
            <a:ext cx="7728860" cy="7866475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5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1278" y="1928748"/>
            <a:ext cx="4548507" cy="6304702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4032B-14E9-4122-B54E-3C3DDC4C7EE3}" type="datetimeFigureOut">
              <a:rPr lang="ru-RU"/>
              <a:pPr>
                <a:defRPr/>
              </a:pPr>
              <a:t>11.08.2026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625D4-8E17-4F71-8B8C-DF3F8A15D7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332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9902" y="6451918"/>
            <a:ext cx="8295323" cy="761685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709902" y="823558"/>
            <a:ext cx="8295323" cy="5530215"/>
          </a:xfrm>
        </p:spPr>
        <p:txBody>
          <a:bodyPr rtlCol="0">
            <a:normAutofit/>
          </a:bodyPr>
          <a:lstStyle>
            <a:lvl1pPr marL="0" indent="0">
              <a:buNone/>
              <a:defRPr sz="4600"/>
            </a:lvl1pPr>
            <a:lvl2pPr marL="658322" indent="0">
              <a:buNone/>
              <a:defRPr sz="4000"/>
            </a:lvl2pPr>
            <a:lvl3pPr marL="1316645" indent="0">
              <a:buNone/>
              <a:defRPr sz="3500"/>
            </a:lvl3pPr>
            <a:lvl4pPr marL="1974967" indent="0">
              <a:buNone/>
              <a:defRPr sz="2900"/>
            </a:lvl4pPr>
            <a:lvl5pPr marL="2633289" indent="0">
              <a:buNone/>
              <a:defRPr sz="2900"/>
            </a:lvl5pPr>
            <a:lvl6pPr marL="3291611" indent="0">
              <a:buNone/>
              <a:defRPr sz="2900"/>
            </a:lvl6pPr>
            <a:lvl7pPr marL="3949934" indent="0">
              <a:buNone/>
              <a:defRPr sz="2900"/>
            </a:lvl7pPr>
            <a:lvl8pPr marL="4608256" indent="0">
              <a:buNone/>
              <a:defRPr sz="2900"/>
            </a:lvl8pPr>
            <a:lvl9pPr marL="5266578" indent="0">
              <a:buNone/>
              <a:defRPr sz="29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09902" y="7213603"/>
            <a:ext cx="8295323" cy="1081720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E3D8E-CA16-461D-AD10-3DDADB6EC9D6}" type="datetimeFigureOut">
              <a:rPr lang="ru-RU"/>
              <a:pPr>
                <a:defRPr/>
              </a:pPr>
              <a:t>11.08.2026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56D31-A0C4-4F57-A1B7-679E111EAC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9792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3BE0F-DE29-4DB0-8814-C84DA687793A}" type="datetimeFigureOut">
              <a:rPr lang="ru-RU"/>
              <a:pPr>
                <a:defRPr/>
              </a:pPr>
              <a:t>11.08.2026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797E0-BECE-48F2-869F-26A773851D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80751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5157687" y="497123"/>
            <a:ext cx="4702122" cy="10567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44117" y="497123"/>
            <a:ext cx="13883144" cy="10567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1FCB3-2F9F-4482-AE10-29559D0F516D}" type="datetimeFigureOut">
              <a:rPr lang="ru-RU"/>
              <a:pPr>
                <a:defRPr/>
              </a:pPr>
              <a:t>11.08.2026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0F89B-F904-455B-BE69-CCE57176BA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3067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90563" y="369888"/>
            <a:ext cx="12444412" cy="153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1664" tIns="65832" rIns="131664" bIns="6583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90563" y="2151063"/>
            <a:ext cx="12444412" cy="608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1664" tIns="65832" rIns="131664" bIns="6583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0563" y="8542338"/>
            <a:ext cx="3227387" cy="490537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l" defTabSz="1316645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5C84BD-7A05-4F2D-97E9-EC8C9A2FBD38}" type="datetimeFigureOut">
              <a:rPr lang="ru-RU"/>
              <a:pPr>
                <a:defRPr/>
              </a:pPr>
              <a:t>11.08.2026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724400" y="8542338"/>
            <a:ext cx="4376738" cy="490537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ctr" defTabSz="1316645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907588" y="8542338"/>
            <a:ext cx="3227387" cy="490537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r" defTabSz="1316645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E62243-0050-4190-9BB6-F6AE714BE6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316038" rtl="0" eaLnBrk="1" fontAlgn="base" hangingPunct="1">
        <a:spcBef>
          <a:spcPct val="0"/>
        </a:spcBef>
        <a:spcAft>
          <a:spcPct val="0"/>
        </a:spcAft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2pPr>
      <a:lvl3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3pPr>
      <a:lvl4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4pPr>
      <a:lvl5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5pPr>
      <a:lvl6pPr marL="4572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6pPr>
      <a:lvl7pPr marL="9144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7pPr>
      <a:lvl8pPr marL="13716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8pPr>
      <a:lvl9pPr marL="18288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9pPr>
    </p:titleStyle>
    <p:bodyStyle>
      <a:lvl1pPr marL="493713" indent="-4937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8388" indent="-41116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44650" indent="-3286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303463" indent="-3286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62275" indent="-3286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20773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79095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937417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95739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22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16645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74967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33289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91611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49934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08256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66578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latin typeface="Liberation Serif" pitchFamily="18" charset="0"/>
              </a:rPr>
              <a:t>О работе с обращениями граждан в Администрации Каменск-Уральского </a:t>
            </a:r>
            <a:br>
              <a:rPr lang="ru-RU" sz="4400" dirty="0" smtClean="0">
                <a:latin typeface="Liberation Serif" pitchFamily="18" charset="0"/>
              </a:rPr>
            </a:br>
            <a:r>
              <a:rPr lang="ru-RU" sz="4400" dirty="0" smtClean="0">
                <a:latin typeface="Liberation Serif" pitchFamily="18" charset="0"/>
              </a:rPr>
              <a:t>городского округа </a:t>
            </a:r>
            <a:br>
              <a:rPr lang="ru-RU" sz="4400" dirty="0" smtClean="0">
                <a:latin typeface="Liberation Serif" pitchFamily="18" charset="0"/>
              </a:rPr>
            </a:br>
            <a:r>
              <a:rPr lang="ru-RU" sz="4400" dirty="0" smtClean="0">
                <a:latin typeface="Liberation Serif" pitchFamily="18" charset="0"/>
              </a:rPr>
              <a:t>за  первое полугодие 2026 года</a:t>
            </a:r>
            <a:endParaRPr lang="ru-RU" sz="3500" b="1" dirty="0" smtClean="0">
              <a:solidFill>
                <a:schemeClr val="tx2">
                  <a:lumMod val="50000"/>
                </a:schemeClr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  <a:t>Общее количество обращений </a:t>
            </a:r>
            <a:br>
              <a:rPr lang="ru-RU" sz="28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  <a:t>за 1 полугодие 2026 года</a:t>
            </a:r>
            <a:endParaRPr lang="ru-RU" sz="2800" dirty="0"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Система «Обращения граждан» (СОГ)</a:t>
            </a:r>
            <a:endParaRPr lang="ru-RU" sz="4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97597" y="2251058"/>
          <a:ext cx="6365082" cy="42148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/>
          <p:nvPr/>
        </p:nvGraphicFramePr>
        <p:xfrm>
          <a:off x="6269827" y="2179620"/>
          <a:ext cx="6841331" cy="58579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484273" y="2679686"/>
            <a:ext cx="68961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474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8270091" y="3465504"/>
            <a:ext cx="68961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433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0841859" y="646590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41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  <a:t>Платформа обратной связи (ПОС)</a:t>
            </a:r>
            <a:endParaRPr lang="ru-RU" sz="2800" dirty="0">
              <a:latin typeface="Liberation Serif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Коллективные обращения</a:t>
            </a:r>
            <a:endParaRPr lang="ru-RU" sz="4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Повторные обращения</a:t>
            </a:r>
            <a:endParaRPr lang="ru-RU" sz="4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Дублирующие обращения</a:t>
            </a:r>
            <a:endParaRPr lang="ru-RU" sz="4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7663" y="893736"/>
            <a:ext cx="12444412" cy="1535112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Вопросы не относящиеся к компетенции</a:t>
            </a:r>
            <a:b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 Администрации городского округа</a:t>
            </a:r>
            <a:r>
              <a:rPr lang="ru-RU" sz="9600" dirty="0" smtClean="0">
                <a:solidFill>
                  <a:schemeClr val="bg1"/>
                </a:solidFill>
                <a:cs typeface="Times New Roman" pitchFamily="18" charset="0"/>
              </a:rPr>
              <a:t/>
            </a:r>
            <a:br>
              <a:rPr lang="ru-RU" sz="9600" dirty="0" smtClean="0">
                <a:solidFill>
                  <a:schemeClr val="bg1"/>
                </a:solidFill>
                <a:cs typeface="Times New Roman" pitchFamily="18" charset="0"/>
              </a:rPr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Обращения поступившие через             </a:t>
            </a:r>
            <a:b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  электронную приемную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  <a:t>Каналы поступления обращений граждан (СОГ)</a:t>
            </a:r>
            <a:endParaRPr lang="ru-RU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Обращения поступившие через</a:t>
            </a:r>
            <a:b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 вышестоящие органы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dirty="0" smtClean="0">
                <a:solidFill>
                  <a:schemeClr val="bg1"/>
                </a:solidFill>
                <a:latin typeface="Liberation Serif" pitchFamily="18" charset="0"/>
              </a:rPr>
              <a:t>Личные приемы граждан</a:t>
            </a:r>
            <a:endParaRPr lang="ru-RU" sz="48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dirty="0" smtClean="0">
                <a:solidFill>
                  <a:schemeClr val="bg1"/>
                </a:solidFill>
                <a:latin typeface="Liberation Serif" pitchFamily="18" charset="0"/>
                <a:ea typeface="Times New Roman" pitchFamily="18" charset="0"/>
                <a:cs typeface="Times New Roman" pitchFamily="18" charset="0"/>
              </a:rPr>
              <a:t>Запросы</a:t>
            </a:r>
            <a:endParaRPr lang="ru-RU" sz="4800" dirty="0">
              <a:latin typeface="Liberation Serif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3"/>
          <p:cNvGraphicFramePr>
            <a:graphicFrameLocks/>
          </p:cNvGraphicFramePr>
          <p:nvPr/>
        </p:nvGraphicFramePr>
        <p:xfrm>
          <a:off x="626225" y="2393935"/>
          <a:ext cx="12444411" cy="61218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43866"/>
                <a:gridCol w="2428892"/>
                <a:gridCol w="2371653"/>
              </a:tblGrid>
              <a:tr h="1391337">
                <a:tc>
                  <a:txBody>
                    <a:bodyPr/>
                    <a:lstStyle/>
                    <a:p>
                      <a:pPr algn="l"/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2025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2026</a:t>
                      </a:r>
                      <a:endParaRPr lang="ru-RU" sz="3600" b="1" dirty="0"/>
                    </a:p>
                  </a:txBody>
                  <a:tcPr anchor="ctr"/>
                </a:tc>
              </a:tr>
              <a:tr h="2059172">
                <a:tc>
                  <a:txBody>
                    <a:bodyPr/>
                    <a:lstStyle/>
                    <a:p>
                      <a:pPr algn="l"/>
                      <a:r>
                        <a:rPr lang="ru-RU" sz="3600" b="1" dirty="0" smtClean="0"/>
                        <a:t>Администрация южного управленческого округа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35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28</a:t>
                      </a:r>
                      <a:endParaRPr lang="ru-RU" sz="3600" b="1" dirty="0"/>
                    </a:p>
                  </a:txBody>
                  <a:tcPr anchor="ctr"/>
                </a:tc>
              </a:tr>
              <a:tr h="1286206">
                <a:tc>
                  <a:txBody>
                    <a:bodyPr/>
                    <a:lstStyle/>
                    <a:p>
                      <a:pPr algn="l"/>
                      <a:r>
                        <a:rPr lang="ru-RU" sz="3600" b="1" dirty="0" smtClean="0"/>
                        <a:t>Министерства и Департаменты</a:t>
                      </a:r>
                    </a:p>
                    <a:p>
                      <a:pPr algn="l"/>
                      <a:r>
                        <a:rPr lang="ru-RU" sz="3600" b="1" dirty="0" smtClean="0"/>
                        <a:t>Свердловской области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50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43</a:t>
                      </a:r>
                      <a:endParaRPr lang="ru-RU" sz="3600" b="1" dirty="0"/>
                    </a:p>
                  </a:txBody>
                  <a:tcPr anchor="ctr"/>
                </a:tc>
              </a:tr>
              <a:tr h="692572">
                <a:tc>
                  <a:txBody>
                    <a:bodyPr/>
                    <a:lstStyle/>
                    <a:p>
                      <a:pPr algn="l"/>
                      <a:r>
                        <a:rPr lang="ru-RU" sz="3600" b="1" dirty="0" smtClean="0"/>
                        <a:t>Депутатский запрос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1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9</a:t>
                      </a:r>
                      <a:endParaRPr lang="ru-RU" sz="3600" b="1" dirty="0"/>
                    </a:p>
                  </a:txBody>
                  <a:tcPr anchor="ctr"/>
                </a:tc>
              </a:tr>
              <a:tr h="692572">
                <a:tc>
                  <a:txBody>
                    <a:bodyPr/>
                    <a:lstStyle/>
                    <a:p>
                      <a:pPr algn="l"/>
                      <a:r>
                        <a:rPr lang="ru-RU" sz="3600" b="1" dirty="0" smtClean="0"/>
                        <a:t>Общее количество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86</a:t>
                      </a:r>
                      <a:endParaRPr lang="ru-RU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/>
                        <a:t>80</a:t>
                      </a:r>
                      <a:endParaRPr lang="ru-RU" sz="3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Коммунальное хозяйство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Дорожное хозяйство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Благоустройство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Транспорт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Земельные вопросы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Жилищные вопросы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bg1"/>
                </a:solidFill>
                <a:latin typeface="Liberation Serif" pitchFamily="18" charset="0"/>
              </a:rPr>
              <a:t>Строительство</a:t>
            </a:r>
            <a:br>
              <a:rPr lang="ru-RU" sz="2800" b="1" dirty="0" smtClean="0">
                <a:solidFill>
                  <a:schemeClr val="bg1"/>
                </a:solidFill>
                <a:latin typeface="Liberation Serif" pitchFamily="18" charset="0"/>
              </a:rPr>
            </a:br>
            <a:r>
              <a:rPr lang="ru-RU" sz="2800" b="1" dirty="0" smtClean="0">
                <a:solidFill>
                  <a:schemeClr val="bg1"/>
                </a:solidFill>
                <a:latin typeface="Liberation Serif" pitchFamily="18" charset="0"/>
              </a:rPr>
              <a:t> Архитектура и градостроительство</a:t>
            </a:r>
            <a:endParaRPr lang="ru-RU" sz="28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chemeClr val="bg1"/>
                </a:solidFill>
                <a:latin typeface="Liberation Serif" pitchFamily="18" charset="0"/>
              </a:rPr>
              <a:t>Вопросы образования</a:t>
            </a:r>
            <a:endParaRPr lang="ru-RU" sz="40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Торговля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Экология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smtClean="0">
                <a:solidFill>
                  <a:schemeClr val="bg1"/>
                </a:solidFill>
                <a:latin typeface="Liberation Serif" pitchFamily="18" charset="0"/>
              </a:rPr>
              <a:t>По результатам рассмотрения</a:t>
            </a:r>
            <a:endParaRPr lang="ru-RU" sz="40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1" cy="4693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50768"/>
                <a:gridCol w="3143272"/>
                <a:gridCol w="3150371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aseline="0" dirty="0" smtClean="0"/>
                        <a:t>2025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131664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2026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Поддержано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36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Поддержано. Меры приняты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28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Поддержано. Меры приняты с выездом на место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25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Разъяснено в письменном виде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342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342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Не поддержано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Оставлено без ответа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Разъяснено в ходе личного приема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chemeClr val="bg1"/>
                </a:solidFill>
                <a:latin typeface="Liberation Serif" pitchFamily="18" charset="0"/>
              </a:rPr>
              <a:t>Первая </a:t>
            </a:r>
            <a:r>
              <a:rPr lang="ru-RU" sz="3600" b="1" smtClean="0">
                <a:solidFill>
                  <a:schemeClr val="bg1"/>
                </a:solidFill>
                <a:latin typeface="Liberation Serif" pitchFamily="18" charset="0"/>
              </a:rPr>
              <a:t>половина 2026 </a:t>
            </a:r>
            <a:r>
              <a:rPr lang="ru-RU" sz="3600" b="1" dirty="0" smtClean="0">
                <a:solidFill>
                  <a:schemeClr val="bg1"/>
                </a:solidFill>
                <a:latin typeface="Liberation Serif" pitchFamily="18" charset="0"/>
              </a:rPr>
              <a:t>года</a:t>
            </a:r>
            <a:endParaRPr lang="ru-RU" sz="36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graphicFrame>
        <p:nvGraphicFramePr>
          <p:cNvPr id="4" name="Содержимое 5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>
                <a:solidFill>
                  <a:schemeClr val="bg1"/>
                </a:solidFill>
                <a:latin typeface="Liberation Serif" pitchFamily="18" charset="0"/>
              </a:rPr>
              <a:t>Платформа обратной связи (ПОС)</a:t>
            </a:r>
            <a:endParaRPr lang="ru-RU" sz="28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6803" y="2151063"/>
            <a:ext cx="10811932" cy="608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bg1"/>
                </a:solidFill>
              </a:rPr>
              <a:t>Уборка снега, мусора, несанкционированных свалок</a:t>
            </a:r>
            <a:endParaRPr lang="ru-RU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bg1"/>
                </a:solidFill>
              </a:rPr>
              <a:t>Уборка снега, мусора, несанкционированных свалок</a:t>
            </a:r>
            <a:endParaRPr lang="ru-RU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bg1"/>
                </a:solidFill>
              </a:rPr>
              <a:t>Дорожное хозяйство</a:t>
            </a:r>
            <a:endParaRPr lang="ru-RU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bg1"/>
                </a:solidFill>
              </a:rPr>
              <a:t>Озеленение</a:t>
            </a:r>
            <a:endParaRPr lang="ru-RU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bg1"/>
                </a:solidFill>
              </a:rPr>
              <a:t>Коммунальные вопросы </a:t>
            </a:r>
            <a:endParaRPr lang="ru-RU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bg1"/>
                </a:solidFill>
              </a:rPr>
              <a:t>Платформа обратной связи</a:t>
            </a:r>
            <a:endParaRPr lang="ru-RU" sz="3200" dirty="0">
              <a:solidFill>
                <a:schemeClr val="bg1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90563" y="2151063"/>
          <a:ext cx="12444412" cy="6081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400" b="1" dirty="0" smtClean="0">
                <a:solidFill>
                  <a:schemeClr val="bg1"/>
                </a:solidFill>
                <a:latin typeface="Liberation Serif" pitchFamily="18" charset="0"/>
              </a:rPr>
              <a:t>Итоги</a:t>
            </a:r>
            <a:endParaRPr lang="ru-RU" sz="4400" b="1" dirty="0">
              <a:solidFill>
                <a:schemeClr val="bg1"/>
              </a:solidFill>
              <a:latin typeface="Liberation Serif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2400"/>
              </a:spcBef>
              <a:buClr>
                <a:schemeClr val="accent2"/>
              </a:buClr>
              <a:buSzPct val="120000"/>
              <a:buFont typeface="Arial" pitchFamily="34" charset="0"/>
              <a:buChar char="•"/>
            </a:pPr>
            <a:r>
              <a:rPr lang="ru-RU" sz="4400" dirty="0" smtClean="0"/>
              <a:t>надлежало исполнить 1169</a:t>
            </a:r>
            <a:endParaRPr lang="ru-RU" sz="4400" b="1" dirty="0" smtClean="0"/>
          </a:p>
          <a:p>
            <a:pPr>
              <a:spcBef>
                <a:spcPts val="2400"/>
              </a:spcBef>
              <a:buClr>
                <a:schemeClr val="accent2"/>
              </a:buClr>
              <a:buSzPct val="120000"/>
              <a:buFont typeface="Arial" pitchFamily="34" charset="0"/>
              <a:buChar char="•"/>
            </a:pPr>
            <a:r>
              <a:rPr lang="ru-RU" sz="4400" dirty="0" smtClean="0"/>
              <a:t>  исполнено в срок </a:t>
            </a:r>
            <a:r>
              <a:rPr lang="ru-RU" sz="4400" b="1" dirty="0" smtClean="0"/>
              <a:t>1169</a:t>
            </a:r>
          </a:p>
          <a:p>
            <a:pPr>
              <a:spcBef>
                <a:spcPts val="2400"/>
              </a:spcBef>
              <a:buClr>
                <a:schemeClr val="accent2"/>
              </a:buClr>
              <a:buSzPct val="120000"/>
              <a:buFont typeface="Arial" pitchFamily="34" charset="0"/>
              <a:buChar char="•"/>
            </a:pPr>
            <a:r>
              <a:rPr lang="ru-RU" sz="4400" dirty="0" smtClean="0"/>
              <a:t>  </a:t>
            </a:r>
            <a:r>
              <a:rPr lang="ru-RU" sz="4000" dirty="0" smtClean="0"/>
              <a:t>исполнительская дисциплина </a:t>
            </a:r>
            <a:r>
              <a:rPr lang="ru-RU" sz="4400" b="1" dirty="0" smtClean="0"/>
              <a:t>100%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4400" dirty="0" smtClean="0">
                <a:latin typeface="Liberation Serif" pitchFamily="18" charset="0"/>
              </a:rPr>
              <a:t>О работе с обращениями граждан в Администрации Каменск-Уральского </a:t>
            </a:r>
            <a:br>
              <a:rPr lang="ru-RU" sz="4400" dirty="0" smtClean="0">
                <a:latin typeface="Liberation Serif" pitchFamily="18" charset="0"/>
              </a:rPr>
            </a:br>
            <a:r>
              <a:rPr lang="ru-RU" sz="4400" dirty="0" smtClean="0">
                <a:latin typeface="Liberation Serif" pitchFamily="18" charset="0"/>
              </a:rPr>
              <a:t>городского округа </a:t>
            </a:r>
            <a:br>
              <a:rPr lang="ru-RU" sz="4400" dirty="0" smtClean="0">
                <a:latin typeface="Liberation Serif" pitchFamily="18" charset="0"/>
              </a:rPr>
            </a:br>
            <a:r>
              <a:rPr lang="ru-RU" sz="4400" smtClean="0">
                <a:latin typeface="Liberation Serif" pitchFamily="18" charset="0"/>
              </a:rPr>
              <a:t>за  первое полугодие 2026 года</a:t>
            </a:r>
            <a:endParaRPr lang="ru-RU" sz="3500" b="1" dirty="0" smtClean="0">
              <a:solidFill>
                <a:schemeClr val="tx2">
                  <a:lumMod val="50000"/>
                </a:schemeClr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для презентаций 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для презентаций 1</Template>
  <TotalTime>1766</TotalTime>
  <Words>215</Words>
  <Application>Microsoft Office PowerPoint</Application>
  <PresentationFormat>Произвольный</PresentationFormat>
  <Paragraphs>96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Шаблон для презентаций 1</vt:lpstr>
      <vt:lpstr>Слайд 1</vt:lpstr>
      <vt:lpstr>Общее количество обращений  за 1 полугодие 2026 года</vt:lpstr>
      <vt:lpstr>Система «Обращения граждан» (СОГ)</vt:lpstr>
      <vt:lpstr>Платформа обратной связи (ПОС)</vt:lpstr>
      <vt:lpstr>Коллективные обращения</vt:lpstr>
      <vt:lpstr>Повторные обращения</vt:lpstr>
      <vt:lpstr>Дублирующие обращения</vt:lpstr>
      <vt:lpstr>Вопросы не относящиеся к компетенции  Администрации городского округа </vt:lpstr>
      <vt:lpstr>Обращения поступившие через                электронную приемную</vt:lpstr>
      <vt:lpstr>Каналы поступления обращений граждан (СОГ)</vt:lpstr>
      <vt:lpstr>Обращения поступившие через  вышестоящие органы</vt:lpstr>
      <vt:lpstr>Личные приемы граждан</vt:lpstr>
      <vt:lpstr>Запросы</vt:lpstr>
      <vt:lpstr>Коммунальное хозяйство</vt:lpstr>
      <vt:lpstr>Дорожное хозяйство</vt:lpstr>
      <vt:lpstr>Благоустройство</vt:lpstr>
      <vt:lpstr>Транспорт</vt:lpstr>
      <vt:lpstr>Земельные вопросы</vt:lpstr>
      <vt:lpstr>Жилищные вопросы</vt:lpstr>
      <vt:lpstr>Строительство  Архитектура и градостроительство</vt:lpstr>
      <vt:lpstr>Вопросы образования</vt:lpstr>
      <vt:lpstr>Торговля</vt:lpstr>
      <vt:lpstr>Экология</vt:lpstr>
      <vt:lpstr>По результатам рассмотрения</vt:lpstr>
      <vt:lpstr>Первая половина 2026 года</vt:lpstr>
      <vt:lpstr>Платформа обратной связи (ПОС)</vt:lpstr>
      <vt:lpstr>Уборка снега, мусора, несанкционированных свалок</vt:lpstr>
      <vt:lpstr>Уборка снега, мусора, несанкционированных свалок</vt:lpstr>
      <vt:lpstr>Дорожное хозяйство</vt:lpstr>
      <vt:lpstr>Озеленение</vt:lpstr>
      <vt:lpstr>Коммунальные вопросы </vt:lpstr>
      <vt:lpstr>Платформа обратной связи</vt:lpstr>
      <vt:lpstr>Итоги</vt:lpstr>
      <vt:lpstr>Слайд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Slobodchikova</dc:creator>
  <cp:lastModifiedBy>Berdishev</cp:lastModifiedBy>
  <cp:revision>141</cp:revision>
  <dcterms:created xsi:type="dcterms:W3CDTF">2019-08-07T06:36:22Z</dcterms:created>
  <dcterms:modified xsi:type="dcterms:W3CDTF">2026-08-11T03:25:48Z</dcterms:modified>
</cp:coreProperties>
</file>