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332" r:id="rId4"/>
    <p:sldId id="371" r:id="rId5"/>
    <p:sldId id="365" r:id="rId6"/>
    <p:sldId id="370" r:id="rId7"/>
    <p:sldId id="369" r:id="rId8"/>
    <p:sldId id="306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A3FA"/>
    <a:srgbClr val="4ACFFF"/>
    <a:srgbClr val="199839"/>
    <a:srgbClr val="FFFF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79A5E-E529-53B4-9329-74292C999C54}" v="368" dt="2026-06-24T11:46:14.089"/>
    <p1510:client id="{21061BAC-B122-3FB5-2DCE-1059C67A4AA8}" v="78" dt="2026-06-24T12:09:28.322"/>
    <p1510:client id="{24A6C3AD-97EE-CDDD-88CE-8C7094F12EF8}" v="52" dt="2026-06-25T07:48:29.486"/>
    <p1510:client id="{DDFA1890-64B0-AD92-D342-58F48563980A}" v="300" dt="2026-06-24T12:36:34.673"/>
    <p1510:client id="{FDE15DB6-A1D2-B962-A99B-D393C3302DF5}" v="14" dt="2026-06-24T14:11:38.1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E0338-4CA0-43A7-A48F-57DF53B30F90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0BE53-BC4C-4922-8D33-6FF2ACEF3BE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272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0BE53-BC4C-4922-8D33-6FF2ACEF3BE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064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0BE53-BC4C-4922-8D33-6FF2ACEF3BE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745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0BE53-BC4C-4922-8D33-6FF2ACEF3BE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3010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2414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027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910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7709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117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526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8092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4683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1819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8137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0511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6B006-0386-40DC-ACCF-CE5FE596E84B}" type="datetimeFigureOut">
              <a:rPr lang="ru-RU" smtClean="0"/>
              <a:t>26.06.2026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5F246-BFF2-431E-A594-0F5A924F2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085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7778" y="2719286"/>
            <a:ext cx="8160150" cy="1523576"/>
          </a:xfrm>
        </p:spPr>
        <p:txBody>
          <a:bodyPr>
            <a:noAutofit/>
          </a:bodyPr>
          <a:lstStyle/>
          <a:p>
            <a:r>
              <a:rPr lang="ru-RU" sz="3200" b="1" dirty="0"/>
              <a:t>Развивая бизнес, помните о безопасных условиях труда Ваших сотрудников!</a:t>
            </a:r>
            <a:endParaRPr lang="ru-RU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952" y="0"/>
            <a:ext cx="4756727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10408" y="4789254"/>
            <a:ext cx="4534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Травматизм и несчастные случаи</a:t>
            </a:r>
          </a:p>
          <a:p>
            <a:pPr algn="r"/>
            <a:r>
              <a:rPr lang="ru-RU" sz="1600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на производстве могут подкосить любой, </a:t>
            </a:r>
          </a:p>
          <a:p>
            <a:pPr algn="r"/>
            <a:r>
              <a:rPr lang="ru-RU" sz="1600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даже самый успешный бизнес.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9478" y="6168156"/>
            <a:ext cx="1782989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+mn-lt"/>
                <a:cs typeface="+mn-lt"/>
              </a:rPr>
              <a:t>www.kucpp96.ru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763507" y="6166643"/>
            <a:ext cx="2117887" cy="646331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Roboto"/>
                <a:ea typeface="Roboto"/>
                <a:cs typeface="Roboto"/>
              </a:rPr>
              <a:t>+7 (343)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Roboto"/>
                <a:ea typeface="Roboto"/>
                <a:cs typeface="Roboto"/>
              </a:rPr>
              <a:t>936-93-66</a:t>
            </a:r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Roboto"/>
              </a:rPr>
              <a:t>8-953-007-66-13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339589" y="6166643"/>
            <a:ext cx="2245102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+mn-lt"/>
                <a:cs typeface="+mn-lt"/>
              </a:rPr>
              <a:t>Алюминиевая ул., 80</a:t>
            </a:r>
            <a:endParaRPr lang="ru-RU" dirty="0"/>
          </a:p>
        </p:txBody>
      </p:sp>
      <p:pic>
        <p:nvPicPr>
          <p:cNvPr id="2" name="Рисунок 1" descr="Изображение выглядит как Шрифт, текст, График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D5EEF1CB-9DA6-380A-A3EC-C9EDDB3C2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5651" y="323622"/>
            <a:ext cx="4004128" cy="139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498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6700" y="0"/>
            <a:ext cx="3835400" cy="6858000"/>
          </a:xfrm>
          <a:prstGeom prst="rect">
            <a:avLst/>
          </a:prstGeom>
          <a:gradFill flip="none" rotWithShape="1">
            <a:gsLst>
              <a:gs pos="0">
                <a:srgbClr val="008000">
                  <a:shade val="30000"/>
                  <a:satMod val="115000"/>
                </a:srgb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8042" y="2306497"/>
            <a:ext cx="5807489" cy="178510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ru-RU" sz="3200" b="1" dirty="0">
                <a:latin typeface="Roboto"/>
                <a:ea typeface="Roboto"/>
                <a:cs typeface="Arial"/>
              </a:rPr>
              <a:t>Адриановская Елена Михайловна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endParaRPr lang="ru-RU" sz="1600" kern="1400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endParaRPr lang="ru-RU" sz="1400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Рисунок 4" descr="Изображение выглядит как Шрифт, текст, График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7D8F3B9-C3EF-97B0-78F7-614F7FBA3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2166" y="-2949"/>
            <a:ext cx="3837215" cy="13992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A5A139-7136-446F-AE36-1196E9F6D37A}"/>
              </a:ext>
            </a:extLst>
          </p:cNvPr>
          <p:cNvSpPr txBox="1"/>
          <p:nvPr/>
        </p:nvSpPr>
        <p:spPr>
          <a:xfrm>
            <a:off x="130628" y="3458029"/>
            <a:ext cx="6096000" cy="6258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>
              <a:lnSpc>
                <a:spcPts val="1998"/>
              </a:lnSpc>
            </a:pPr>
            <a:r>
              <a:rPr lang="ru-RU" sz="1600" b="0" i="0" u="none" strike="noStrike" baseline="0" dirty="0" smtClean="0">
                <a:solidFill>
                  <a:srgbClr val="000000"/>
                </a:solidFill>
                <a:latin typeface="Roboto"/>
              </a:rPr>
              <a:t>Руководитель </a:t>
            </a:r>
            <a:r>
              <a:rPr lang="ru-RU" sz="1600" b="0" i="0" u="none" strike="noStrike" baseline="0" dirty="0">
                <a:solidFill>
                  <a:srgbClr val="000000"/>
                </a:solidFill>
                <a:latin typeface="Roboto"/>
              </a:rPr>
              <a:t>ООО 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Calibri"/>
              </a:rPr>
              <a:t>"КУЦПП"</a:t>
            </a:r>
            <a:r>
              <a:rPr lang="ru-RU" sz="1800" b="0" i="0" dirty="0">
                <a:latin typeface="Calibri"/>
              </a:rPr>
              <a:t>​</a:t>
            </a:r>
          </a:p>
          <a:p>
            <a:pPr algn="ctr"/>
            <a:endParaRPr lang="ru-RU" dirty="0"/>
          </a:p>
        </p:txBody>
      </p:sp>
      <p:pic>
        <p:nvPicPr>
          <p:cNvPr id="4" name="Рисунок 3" descr="Изображение выглядит как человек, одежда, Человеческое лицо, неб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62F42BA9-6DBE-37D9-7A3B-952D21AB4BD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08" r="255" b="21405"/>
          <a:stretch>
            <a:fillRect/>
          </a:stretch>
        </p:blipFill>
        <p:spPr>
          <a:xfrm>
            <a:off x="7885765" y="1391265"/>
            <a:ext cx="3832022" cy="356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47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7">
            <a:extLst>
              <a:ext uri="{FF2B5EF4-FFF2-40B4-BE49-F238E27FC236}">
                <a16:creationId xmlns:a16="http://schemas.microsoft.com/office/drawing/2014/main" id="{D4420367-2E23-8893-E18B-EA71288CABBC}"/>
              </a:ext>
            </a:extLst>
          </p:cNvPr>
          <p:cNvSpPr/>
          <p:nvPr/>
        </p:nvSpPr>
        <p:spPr>
          <a:xfrm>
            <a:off x="742779" y="5946473"/>
            <a:ext cx="184731" cy="338554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endParaRPr lang="ru-RU" sz="1600" dirty="0">
              <a:solidFill>
                <a:srgbClr val="0099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0CA497C-8CA8-8672-EBD5-B8D43B0E0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5559" y="562597"/>
            <a:ext cx="4161719" cy="1057566"/>
          </a:xfrm>
          <a:prstGeom prst="rect">
            <a:avLst/>
          </a:prstGeom>
        </p:spPr>
      </p:pic>
      <p:pic>
        <p:nvPicPr>
          <p:cNvPr id="10" name="Image 0">
            <a:extLst>
              <a:ext uri="{FF2B5EF4-FFF2-40B4-BE49-F238E27FC236}">
                <a16:creationId xmlns:a16="http://schemas.microsoft.com/office/drawing/2014/main" id="{E69B8B03-D8B7-7C4B-8230-162B55BB5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523577"/>
            <a:ext cx="2658004" cy="930275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0001DC62-D6D6-2A1F-10F9-D89A01198F09}"/>
              </a:ext>
            </a:extLst>
          </p:cNvPr>
          <p:cNvSpPr/>
          <p:nvPr/>
        </p:nvSpPr>
        <p:spPr>
          <a:xfrm>
            <a:off x="661475" y="1613297"/>
            <a:ext cx="10868745" cy="8860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4000"/>
              </a:lnSpc>
              <a:buNone/>
            </a:pPr>
            <a:r>
              <a:rPr lang="en-US" sz="2750" b="1" dirty="0">
                <a:solidFill>
                  <a:srgbClr val="101014"/>
                </a:solidFill>
                <a:latin typeface="Calibri"/>
                <a:ea typeface="Calibri"/>
                <a:cs typeface="Calibri"/>
              </a:rPr>
              <a:t>Учебный центр «Каменск‑Уральский центр подготовки персонала»</a:t>
            </a:r>
            <a:endParaRPr lang="en-US" sz="2750" dirty="0">
              <a:latin typeface="Calibri"/>
              <a:ea typeface="Calibri"/>
              <a:cs typeface="Calibri"/>
            </a:endParaRPr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29732E63-2E93-1457-C5B4-DA67E6E54A78}"/>
              </a:ext>
            </a:extLst>
          </p:cNvPr>
          <p:cNvSpPr/>
          <p:nvPr/>
        </p:nvSpPr>
        <p:spPr>
          <a:xfrm>
            <a:off x="661475" y="2658765"/>
            <a:ext cx="10868745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Учебный центр ООО «Каменск-Уральский центр подготовки персонала» на рынке</a:t>
            </a:r>
            <a:endParaRPr lang="ru-RU" dirty="0">
              <a:latin typeface="Calibri"/>
              <a:ea typeface="Calibri"/>
              <a:cs typeface="Calibri"/>
            </a:endParaRPr>
          </a:p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образовательных услуг более десяти лет. Изначально УЦ создавался для обучения и повышения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квалификации сотрудников промышленных предприятий. Сегодня спектр услуг гораздо шире, мы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предлагаем обучение и услуги в сфере охраны труда, промышленной, пожарной и экологической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безопасности. Так же УЦ проводит обучение по программам повышенной опасности «Обучение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>
              <a:lnSpc>
                <a:spcPct val="9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безопасным методам и приемам выполнения работ на высоте» «Охрана труда при работе в ограниченных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>
              <a:lnSpc>
                <a:spcPct val="117000"/>
              </a:lnSpc>
            </a:pPr>
            <a:r>
              <a:rPr lang="en-US" dirty="0">
                <a:solidFill>
                  <a:srgbClr val="39393C"/>
                </a:solidFill>
                <a:latin typeface="Calibri"/>
                <a:ea typeface="Calibri"/>
                <a:cs typeface="Calibri"/>
              </a:rPr>
              <a:t>и замкнутых пространствах» с отработкой практических навыков на полигоне учебного центра.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7039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0">
            <a:extLst>
              <a:ext uri="{FF2B5EF4-FFF2-40B4-BE49-F238E27FC236}">
                <a16:creationId xmlns:a16="http://schemas.microsoft.com/office/drawing/2014/main" id="{A3E96F52-5CD7-C276-DD58-57A1AEAB5FB4}"/>
              </a:ext>
            </a:extLst>
          </p:cNvPr>
          <p:cNvSpPr/>
          <p:nvPr/>
        </p:nvSpPr>
        <p:spPr>
          <a:xfrm>
            <a:off x="6738267" y="818302"/>
            <a:ext cx="4333814" cy="14540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Работа на высоте — практическое обучение</a:t>
            </a:r>
            <a:endParaRPr lang="en-US" sz="33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8" name="Image 1">
            <a:extLst>
              <a:ext uri="{FF2B5EF4-FFF2-40B4-BE49-F238E27FC236}">
                <a16:creationId xmlns:a16="http://schemas.microsoft.com/office/drawing/2014/main" id="{5ECC3AC9-8F4D-6EB7-14D1-3385E2C0D30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24734" r="-3" b="7872"/>
          <a:stretch>
            <a:fillRect/>
          </a:stretch>
        </p:blipFill>
        <p:spPr>
          <a:xfrm>
            <a:off x="7562" y="1452"/>
            <a:ext cx="4445462" cy="3730714"/>
          </a:xfrm>
          <a:custGeom>
            <a:avLst/>
            <a:gdLst/>
            <a:ahLst/>
            <a:cxnLst/>
            <a:rect l="l" t="t" r="r" b="b"/>
            <a:pathLst>
              <a:path w="4443799" h="3776782">
                <a:moveTo>
                  <a:pt x="0" y="0"/>
                </a:moveTo>
                <a:lnTo>
                  <a:pt x="4164578" y="0"/>
                </a:lnTo>
                <a:lnTo>
                  <a:pt x="4238884" y="154250"/>
                </a:lnTo>
                <a:cubicBezTo>
                  <a:pt x="4370833" y="466214"/>
                  <a:pt x="4443799" y="809200"/>
                  <a:pt x="4443799" y="1169228"/>
                </a:cubicBezTo>
                <a:cubicBezTo>
                  <a:pt x="4443799" y="2609341"/>
                  <a:pt x="3276357" y="3776782"/>
                  <a:pt x="1836244" y="3776782"/>
                </a:cubicBezTo>
                <a:cubicBezTo>
                  <a:pt x="1206195" y="3776782"/>
                  <a:pt x="628337" y="3553326"/>
                  <a:pt x="177598" y="3181344"/>
                </a:cubicBezTo>
                <a:lnTo>
                  <a:pt x="0" y="3019932"/>
                </a:lnTo>
                <a:close/>
              </a:path>
            </a:pathLst>
          </a:custGeom>
          <a:effectLst>
            <a:softEdge rad="0"/>
          </a:effectLst>
        </p:spPr>
      </p:pic>
      <p:pic>
        <p:nvPicPr>
          <p:cNvPr id="21" name="Image 2">
            <a:extLst>
              <a:ext uri="{FF2B5EF4-FFF2-40B4-BE49-F238E27FC236}">
                <a16:creationId xmlns:a16="http://schemas.microsoft.com/office/drawing/2014/main" id="{26E1D53E-3B87-6434-E62D-7246A5B5A8A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t="4813" r="-4" b="26326"/>
          <a:stretch>
            <a:fillRect/>
          </a:stretch>
        </p:blipFill>
        <p:spPr>
          <a:xfrm>
            <a:off x="1321" y="3910022"/>
            <a:ext cx="3440586" cy="2950205"/>
          </a:xfrm>
          <a:custGeom>
            <a:avLst/>
            <a:gdLst/>
            <a:ahLst/>
            <a:cxnLst/>
            <a:rect l="l" t="t" r="r" b="b"/>
            <a:pathLst>
              <a:path w="3440586" h="2950205">
                <a:moveTo>
                  <a:pt x="1539166" y="0"/>
                </a:moveTo>
                <a:cubicBezTo>
                  <a:pt x="2589292" y="0"/>
                  <a:pt x="3440586" y="851294"/>
                  <a:pt x="3440586" y="1901419"/>
                </a:cubicBezTo>
                <a:cubicBezTo>
                  <a:pt x="3440586" y="2229583"/>
                  <a:pt x="3357452" y="2538330"/>
                  <a:pt x="3211095" y="2807749"/>
                </a:cubicBezTo>
                <a:lnTo>
                  <a:pt x="3124550" y="2950205"/>
                </a:lnTo>
                <a:lnTo>
                  <a:pt x="0" y="2950205"/>
                </a:lnTo>
                <a:lnTo>
                  <a:pt x="0" y="788141"/>
                </a:lnTo>
                <a:lnTo>
                  <a:pt x="71938" y="691940"/>
                </a:lnTo>
                <a:cubicBezTo>
                  <a:pt x="420687" y="269355"/>
                  <a:pt x="948471" y="0"/>
                  <a:pt x="1539166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5" name="Image 0">
            <a:extLst>
              <a:ext uri="{FF2B5EF4-FFF2-40B4-BE49-F238E27FC236}">
                <a16:creationId xmlns:a16="http://schemas.microsoft.com/office/drawing/2014/main" id="{DA5B47B8-890D-5FCD-6A62-8550A97BA09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t="-469" r="-1597" b="13036"/>
          <a:stretch>
            <a:fillRect/>
          </a:stretch>
        </p:blipFill>
        <p:spPr>
          <a:xfrm>
            <a:off x="3365453" y="2465785"/>
            <a:ext cx="3369390" cy="36108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1">
            <a:extLst>
              <a:ext uri="{FF2B5EF4-FFF2-40B4-BE49-F238E27FC236}">
                <a16:creationId xmlns:a16="http://schemas.microsoft.com/office/drawing/2014/main" id="{AE8E1C55-F451-3E03-4BA0-847584D6EC61}"/>
              </a:ext>
            </a:extLst>
          </p:cNvPr>
          <p:cNvSpPr/>
          <p:nvPr/>
        </p:nvSpPr>
        <p:spPr>
          <a:xfrm>
            <a:off x="6734684" y="2437029"/>
            <a:ext cx="4333468" cy="36392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Ключевая программа: безопасные методы и приёмы выполнения работ на высоте. Комбинируем теорию с обязательной практикой на учебном полигоне: от правильного подбора средств индивидуальной защиты до отработки спасательных приёмов.</a:t>
            </a:r>
          </a:p>
        </p:txBody>
      </p:sp>
      <p:pic>
        <p:nvPicPr>
          <p:cNvPr id="6" name="Image 0">
            <a:extLst>
              <a:ext uri="{FF2B5EF4-FFF2-40B4-BE49-F238E27FC236}">
                <a16:creationId xmlns:a16="http://schemas.microsoft.com/office/drawing/2014/main" id="{958AB330-D57B-7937-EF6C-BA94EF54A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9589" y="88148"/>
            <a:ext cx="2658004" cy="93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655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2C099B99-3D9B-4FA5-2A99-694E8E548D72}"/>
              </a:ext>
            </a:extLst>
          </p:cNvPr>
          <p:cNvSpPr/>
          <p:nvPr/>
        </p:nvSpPr>
        <p:spPr>
          <a:xfrm>
            <a:off x="1001486" y="1486262"/>
            <a:ext cx="7612741" cy="171268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03746" y="1559646"/>
            <a:ext cx="6807200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dirty="0">
                <a:ea typeface="+mn-lt"/>
                <a:cs typeface="+mn-lt"/>
              </a:rPr>
              <a:t>Поначалу учебный центр обучал только некоторым профессиям:</a:t>
            </a:r>
          </a:p>
          <a:p>
            <a:pPr marL="285750" indent="-285750">
              <a:buFont typeface="Arial"/>
              <a:buChar char="•"/>
            </a:pPr>
            <a:r>
              <a:rPr lang="ru-RU" dirty="0">
                <a:ea typeface="+mn-lt"/>
                <a:cs typeface="+mn-lt"/>
              </a:rPr>
              <a:t>Стропальщик</a:t>
            </a:r>
          </a:p>
          <a:p>
            <a:pPr marL="285750" indent="-285750">
              <a:buFont typeface="Arial"/>
              <a:buChar char="•"/>
            </a:pPr>
            <a:r>
              <a:rPr lang="ru-RU" dirty="0">
                <a:ea typeface="+mn-lt"/>
                <a:cs typeface="+mn-lt"/>
              </a:rPr>
              <a:t>Машинист крана</a:t>
            </a:r>
          </a:p>
          <a:p>
            <a:pPr marL="285750" indent="-285750">
              <a:buFont typeface="Arial"/>
              <a:buChar char="•"/>
            </a:pPr>
            <a:r>
              <a:rPr lang="ru-RU" dirty="0">
                <a:ea typeface="+mn-lt"/>
                <a:cs typeface="+mn-lt"/>
              </a:rPr>
              <a:t>Бетонщик</a:t>
            </a:r>
          </a:p>
          <a:p>
            <a:pPr marL="285750" indent="-285750">
              <a:buFont typeface="Arial"/>
              <a:buChar char="•"/>
            </a:pPr>
            <a:r>
              <a:rPr lang="ru-RU" dirty="0">
                <a:ea typeface="+mn-lt"/>
                <a:cs typeface="+mn-lt"/>
              </a:rPr>
              <a:t>Плавильщик</a:t>
            </a:r>
            <a:br>
              <a:rPr lang="ru-RU" dirty="0">
                <a:ea typeface="+mn-lt"/>
                <a:cs typeface="+mn-lt"/>
              </a:rPr>
            </a:br>
            <a:r>
              <a:rPr lang="ru-RU" dirty="0">
                <a:ea typeface="+mn-lt"/>
                <a:cs typeface="+mn-lt"/>
              </a:rPr>
              <a:t/>
            </a:r>
            <a:br>
              <a:rPr lang="ru-RU" dirty="0">
                <a:ea typeface="+mn-lt"/>
                <a:cs typeface="+mn-lt"/>
              </a:rPr>
            </a:br>
            <a:endParaRPr lang="ru-RU" dirty="0">
              <a:ea typeface="+mn-lt"/>
              <a:cs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59227" y="6565388"/>
            <a:ext cx="184731" cy="338554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642686" y="192160"/>
            <a:ext cx="8160150" cy="15235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600" b="1" dirty="0">
                <a:latin typeface="Roboto"/>
                <a:ea typeface="Roboto"/>
                <a:cs typeface="Roboto"/>
              </a:rPr>
              <a:t>Начало </a:t>
            </a:r>
            <a:r>
              <a:rPr lang="ru-RU" sz="3600" b="1" dirty="0">
                <a:latin typeface="Calibri"/>
                <a:ea typeface="Calibri"/>
                <a:cs typeface="Calibri"/>
              </a:rPr>
              <a:t>деятельности</a:t>
            </a:r>
            <a:r>
              <a:rPr lang="ru-RU" sz="3600" b="1" dirty="0">
                <a:latin typeface="Roboto"/>
                <a:ea typeface="Roboto"/>
                <a:cs typeface="Roboto"/>
              </a:rPr>
              <a:t>!</a:t>
            </a:r>
          </a:p>
        </p:txBody>
      </p:sp>
      <p:pic>
        <p:nvPicPr>
          <p:cNvPr id="6" name="Рисунок 5" descr="Изображение выглядит как Шрифт, текст, График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4E7D5E09-FE39-4A4F-7A30-0DB00C461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394" y="258308"/>
            <a:ext cx="2588986" cy="90578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3DA5713-7437-D1B1-4FDB-0C256DB90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063" y="3701143"/>
            <a:ext cx="3870161" cy="2866571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одежда, в помещении, человек, женщин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255B270-E1EF-57E9-B24F-0EFF042C977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294" t="1595" r="2063" b="-1071"/>
          <a:stretch>
            <a:fillRect/>
          </a:stretch>
        </p:blipFill>
        <p:spPr>
          <a:xfrm>
            <a:off x="6509658" y="3698681"/>
            <a:ext cx="4201894" cy="287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45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Slide Background">
            <a:extLst>
              <a:ext uri="{FF2B5EF4-FFF2-40B4-BE49-F238E27FC236}">
                <a16:creationId xmlns:a16="http://schemas.microsoft.com/office/drawing/2014/main" id="{F29C4816-CB21-420B-9EB4-9E56713879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63670F5-AD2D-C19F-C801-7475CB8599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299"/>
            <a:ext cx="12191999" cy="2734901"/>
          </a:xfrm>
          <a:prstGeom prst="rect">
            <a:avLst/>
          </a:prstGeom>
          <a:ln>
            <a:noFill/>
          </a:ln>
          <a:effectLst>
            <a:outerShdw blurRad="304800" dist="76200" dir="5460000" sx="94000" sy="94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Рисунок 6" descr="Изображение выглядит как Шрифт, текст, График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72F30F0-FB5D-FB49-306F-2A04C4828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7866" y="322854"/>
            <a:ext cx="2595319" cy="922875"/>
          </a:xfrm>
          <a:prstGeom prst="rect">
            <a:avLst/>
          </a:prstGeom>
        </p:spPr>
      </p:pic>
      <p:pic>
        <p:nvPicPr>
          <p:cNvPr id="5" name="Рисунок 4" descr="Изображение выглядит как на открытом воздухе, транспорт, транспортное средство, Наземный транспорт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6E3BC43E-8E4D-2367-8382-0A64F4F2A8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555" r="282" b="32698"/>
          <a:stretch>
            <a:fillRect/>
          </a:stretch>
        </p:blipFill>
        <p:spPr>
          <a:xfrm>
            <a:off x="833140" y="2748092"/>
            <a:ext cx="3225800" cy="2972982"/>
          </a:xfrm>
          <a:prstGeom prst="rect">
            <a:avLst/>
          </a:prstGeom>
        </p:spPr>
      </p:pic>
      <p:pic>
        <p:nvPicPr>
          <p:cNvPr id="4" name="Рисунок 3" descr="Изображение выглядит как небо, на открытом воздухе, земля, дерев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5F5A4E7A-A5E7-D21F-7F1C-1285BBA410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855" t="27692" r="1154" b="30769"/>
          <a:stretch>
            <a:fillRect/>
          </a:stretch>
        </p:blipFill>
        <p:spPr>
          <a:xfrm>
            <a:off x="6657197" y="2751735"/>
            <a:ext cx="3878942" cy="2958357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5D4FBEC-C617-4554-986C-C5892E4DF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369" y="517226"/>
            <a:ext cx="10297570" cy="30803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ru-RU" sz="1700" dirty="0">
                <a:ea typeface="Calibri" panose="020F0502020204030204"/>
                <a:cs typeface="Calibri" panose="020F0502020204030204"/>
              </a:rPr>
              <a:t>Постепенно круг наших партнеров и заказчиков расширился, и мы стали обучать на профессии в области металлообработки, машиностроения и предприятий оборонно-промышленного комплекса Свердловской области. Сегодня мы обучаем востребованным рабочим профессиям, таким как: оператор станков с ЧПУ, токарь, слесарь механосборочных работ, сварщик, водитель погрузчика, машинист экскаватора и др.</a:t>
            </a:r>
          </a:p>
        </p:txBody>
      </p:sp>
    </p:spTree>
    <p:extLst>
      <p:ext uri="{BB962C8B-B14F-4D97-AF65-F5344CB8AC3E}">
        <p14:creationId xmlns:p14="http://schemas.microsoft.com/office/powerpoint/2010/main" val="194994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машина, поезд, автокомпонент, колес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1299197-EEF1-D0DB-91F4-8DE4A2B18A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06" b="-105"/>
          <a:stretch>
            <a:fillRect/>
          </a:stretch>
        </p:blipFill>
        <p:spPr>
          <a:xfrm>
            <a:off x="2471" y="0"/>
            <a:ext cx="4741169" cy="68652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40045" y="2386432"/>
            <a:ext cx="4408424" cy="40344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000" kern="100" dirty="0">
              <a:latin typeface="Roboto"/>
              <a:ea typeface="Roboto"/>
              <a:cs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C527B8-BCC0-E35C-5022-93D3E6A8873D}"/>
              </a:ext>
            </a:extLst>
          </p:cNvPr>
          <p:cNvSpPr txBox="1"/>
          <p:nvPr/>
        </p:nvSpPr>
        <p:spPr>
          <a:xfrm>
            <a:off x="344548" y="670708"/>
            <a:ext cx="3952258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Roboto" panose="02000000000000000000" pitchFamily="2" charset="0"/>
                <a:ea typeface="Roboto" panose="02000000000000000000" pitchFamily="2" charset="0"/>
              </a:rPr>
              <a:t>Безопасность труда всегда актуальна!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878266" y="2687229"/>
            <a:ext cx="6009036" cy="1936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1600" b="1" kern="100" dirty="0"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	За неисполнение требований безопасности труда для работодателей и должностных лиц предусмотрены серьезные штрафы, а также уголовная ответственность — в случае тяжелых увечий или смертельного исхода. 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1600" b="1" kern="100" dirty="0"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Но, к сожалению, работодатели нередко не осознают всю глубину своей ответственности, и это серьезная проблема.</a:t>
            </a:r>
            <a:endParaRPr lang="ru-RU" sz="1600" kern="100" dirty="0"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sz="1600" kern="100" dirty="0"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59" y="5694993"/>
            <a:ext cx="4712616" cy="83915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18701" y="5750668"/>
            <a:ext cx="4408424" cy="668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i="1" kern="100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Мы уже 10 лет работаем для Вас 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i="1" kern="100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и всегда открыты для сотрудничества!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012873" y="4450994"/>
            <a:ext cx="5875758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100" dirty="0"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  Законом предусмотрено, что, открывая новое предприятие, работодатель просто обязан пройти как минимум обучение по охране труда согласно п. 46-а </a:t>
            </a:r>
            <a:endParaRPr lang="ru-RU" sz="1600" kern="100" dirty="0" smtClean="0"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kern="100" dirty="0" smtClean="0"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Постановления </a:t>
            </a:r>
            <a:r>
              <a:rPr lang="ru-RU" sz="1600" kern="100" dirty="0"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Правительства № 2464.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CBF5D5-414E-26EB-525D-BFBB17054DCB}"/>
              </a:ext>
            </a:extLst>
          </p:cNvPr>
          <p:cNvSpPr txBox="1"/>
          <p:nvPr/>
        </p:nvSpPr>
        <p:spPr>
          <a:xfrm>
            <a:off x="5878286" y="177800"/>
            <a:ext cx="6096000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И к сожалению, пропорционально растет травматизм и число несчастных случаев на производстве.</a:t>
            </a:r>
            <a:r>
              <a:rPr lang="en-US" dirty="0"/>
              <a:t> Общаясь с руководителями малого и среднего бизнеса редко, кто из них задается вопросами безопасности труда. Понятно, что на первом месте для первых лиц организаций — финансовые результаты, сбыт продукции и развитие предприятия. Безопасность труда воспринимается как обуза, нечто второстепенное, однако это далеко не так!</a:t>
            </a:r>
          </a:p>
          <a:p>
            <a:pPr algn="ctr"/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B47264-D337-C01F-0AB9-4CD184433D0B}"/>
              </a:ext>
            </a:extLst>
          </p:cNvPr>
          <p:cNvSpPr txBox="1"/>
          <p:nvPr/>
        </p:nvSpPr>
        <p:spPr>
          <a:xfrm>
            <a:off x="721919" y="2071336"/>
            <a:ext cx="3952258" cy="224676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ru-RU" sz="2800" b="1" dirty="0" smtClean="0">
                <a:latin typeface="Roboto" panose="02000000000000000000" pitchFamily="2" charset="0"/>
                <a:ea typeface="Roboto" panose="02000000000000000000" pitchFamily="2" charset="0"/>
                <a:cs typeface="Roboto"/>
              </a:rPr>
              <a:t>Чем выше грамотность работодателей-</a:t>
            </a:r>
          </a:p>
          <a:p>
            <a:pPr algn="ctr"/>
            <a:r>
              <a:rPr lang="ru-RU" sz="2800" b="1" dirty="0" smtClean="0">
                <a:latin typeface="Roboto" panose="02000000000000000000" pitchFamily="2" charset="0"/>
                <a:ea typeface="Roboto" panose="02000000000000000000" pitchFamily="2" charset="0"/>
                <a:cs typeface="Roboto"/>
              </a:rPr>
              <a:t>тем меньше несчастных случаев на производстве!</a:t>
            </a:r>
            <a:endParaRPr lang="ru-RU" sz="2800" b="1" dirty="0">
              <a:latin typeface="Roboto" panose="02000000000000000000" pitchFamily="2" charset="0"/>
              <a:ea typeface="Roboto" panose="02000000000000000000" pitchFamily="2" charset="0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569257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5082641" y="2996652"/>
            <a:ext cx="6002241" cy="881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000" b="1" dirty="0">
                <a:latin typeface="Roboto" panose="02000000000000000000" pitchFamily="2" charset="0"/>
                <a:ea typeface="Roboto" panose="02000000000000000000" pitchFamily="2" charset="0"/>
              </a:rPr>
              <a:t>Спасибо за внимание! </a:t>
            </a:r>
          </a:p>
          <a:p>
            <a:pPr marL="0" indent="0" algn="ctr">
              <a:buNone/>
            </a:pPr>
            <a:endParaRPr lang="ru-RU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65220" y="4952742"/>
            <a:ext cx="52426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Наша миссия – помощь в развитии, поддержка</a:t>
            </a:r>
            <a:br>
              <a:rPr lang="ru-RU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ru-RU" i="1" dirty="0">
                <a:solidFill>
                  <a:srgbClr val="199839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в достижениях и наставничество в освоении новых знаний</a:t>
            </a:r>
          </a:p>
        </p:txBody>
      </p:sp>
      <p:pic>
        <p:nvPicPr>
          <p:cNvPr id="6" name="Рисунок 5" descr="Изображение выглядит как Шрифт, текст, График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FE4D92A0-606F-415D-56F3-9515B1788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565" y="323622"/>
            <a:ext cx="4004128" cy="1399268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420A25D-A1BE-6C90-0F36-668F855D1909}"/>
              </a:ext>
            </a:extLst>
          </p:cNvPr>
          <p:cNvSpPr/>
          <p:nvPr/>
        </p:nvSpPr>
        <p:spPr>
          <a:xfrm>
            <a:off x="4895273" y="6168156"/>
            <a:ext cx="1868234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+mn-lt"/>
                <a:cs typeface="+mn-lt"/>
              </a:rPr>
              <a:t>www.kucpp96.ru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BED3201-0197-7BE6-B282-3DC8FBE00A9C}"/>
              </a:ext>
            </a:extLst>
          </p:cNvPr>
          <p:cNvSpPr/>
          <p:nvPr/>
        </p:nvSpPr>
        <p:spPr>
          <a:xfrm>
            <a:off x="6763507" y="6166643"/>
            <a:ext cx="2165978" cy="646331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Roboto"/>
                <a:ea typeface="Roboto"/>
                <a:cs typeface="Roboto"/>
              </a:rPr>
              <a:t>+7 (343) 936-93-66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Roboto"/>
              <a:ea typeface="Roboto"/>
              <a:cs typeface="Roboto"/>
            </a:endParaRP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Roboto"/>
              </a:rPr>
              <a:t>8-953-007-66-13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36C4FA77-1E43-0AEA-DB35-50A1E32BFFF9}"/>
              </a:ext>
            </a:extLst>
          </p:cNvPr>
          <p:cNvSpPr/>
          <p:nvPr/>
        </p:nvSpPr>
        <p:spPr>
          <a:xfrm>
            <a:off x="9339589" y="6166643"/>
            <a:ext cx="2245102" cy="36933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+mn-lt"/>
                <a:cs typeface="+mn-lt"/>
              </a:rPr>
              <a:t>Алюминиевая ул., 80</a:t>
            </a:r>
            <a:endParaRPr lang="ru-RU" dirty="0"/>
          </a:p>
        </p:txBody>
      </p:sp>
      <p:pic>
        <p:nvPicPr>
          <p:cNvPr id="3" name="Рисунок 2" descr="Изображение выглядит как машина, поезд, автокомпонент, колес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072E2F64-D398-9E0E-18E5-68D21322FB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06" b="-105"/>
          <a:stretch>
            <a:fillRect/>
          </a:stretch>
        </p:blipFill>
        <p:spPr>
          <a:xfrm>
            <a:off x="2471" y="-7257"/>
            <a:ext cx="4741169" cy="686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814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410</Words>
  <Application>Microsoft Office PowerPoint</Application>
  <PresentationFormat>Широкоэкранный</PresentationFormat>
  <Paragraphs>47</Paragraphs>
  <Slides>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Ефременко Валентин Валентинович</dc:creator>
  <cp:lastModifiedBy>adri3008em@gmail.com</cp:lastModifiedBy>
  <cp:revision>36</cp:revision>
  <dcterms:created xsi:type="dcterms:W3CDTF">2023-05-26T04:20:06Z</dcterms:created>
  <dcterms:modified xsi:type="dcterms:W3CDTF">2026-06-26T04:33:57Z</dcterms:modified>
</cp:coreProperties>
</file>