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17" r:id="rId2"/>
    <p:sldId id="421" r:id="rId3"/>
    <p:sldId id="422" r:id="rId4"/>
    <p:sldId id="424" r:id="rId5"/>
    <p:sldId id="425" r:id="rId6"/>
    <p:sldId id="431" r:id="rId7"/>
    <p:sldId id="428" r:id="rId8"/>
    <p:sldId id="505" r:id="rId9"/>
    <p:sldId id="434" r:id="rId10"/>
    <p:sldId id="492" r:id="rId11"/>
    <p:sldId id="493" r:id="rId12"/>
    <p:sldId id="495" r:id="rId13"/>
    <p:sldId id="475" r:id="rId14"/>
    <p:sldId id="496" r:id="rId15"/>
    <p:sldId id="499" r:id="rId16"/>
    <p:sldId id="503" r:id="rId17"/>
    <p:sldId id="504" r:id="rId18"/>
    <p:sldId id="509" r:id="rId19"/>
    <p:sldId id="508" r:id="rId20"/>
    <p:sldId id="460" r:id="rId21"/>
    <p:sldId id="510" r:id="rId22"/>
    <p:sldId id="506" r:id="rId23"/>
    <p:sldId id="511" r:id="rId24"/>
    <p:sldId id="507" r:id="rId25"/>
    <p:sldId id="469" r:id="rId26"/>
  </p:sldIdLst>
  <p:sldSz cx="13825538" cy="9217025"/>
  <p:notesSz cx="6858000" cy="9144000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903">
          <p15:clr>
            <a:srgbClr val="A4A3A4"/>
          </p15:clr>
        </p15:guide>
        <p15:guide id="2" pos="43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66"/>
    <a:srgbClr val="FFFFFF"/>
    <a:srgbClr val="252571"/>
    <a:srgbClr val="99CC00"/>
    <a:srgbClr val="52F319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7" autoAdjust="0"/>
    <p:restoredTop sz="94513" autoAdjust="0"/>
  </p:normalViewPr>
  <p:slideViewPr>
    <p:cSldViewPr>
      <p:cViewPr varScale="1">
        <p:scale>
          <a:sx n="66" d="100"/>
          <a:sy n="66" d="100"/>
        </p:scale>
        <p:origin x="-816" y="-86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478101046325347E-2"/>
          <c:y val="2.4182390587092404E-2"/>
          <c:w val="0.92540110485808091"/>
          <c:h val="0.7959398742020117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бюджет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>
                        <a:latin typeface="Times New Roman" pitchFamily="18" charset="0"/>
                        <a:cs typeface="Times New Roman" pitchFamily="18" charset="0"/>
                      </a:rPr>
                      <a:t>1</a:t>
                    </a:r>
                    <a:r>
                      <a:rPr lang="en-US" dirty="0"/>
                      <a:t>85,1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46D-4F4D-B213-79A7BAE9AA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185.1</c:v>
                </c:pt>
                <c:pt idx="1">
                  <c:v>203.3</c:v>
                </c:pt>
                <c:pt idx="2">
                  <c:v>375.6</c:v>
                </c:pt>
                <c:pt idx="3">
                  <c:v>153.9</c:v>
                </c:pt>
                <c:pt idx="4">
                  <c:v>224.9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F3C-42D9-8C78-5B73EBC8785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Областной бюджет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68.099999999999994</c:v>
                </c:pt>
                <c:pt idx="1">
                  <c:v>202.9</c:v>
                </c:pt>
                <c:pt idx="2">
                  <c:v>165.8</c:v>
                </c:pt>
                <c:pt idx="3">
                  <c:v>173.3</c:v>
                </c:pt>
                <c:pt idx="4">
                  <c:v>32.4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F3C-42D9-8C78-5B73EBC8785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Местный бюджет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0"/>
                  <c:y val="-1.2973878576755332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6D-4F4D-B213-79A7BAE9AA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5.0999999999999996</c:v>
                </c:pt>
                <c:pt idx="1">
                  <c:v>118.9</c:v>
                </c:pt>
                <c:pt idx="2">
                  <c:v>121.7</c:v>
                </c:pt>
                <c:pt idx="3">
                  <c:v>171.2</c:v>
                </c:pt>
                <c:pt idx="4">
                  <c:v>70.8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F3C-42D9-8C78-5B73EBC87857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  <c:pt idx="4">
                  <c:v>2025 год</c:v>
                </c:pt>
              </c:strCache>
            </c:strRef>
          </c:cat>
          <c:val>
            <c:numRef>
              <c:f>Лист1!$E$2:$E$6</c:f>
              <c:numCache>
                <c:formatCode>General</c:formatCode>
                <c:ptCount val="5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46D-4F4D-B213-79A7BAE9AA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8755456"/>
        <c:axId val="138781824"/>
      </c:barChart>
      <c:catAx>
        <c:axId val="138755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8781824"/>
        <c:crosses val="autoZero"/>
        <c:auto val="1"/>
        <c:lblAlgn val="ctr"/>
        <c:lblOffset val="100"/>
        <c:noMultiLvlLbl val="0"/>
      </c:catAx>
      <c:valAx>
        <c:axId val="13878182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8755456"/>
        <c:crosses val="autoZero"/>
        <c:crossBetween val="between"/>
      </c:valAx>
    </c:plotArea>
    <c:legend>
      <c:legendPos val="b"/>
      <c:legendEntry>
        <c:idx val="0"/>
        <c:txPr>
          <a:bodyPr rot="0" vert="horz"/>
          <a:lstStyle/>
          <a:p>
            <a:pPr>
              <a:defRPr sz="2000" b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 rot="0" vert="horz"/>
          <a:lstStyle/>
          <a:p>
            <a:pPr>
              <a:defRPr sz="2000" b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 rot="0" vert="horz"/>
          <a:lstStyle/>
          <a:p>
            <a:pPr>
              <a:defRPr sz="2000" b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delete val="1"/>
      </c:legendEntry>
      <c:layout>
        <c:manualLayout>
          <c:xMode val="edge"/>
          <c:yMode val="edge"/>
          <c:x val="4.7929636170693714E-2"/>
          <c:y val="0.92190896168232017"/>
          <c:w val="0.92417442123288984"/>
          <c:h val="5.1633912260790185E-2"/>
        </c:manualLayout>
      </c:layout>
      <c:overlay val="0"/>
      <c:txPr>
        <a:bodyPr rot="0" vert="horz"/>
        <a:lstStyle/>
        <a:p>
          <a:pPr>
            <a:defRPr sz="2000" b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Relationship Id="rId4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0.28966</cdr:x>
      <cdr:y>0.15385</cdr:y>
    </cdr:from>
    <cdr:to>
      <cdr:x>0.37315</cdr:x>
      <cdr:y>0.21892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024336" y="864096"/>
          <a:ext cx="871732" cy="3654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525,1</a:t>
          </a:r>
        </a:p>
      </cdr:txBody>
    </cdr:sp>
  </cdr:relSizeAnchor>
  <cdr:relSizeAnchor xmlns:cdr="http://schemas.openxmlformats.org/drawingml/2006/chartDrawing">
    <cdr:from>
      <cdr:x>0.10345</cdr:x>
      <cdr:y>0.46154</cdr:y>
    </cdr:from>
    <cdr:to>
      <cdr:x>0.18695</cdr:x>
      <cdr:y>0.52662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80120" y="2592288"/>
          <a:ext cx="871837" cy="3655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258,3</a:t>
          </a:r>
        </a:p>
      </cdr:txBody>
    </cdr:sp>
  </cdr:relSizeAnchor>
  <cdr:relSizeAnchor xmlns:cdr="http://schemas.openxmlformats.org/drawingml/2006/chartDrawing">
    <cdr:from>
      <cdr:x>0.60574</cdr:x>
      <cdr:y>0.02326</cdr:y>
    </cdr:from>
    <cdr:to>
      <cdr:x>1</cdr:x>
      <cdr:y>0.15116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6324628" y="130643"/>
          <a:ext cx="4116532" cy="7183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Общий объем финансирования в 2021-2025 годах </a:t>
          </a:r>
          <a:r>
            <a:rPr lang="ru-RU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– 2 273,0 млн. руб.</a:t>
          </a:r>
        </a:p>
      </cdr:txBody>
    </cdr:sp>
  </cdr:relSizeAnchor>
  <cdr:relSizeAnchor xmlns:cdr="http://schemas.openxmlformats.org/drawingml/2006/chartDrawing">
    <cdr:from>
      <cdr:x>0.47586</cdr:x>
      <cdr:y>0.01282</cdr:y>
    </cdr:from>
    <cdr:to>
      <cdr:x>0.55935</cdr:x>
      <cdr:y>0.07789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4968552" y="72008"/>
          <a:ext cx="871733" cy="3654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663,1</a:t>
          </a:r>
        </a:p>
      </cdr:txBody>
    </cdr:sp>
  </cdr:relSizeAnchor>
  <cdr:relSizeAnchor xmlns:cdr="http://schemas.openxmlformats.org/drawingml/2006/chartDrawing">
    <cdr:from>
      <cdr:x>0.66207</cdr:x>
      <cdr:y>0.17949</cdr:y>
    </cdr:from>
    <cdr:to>
      <cdr:x>0.74556</cdr:x>
      <cdr:y>0.24456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6912768" y="1008112"/>
          <a:ext cx="871731" cy="3654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498,4</a:t>
          </a:r>
        </a:p>
      </cdr:txBody>
    </cdr:sp>
  </cdr:relSizeAnchor>
  <cdr:relSizeAnchor xmlns:cdr="http://schemas.openxmlformats.org/drawingml/2006/chartDrawing">
    <cdr:from>
      <cdr:x>0.84828</cdr:x>
      <cdr:y>0.38462</cdr:y>
    </cdr:from>
    <cdr:to>
      <cdr:x>0.93177</cdr:x>
      <cdr:y>0.44969</cdr:y>
    </cdr:to>
    <cdr:sp macro="" textlink="">
      <cdr:nvSpPr>
        <cdr:cNvPr id="10" name="TextBox 1"/>
        <cdr:cNvSpPr txBox="1"/>
      </cdr:nvSpPr>
      <cdr:spPr>
        <a:xfrm xmlns:a="http://schemas.openxmlformats.org/drawingml/2006/main">
          <a:off x="8856984" y="2160240"/>
          <a:ext cx="871732" cy="3654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328,1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ABF3AF-6315-4E98-9E4F-9C530A38C22C}" type="datetimeFigureOut">
              <a:rPr lang="ru-RU" smtClean="0"/>
              <a:pPr/>
              <a:t>22.05.2026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F77C1-7F03-4B42-A7EA-6917ACEE66A3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6667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DB118-2135-41F8-8E7C-58D9485233FD}" type="datetimeFigureOut">
              <a:rPr lang="ru-RU" smtClean="0"/>
              <a:pPr/>
              <a:t>22.05.2026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25D46-53EE-463D-99E2-0D1DB0E1F23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2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5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6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7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8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9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10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11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12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13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14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15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16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17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18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19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20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21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22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23</a:t>
            </a:fld>
            <a:endParaRPr lang="ru-RU" altLang="ru-RU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6157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24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25</a:t>
            </a:fld>
            <a:endParaRPr lang="ru-RU" altLang="ru-RU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0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90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65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7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03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880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070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03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547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06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69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/>
              <a:t>17 июля 2019 года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1796-97CD-489A-B0C4-46D857B55FA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5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13" Type="http://schemas.openxmlformats.org/officeDocument/2006/relationships/oleObject" Target="../embeddings/oleObject4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10" Type="http://schemas.openxmlformats.org/officeDocument/2006/relationships/image" Target="../media/image5.e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11" Type="http://schemas.openxmlformats.org/officeDocument/2006/relationships/image" Target="../media/image11.jpeg"/><Relationship Id="rId5" Type="http://schemas.openxmlformats.org/officeDocument/2006/relationships/image" Target="../media/image2.png"/><Relationship Id="rId10" Type="http://schemas.openxmlformats.org/officeDocument/2006/relationships/image" Target="../media/image10.jpeg"/><Relationship Id="rId4" Type="http://schemas.openxmlformats.org/officeDocument/2006/relationships/image" Target="../media/image1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tif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3.png"/><Relationship Id="rId10" Type="http://schemas.openxmlformats.org/officeDocument/2006/relationships/image" Target="../media/image21.jpeg"/><Relationship Id="rId4" Type="http://schemas.openxmlformats.org/officeDocument/2006/relationships/image" Target="../media/image2.pn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3.png"/><Relationship Id="rId10" Type="http://schemas.openxmlformats.org/officeDocument/2006/relationships/image" Target="../media/image26.png"/><Relationship Id="rId4" Type="http://schemas.openxmlformats.org/officeDocument/2006/relationships/image" Target="../media/image2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1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10" Type="http://schemas.openxmlformats.org/officeDocument/2006/relationships/image" Target="../media/image32.jpeg"/><Relationship Id="rId4" Type="http://schemas.openxmlformats.org/officeDocument/2006/relationships/image" Target="../media/image2.png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1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.png"/><Relationship Id="rId10" Type="http://schemas.openxmlformats.org/officeDocument/2006/relationships/image" Target="../media/image37.png"/><Relationship Id="rId4" Type="http://schemas.openxmlformats.org/officeDocument/2006/relationships/image" Target="../media/image2.pn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1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jpeg"/><Relationship Id="rId5" Type="http://schemas.openxmlformats.org/officeDocument/2006/relationships/image" Target="../media/image3.png"/><Relationship Id="rId10" Type="http://schemas.openxmlformats.org/officeDocument/2006/relationships/image" Target="../media/image42.jpeg"/><Relationship Id="rId4" Type="http://schemas.openxmlformats.org/officeDocument/2006/relationships/image" Target="../media/image2.png"/><Relationship Id="rId9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1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jpeg"/><Relationship Id="rId5" Type="http://schemas.openxmlformats.org/officeDocument/2006/relationships/image" Target="../media/image3.png"/><Relationship Id="rId10" Type="http://schemas.openxmlformats.org/officeDocument/2006/relationships/image" Target="../media/image49.jpeg"/><Relationship Id="rId4" Type="http://schemas.openxmlformats.org/officeDocument/2006/relationships/image" Target="../media/image2.png"/><Relationship Id="rId9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1.jpe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57.jpeg"/><Relationship Id="rId5" Type="http://schemas.openxmlformats.org/officeDocument/2006/relationships/image" Target="../media/image3.png"/><Relationship Id="rId10" Type="http://schemas.openxmlformats.org/officeDocument/2006/relationships/image" Target="../media/image56.jpeg"/><Relationship Id="rId4" Type="http://schemas.openxmlformats.org/officeDocument/2006/relationships/image" Target="../media/image2.png"/><Relationship Id="rId9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1.jpe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3.png"/><Relationship Id="rId10" Type="http://schemas.openxmlformats.org/officeDocument/2006/relationships/image" Target="../media/image62.jpeg"/><Relationship Id="rId4" Type="http://schemas.openxmlformats.org/officeDocument/2006/relationships/image" Target="../media/image2.png"/><Relationship Id="rId9" Type="http://schemas.openxmlformats.org/officeDocument/2006/relationships/image" Target="../media/image6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1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1.jpe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1.jpe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1.jpeg"/><Relationship Id="rId7" Type="http://schemas.openxmlformats.org/officeDocument/2006/relationships/image" Target="../media/image7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11" Type="http://schemas.openxmlformats.org/officeDocument/2006/relationships/image" Target="../media/image80.jpeg"/><Relationship Id="rId5" Type="http://schemas.openxmlformats.org/officeDocument/2006/relationships/image" Target="../media/image3.png"/><Relationship Id="rId10" Type="http://schemas.openxmlformats.org/officeDocument/2006/relationships/image" Target="../media/image79.jpeg"/><Relationship Id="rId4" Type="http://schemas.openxmlformats.org/officeDocument/2006/relationships/image" Target="../media/image2.png"/><Relationship Id="rId9" Type="http://schemas.openxmlformats.org/officeDocument/2006/relationships/image" Target="../media/image7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g"/><Relationship Id="rId3" Type="http://schemas.openxmlformats.org/officeDocument/2006/relationships/image" Target="../media/image1.jpeg"/><Relationship Id="rId7" Type="http://schemas.openxmlformats.org/officeDocument/2006/relationships/image" Target="../media/image8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5344" y="7591145"/>
            <a:ext cx="14648752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69431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0" name="Заголовок 28"/>
          <p:cNvSpPr txBox="1">
            <a:spLocks/>
          </p:cNvSpPr>
          <p:nvPr/>
        </p:nvSpPr>
        <p:spPr>
          <a:xfrm>
            <a:off x="288033" y="2508255"/>
            <a:ext cx="13249472" cy="3672407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 fontScale="97500"/>
          </a:bodyPr>
          <a:lstStyle/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36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О социально-экономическом положении и                                       развитии предпринимательства                                                          Каменск-Уральского городского округа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</a:p>
        </p:txBody>
      </p:sp>
      <p:sp>
        <p:nvSpPr>
          <p:cNvPr id="12" name="Заголовок 28"/>
          <p:cNvSpPr txBox="1">
            <a:spLocks/>
          </p:cNvSpPr>
          <p:nvPr/>
        </p:nvSpPr>
        <p:spPr>
          <a:xfrm>
            <a:off x="8711712" y="6180662"/>
            <a:ext cx="5113826" cy="1728192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/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Герасимов А.А.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глава Каменск-Уральского 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городского округа</a:t>
            </a:r>
          </a:p>
        </p:txBody>
      </p:sp>
    </p:spTree>
    <p:extLst>
      <p:ext uri="{BB962C8B-B14F-4D97-AF65-F5344CB8AC3E}">
        <p14:creationId xmlns:p14="http://schemas.microsoft.com/office/powerpoint/2010/main" val="258697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8534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6427496"/>
              </p:ext>
            </p:extLst>
          </p:nvPr>
        </p:nvGraphicFramePr>
        <p:xfrm>
          <a:off x="520700" y="2108200"/>
          <a:ext cx="6459538" cy="375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643" name="Лист" r:id="rId7" imgW="8686800" imgH="5044440" progId="Excel.Sheet.8">
                  <p:embed/>
                </p:oleObj>
              </mc:Choice>
              <mc:Fallback>
                <p:oleObj name="Лист" r:id="rId7" imgW="8686800" imgH="5044440" progId="Excel.Sheet.8">
                  <p:embed/>
                  <p:pic>
                    <p:nvPicPr>
                      <p:cNvPr id="0" name="Picture 2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" y="2108200"/>
                        <a:ext cx="6459538" cy="375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53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050660"/>
              </p:ext>
            </p:extLst>
          </p:nvPr>
        </p:nvGraphicFramePr>
        <p:xfrm>
          <a:off x="198438" y="5756275"/>
          <a:ext cx="6524625" cy="335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644" name="Лист" r:id="rId9" imgW="7048500" imgH="3627120" progId="Excel.Sheet.8">
                  <p:embed/>
                </p:oleObj>
              </mc:Choice>
              <mc:Fallback>
                <p:oleObj name="Лист" r:id="rId9" imgW="7048500" imgH="3627120" progId="Excel.Sheet.8">
                  <p:embed/>
                  <p:pic>
                    <p:nvPicPr>
                      <p:cNvPr id="0" name="Picture 2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438" y="5756275"/>
                        <a:ext cx="6524625" cy="335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534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5171987"/>
              </p:ext>
            </p:extLst>
          </p:nvPr>
        </p:nvGraphicFramePr>
        <p:xfrm>
          <a:off x="6850063" y="5351463"/>
          <a:ext cx="6818312" cy="332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645" name="Лист" r:id="rId11" imgW="7437120" imgH="3627120" progId="Excel.Sheet.8">
                  <p:embed/>
                </p:oleObj>
              </mc:Choice>
              <mc:Fallback>
                <p:oleObj name="Лист" r:id="rId11" imgW="7437120" imgH="3627120" progId="Excel.Sheet.8">
                  <p:embed/>
                  <p:pic>
                    <p:nvPicPr>
                      <p:cNvPr id="0" name="Picture 2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5351463"/>
                        <a:ext cx="6818312" cy="3321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769101" y="5486408"/>
            <a:ext cx="5805304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Прибыль (с учетом убытков) организаций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9101" y="1822430"/>
            <a:ext cx="5805304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Оборот организаций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400188" y="5459456"/>
            <a:ext cx="5993301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Объем инвестиций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83415" y="2304256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50002" y="6048672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400188" y="5957912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662655" y="1760906"/>
            <a:ext cx="6768753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Отгрузка продукции собственного производства</a:t>
            </a: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2104304"/>
              </p:ext>
            </p:extLst>
          </p:nvPr>
        </p:nvGraphicFramePr>
        <p:xfrm>
          <a:off x="6768753" y="2232025"/>
          <a:ext cx="6554787" cy="356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646" name="Лист" r:id="rId13" imgW="7475220" imgH="4053840" progId="Excel.Sheet.8">
                  <p:embed/>
                </p:oleObj>
              </mc:Choice>
              <mc:Fallback>
                <p:oleObj name="Лист" r:id="rId13" imgW="7475220" imgH="4053840" progId="Excel.Sheet.8">
                  <p:embed/>
                  <p:pic>
                    <p:nvPicPr>
                      <p:cNvPr id="0" name="Picture 2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8753" y="2232025"/>
                        <a:ext cx="6554787" cy="3560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281929" y="2428527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</a:p>
        </p:txBody>
      </p:sp>
    </p:spTree>
    <p:extLst>
      <p:ext uri="{BB962C8B-B14F-4D97-AF65-F5344CB8AC3E}">
        <p14:creationId xmlns:p14="http://schemas.microsoft.com/office/powerpoint/2010/main" val="243415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452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216025" y="2232408"/>
            <a:ext cx="655272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Жилищное строительство, тыс. кв. м 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372430"/>
              </p:ext>
            </p:extLst>
          </p:nvPr>
        </p:nvGraphicFramePr>
        <p:xfrm>
          <a:off x="16047" y="2840250"/>
          <a:ext cx="6940477" cy="11601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078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4299">
                <a:tc>
                  <a:txBody>
                    <a:bodyPr/>
                    <a:lstStyle/>
                    <a:p>
                      <a:r>
                        <a:rPr lang="ru-RU" sz="20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Ввод жилья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30,5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35,9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32,4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29,2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63,5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27,04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1609" y="4176464"/>
            <a:ext cx="718793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Введено в 2025 году 5 МКД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10-этажный дом по ул. Чайковского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, 13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6-этажный дом по ул. Механизаторов, 20 корпус 2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блокированный жилой дом по ул. Маршала Жукова, 22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блокированный жилой дом по ул. Маршала Жукова, 2 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блокированный жилой дом по ул. Каменская, 112 </a:t>
            </a:r>
          </a:p>
        </p:txBody>
      </p:sp>
      <p:graphicFrame>
        <p:nvGraphicFramePr>
          <p:cNvPr id="18329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992928"/>
              </p:ext>
            </p:extLst>
          </p:nvPr>
        </p:nvGraphicFramePr>
        <p:xfrm>
          <a:off x="6863258" y="3095277"/>
          <a:ext cx="6974981" cy="3456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402" name="Лист" r:id="rId7" imgW="2118360" imgH="1150620" progId="Excel.Sheet.8">
                  <p:embed/>
                </p:oleObj>
              </mc:Choice>
              <mc:Fallback>
                <p:oleObj name="Лист" r:id="rId7" imgW="2118360" imgH="1150620" progId="Excel.Sheet.8">
                  <p:embed/>
                  <p:pic>
                    <p:nvPicPr>
                      <p:cNvPr id="0" name="Picture 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3258" y="3095277"/>
                        <a:ext cx="6974981" cy="34569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824613" y="1801520"/>
            <a:ext cx="7000924" cy="1425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Региональная программа капитального ремонта общего имущества                                            в многоквартирных домах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591753" y="2866110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24613" y="2827021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домов</a:t>
            </a:r>
          </a:p>
        </p:txBody>
      </p:sp>
      <p:pic>
        <p:nvPicPr>
          <p:cNvPr id="183374" name="Picture 78" descr="https://invest-ku.ru/images/project/marshala-zhukova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136" y="6552728"/>
            <a:ext cx="3504985" cy="196629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0"/>
          <p:cNvSpPr>
            <a:spLocks noChangeArrowheads="1"/>
          </p:cNvSpPr>
          <p:nvPr/>
        </p:nvSpPr>
        <p:spPr bwMode="auto">
          <a:xfrm>
            <a:off x="6480721" y="8365122"/>
            <a:ext cx="376917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два блокированных жилых дома по ул. Маршала Жукова</a:t>
            </a:r>
          </a:p>
        </p:txBody>
      </p:sp>
      <p:pic>
        <p:nvPicPr>
          <p:cNvPr id="183376" name="Picture 80" descr="https://invest-ku.ru/images/project/kamenskaya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153" y="6565737"/>
            <a:ext cx="3317698" cy="248827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10"/>
          <p:cNvSpPr>
            <a:spLocks noChangeArrowheads="1"/>
          </p:cNvSpPr>
          <p:nvPr/>
        </p:nvSpPr>
        <p:spPr bwMode="auto">
          <a:xfrm>
            <a:off x="10297145" y="8365122"/>
            <a:ext cx="3439747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блокированный жилой дом                 по ул. Каменская, 112</a:t>
            </a:r>
          </a:p>
        </p:txBody>
      </p:sp>
      <p:pic>
        <p:nvPicPr>
          <p:cNvPr id="183378" name="Picture 82" descr="https://invest-ku.ru/images/project/chajkovskogo13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37" b="20735"/>
          <a:stretch/>
        </p:blipFill>
        <p:spPr bwMode="auto">
          <a:xfrm>
            <a:off x="428102" y="6556582"/>
            <a:ext cx="2380211" cy="2101805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10"/>
          <p:cNvSpPr>
            <a:spLocks noChangeArrowheads="1"/>
          </p:cNvSpPr>
          <p:nvPr/>
        </p:nvSpPr>
        <p:spPr bwMode="auto">
          <a:xfrm>
            <a:off x="216025" y="8352928"/>
            <a:ext cx="275587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10-этажный дом </a:t>
            </a:r>
          </a:p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ул. Чайковского,13</a:t>
            </a:r>
          </a:p>
        </p:txBody>
      </p:sp>
      <p:pic>
        <p:nvPicPr>
          <p:cNvPr id="183381" name="Picture 85" descr="https://invest-ku.ru/images/project/mehanizatorov20a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345" y="6552728"/>
            <a:ext cx="3276250" cy="19236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10"/>
          <p:cNvSpPr>
            <a:spLocks noChangeArrowheads="1"/>
          </p:cNvSpPr>
          <p:nvPr/>
        </p:nvSpPr>
        <p:spPr bwMode="auto">
          <a:xfrm>
            <a:off x="3049099" y="8352928"/>
            <a:ext cx="335961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6-этажный дом </a:t>
            </a:r>
          </a:p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ул. Механизаторов,20</a:t>
            </a:r>
          </a:p>
        </p:txBody>
      </p:sp>
    </p:spTree>
    <p:extLst>
      <p:ext uri="{BB962C8B-B14F-4D97-AF65-F5344CB8AC3E}">
        <p14:creationId xmlns:p14="http://schemas.microsoft.com/office/powerpoint/2010/main" val="107433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46697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-12701" y="1748139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Динамика уровня безработицы на конец года                                   </a:t>
            </a:r>
          </a:p>
        </p:txBody>
      </p:sp>
      <p:graphicFrame>
        <p:nvGraphicFramePr>
          <p:cNvPr id="21504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3673572"/>
              </p:ext>
            </p:extLst>
          </p:nvPr>
        </p:nvGraphicFramePr>
        <p:xfrm>
          <a:off x="391460" y="2513494"/>
          <a:ext cx="12982286" cy="4913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25" name="Лист" r:id="rId7" imgW="4861560" imgH="1592580" progId="Excel.Sheet.8">
                  <p:embed/>
                </p:oleObj>
              </mc:Choice>
              <mc:Fallback>
                <p:oleObj name="Лист" r:id="rId7" imgW="4861560" imgH="1592580" progId="Excel.Sheet.8">
                  <p:embed/>
                  <p:pic>
                    <p:nvPicPr>
                      <p:cNvPr id="0" name="Picture 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460" y="2513494"/>
                        <a:ext cx="12982286" cy="49131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-12701" y="7591145"/>
            <a:ext cx="13838240" cy="830997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 января 2026 года 1 800 вакансий, из них </a:t>
            </a:r>
          </a:p>
          <a:p>
            <a:pPr marL="342900" indent="-342900"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981 вакансия по рабочим профессиям</a:t>
            </a: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12087729" y="2195357"/>
            <a:ext cx="784888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625547" y="2195357"/>
            <a:ext cx="1044117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369153" y="6048672"/>
            <a:ext cx="168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 мая</a:t>
            </a:r>
          </a:p>
        </p:txBody>
      </p:sp>
    </p:spTree>
    <p:extLst>
      <p:ext uri="{BB962C8B-B14F-4D97-AF65-F5344CB8AC3E}">
        <p14:creationId xmlns:p14="http://schemas.microsoft.com/office/powerpoint/2010/main" val="163505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" y="1732110"/>
            <a:ext cx="13838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Начисленная среднемесячная заработная плата                                                           </a:t>
            </a:r>
          </a:p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 крупным и средним предприятиям</a:t>
            </a:r>
          </a:p>
        </p:txBody>
      </p:sp>
      <p:graphicFrame>
        <p:nvGraphicFramePr>
          <p:cNvPr id="19558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6555247"/>
              </p:ext>
            </p:extLst>
          </p:nvPr>
        </p:nvGraphicFramePr>
        <p:xfrm>
          <a:off x="388938" y="2686050"/>
          <a:ext cx="12987337" cy="548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66" name="Лист" r:id="rId7" imgW="9235440" imgH="3893820" progId="Excel.Sheet.8">
                  <p:embed/>
                </p:oleObj>
              </mc:Choice>
              <mc:Fallback>
                <p:oleObj name="Лист" r:id="rId7" imgW="9235440" imgH="3893820" progId="Excel.Sheet.8">
                  <p:embed/>
                  <p:pic>
                    <p:nvPicPr>
                      <p:cNvPr id="0" name="Picture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938" y="2686050"/>
                        <a:ext cx="12987337" cy="5481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3" name="Rectangle 53"/>
          <p:cNvSpPr>
            <a:spLocks noChangeArrowheads="1"/>
          </p:cNvSpPr>
          <p:nvPr/>
        </p:nvSpPr>
        <p:spPr bwMode="auto">
          <a:xfrm>
            <a:off x="11590867" y="2814959"/>
            <a:ext cx="1445004" cy="4924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105 264 </a:t>
            </a:r>
            <a:endParaRPr kumimoji="0" lang="ru-RU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11737305" y="3756029"/>
            <a:ext cx="1152128" cy="4924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98 337 </a:t>
            </a:r>
          </a:p>
        </p:txBody>
      </p:sp>
      <p:sp>
        <p:nvSpPr>
          <p:cNvPr id="13" name="Rectangle 53"/>
          <p:cNvSpPr>
            <a:spLocks noChangeArrowheads="1"/>
          </p:cNvSpPr>
          <p:nvPr/>
        </p:nvSpPr>
        <p:spPr bwMode="auto">
          <a:xfrm>
            <a:off x="11377265" y="4608512"/>
            <a:ext cx="221457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Свердловская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область</a:t>
            </a: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25257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648073" y="2304256"/>
            <a:ext cx="1428760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val="238782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2" y="-21436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607" y="7591144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5694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7500913"/>
              </p:ext>
            </p:extLst>
          </p:nvPr>
        </p:nvGraphicFramePr>
        <p:xfrm>
          <a:off x="35647" y="2567077"/>
          <a:ext cx="13805965" cy="59978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394" name="Лист" r:id="rId7" imgW="7833360" imgH="3139440" progId="Excel.Sheet.8">
                  <p:embed/>
                </p:oleObj>
              </mc:Choice>
              <mc:Fallback>
                <p:oleObj name="Лист" r:id="rId7" imgW="7833360" imgH="3139440" progId="Excel.Sheet.8">
                  <p:embed/>
                  <p:pic>
                    <p:nvPicPr>
                      <p:cNvPr id="0" name="Picture 2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47" y="2567077"/>
                        <a:ext cx="13805965" cy="599789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-12702" y="1778916"/>
            <a:ext cx="13825538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 anchor="ctr">
            <a:spAutoFit/>
          </a:bodyPr>
          <a:lstStyle/>
          <a:p>
            <a:pPr algn="ctr" eaLnBrk="0" hangingPunct="0">
              <a:tabLst>
                <a:tab pos="6912384" algn="l"/>
              </a:tabLst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Динамика параметров бюджета </a:t>
            </a:r>
          </a:p>
          <a:p>
            <a:pPr algn="ctr" eaLnBrk="0" hangingPunct="0">
              <a:tabLst>
                <a:tab pos="6912384" algn="l"/>
              </a:tabLst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12702" y="2232410"/>
            <a:ext cx="1621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</a:p>
        </p:txBody>
      </p:sp>
    </p:spTree>
    <p:extLst>
      <p:ext uri="{BB962C8B-B14F-4D97-AF65-F5344CB8AC3E}">
        <p14:creationId xmlns:p14="http://schemas.microsoft.com/office/powerpoint/2010/main" val="50169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289" y="-104317"/>
            <a:ext cx="2359763" cy="1640807"/>
          </a:xfrm>
          <a:prstGeom prst="rect">
            <a:avLst/>
          </a:prstGeom>
        </p:spPr>
      </p:pic>
      <p:graphicFrame>
        <p:nvGraphicFramePr>
          <p:cNvPr id="36" name="Диаграмма 35"/>
          <p:cNvGraphicFramePr/>
          <p:nvPr>
            <p:extLst>
              <p:ext uri="{D42A27DB-BD31-4B8C-83A1-F6EECF244321}">
                <p14:modId xmlns:p14="http://schemas.microsoft.com/office/powerpoint/2010/main" val="1452508090"/>
              </p:ext>
            </p:extLst>
          </p:nvPr>
        </p:nvGraphicFramePr>
        <p:xfrm>
          <a:off x="1746136" y="2719068"/>
          <a:ext cx="10441160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1278084" y="1710032"/>
            <a:ext cx="11377264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lvl="0" algn="ctr" defTabSz="914400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национальных проектов </a:t>
            </a:r>
          </a:p>
          <a:p>
            <a:pPr lvl="0" algn="ctr" defTabSz="914400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ОМС Каменск-Уральского городского округа в 2021-2025 годах</a:t>
            </a:r>
          </a:p>
        </p:txBody>
      </p:sp>
    </p:spTree>
    <p:extLst>
      <p:ext uri="{BB962C8B-B14F-4D97-AF65-F5344CB8AC3E}">
        <p14:creationId xmlns:p14="http://schemas.microsoft.com/office/powerpoint/2010/main" val="195728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2088233" y="1770735"/>
            <a:ext cx="9684862" cy="52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сферы здравоохранения</a:t>
            </a:r>
            <a:endParaRPr lang="ru-RU" altLang="ru-RU" sz="2800" b="1" dirty="0">
              <a:solidFill>
                <a:srgbClr val="000099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pic>
        <p:nvPicPr>
          <p:cNvPr id="25" name="Picture 2" descr="https://kamensk-uralskiy.ru/uploads/filemanager/d/6/d6c1694337dca936be48f3cd4c71d2e915590430b8d71866e1246bfffcf028a4f8_origi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7" y="2346924"/>
            <a:ext cx="4117875" cy="2747395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6" descr="https://kamensk-uralskiy.ru/uploads/filemanager/f22/f22780f19cef0c2fc2ff7f077ad2fc0015b7e8c23a8d62b3116d940d804fd4fdb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491" y="2309317"/>
            <a:ext cx="3979758" cy="2654733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197597" y="4894264"/>
            <a:ext cx="13249814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поликлиники № 2 (ул. Добролюбова, 7), поликлиники № 3 (ул. Рябова, 20)</a:t>
            </a:r>
          </a:p>
        </p:txBody>
      </p:sp>
      <p:pic>
        <p:nvPicPr>
          <p:cNvPr id="45" name="Picture 2" descr="Новый рентген-аппарат установили в поликлинике Каменска-Уральского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597" y="5394330"/>
            <a:ext cx="4444258" cy="250033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46" name="Прямоугольник 45"/>
          <p:cNvSpPr/>
          <p:nvPr/>
        </p:nvSpPr>
        <p:spPr>
          <a:xfrm>
            <a:off x="126159" y="7823222"/>
            <a:ext cx="4572032" cy="101566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Цифровой рентгенодиагностический комплекс в поликлинике № 1                                (ул. Октябрьская, 80)</a:t>
            </a:r>
          </a:p>
        </p:txBody>
      </p:sp>
      <p:pic>
        <p:nvPicPr>
          <p:cNvPr id="47" name="Picture 4" descr="Удалять тромбы из сосудов головного мозга начали хирурги Каменска-Уральског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12505" y="5394330"/>
            <a:ext cx="4317278" cy="242889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48" name="Прямоугольник 47"/>
          <p:cNvSpPr/>
          <p:nvPr/>
        </p:nvSpPr>
        <p:spPr>
          <a:xfrm>
            <a:off x="4698191" y="7823222"/>
            <a:ext cx="4643470" cy="101566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Компьютерный томограф </a:t>
            </a:r>
          </a:p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корпусе № 1 Городской больницы (ул. Каменская, 8А)</a:t>
            </a:r>
          </a:p>
        </p:txBody>
      </p:sp>
      <p:pic>
        <p:nvPicPr>
          <p:cNvPr id="49" name="Picture 6" descr="https://medkamensk.ru/wp-content/uploads/2025/08/photo_2025-08-28_15-03-13-1024x683.jpg"/>
          <p:cNvPicPr>
            <a:picLocks noChangeAspect="1" noChangeArrowheads="1"/>
          </p:cNvPicPr>
          <p:nvPr/>
        </p:nvPicPr>
        <p:blipFill>
          <a:blip r:embed="rId10" cstate="print"/>
          <a:srcRect t="5405"/>
          <a:stretch>
            <a:fillRect/>
          </a:stretch>
        </p:blipFill>
        <p:spPr bwMode="auto">
          <a:xfrm>
            <a:off x="9484537" y="5394330"/>
            <a:ext cx="3962874" cy="250033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50" name="Прямоугольник 49"/>
          <p:cNvSpPr/>
          <p:nvPr/>
        </p:nvSpPr>
        <p:spPr>
          <a:xfrm>
            <a:off x="9270223" y="7823222"/>
            <a:ext cx="4483877" cy="101566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Стационарный комплекс для рентгенографии в корпусе № 3 Городской  больницы (пр.Победы,99)</a:t>
            </a:r>
          </a:p>
        </p:txBody>
      </p:sp>
    </p:spTree>
    <p:extLst>
      <p:ext uri="{BB962C8B-B14F-4D97-AF65-F5344CB8AC3E}">
        <p14:creationId xmlns:p14="http://schemas.microsoft.com/office/powerpoint/2010/main" val="42739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2088233" y="1770735"/>
            <a:ext cx="9684862" cy="52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сферы образования</a:t>
            </a:r>
            <a:endParaRPr lang="ru-RU" altLang="ru-RU" sz="2800" b="1" dirty="0">
              <a:solidFill>
                <a:srgbClr val="000099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360041" y="2232248"/>
            <a:ext cx="13105456" cy="6600414"/>
            <a:chOff x="360041" y="2472594"/>
            <a:chExt cx="13105456" cy="6600414"/>
          </a:xfrm>
        </p:grpSpPr>
        <p:grpSp>
          <p:nvGrpSpPr>
            <p:cNvPr id="29" name="Группа 26"/>
            <p:cNvGrpSpPr/>
            <p:nvPr/>
          </p:nvGrpSpPr>
          <p:grpSpPr>
            <a:xfrm>
              <a:off x="360041" y="2520280"/>
              <a:ext cx="8712968" cy="6552728"/>
              <a:chOff x="360041" y="2520280"/>
              <a:chExt cx="8712968" cy="6552728"/>
            </a:xfrm>
          </p:grpSpPr>
          <p:grpSp>
            <p:nvGrpSpPr>
              <p:cNvPr id="33" name="Группа 27"/>
              <p:cNvGrpSpPr/>
              <p:nvPr/>
            </p:nvGrpSpPr>
            <p:grpSpPr>
              <a:xfrm>
                <a:off x="576065" y="5688632"/>
                <a:ext cx="8373636" cy="2643206"/>
                <a:chOff x="681133" y="2465372"/>
                <a:chExt cx="8373636" cy="2643206"/>
              </a:xfrm>
            </p:grpSpPr>
            <p:pic>
              <p:nvPicPr>
                <p:cNvPr id="40" name="Рисунок 39" descr="https://kamensk-uralskiy.ru/uploads/filemanager/f/0/2/8/1/7/f028174b535877a2e1f58245b43e78451549465fdadb500ccba73415c9719f784b_origin.jpg"/>
                <p:cNvPicPr/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10859" y="2465372"/>
                  <a:ext cx="3943910" cy="2643206"/>
                </a:xfrm>
                <a:prstGeom prst="rect">
                  <a:avLst/>
                </a:prstGeom>
                <a:noFill/>
                <a:ln w="28575">
                  <a:solidFill>
                    <a:schemeClr val="bg1"/>
                  </a:solidFill>
                </a:ln>
              </p:spPr>
            </p:pic>
            <p:pic>
              <p:nvPicPr>
                <p:cNvPr id="41" name="Рисунок 40" descr="https://kamensk-uralskiy.ru/uploads/filemanager/616/d75/0eb/a62/155/616d750eba621559329e4b96ec4215d510ac1a28cd94277bf9b8776f475b28122f.jpg"/>
                <p:cNvPicPr/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1133" y="2465372"/>
                  <a:ext cx="3909140" cy="2643206"/>
                </a:xfrm>
                <a:prstGeom prst="rect">
                  <a:avLst/>
                </a:prstGeom>
                <a:noFill/>
                <a:ln w="28575">
                  <a:solidFill>
                    <a:schemeClr val="bg1"/>
                  </a:solidFill>
                </a:ln>
              </p:spPr>
            </p:pic>
          </p:grpSp>
          <p:sp>
            <p:nvSpPr>
              <p:cNvPr id="34" name="Прямоугольник 33"/>
              <p:cNvSpPr/>
              <p:nvPr/>
            </p:nvSpPr>
            <p:spPr>
              <a:xfrm>
                <a:off x="360041" y="8345058"/>
                <a:ext cx="4248472" cy="707886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Ремонт Школы № 5 </a:t>
                </a:r>
              </a:p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(2024-2025гг.)</a:t>
                </a:r>
              </a:p>
            </p:txBody>
          </p:sp>
          <p:sp>
            <p:nvSpPr>
              <p:cNvPr id="35" name="Прямоугольник 34"/>
              <p:cNvSpPr/>
              <p:nvPr/>
            </p:nvSpPr>
            <p:spPr>
              <a:xfrm>
                <a:off x="4878650" y="8365122"/>
                <a:ext cx="4176464" cy="707886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Ремонт Школы № 20 (1 этап) (2025г.)</a:t>
                </a:r>
              </a:p>
            </p:txBody>
          </p:sp>
          <p:pic>
            <p:nvPicPr>
              <p:cNvPr id="36" name="Picture 2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065" y="2520280"/>
                <a:ext cx="3907431" cy="2593794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37" name="Прямоугольник 36"/>
              <p:cNvSpPr/>
              <p:nvPr/>
            </p:nvSpPr>
            <p:spPr>
              <a:xfrm>
                <a:off x="360041" y="4896544"/>
                <a:ext cx="4248472" cy="707886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Ремонт Средних школ № 7, 31, 14 </a:t>
                </a:r>
              </a:p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(2021г.) </a:t>
                </a:r>
              </a:p>
            </p:txBody>
          </p:sp>
          <p:pic>
            <p:nvPicPr>
              <p:cNvPr id="38" name="Picture 2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68553" y="2520280"/>
                <a:ext cx="3996658" cy="2653194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39" name="Прямоугольник 38"/>
              <p:cNvSpPr/>
              <p:nvPr/>
            </p:nvSpPr>
            <p:spPr>
              <a:xfrm>
                <a:off x="4896545" y="4896544"/>
                <a:ext cx="4176464" cy="707886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Ремонт Детского сада № 27         (2021г.) </a:t>
                </a:r>
              </a:p>
            </p:txBody>
          </p:sp>
        </p:grpSp>
        <p:pic>
          <p:nvPicPr>
            <p:cNvPr id="30" name="Picture 3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40" t="21875" r="24714" b="10347"/>
            <a:stretch/>
          </p:blipFill>
          <p:spPr bwMode="auto">
            <a:xfrm>
              <a:off x="9397045" y="2472594"/>
              <a:ext cx="3888431" cy="270137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1" name="Прямоугольник 30"/>
            <p:cNvSpPr/>
            <p:nvPr/>
          </p:nvSpPr>
          <p:spPr>
            <a:xfrm>
              <a:off x="9289033" y="4908738"/>
              <a:ext cx="4104456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Капитальный ремонт кровли Средней школы № 37 (2021г.)</a:t>
              </a: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9289033" y="8365122"/>
              <a:ext cx="4176464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Капитальный ремонт кровли Средней школы № 60 (2022г.)</a:t>
              </a:r>
            </a:p>
          </p:txBody>
        </p:sp>
      </p:grpSp>
      <p:pic>
        <p:nvPicPr>
          <p:cNvPr id="42" name="Рисунок 41" descr="C:\Users\lov\Desktop\1f6283f1901c5f75153f0caed08ecc538b9791035bdda459a61f0cac620fb9bbf_origin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041" y="5472608"/>
            <a:ext cx="4032448" cy="267649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7190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5"/>
            <a:ext cx="13892614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6" y="7609273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490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5" name="TextBox 5"/>
          <p:cNvSpPr txBox="1">
            <a:spLocks noChangeArrowheads="1"/>
          </p:cNvSpPr>
          <p:nvPr/>
        </p:nvSpPr>
        <p:spPr bwMode="auto">
          <a:xfrm>
            <a:off x="2088233" y="1758049"/>
            <a:ext cx="9684862" cy="52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сферы культуры</a:t>
            </a:r>
            <a:endParaRPr lang="ru-RU" altLang="ru-RU" sz="2800" b="1" dirty="0">
              <a:solidFill>
                <a:srgbClr val="000099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grpSp>
        <p:nvGrpSpPr>
          <p:cNvPr id="22" name="Группа 18"/>
          <p:cNvGrpSpPr/>
          <p:nvPr/>
        </p:nvGrpSpPr>
        <p:grpSpPr>
          <a:xfrm>
            <a:off x="492723" y="2227289"/>
            <a:ext cx="4248472" cy="3339861"/>
            <a:chOff x="186743" y="4862788"/>
            <a:chExt cx="4248472" cy="3339861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33" y="4862788"/>
              <a:ext cx="4045893" cy="2697262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</p:pic>
        <p:sp>
          <p:nvSpPr>
            <p:cNvPr id="24" name="Прямоугольник 23"/>
            <p:cNvSpPr/>
            <p:nvPr/>
          </p:nvSpPr>
          <p:spPr>
            <a:xfrm>
              <a:off x="186743" y="7494763"/>
              <a:ext cx="4248472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Реконструкция западного корпуса краеведческого музея (2021г.)</a:t>
              </a:r>
            </a:p>
          </p:txBody>
        </p:sp>
      </p:grpSp>
      <p:grpSp>
        <p:nvGrpSpPr>
          <p:cNvPr id="38" name="Группа 27"/>
          <p:cNvGrpSpPr/>
          <p:nvPr/>
        </p:nvGrpSpPr>
        <p:grpSpPr>
          <a:xfrm>
            <a:off x="4879772" y="2250542"/>
            <a:ext cx="8538360" cy="2905562"/>
            <a:chOff x="588987" y="2322496"/>
            <a:chExt cx="8538360" cy="2905562"/>
          </a:xfrm>
        </p:grpSpPr>
        <p:pic>
          <p:nvPicPr>
            <p:cNvPr id="39" name="Picture 4" descr="C:\Users\lsvik\OneDrive\Рабочий стол\jb0bghuuv4yvb3gzb55xjkj9mk22mspy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88987" y="2322496"/>
              <a:ext cx="4214842" cy="290556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0" name="Picture 6" descr="https://avatars.dzeninfra.ru/get-zen_doc/271828/pub_68e65ab0a342667a913bc949_68e65ade98ee0c2fb7213d1c/scale_2400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126819" y="2322496"/>
              <a:ext cx="4000528" cy="277354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41" name="Прямоугольник 40"/>
          <p:cNvSpPr/>
          <p:nvPr/>
        </p:nvSpPr>
        <p:spPr>
          <a:xfrm>
            <a:off x="4739458" y="4857511"/>
            <a:ext cx="8928992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Капитальный ремонт здания Детского культурного центра </a:t>
            </a:r>
          </a:p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(2022-2024г.г.)      </a:t>
            </a:r>
          </a:p>
        </p:txBody>
      </p:sp>
      <p:grpSp>
        <p:nvGrpSpPr>
          <p:cNvPr id="42" name="Группа 41"/>
          <p:cNvGrpSpPr/>
          <p:nvPr/>
        </p:nvGrpSpPr>
        <p:grpSpPr>
          <a:xfrm>
            <a:off x="2668525" y="5652860"/>
            <a:ext cx="8496944" cy="3096344"/>
            <a:chOff x="2664297" y="5976664"/>
            <a:chExt cx="8496944" cy="3096344"/>
          </a:xfrm>
        </p:grpSpPr>
        <p:pic>
          <p:nvPicPr>
            <p:cNvPr id="43" name="Picture 10" descr="https://kamensk-uralskiy.ru/uploads/filemanager/d3/e6/b2/d3e6b247d873e1c9256ed1ad3e0b6cf715bc3f7ae7a49db80e7537f90f3a77863e_origin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6305" y="5976664"/>
              <a:ext cx="3941594" cy="273630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2" descr="https://kamensk-uralskiy.ru/uploads/filemanager/95/bb/35/37/7a/a4/95bb35377aa4c63b75f0caf2e12e25d515124fa7bed44a7063bcb4440ece8e7fa1_origin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056785" y="5976664"/>
              <a:ext cx="4032448" cy="268762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45" name="Прямоугольник 44"/>
            <p:cNvSpPr/>
            <p:nvPr/>
          </p:nvSpPr>
          <p:spPr>
            <a:xfrm>
              <a:off x="2664297" y="8672898"/>
              <a:ext cx="8496944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Капитальный ремонт здания ДК «Юность» (2024-2025г.г.)    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779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2" y="29964"/>
            <a:ext cx="13892614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490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5" name="TextBox 5"/>
          <p:cNvSpPr txBox="1">
            <a:spLocks noChangeArrowheads="1"/>
          </p:cNvSpPr>
          <p:nvPr/>
        </p:nvSpPr>
        <p:spPr bwMode="auto">
          <a:xfrm>
            <a:off x="2088233" y="1758049"/>
            <a:ext cx="9684862" cy="52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сферы культуры</a:t>
            </a:r>
            <a:endParaRPr lang="ru-RU" altLang="ru-RU" sz="2800" b="1" dirty="0">
              <a:solidFill>
                <a:srgbClr val="000099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216025" y="2255433"/>
            <a:ext cx="13263314" cy="3372182"/>
            <a:chOff x="216025" y="2592288"/>
            <a:chExt cx="13263314" cy="3372182"/>
          </a:xfrm>
        </p:grpSpPr>
        <p:pic>
          <p:nvPicPr>
            <p:cNvPr id="26" name="Рисунок 25" descr="https://kamensk-uralskiy.ru/uploads/filemanager/cd/eb/55/8e/cdeb558eebacf448fa471131d4a0154e15294425c1dbe3ed1615dae6ab2ac5cd11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6545" y="2592288"/>
              <a:ext cx="4307721" cy="2742295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</p:pic>
        <p:pic>
          <p:nvPicPr>
            <p:cNvPr id="27" name="Рисунок 26" descr="https://kamensk-uralskiy.ru/uploads/filemanager/6/0/4/5/6/1/6045612ababbaf2932641ba7fde83bc61049345b9e011c416d74c37fd6b93c32d0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5057" y="2592288"/>
              <a:ext cx="3974282" cy="2742295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941" y="2592288"/>
              <a:ext cx="4051564" cy="2698473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</p:pic>
        <p:sp>
          <p:nvSpPr>
            <p:cNvPr id="29" name="Прямоугольник 28"/>
            <p:cNvSpPr/>
            <p:nvPr/>
          </p:nvSpPr>
          <p:spPr>
            <a:xfrm>
              <a:off x="216025" y="5256584"/>
              <a:ext cx="4608512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Создание модельной библиотеки № 13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 ул. Суворова, 27 (2022г.)</a:t>
              </a: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833631" y="4919729"/>
            <a:ext cx="8645708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 базе Центральной городской библиотеки имени А.С. Пушкина </a:t>
            </a:r>
          </a:p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открыта модельная библиотека (2022г.)</a:t>
            </a:r>
          </a:p>
        </p:txBody>
      </p:sp>
      <p:pic>
        <p:nvPicPr>
          <p:cNvPr id="31" name="Picture 1"/>
          <p:cNvPicPr>
            <a:picLocks noChangeAspect="1" noChangeArrowheads="1"/>
          </p:cNvPicPr>
          <p:nvPr/>
        </p:nvPicPr>
        <p:blipFill>
          <a:blip r:embed="rId9" cstate="print"/>
          <a:srcRect l="11025" t="28000" r="39757" b="22301"/>
          <a:stretch>
            <a:fillRect/>
          </a:stretch>
        </p:blipFill>
        <p:spPr bwMode="auto">
          <a:xfrm>
            <a:off x="4521945" y="5740024"/>
            <a:ext cx="4817437" cy="27363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2" name="Прямоугольник 31"/>
          <p:cNvSpPr/>
          <p:nvPr/>
        </p:nvSpPr>
        <p:spPr>
          <a:xfrm>
            <a:off x="4154016" y="8293114"/>
            <a:ext cx="5639073" cy="70788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Строительство Центра культуры «Клевер» </a:t>
            </a:r>
          </a:p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(2022-2024г.г.)</a:t>
            </a: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898" y="29964"/>
            <a:ext cx="2489639" cy="61762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2496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6" y="0"/>
            <a:ext cx="13892614" cy="859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490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5" name="TextBox 5"/>
          <p:cNvSpPr txBox="1">
            <a:spLocks noChangeArrowheads="1"/>
          </p:cNvSpPr>
          <p:nvPr/>
        </p:nvSpPr>
        <p:spPr bwMode="auto">
          <a:xfrm>
            <a:off x="2088233" y="1758049"/>
            <a:ext cx="9684862" cy="52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сферы физической культуры и спорта</a:t>
            </a:r>
            <a:endParaRPr lang="ru-RU" altLang="ru-RU" sz="2800" b="1" dirty="0">
              <a:solidFill>
                <a:srgbClr val="000099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116" y="37255"/>
            <a:ext cx="2317332" cy="62537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pSp>
        <p:nvGrpSpPr>
          <p:cNvPr id="27" name="Группа 26"/>
          <p:cNvGrpSpPr/>
          <p:nvPr/>
        </p:nvGrpSpPr>
        <p:grpSpPr>
          <a:xfrm>
            <a:off x="160960" y="2261003"/>
            <a:ext cx="13449311" cy="3211605"/>
            <a:chOff x="144017" y="2571835"/>
            <a:chExt cx="13449311" cy="3211605"/>
          </a:xfrm>
        </p:grpSpPr>
        <p:grpSp>
          <p:nvGrpSpPr>
            <p:cNvPr id="28" name="Группа 45"/>
            <p:cNvGrpSpPr/>
            <p:nvPr/>
          </p:nvGrpSpPr>
          <p:grpSpPr>
            <a:xfrm>
              <a:off x="4663578" y="2592288"/>
              <a:ext cx="8929750" cy="3191152"/>
              <a:chOff x="252662" y="2393934"/>
              <a:chExt cx="8929750" cy="3191152"/>
            </a:xfrm>
          </p:grpSpPr>
          <p:pic>
            <p:nvPicPr>
              <p:cNvPr id="31" name="Picture 2" descr="https://kamensk-uralskiy.ru/uploads/filemanager/6c7/c96/1c1/6c7c961c1808e0414a266afcd9711b149a8facbd7581d2750fcb504f062d5e860_origin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4841067" y="2393934"/>
                <a:ext cx="4289631" cy="2857520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pic>
            <p:nvPicPr>
              <p:cNvPr id="32" name="Picture 4" descr="https://kamensk-uralskiy.ru/uploads/filemanager/4ec/022/d4c/b95/0e0/eb4/4ec022d4cb950e0eb4dc2f4bd28718d082c72eded147effed03338e79ce667e16_origin.jpg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375812" y="2393934"/>
                <a:ext cx="4286281" cy="2857520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sp>
            <p:nvSpPr>
              <p:cNvPr id="41" name="Прямоугольник 40"/>
              <p:cNvSpPr/>
              <p:nvPr/>
            </p:nvSpPr>
            <p:spPr>
              <a:xfrm>
                <a:off x="252662" y="5184976"/>
                <a:ext cx="8929750" cy="400110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bg1"/>
                </a:solidFill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Обновленный  спортивный комплекс «Металлист» (Дом спорта и стадион)</a:t>
                </a:r>
              </a:p>
            </p:txBody>
          </p:sp>
        </p:grpSp>
        <p:pic>
          <p:nvPicPr>
            <p:cNvPr id="29" name="Рисунок 28" descr="https://kamensk-uralskiy.ru/uploads/filemanager/7/3/73aa1544d5fb57a9feda312c9f6b51821568b3afffc8da6bf04c588f1f4c54cbbe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033" y="2571835"/>
              <a:ext cx="4248472" cy="282876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0" name="Прямоугольник 29"/>
            <p:cNvSpPr/>
            <p:nvPr/>
          </p:nvSpPr>
          <p:spPr>
            <a:xfrm>
              <a:off x="144017" y="5052754"/>
              <a:ext cx="4464496" cy="70788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Строительство Центра развития  бокса «Витязь» (2021-2023гг.)</a:t>
              </a:r>
            </a:p>
          </p:txBody>
        </p:sp>
      </p:grpSp>
      <p:grpSp>
        <p:nvGrpSpPr>
          <p:cNvPr id="49" name="Группа 51"/>
          <p:cNvGrpSpPr/>
          <p:nvPr/>
        </p:nvGrpSpPr>
        <p:grpSpPr>
          <a:xfrm>
            <a:off x="322045" y="5568556"/>
            <a:ext cx="13287468" cy="3000396"/>
            <a:chOff x="340473" y="5608644"/>
            <a:chExt cx="13287468" cy="3000396"/>
          </a:xfrm>
        </p:grpSpPr>
        <p:pic>
          <p:nvPicPr>
            <p:cNvPr id="50" name="Рисунок 49" descr="https://kamensk-uralskiy.ru/uploads/filemanager/e7/e6/cd/e7e6cdf0c4b3e7dded46ffdc32a22bfe856268c4cc3eb4160cd96ca002756807c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1067" y="5608644"/>
              <a:ext cx="4286280" cy="264320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</p:pic>
        <p:pic>
          <p:nvPicPr>
            <p:cNvPr id="51" name="Рисунок 50" descr="https://kamensk-uralskiy.ru/uploads/filemanager/5b5/1df/3d5/55c/d7f/5b51df3d555cd7f3df445a929f76ad42812007a49de0482a7a03b2580b619af39_origin.jpg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473" y="5608644"/>
              <a:ext cx="4286280" cy="2643206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</p:pic>
        <p:pic>
          <p:nvPicPr>
            <p:cNvPr id="52" name="Рисунок 51" descr="https://kamensk-uralskiy.ru/uploads/filemanager/2/e/d/2/0/c/2ed20c6a91af36f2ee2cf8505f01552015db5c86514f362c0c079a8291e878e1b5_origin.jpg"/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41661" y="5608644"/>
              <a:ext cx="4286280" cy="2928958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</p:pic>
        <p:sp>
          <p:nvSpPr>
            <p:cNvPr id="53" name="Прямоугольник 52"/>
            <p:cNvSpPr/>
            <p:nvPr/>
          </p:nvSpPr>
          <p:spPr>
            <a:xfrm>
              <a:off x="9269465" y="8208930"/>
              <a:ext cx="4357718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Устройство картинговой трассы</a:t>
              </a:r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340473" y="8208930"/>
              <a:ext cx="8858312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Строительство Легкоатлетического манежа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44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0" y="1672177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развития туризма</a:t>
            </a:r>
          </a:p>
        </p:txBody>
      </p:sp>
      <p:sp>
        <p:nvSpPr>
          <p:cNvPr id="281602" name="AutoShape 2" descr="https://top-fon.com/uploads/posts/2023-01/1674908109_top-fon-com-p-fon-dlya-prezentatsii-aktivnii-otdikh-6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2" name="Picture 2" descr="Picture background"/>
          <p:cNvPicPr>
            <a:picLocks noChangeAspect="1" noChangeArrowheads="1"/>
          </p:cNvPicPr>
          <p:nvPr/>
        </p:nvPicPr>
        <p:blipFill>
          <a:blip r:embed="rId6" cstate="print"/>
          <a:srcRect t="34988" b="31274"/>
          <a:stretch>
            <a:fillRect/>
          </a:stretch>
        </p:blipFill>
        <p:spPr bwMode="auto">
          <a:xfrm>
            <a:off x="10873209" y="53730"/>
            <a:ext cx="2879832" cy="66635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2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56C85031-8A05-3AE2-9FD2-517D307BAFBF}"/>
              </a:ext>
            </a:extLst>
          </p:cNvPr>
          <p:cNvGrpSpPr/>
          <p:nvPr/>
        </p:nvGrpSpPr>
        <p:grpSpPr>
          <a:xfrm>
            <a:off x="2736305" y="2285845"/>
            <a:ext cx="8483264" cy="3114755"/>
            <a:chOff x="5198257" y="2536809"/>
            <a:chExt cx="8483264" cy="3114755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="" xmlns:a16="http://schemas.microsoft.com/office/drawing/2014/main" id="{28F5269D-AB50-884F-9E61-BE3E355F466F}"/>
                </a:ext>
              </a:extLst>
            </p:cNvPr>
            <p:cNvSpPr/>
            <p:nvPr/>
          </p:nvSpPr>
          <p:spPr>
            <a:xfrm>
              <a:off x="5198257" y="5251454"/>
              <a:ext cx="8483264" cy="40011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Организация работы туристско-информационного центра</a:t>
              </a:r>
            </a:p>
          </p:txBody>
        </p:sp>
        <p:pic>
          <p:nvPicPr>
            <p:cNvPr id="29" name="Picture 4">
              <a:extLst>
                <a:ext uri="{FF2B5EF4-FFF2-40B4-BE49-F238E27FC236}">
                  <a16:creationId xmlns="" xmlns:a16="http://schemas.microsoft.com/office/drawing/2014/main" id="{4004FED1-1811-0C82-BD4B-54779A731D3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37" t="22488" r="26718" b="13059"/>
            <a:stretch>
              <a:fillRect/>
            </a:stretch>
          </p:blipFill>
          <p:spPr bwMode="auto">
            <a:xfrm>
              <a:off x="5217067" y="2536809"/>
              <a:ext cx="4071966" cy="2674077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6">
              <a:extLst>
                <a:ext uri="{FF2B5EF4-FFF2-40B4-BE49-F238E27FC236}">
                  <a16:creationId xmlns="" xmlns:a16="http://schemas.microsoft.com/office/drawing/2014/main" id="{94FAB7AA-6089-2ED2-1C52-E28041398DB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97" b="9116"/>
            <a:stretch>
              <a:fillRect/>
            </a:stretch>
          </p:blipFill>
          <p:spPr bwMode="auto">
            <a:xfrm>
              <a:off x="9466679" y="2536809"/>
              <a:ext cx="4214842" cy="2680223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5" name="Группа 34">
            <a:extLst>
              <a:ext uri="{FF2B5EF4-FFF2-40B4-BE49-F238E27FC236}">
                <a16:creationId xmlns="" xmlns:a16="http://schemas.microsoft.com/office/drawing/2014/main" id="{A5A34DD7-EA9D-2A32-B44C-1D6679E05DBF}"/>
              </a:ext>
            </a:extLst>
          </p:cNvPr>
          <p:cNvGrpSpPr/>
          <p:nvPr/>
        </p:nvGrpSpPr>
        <p:grpSpPr>
          <a:xfrm>
            <a:off x="54721" y="5472608"/>
            <a:ext cx="13669027" cy="2500330"/>
            <a:chOff x="54721" y="5965834"/>
            <a:chExt cx="13669027" cy="2500330"/>
          </a:xfrm>
        </p:grpSpPr>
        <p:pic>
          <p:nvPicPr>
            <p:cNvPr id="36" name="Рисунок 35" descr="https://kamensk-uralskiy.ru/uploads/filemanager/94/af/b1/88/94afb188ff7c37d73cff44f4792fb3cb949f542cbb94710a837940f96a3ccdfe2_origin.jpg">
              <a:extLst>
                <a:ext uri="{FF2B5EF4-FFF2-40B4-BE49-F238E27FC236}">
                  <a16:creationId xmlns="" xmlns:a16="http://schemas.microsoft.com/office/drawing/2014/main" id="{F61332BD-3155-0965-83EF-403559146748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2241" y="5965834"/>
              <a:ext cx="3314700" cy="2486025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pic>
          <p:nvPicPr>
            <p:cNvPr id="37" name="Рисунок 36" descr="https://kamensk-uralskiy.ru/uploads/filemanager/ef/e8/77/e1/c0/04/efe877e1c00478989d8f279dc2ed163d158ab76dd6da6508193882b62acb75e2ca_origin.jpg">
              <a:extLst>
                <a:ext uri="{FF2B5EF4-FFF2-40B4-BE49-F238E27FC236}">
                  <a16:creationId xmlns="" xmlns:a16="http://schemas.microsoft.com/office/drawing/2014/main" id="{85769335-3E74-0E93-45F9-05DE8A7CA50C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21" y="5965834"/>
              <a:ext cx="2786082" cy="2500330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pic>
          <p:nvPicPr>
            <p:cNvPr id="38" name="Picture 2" descr="https://kamensk-uralskiy.ru/uploads/filemanager/e/4/e/f/9/e4ef91bf745a0be2f524a4b4d8e9f0a7105cb6211204ebefa57cb8f87ba98f1df1_origin.jpg">
              <a:extLst>
                <a:ext uri="{FF2B5EF4-FFF2-40B4-BE49-F238E27FC236}">
                  <a16:creationId xmlns="" xmlns:a16="http://schemas.microsoft.com/office/drawing/2014/main" id="{3CC77244-A90E-0829-3985-52638EA8F3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269827" y="5965834"/>
              <a:ext cx="3749763" cy="2500330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  <p:pic>
          <p:nvPicPr>
            <p:cNvPr id="39" name="Picture 4" descr="https://kamensk-uralskiy.ru/uploads/filemanager/d8/fb/57/6c/c7/f9/d8fb576cc7f9d7216bdc5369a41e02761067ae104b5da3a7c01a4cde445432a0d9_origin.jpg">
              <a:extLst>
                <a:ext uri="{FF2B5EF4-FFF2-40B4-BE49-F238E27FC236}">
                  <a16:creationId xmlns="" xmlns:a16="http://schemas.microsoft.com/office/drawing/2014/main" id="{D00F3656-B543-83E2-A57B-E7681246B0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0081121" y="5976664"/>
              <a:ext cx="3642627" cy="2489500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24C1A668-C14B-0625-A102-AF44EDAC3F83}"/>
              </a:ext>
            </a:extLst>
          </p:cNvPr>
          <p:cNvSpPr/>
          <p:nvPr/>
        </p:nvSpPr>
        <p:spPr>
          <a:xfrm>
            <a:off x="2800024" y="8024826"/>
            <a:ext cx="8286808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Проект «Урало-сибирская тропа» с Урало-Сибирским фестивалем</a:t>
            </a:r>
          </a:p>
        </p:txBody>
      </p:sp>
    </p:spTree>
    <p:extLst>
      <p:ext uri="{BB962C8B-B14F-4D97-AF65-F5344CB8AC3E}">
        <p14:creationId xmlns:p14="http://schemas.microsoft.com/office/powerpoint/2010/main" val="83459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6" y="0"/>
            <a:ext cx="13892614" cy="859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490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5" name="TextBox 5"/>
          <p:cNvSpPr txBox="1">
            <a:spLocks noChangeArrowheads="1"/>
          </p:cNvSpPr>
          <p:nvPr/>
        </p:nvSpPr>
        <p:spPr bwMode="auto">
          <a:xfrm>
            <a:off x="2088233" y="1758049"/>
            <a:ext cx="9684862" cy="52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/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</a:t>
            </a:r>
            <a:endParaRPr lang="ru-RU" altLang="ru-RU" sz="2800" b="1" dirty="0">
              <a:solidFill>
                <a:srgbClr val="000099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8205" y="0"/>
            <a:ext cx="2317332" cy="63546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pSp>
        <p:nvGrpSpPr>
          <p:cNvPr id="33" name="Группа 32"/>
          <p:cNvGrpSpPr/>
          <p:nvPr/>
        </p:nvGrpSpPr>
        <p:grpSpPr>
          <a:xfrm>
            <a:off x="367600" y="2352263"/>
            <a:ext cx="13030005" cy="6096674"/>
            <a:chOff x="435492" y="2571151"/>
            <a:chExt cx="13030005" cy="6096674"/>
          </a:xfrm>
        </p:grpSpPr>
        <p:pic>
          <p:nvPicPr>
            <p:cNvPr id="34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492" y="2571151"/>
              <a:ext cx="3956997" cy="264584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4972" y="2581994"/>
              <a:ext cx="3972013" cy="265731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6" name="Рисунок 35" descr="https://kamensk-uralskiy.ru/uploads/filemanager/f18/4f6/2b6/bba/227/710/f184f62b6bba227710897caf9d9d20581501bd6fab4538660d8279408147105b6b_origin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89033" y="2610301"/>
              <a:ext cx="4176464" cy="260669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7" name="Рисунок 36" descr="https://kamensk-uralskiy.ru/uploads/filemanager/2/24e68b32925591816ff97ab2450c82f0100d155e6c3b632563788c1a9da42e2be9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0894" y="5976664"/>
              <a:ext cx="4298379" cy="269116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8" name="Рисунок 37" descr="https://kamensk-uralskiy.ru/uploads/filemanager/b8/75/3f/09/72/9c/b8753f09729c5a5a094c217a0f2976e7109ad185a84c0a68b332c123cb9615ee4d_origin.jpg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6265" y="5976664"/>
              <a:ext cx="4320480" cy="269116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39" name="Прямоугольник 38"/>
          <p:cNvSpPr/>
          <p:nvPr/>
        </p:nvSpPr>
        <p:spPr>
          <a:xfrm>
            <a:off x="367600" y="5200545"/>
            <a:ext cx="13030005" cy="40011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«Байновский сад» (2023-2024 г.г.)</a:t>
            </a:r>
          </a:p>
        </p:txBody>
      </p:sp>
    </p:spTree>
    <p:extLst>
      <p:ext uri="{BB962C8B-B14F-4D97-AF65-F5344CB8AC3E}">
        <p14:creationId xmlns:p14="http://schemas.microsoft.com/office/powerpoint/2010/main" val="83860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6" y="0"/>
            <a:ext cx="13892614" cy="859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490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450" y="1766519"/>
            <a:ext cx="13824014" cy="563837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инженерной инфраструктуры</a:t>
            </a:r>
          </a:p>
        </p:txBody>
      </p:sp>
      <p:grpSp>
        <p:nvGrpSpPr>
          <p:cNvPr id="20" name="Группа 19"/>
          <p:cNvGrpSpPr/>
          <p:nvPr/>
        </p:nvGrpSpPr>
        <p:grpSpPr>
          <a:xfrm>
            <a:off x="360041" y="2330356"/>
            <a:ext cx="8773264" cy="5715040"/>
            <a:chOff x="4761674" y="2965438"/>
            <a:chExt cx="8773264" cy="5715040"/>
          </a:xfrm>
        </p:grpSpPr>
        <p:pic>
          <p:nvPicPr>
            <p:cNvPr id="21" name="Рисунок 20" descr="https://kamensk-uralskiy.ru/uploads/filemanager/18/ab/2d/66/8c/18ab2d668ce3bbc2f777dbe7e923a8dd15bec158c41aa79bfc44d3c908fc72857e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19173" y="2969374"/>
              <a:ext cx="4215765" cy="278214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2" name="Picture 4" descr="https://kamensk-uralskiy.ru/uploads/filemanager/e/e12f04e4b06cf80893785d1cfaaf65f280f39453eb46f5e2a4bc1585bd006ec46_orig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761674" y="2965438"/>
              <a:ext cx="4258517" cy="276226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3" name="Picture 6" descr="https://kamensk-uralskiy.ru/uploads/filemanager/f/fac6c92376b18d2e4aac9092a420b78e8e77bd709e57c6bf1a4a29dab30f4ce61_origin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761674" y="5894396"/>
              <a:ext cx="4258517" cy="278608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9361041" y="2330356"/>
            <a:ext cx="4071967" cy="27622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400" b="1">
                <a:solidFill>
                  <a:srgbClr val="252571"/>
                </a:solidFill>
                <a:latin typeface="Times New Roman" panose="02020603050405020304" pitchFamily="18" charset="0"/>
              </a:defRPr>
            </a:lvl1pPr>
          </a:lstStyle>
          <a:p>
            <a:pPr algn="ctr"/>
            <a:r>
              <a:rPr lang="ru-RU" b="0" dirty="0"/>
              <a:t>Завершено строительство второго подающего водовода </a:t>
            </a:r>
            <a:br>
              <a:rPr lang="ru-RU" b="0" dirty="0"/>
            </a:br>
            <a:r>
              <a:rPr lang="ru-RU" b="0" dirty="0"/>
              <a:t>от водозаборных сооружений на Нижне-Сысертском водохранилище</a:t>
            </a:r>
          </a:p>
          <a:p>
            <a:pPr algn="ctr"/>
            <a:r>
              <a:rPr lang="ru-RU" dirty="0"/>
              <a:t>2019-2025гг – </a:t>
            </a:r>
          </a:p>
          <a:p>
            <a:pPr algn="ctr"/>
            <a:r>
              <a:rPr lang="ru-RU" dirty="0"/>
              <a:t>более 3,3 млрд. руб.</a:t>
            </a:r>
          </a:p>
        </p:txBody>
      </p:sp>
      <p:pic>
        <p:nvPicPr>
          <p:cNvPr id="26" name="Picture 2" descr="https://kamensk-uralskiy.ru/uploads/filemanager/3b9/79d/51a/3ec/4fb/338/918/3b979d51a3ec4fb33891879f03ea51198ee3c7b8592cf5cfa41ef89eb29716d5f_origi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361041" y="5284321"/>
            <a:ext cx="4071966" cy="278608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7" name="Рисунок 26" descr="https://kamensk-uralskiy.ru/uploads/filemanager/61/61aae47d951434c45f9121e470c28e9e15eac02012539db738b39ddafda7e9eb78_origin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96545" y="5284321"/>
            <a:ext cx="4236760" cy="27610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3840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6" y="0"/>
            <a:ext cx="13892614" cy="859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450" y="1766519"/>
            <a:ext cx="13824014" cy="563837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транспортной инфраструктуры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1152129" y="2354443"/>
            <a:ext cx="12266608" cy="6646557"/>
            <a:chOff x="1152129" y="2210427"/>
            <a:chExt cx="12266608" cy="6646557"/>
          </a:xfrm>
        </p:grpSpPr>
        <p:grpSp>
          <p:nvGrpSpPr>
            <p:cNvPr id="23" name="Группа 21"/>
            <p:cNvGrpSpPr/>
            <p:nvPr/>
          </p:nvGrpSpPr>
          <p:grpSpPr>
            <a:xfrm>
              <a:off x="4464497" y="2232248"/>
              <a:ext cx="8954239" cy="5853930"/>
              <a:chOff x="4680521" y="3162314"/>
              <a:chExt cx="8954239" cy="5853930"/>
            </a:xfrm>
          </p:grpSpPr>
          <p:pic>
            <p:nvPicPr>
              <p:cNvPr id="27" name="Рисунок 26" descr="https://kamensk-uralskiy.ru/uploads/filemanager/f/4/f453c95d072066b001962fd8b72a5cbf817eef529fba1227a870f6846d88152a6_origin.jpg"/>
              <p:cNvPicPr/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88139" y="3162314"/>
                <a:ext cx="4346621" cy="2863322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pic>
            <p:nvPicPr>
              <p:cNvPr id="28" name="Рисунок 27" descr="https://kamensk-uralskiy.ru/uploads/filemanager/0/6/6/8/0668e91a77385f52ab783777536582d38b0e27905cbd9879e71060b5d0b76985b_origin.jpg"/>
              <p:cNvPicPr/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80521" y="3162314"/>
                <a:ext cx="4464495" cy="2863322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  <p:pic>
            <p:nvPicPr>
              <p:cNvPr id="33" name="Рисунок 32" descr="https://kamensk-uralskiy.ru/uploads/filemanager/b45/a94/b45a9416164f18394f0971160ac67367154a8edf3f960690c4f7560ef3865df9ca_origin.jpg"/>
              <p:cNvPicPr/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4777" y="6152922"/>
                <a:ext cx="3888432" cy="2863322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</p:pic>
        </p:grpSp>
        <p:sp>
          <p:nvSpPr>
            <p:cNvPr id="25" name="TextBox 23"/>
            <p:cNvSpPr txBox="1">
              <a:spLocks noChangeArrowheads="1"/>
            </p:cNvSpPr>
            <p:nvPr/>
          </p:nvSpPr>
          <p:spPr bwMode="auto">
            <a:xfrm>
              <a:off x="4464497" y="7841321"/>
              <a:ext cx="8954240" cy="101566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Строительство улицы Героев Отечества на участке </a:t>
              </a:r>
            </a:p>
            <a:p>
              <a:r>
                <a:rPr lang="ru-RU" dirty="0"/>
                <a:t>от ул. Октябрьская до ул. Каменская (484 м) </a:t>
              </a:r>
            </a:p>
            <a:p>
              <a:r>
                <a:rPr lang="ru-RU" dirty="0"/>
                <a:t>Ввод в эксплуатацию – февраль 2024г. </a:t>
              </a:r>
            </a:p>
          </p:txBody>
        </p:sp>
        <p:pic>
          <p:nvPicPr>
            <p:cNvPr id="26" name="Picture 3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015" t="25560" r="6796" b="33310"/>
            <a:stretch/>
          </p:blipFill>
          <p:spPr bwMode="auto">
            <a:xfrm>
              <a:off x="1152129" y="2210427"/>
              <a:ext cx="2448272" cy="5638445"/>
            </a:xfrm>
            <a:prstGeom prst="rect">
              <a:avLst/>
            </a:prstGeom>
            <a:noFill/>
            <a:ln w="2222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36" name="TextBox 23"/>
          <p:cNvSpPr txBox="1">
            <a:spLocks noChangeArrowheads="1"/>
          </p:cNvSpPr>
          <p:nvPr/>
        </p:nvSpPr>
        <p:spPr bwMode="auto">
          <a:xfrm>
            <a:off x="432049" y="7985337"/>
            <a:ext cx="3744416" cy="101566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/>
              <a:t>Проект</a:t>
            </a:r>
          </a:p>
          <a:p>
            <a:r>
              <a:rPr lang="ru-RU" dirty="0"/>
              <a:t>«Строительство дублера Байновского моста»</a:t>
            </a:r>
          </a:p>
        </p:txBody>
      </p:sp>
    </p:spTree>
    <p:extLst>
      <p:ext uri="{BB962C8B-B14F-4D97-AF65-F5344CB8AC3E}">
        <p14:creationId xmlns:p14="http://schemas.microsoft.com/office/powerpoint/2010/main" val="24901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-12701" y="1800200"/>
            <a:ext cx="1383824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2232248" y="2648892"/>
            <a:ext cx="9361040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Количество субъектов МСП (на начало года)</a:t>
            </a:r>
          </a:p>
        </p:txBody>
      </p:sp>
      <p:graphicFrame>
        <p:nvGraphicFramePr>
          <p:cNvPr id="25293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9036544"/>
              </p:ext>
            </p:extLst>
          </p:nvPr>
        </p:nvGraphicFramePr>
        <p:xfrm>
          <a:off x="1424707" y="3120076"/>
          <a:ext cx="10976123" cy="4951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942" name="Лист" r:id="rId7" imgW="8694420" imgH="3787140" progId="Excel.Sheet.8">
                  <p:embed/>
                </p:oleObj>
              </mc:Choice>
              <mc:Fallback>
                <p:oleObj name="Лист" r:id="rId7" imgW="8694420" imgH="3787140" progId="Excel.Shee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4707" y="3120076"/>
                        <a:ext cx="10976123" cy="49514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</p:spTree>
    <p:extLst>
      <p:ext uri="{BB962C8B-B14F-4D97-AF65-F5344CB8AC3E}">
        <p14:creationId xmlns:p14="http://schemas.microsoft.com/office/powerpoint/2010/main" val="171111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20081" y="1800200"/>
            <a:ext cx="1288943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678728"/>
              </p:ext>
            </p:extLst>
          </p:nvPr>
        </p:nvGraphicFramePr>
        <p:xfrm>
          <a:off x="108011" y="2736304"/>
          <a:ext cx="13609513" cy="17989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6955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644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329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9592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372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9167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9167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730486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Муниципальная  подпрограмма «Содействие развитию малого и среднего предпринимательства»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2021-2025гг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2767">
                <a:tc>
                  <a:txBody>
                    <a:bodyPr/>
                    <a:lstStyle/>
                    <a:p>
                      <a:r>
                        <a:rPr lang="ru-RU" sz="22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освоено средств (за счет МБ),</a:t>
                      </a:r>
                      <a:r>
                        <a:rPr lang="ru-RU" sz="2200" baseline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млн.руб.</a:t>
                      </a:r>
                      <a:endParaRPr lang="ru-RU" sz="2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14,2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13,15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10,15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23,6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20,8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2767">
                <a:tc>
                  <a:txBody>
                    <a:bodyPr/>
                    <a:lstStyle/>
                    <a:p>
                      <a:r>
                        <a:rPr lang="ru-RU" sz="2200" b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создано рабочих мест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923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9" name="Группа 18"/>
          <p:cNvGrpSpPr/>
          <p:nvPr/>
        </p:nvGrpSpPr>
        <p:grpSpPr>
          <a:xfrm>
            <a:off x="648740" y="5184576"/>
            <a:ext cx="12601400" cy="2776374"/>
            <a:chOff x="504057" y="5904656"/>
            <a:chExt cx="12601400" cy="2776374"/>
          </a:xfrm>
        </p:grpSpPr>
        <p:pic>
          <p:nvPicPr>
            <p:cNvPr id="182366" name="Picture 9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64" y="5904656"/>
              <a:ext cx="4183309" cy="237626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82368" name="Picture 96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41" b="6835"/>
            <a:stretch/>
          </p:blipFill>
          <p:spPr bwMode="auto">
            <a:xfrm>
              <a:off x="5109567" y="5904656"/>
              <a:ext cx="3963442" cy="237626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504057" y="8280920"/>
              <a:ext cx="12601400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Открытие центра «Мой бизнес» </a:t>
              </a:r>
            </a:p>
          </p:txBody>
        </p:sp>
        <p:pic>
          <p:nvPicPr>
            <p:cNvPr id="16" name="Picture 95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5" b="3542"/>
            <a:stretch/>
          </p:blipFill>
          <p:spPr bwMode="auto">
            <a:xfrm>
              <a:off x="9497125" y="5904656"/>
              <a:ext cx="3608332" cy="235117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</p:spTree>
    <p:extLst>
      <p:ext uri="{BB962C8B-B14F-4D97-AF65-F5344CB8AC3E}">
        <p14:creationId xmlns:p14="http://schemas.microsoft.com/office/powerpoint/2010/main" val="264812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20081" y="1800200"/>
            <a:ext cx="1288943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pic>
        <p:nvPicPr>
          <p:cNvPr id="19" name="Рисунок 18" descr="https://kamensk-uralskiy.ru/uploads/filemanager/fe9/8c8/dc0/308/fe98c8dc03083ed6c05a7b07994fd5f18c440bfe2e8314b1ccd96dbbc313c2c9e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106" y="2773560"/>
            <a:ext cx="5858383" cy="400330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0" name="Picture 2" descr="https://kamensk-uralskiy.ru/uploads/filemanager/b/4/b477617e894f3fac046ed0225266bbdc8a09cabe3c7ef232dfb8bbe2ea45d929d_origin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11547" r="6216" b="7173"/>
          <a:stretch/>
        </p:blipFill>
        <p:spPr bwMode="auto">
          <a:xfrm>
            <a:off x="464660" y="2808312"/>
            <a:ext cx="6664133" cy="4012332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526E312-6315-4E1A-B87E-54C76BDAA685}"/>
              </a:ext>
            </a:extLst>
          </p:cNvPr>
          <p:cNvSpPr txBox="1"/>
          <p:nvPr/>
        </p:nvSpPr>
        <p:spPr>
          <a:xfrm>
            <a:off x="1930622" y="7272808"/>
            <a:ext cx="18473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4089FC5B-07F0-4E85-9B99-193C6AA109CC}"/>
              </a:ext>
            </a:extLst>
          </p:cNvPr>
          <p:cNvSpPr/>
          <p:nvPr/>
        </p:nvSpPr>
        <p:spPr>
          <a:xfrm>
            <a:off x="460048" y="6883156"/>
            <a:ext cx="66641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449 школьников и студентов </a:t>
            </a:r>
          </a:p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61 проект</a:t>
            </a:r>
          </a:p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 открыли собственный бизнес</a:t>
            </a:r>
            <a:endParaRPr lang="ru-RU" sz="2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CC693F7D-F9AD-4BA5-B4DB-5BB1C0A966EB}"/>
              </a:ext>
            </a:extLst>
          </p:cNvPr>
          <p:cNvSpPr/>
          <p:nvPr/>
        </p:nvSpPr>
        <p:spPr>
          <a:xfrm>
            <a:off x="7490715" y="6845267"/>
            <a:ext cx="59131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233 участника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E90E64B9-A8F8-4038-8522-73E787D8FEDD}"/>
              </a:ext>
            </a:extLst>
          </p:cNvPr>
          <p:cNvSpPr/>
          <p:nvPr/>
        </p:nvSpPr>
        <p:spPr>
          <a:xfrm>
            <a:off x="7535105" y="7221710"/>
            <a:ext cx="58583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создано </a:t>
            </a:r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275 рабочих мест </a:t>
            </a:r>
          </a:p>
        </p:txBody>
      </p:sp>
    </p:spTree>
    <p:extLst>
      <p:ext uri="{BB962C8B-B14F-4D97-AF65-F5344CB8AC3E}">
        <p14:creationId xmlns:p14="http://schemas.microsoft.com/office/powerpoint/2010/main" val="339817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20081" y="1800200"/>
            <a:ext cx="1288943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035189"/>
              </p:ext>
            </p:extLst>
          </p:nvPr>
        </p:nvGraphicFramePr>
        <p:xfrm>
          <a:off x="108012" y="2508712"/>
          <a:ext cx="13609513" cy="23803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6955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644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329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9592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372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9167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9167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730486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Муниципальная  подпрограмма «Содействие развитию малого и среднего предпринимательства»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2025г.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2021-2025гг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9486">
                <a:tc>
                  <a:txBody>
                    <a:bodyPr/>
                    <a:lstStyle/>
                    <a:p>
                      <a:pPr marL="0" algn="l" defTabSz="1316645" rtl="0" eaLnBrk="1" latinLnBrk="0" hangingPunct="1"/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выдано займов Фондом,  ед./млн. руб.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 / 48,4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 / 32,3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36 / 52,0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/ 21,6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 / 15,2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125 /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169,5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9486">
                <a:tc>
                  <a:txBody>
                    <a:bodyPr/>
                    <a:lstStyle/>
                    <a:p>
                      <a:pPr marL="0" algn="l" defTabSz="1316645" rtl="0" eaLnBrk="1" latinLnBrk="0" hangingPunct="1"/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выдано займов через СОФПП, ед./млн.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64 / 102,4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78 / 110,8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60 /117,0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 /108,9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44 /73,8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246 / 512,9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9" name="Группа 18"/>
          <p:cNvGrpSpPr/>
          <p:nvPr/>
        </p:nvGrpSpPr>
        <p:grpSpPr>
          <a:xfrm>
            <a:off x="584980" y="5200545"/>
            <a:ext cx="12601400" cy="2776374"/>
            <a:chOff x="504057" y="5904656"/>
            <a:chExt cx="12601400" cy="2776374"/>
          </a:xfrm>
        </p:grpSpPr>
        <p:pic>
          <p:nvPicPr>
            <p:cNvPr id="182366" name="Picture 94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064" y="5904656"/>
              <a:ext cx="4183309" cy="237626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82368" name="Picture 96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41" b="6835"/>
            <a:stretch/>
          </p:blipFill>
          <p:spPr bwMode="auto">
            <a:xfrm>
              <a:off x="5109567" y="5904656"/>
              <a:ext cx="3963442" cy="237626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504057" y="8280920"/>
              <a:ext cx="12601400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Открыт Центр </a:t>
              </a:r>
              <a:r>
                <a:rPr lang="ru-RU" dirty="0"/>
                <a:t>«Мой бизнес» </a:t>
              </a:r>
            </a:p>
          </p:txBody>
        </p:sp>
        <p:pic>
          <p:nvPicPr>
            <p:cNvPr id="16" name="Picture 95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5" b="3542"/>
            <a:stretch/>
          </p:blipFill>
          <p:spPr bwMode="auto">
            <a:xfrm>
              <a:off x="9497125" y="5904656"/>
              <a:ext cx="3608332" cy="235117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</p:spTree>
    <p:extLst>
      <p:ext uri="{BB962C8B-B14F-4D97-AF65-F5344CB8AC3E}">
        <p14:creationId xmlns:p14="http://schemas.microsoft.com/office/powerpoint/2010/main" val="171111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20081" y="1800200"/>
            <a:ext cx="1288943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pic>
        <p:nvPicPr>
          <p:cNvPr id="253954" name="Picture 2" descr="https://kamensk-uralskiy.ru/uploads/filemanager/6/e/5/6e5d120bd96d1f1e7bc75702a658670d9b45146d53ba719ca5fc89c342e7dd236_origi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3" y="3091721"/>
            <a:ext cx="6276646" cy="428338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98B641C-9BC5-43BA-B5BC-765E41E9A6D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5"/>
          <a:stretch/>
        </p:blipFill>
        <p:spPr>
          <a:xfrm>
            <a:off x="7992889" y="2425316"/>
            <a:ext cx="4652594" cy="561619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38856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20081" y="1800200"/>
            <a:ext cx="1288943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pic>
        <p:nvPicPr>
          <p:cNvPr id="253956" name="Picture 4" descr="https://kamensk-uralskiy.ru/uploads/filemanager/26/fd/b8/80/26fdb880dcab0286a5756665582f38c0830a2b3cea34ac23c1d91f90abc9363f5_origi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3" y="2448272"/>
            <a:ext cx="4320480" cy="283256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958" name="Picture 6" descr="https://kamensk-uralskiy.ru/uploads/filemanager/f5/e7/08/1d/f5e7081db4267d62fbe4cb2598f1105084ba4f57e6d318093980f95a42e7ba31e_origi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923" y="2463080"/>
            <a:ext cx="4320480" cy="281775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960" name="Picture 8" descr="https://kamensk-uralskiy.ru/uploads/filemanager/1/a/2/6/7/9/1a26798830fa85cb2cb0010cc0cc0ced8ce6856edcd67d16f76de684cdf139a56_origi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143" y="5524133"/>
            <a:ext cx="4189528" cy="276827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962" name="Picture 10" descr="https://kamensk-uralskiy.ru/uploads/filemanager/f2/c5/64/0a/f2c5640a08996bc9d25d9bde0b63c1d08e2929b978d537af2fe778abfa89da767_origin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033" y="2463080"/>
            <a:ext cx="4226638" cy="281775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964" name="Picture 12" descr="https://kamensk-uralskiy.ru/uploads/filemanager/a2c/df2/7ff/955/47d/5b7/fa5/a2cdf27ff95547d5b7fa5020d5ec4ccd84d4a6346c2f0a33b8aa861b7a4b1fecb_origin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65" y="5463617"/>
            <a:ext cx="4333967" cy="288931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966" name="Picture 14" descr="https://kamensk-uralskiy.ru/uploads/filemanager/da2/a73/ed8/e50/da2a73ed8e508e821801ec3482de1d9a84615089e38e3b3a6ac0b941ebdd1e7fa_origin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923" y="5510904"/>
            <a:ext cx="4309591" cy="287306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00401" y="8476328"/>
            <a:ext cx="64087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Выставка «Выбираем наше, Каменское»</a:t>
            </a:r>
          </a:p>
        </p:txBody>
      </p:sp>
    </p:spTree>
    <p:extLst>
      <p:ext uri="{BB962C8B-B14F-4D97-AF65-F5344CB8AC3E}">
        <p14:creationId xmlns:p14="http://schemas.microsoft.com/office/powerpoint/2010/main" val="325566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20081" y="1800200"/>
            <a:ext cx="1288943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7F93359-6813-419F-91A5-8BDB7A26A0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29" y="2403262"/>
            <a:ext cx="5420002" cy="376427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590CABB-0634-4F79-81AA-F5251EBC091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212" y="6408712"/>
            <a:ext cx="10738173" cy="172819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1759DC3-71CE-49E5-9D2D-61579BC96E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761" y="2403262"/>
            <a:ext cx="5863580" cy="376427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5397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2047" y="7591145"/>
            <a:ext cx="14635454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20081" y="1800200"/>
            <a:ext cx="12889433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Содействие развитию малого и среднего предпринимательства</a:t>
            </a:r>
          </a:p>
        </p:txBody>
      </p:sp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pic>
        <p:nvPicPr>
          <p:cNvPr id="254980" name="Picture 4" descr="https://sun9-84.userapi.com/s/v1/ig2/zpT0MlJERRzObEtpZNuJfi3dNxqAILQcAipc18WeEgO93OzgTyrM3tpZdwdV9whlxYsZaksNAc8LW9pbVQMepUCH.jpg?quality=95&amp;as=32x23,48x34,72x51,108x77,160x114,240x171,360x257,480x342,540x385,640x456,720x514,1080x770,1280x913&amp;from=bu&amp;u=pU6X-ytR77Tyr2XEbXSN7IMo9yn8FyfGIRlO4Ee8X-E&amp;cs=1280x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761" y="2448272"/>
            <a:ext cx="6057189" cy="428516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4983" name="Picture 7" descr="Picture backgrou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96" y="2448272"/>
            <a:ext cx="5256193" cy="424985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4" name="Прямоугольник 23"/>
          <p:cNvSpPr/>
          <p:nvPr/>
        </p:nvSpPr>
        <p:spPr>
          <a:xfrm>
            <a:off x="6854848" y="6959542"/>
            <a:ext cx="6063886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Победители народной премии «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Каменсквыбирает.РФ</a:t>
            </a:r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2025 года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21A8E7C-EED1-4CB5-855D-3060E1F9ED56}"/>
              </a:ext>
            </a:extLst>
          </p:cNvPr>
          <p:cNvSpPr txBox="1"/>
          <p:nvPr/>
        </p:nvSpPr>
        <p:spPr>
          <a:xfrm>
            <a:off x="504057" y="6959542"/>
            <a:ext cx="6048671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4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/>
              <a:t>Ежегодно по 5 номинаций</a:t>
            </a:r>
          </a:p>
          <a:p>
            <a:r>
              <a:rPr lang="ru-RU" dirty="0"/>
              <a:t>Количество </a:t>
            </a:r>
            <a:r>
              <a:rPr lang="ru-RU" dirty="0" smtClean="0"/>
              <a:t>голосующих более 8 тыс. чел.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47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27 мая 2026 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0" y="4629406"/>
            <a:ext cx="13838239" cy="748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4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19680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24178</TotalTime>
  <Words>1015</Words>
  <Application>Microsoft Office PowerPoint</Application>
  <PresentationFormat>Произвольный</PresentationFormat>
  <Paragraphs>274</Paragraphs>
  <Slides>25</Slides>
  <Notes>25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Тема Office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lov</cp:lastModifiedBy>
  <cp:revision>1456</cp:revision>
  <dcterms:created xsi:type="dcterms:W3CDTF">2019-05-20T09:30:16Z</dcterms:created>
  <dcterms:modified xsi:type="dcterms:W3CDTF">2026-05-22T06:48:55Z</dcterms:modified>
</cp:coreProperties>
</file>