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64" r:id="rId2"/>
    <p:sldId id="263" r:id="rId3"/>
    <p:sldId id="271" r:id="rId4"/>
    <p:sldId id="265" r:id="rId5"/>
    <p:sldId id="266" r:id="rId6"/>
    <p:sldId id="267" r:id="rId7"/>
    <p:sldId id="268" r:id="rId8"/>
    <p:sldId id="269" r:id="rId9"/>
    <p:sldId id="272" r:id="rId10"/>
    <p:sldId id="270" r:id="rId11"/>
  </p:sldIdLst>
  <p:sldSz cx="12801600" cy="9601200" type="A3"/>
  <p:notesSz cx="9947275" cy="6858000"/>
  <p:defaultTextStyle>
    <a:defPPr>
      <a:defRPr lang="en-US"/>
    </a:defPPr>
    <a:lvl1pPr marL="0" algn="l" defTabSz="1075132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1pPr>
    <a:lvl2pPr marL="537565" algn="l" defTabSz="1075132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2pPr>
    <a:lvl3pPr marL="1075132" algn="l" defTabSz="1075132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3pPr>
    <a:lvl4pPr marL="1612697" algn="l" defTabSz="1075132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4pPr>
    <a:lvl5pPr marL="2150263" algn="l" defTabSz="1075132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5pPr>
    <a:lvl6pPr marL="2687828" algn="l" defTabSz="1075132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6pPr>
    <a:lvl7pPr marL="3225393" algn="l" defTabSz="1075132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7pPr>
    <a:lvl8pPr marL="3762960" algn="l" defTabSz="1075132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8pPr>
    <a:lvl9pPr marL="4300525" algn="l" defTabSz="1075132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D3A3B3E5-9532-43C8-8B50-8EE7AC69A9CA}">
          <p14:sldIdLst>
            <p14:sldId id="264"/>
            <p14:sldId id="263"/>
            <p14:sldId id="271"/>
            <p14:sldId id="265"/>
            <p14:sldId id="266"/>
            <p14:sldId id="267"/>
            <p14:sldId id="268"/>
            <p14:sldId id="269"/>
            <p14:sldId id="272"/>
            <p14:sldId id="27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20" userDrawn="1">
          <p15:clr>
            <a:srgbClr val="A4A3A4"/>
          </p15:clr>
        </p15:guide>
        <p15:guide id="2" pos="2603" userDrawn="1">
          <p15:clr>
            <a:srgbClr val="A4A3A4"/>
          </p15:clr>
        </p15:guide>
        <p15:guide id="3" orient="horz" pos="650" userDrawn="1">
          <p15:clr>
            <a:srgbClr val="A4A3A4"/>
          </p15:clr>
        </p15:guide>
        <p15:guide id="4" pos="199" userDrawn="1">
          <p15:clr>
            <a:srgbClr val="A4A3A4"/>
          </p15:clr>
        </p15:guide>
        <p15:guide id="5" pos="7865" userDrawn="1">
          <p15:clr>
            <a:srgbClr val="A4A3A4"/>
          </p15:clr>
        </p15:guide>
        <p15:guide id="6" pos="2822" userDrawn="1">
          <p15:clr>
            <a:srgbClr val="A4A3A4"/>
          </p15:clr>
        </p15:guide>
        <p15:guide id="7" pos="5233" userDrawn="1">
          <p15:clr>
            <a:srgbClr val="A4A3A4"/>
          </p15:clr>
        </p15:guide>
        <p15:guide id="8" pos="5447" userDrawn="1">
          <p15:clr>
            <a:srgbClr val="A4A3A4"/>
          </p15:clr>
        </p15:guide>
        <p15:guide id="9" orient="horz" pos="2074" userDrawn="1">
          <p15:clr>
            <a:srgbClr val="A4A3A4"/>
          </p15:clr>
        </p15:guide>
        <p15:guide id="10" orient="horz" pos="2213" userDrawn="1">
          <p15:clr>
            <a:srgbClr val="A4A3A4"/>
          </p15:clr>
        </p15:guide>
        <p15:guide id="11" orient="horz" pos="3892" userDrawn="1">
          <p15:clr>
            <a:srgbClr val="A4A3A4"/>
          </p15:clr>
        </p15:guide>
        <p15:guide id="12" orient="horz" pos="4016" userDrawn="1">
          <p15:clr>
            <a:srgbClr val="A4A3A4"/>
          </p15:clr>
        </p15:guide>
        <p15:guide id="13" pos="321" userDrawn="1">
          <p15:clr>
            <a:srgbClr val="A4A3A4"/>
          </p15:clr>
        </p15:guide>
        <p15:guide id="14" orient="horz" pos="569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A0"/>
    <a:srgbClr val="6AB3E7"/>
    <a:srgbClr val="E14A20"/>
    <a:srgbClr val="034896"/>
    <a:srgbClr val="CF45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86" autoAdjust="0"/>
    <p:restoredTop sz="94622" autoAdjust="0"/>
  </p:normalViewPr>
  <p:slideViewPr>
    <p:cSldViewPr snapToGrid="0">
      <p:cViewPr varScale="1">
        <p:scale>
          <a:sx n="61" d="100"/>
          <a:sy n="61" d="100"/>
        </p:scale>
        <p:origin x="1836" y="72"/>
      </p:cViewPr>
      <p:guideLst>
        <p:guide orient="horz" pos="420"/>
        <p:guide pos="2603"/>
        <p:guide orient="horz" pos="650"/>
        <p:guide pos="199"/>
        <p:guide pos="7865"/>
        <p:guide pos="2822"/>
        <p:guide pos="5233"/>
        <p:guide pos="5447"/>
        <p:guide orient="horz" pos="2074"/>
        <p:guide orient="horz" pos="2213"/>
        <p:guide orient="horz" pos="3892"/>
        <p:guide orient="horz" pos="4016"/>
        <p:guide pos="321"/>
        <p:guide orient="horz" pos="569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11461" cy="343155"/>
          </a:xfrm>
          <a:prstGeom prst="rect">
            <a:avLst/>
          </a:prstGeom>
        </p:spPr>
        <p:txBody>
          <a:bodyPr vert="horz" lIns="84189" tIns="42094" rIns="84189" bIns="42094" rtlCol="0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33727" y="1"/>
            <a:ext cx="4311461" cy="343155"/>
          </a:xfrm>
          <a:prstGeom prst="rect">
            <a:avLst/>
          </a:prstGeom>
        </p:spPr>
        <p:txBody>
          <a:bodyPr vert="horz" lIns="84189" tIns="42094" rIns="84189" bIns="42094" rtlCol="0"/>
          <a:lstStyle>
            <a:lvl1pPr algn="r">
              <a:defRPr sz="1100"/>
            </a:lvl1pPr>
          </a:lstStyle>
          <a:p>
            <a:fld id="{06873308-E807-47AA-811D-A92873B1A901}" type="datetimeFigureOut">
              <a:rPr lang="ru-RU" smtClean="0"/>
              <a:t>22.03.2026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13828"/>
            <a:ext cx="4311461" cy="343154"/>
          </a:xfrm>
          <a:prstGeom prst="rect">
            <a:avLst/>
          </a:prstGeom>
        </p:spPr>
        <p:txBody>
          <a:bodyPr vert="horz" lIns="84189" tIns="42094" rIns="84189" bIns="42094" rtlCol="0" anchor="b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33727" y="6513828"/>
            <a:ext cx="4311461" cy="343154"/>
          </a:xfrm>
          <a:prstGeom prst="rect">
            <a:avLst/>
          </a:prstGeom>
        </p:spPr>
        <p:txBody>
          <a:bodyPr vert="horz" lIns="84189" tIns="42094" rIns="84189" bIns="42094" rtlCol="0" anchor="b"/>
          <a:lstStyle>
            <a:lvl1pPr algn="r">
              <a:defRPr sz="1100"/>
            </a:lvl1pPr>
          </a:lstStyle>
          <a:p>
            <a:fld id="{B8122803-9F60-4120-9814-51CD97BF2C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41194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259138" y="520700"/>
            <a:ext cx="3429000" cy="2571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ru-RU" sz="1700" b="0" strike="noStrike" spc="-1">
                <a:solidFill>
                  <a:srgbClr val="000000"/>
                </a:solidFill>
                <a:latin typeface="Arial"/>
              </a:rPr>
              <a:t>Для перемещения страницы щёлкните мышью</a:t>
            </a:r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994771" y="3257492"/>
            <a:ext cx="7957688" cy="308592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125" name="PlaceHolder 3"/>
          <p:cNvSpPr>
            <a:spLocks noGrp="1"/>
          </p:cNvSpPr>
          <p:nvPr>
            <p:ph type="hdr"/>
          </p:nvPr>
        </p:nvSpPr>
        <p:spPr>
          <a:xfrm>
            <a:off x="1" y="0"/>
            <a:ext cx="4316829" cy="342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ru-RU" sz="1300" b="0" strike="noStrike" spc="-1">
                <a:latin typeface="Times New Roman"/>
              </a:rPr>
              <a:t>&lt;верхний колонтитул&gt;</a:t>
            </a:r>
          </a:p>
        </p:txBody>
      </p:sp>
      <p:sp>
        <p:nvSpPr>
          <p:cNvPr id="126" name="PlaceHolder 4"/>
          <p:cNvSpPr>
            <a:spLocks noGrp="1"/>
          </p:cNvSpPr>
          <p:nvPr>
            <p:ph type="dt" idx="10"/>
          </p:nvPr>
        </p:nvSpPr>
        <p:spPr>
          <a:xfrm>
            <a:off x="5630400" y="0"/>
            <a:ext cx="4316829" cy="342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r">
              <a:buNone/>
              <a:defRPr lang="ru-RU" sz="1300" b="0" strike="noStrike" spc="-1">
                <a:latin typeface="Times New Roman"/>
              </a:defRPr>
            </a:lvl1pPr>
          </a:lstStyle>
          <a:p>
            <a:pPr algn="r">
              <a:buNone/>
            </a:pPr>
            <a:r>
              <a:rPr lang="ru-RU" sz="13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127" name="PlaceHolder 5"/>
          <p:cNvSpPr>
            <a:spLocks noGrp="1"/>
          </p:cNvSpPr>
          <p:nvPr>
            <p:ph type="ftr" idx="11"/>
          </p:nvPr>
        </p:nvSpPr>
        <p:spPr>
          <a:xfrm>
            <a:off x="1" y="6515214"/>
            <a:ext cx="4316829" cy="342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>
              <a:defRPr lang="ru-RU" sz="1300" b="0" strike="noStrike" spc="-1">
                <a:latin typeface="Times New Roman"/>
              </a:defRPr>
            </a:lvl1pPr>
          </a:lstStyle>
          <a:p>
            <a:r>
              <a:rPr lang="ru-RU" sz="13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128" name="PlaceHolder 6"/>
          <p:cNvSpPr>
            <a:spLocks noGrp="1"/>
          </p:cNvSpPr>
          <p:nvPr>
            <p:ph type="sldNum" idx="12"/>
          </p:nvPr>
        </p:nvSpPr>
        <p:spPr>
          <a:xfrm>
            <a:off x="5630400" y="6515214"/>
            <a:ext cx="4316829" cy="342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buNone/>
              <a:defRPr lang="ru-RU" sz="1300" b="0" strike="noStrike" spc="-1">
                <a:latin typeface="Times New Roman"/>
              </a:defRPr>
            </a:lvl1pPr>
          </a:lstStyle>
          <a:p>
            <a:pPr algn="r">
              <a:buNone/>
            </a:pPr>
            <a:fld id="{A5A6F1AE-E804-4F27-A3E7-3F6C77C334A9}" type="slidenum">
              <a:rPr lang="ru-RU" sz="1300" b="0" strike="noStrike" spc="-1">
                <a:latin typeface="Times New Roman"/>
              </a:rPr>
              <a:t>‹#›</a:t>
            </a:fld>
            <a:endParaRPr lang="ru-RU" sz="13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68082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75132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1pPr>
    <a:lvl2pPr marL="537565" algn="l" defTabSz="1075132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2pPr>
    <a:lvl3pPr marL="1075132" algn="l" defTabSz="1075132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3pPr>
    <a:lvl4pPr marL="1612697" algn="l" defTabSz="1075132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4pPr>
    <a:lvl5pPr marL="2150263" algn="l" defTabSz="1075132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5pPr>
    <a:lvl6pPr marL="2687828" algn="l" defTabSz="1075132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6pPr>
    <a:lvl7pPr marL="3225393" algn="l" defTabSz="1075132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7pPr>
    <a:lvl8pPr marL="3762960" algn="l" defTabSz="1075132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8pPr>
    <a:lvl9pPr marL="4300525" algn="l" defTabSz="1075132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Слайд с названием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38">
            <a:extLst>
              <a:ext uri="{FF2B5EF4-FFF2-40B4-BE49-F238E27FC236}">
                <a16:creationId xmlns:a16="http://schemas.microsoft.com/office/drawing/2014/main" id="{45A0ABD6-F78F-4578-A535-8507E4C7C760}"/>
              </a:ext>
            </a:extLst>
          </p:cNvPr>
          <p:cNvPicPr/>
          <p:nvPr userDrawn="1"/>
        </p:nvPicPr>
        <p:blipFill>
          <a:blip r:embed="rId2">
            <a:alphaModFix amt="5000"/>
          </a:blip>
          <a:stretch/>
        </p:blipFill>
        <p:spPr>
          <a:xfrm>
            <a:off x="0" y="7301935"/>
            <a:ext cx="2357280" cy="2466000"/>
          </a:xfrm>
          <a:prstGeom prst="rect">
            <a:avLst/>
          </a:prstGeom>
          <a:ln w="0">
            <a:noFill/>
          </a:ln>
        </p:spPr>
      </p:pic>
      <p:pic>
        <p:nvPicPr>
          <p:cNvPr id="6" name="Рисунок 40" descr="Изображение выглядит как текст, знак&#10;&#10;Автоматически созданное описание">
            <a:extLst>
              <a:ext uri="{FF2B5EF4-FFF2-40B4-BE49-F238E27FC236}">
                <a16:creationId xmlns:a16="http://schemas.microsoft.com/office/drawing/2014/main" id="{0AD69284-1264-497F-A072-7D33DAD5A89C}"/>
              </a:ext>
            </a:extLst>
          </p:cNvPr>
          <p:cNvPicPr/>
          <p:nvPr userDrawn="1"/>
        </p:nvPicPr>
        <p:blipFill>
          <a:blip r:embed="rId3">
            <a:alphaModFix amt="5000"/>
          </a:blip>
          <a:stretch/>
        </p:blipFill>
        <p:spPr>
          <a:xfrm>
            <a:off x="10257540" y="39242"/>
            <a:ext cx="2593440" cy="1851480"/>
          </a:xfrm>
          <a:prstGeom prst="rect">
            <a:avLst/>
          </a:prstGeom>
          <a:ln w="0">
            <a:noFill/>
          </a:ln>
        </p:spPr>
      </p:pic>
      <p:sp>
        <p:nvSpPr>
          <p:cNvPr id="7" name="PlaceHolder 1">
            <a:extLst>
              <a:ext uri="{FF2B5EF4-FFF2-40B4-BE49-F238E27FC236}">
                <a16:creationId xmlns:a16="http://schemas.microsoft.com/office/drawing/2014/main" id="{3D0F7AEF-1CBB-4012-A538-35E480D1ED2A}"/>
              </a:ext>
            </a:extLst>
          </p:cNvPr>
          <p:cNvSpPr txBox="1">
            <a:spLocks/>
          </p:cNvSpPr>
          <p:nvPr userDrawn="1"/>
        </p:nvSpPr>
        <p:spPr>
          <a:xfrm>
            <a:off x="9585612" y="9092664"/>
            <a:ext cx="2878470" cy="508536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defPPr>
              <a:defRPr lang="en-US"/>
            </a:defPPr>
            <a:lvl1pPr marL="0" algn="r" defTabSz="1075132" rtl="0" eaLnBrk="1" latinLnBrk="0" hangingPunct="1">
              <a:lnSpc>
                <a:spcPct val="100000"/>
              </a:lnSpc>
              <a:buNone/>
              <a:defRPr lang="ru-RU" sz="1200" b="0" strike="noStrike" kern="1200" spc="-1">
                <a:solidFill>
                  <a:srgbClr val="CF4520"/>
                </a:solidFill>
                <a:latin typeface="Montserrat"/>
                <a:ea typeface="DejaVu Sans"/>
                <a:cs typeface="+mn-cs"/>
              </a:defRPr>
            </a:lvl1pPr>
            <a:lvl2pPr marL="537565" algn="l" defTabSz="1075132" rtl="0" eaLnBrk="1" latinLnBrk="0" hangingPunct="1">
              <a:defRPr sz="21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5132" algn="l" defTabSz="1075132" rtl="0" eaLnBrk="1" latinLnBrk="0" hangingPunct="1">
              <a:defRPr sz="21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12697" algn="l" defTabSz="1075132" rtl="0" eaLnBrk="1" latinLnBrk="0" hangingPunct="1">
              <a:defRPr sz="21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50263" algn="l" defTabSz="1075132" rtl="0" eaLnBrk="1" latinLnBrk="0" hangingPunct="1">
              <a:defRPr sz="21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87828" algn="l" defTabSz="1075132" rtl="0" eaLnBrk="1" latinLnBrk="0" hangingPunct="1">
              <a:defRPr sz="21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25393" algn="l" defTabSz="1075132" rtl="0" eaLnBrk="1" latinLnBrk="0" hangingPunct="1">
              <a:defRPr sz="21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62960" algn="l" defTabSz="1075132" rtl="0" eaLnBrk="1" latinLnBrk="0" hangingPunct="1">
              <a:defRPr sz="21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00525" algn="l" defTabSz="1075132" rtl="0" eaLnBrk="1" latinLnBrk="0" hangingPunct="1">
              <a:defRPr sz="21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88B1ADB-329F-4CCD-A9BA-E615BCF3DF4C}" type="slidenum">
              <a:rPr lang="ru-RU" smtClean="0"/>
              <a:pPr/>
              <a:t>‹#›</a:t>
            </a:fld>
            <a:endParaRPr lang="ru-RU" dirty="0">
              <a:latin typeface="Times New Roman"/>
            </a:endParaRPr>
          </a:p>
        </p:txBody>
      </p:sp>
      <p:sp>
        <p:nvSpPr>
          <p:cNvPr id="11" name="Номер слайда 18">
            <a:extLst>
              <a:ext uri="{FF2B5EF4-FFF2-40B4-BE49-F238E27FC236}">
                <a16:creationId xmlns:a16="http://schemas.microsoft.com/office/drawing/2014/main" id="{D60DA14F-14D5-4082-8ED5-BF467340CF1C}"/>
              </a:ext>
            </a:extLst>
          </p:cNvPr>
          <p:cNvSpPr txBox="1">
            <a:spLocks/>
          </p:cNvSpPr>
          <p:nvPr userDrawn="1"/>
        </p:nvSpPr>
        <p:spPr>
          <a:xfrm>
            <a:off x="412935" y="9215474"/>
            <a:ext cx="1531409" cy="3110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050" dirty="0">
                <a:solidFill>
                  <a:srgbClr val="44546A"/>
                </a:solidFill>
                <a:latin typeface="Montserrat" panose="00000500000000000000" pitchFamily="2" charset="-52"/>
              </a:rPr>
              <a:t>Название раздела</a:t>
            </a: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27" userDrawn="1">
          <p15:clr>
            <a:srgbClr val="FBAE40"/>
          </p15:clr>
        </p15:guide>
        <p15:guide id="2" pos="403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Слайд_Работа Росс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38">
            <a:extLst>
              <a:ext uri="{FF2B5EF4-FFF2-40B4-BE49-F238E27FC236}">
                <a16:creationId xmlns:a16="http://schemas.microsoft.com/office/drawing/2014/main" id="{45A0ABD6-F78F-4578-A535-8507E4C7C760}"/>
              </a:ext>
            </a:extLst>
          </p:cNvPr>
          <p:cNvPicPr/>
          <p:nvPr userDrawn="1"/>
        </p:nvPicPr>
        <p:blipFill>
          <a:blip r:embed="rId2">
            <a:alphaModFix amt="5000"/>
          </a:blip>
          <a:stretch/>
        </p:blipFill>
        <p:spPr>
          <a:xfrm>
            <a:off x="0" y="7301935"/>
            <a:ext cx="2357280" cy="2466000"/>
          </a:xfrm>
          <a:prstGeom prst="rect">
            <a:avLst/>
          </a:prstGeom>
          <a:ln w="0">
            <a:noFill/>
          </a:ln>
        </p:spPr>
      </p:pic>
      <p:pic>
        <p:nvPicPr>
          <p:cNvPr id="6" name="Рисунок 40" descr="Изображение выглядит как текст, знак&#10;&#10;Автоматически созданное описание">
            <a:extLst>
              <a:ext uri="{FF2B5EF4-FFF2-40B4-BE49-F238E27FC236}">
                <a16:creationId xmlns:a16="http://schemas.microsoft.com/office/drawing/2014/main" id="{0AD69284-1264-497F-A072-7D33DAD5A89C}"/>
              </a:ext>
            </a:extLst>
          </p:cNvPr>
          <p:cNvPicPr/>
          <p:nvPr userDrawn="1"/>
        </p:nvPicPr>
        <p:blipFill>
          <a:blip r:embed="rId3">
            <a:alphaModFix amt="5000"/>
          </a:blip>
          <a:stretch/>
        </p:blipFill>
        <p:spPr>
          <a:xfrm>
            <a:off x="10257540" y="39242"/>
            <a:ext cx="2593440" cy="1851480"/>
          </a:xfrm>
          <a:prstGeom prst="rect">
            <a:avLst/>
          </a:prstGeom>
          <a:ln w="0">
            <a:noFill/>
          </a:ln>
        </p:spPr>
      </p:pic>
      <p:sp>
        <p:nvSpPr>
          <p:cNvPr id="7" name="PlaceHolder 1">
            <a:extLst>
              <a:ext uri="{FF2B5EF4-FFF2-40B4-BE49-F238E27FC236}">
                <a16:creationId xmlns:a16="http://schemas.microsoft.com/office/drawing/2014/main" id="{3D0F7AEF-1CBB-4012-A538-35E480D1ED2A}"/>
              </a:ext>
            </a:extLst>
          </p:cNvPr>
          <p:cNvSpPr txBox="1">
            <a:spLocks/>
          </p:cNvSpPr>
          <p:nvPr userDrawn="1"/>
        </p:nvSpPr>
        <p:spPr>
          <a:xfrm>
            <a:off x="9585612" y="9092664"/>
            <a:ext cx="2878470" cy="508536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defPPr>
              <a:defRPr lang="en-US"/>
            </a:defPPr>
            <a:lvl1pPr marL="0" algn="r" defTabSz="1075132" rtl="0" eaLnBrk="1" latinLnBrk="0" hangingPunct="1">
              <a:lnSpc>
                <a:spcPct val="100000"/>
              </a:lnSpc>
              <a:buNone/>
              <a:defRPr lang="ru-RU" sz="1200" b="0" strike="noStrike" kern="1200" spc="-1">
                <a:solidFill>
                  <a:srgbClr val="CF4520"/>
                </a:solidFill>
                <a:latin typeface="Montserrat"/>
                <a:ea typeface="DejaVu Sans"/>
                <a:cs typeface="+mn-cs"/>
              </a:defRPr>
            </a:lvl1pPr>
            <a:lvl2pPr marL="537565" algn="l" defTabSz="1075132" rtl="0" eaLnBrk="1" latinLnBrk="0" hangingPunct="1">
              <a:defRPr sz="21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5132" algn="l" defTabSz="1075132" rtl="0" eaLnBrk="1" latinLnBrk="0" hangingPunct="1">
              <a:defRPr sz="21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12697" algn="l" defTabSz="1075132" rtl="0" eaLnBrk="1" latinLnBrk="0" hangingPunct="1">
              <a:defRPr sz="21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50263" algn="l" defTabSz="1075132" rtl="0" eaLnBrk="1" latinLnBrk="0" hangingPunct="1">
              <a:defRPr sz="21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87828" algn="l" defTabSz="1075132" rtl="0" eaLnBrk="1" latinLnBrk="0" hangingPunct="1">
              <a:defRPr sz="21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25393" algn="l" defTabSz="1075132" rtl="0" eaLnBrk="1" latinLnBrk="0" hangingPunct="1">
              <a:defRPr sz="21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62960" algn="l" defTabSz="1075132" rtl="0" eaLnBrk="1" latinLnBrk="0" hangingPunct="1">
              <a:defRPr sz="21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00525" algn="l" defTabSz="1075132" rtl="0" eaLnBrk="1" latinLnBrk="0" hangingPunct="1">
              <a:defRPr sz="21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88B1ADB-329F-4CCD-A9BA-E615BCF3DF4C}" type="slidenum">
              <a:rPr lang="ru-RU" smtClean="0"/>
              <a:pPr/>
              <a:t>‹#›</a:t>
            </a:fld>
            <a:endParaRPr lang="ru-RU" dirty="0">
              <a:latin typeface="Times New Roman"/>
            </a:endParaRPr>
          </a:p>
        </p:txBody>
      </p:sp>
      <p:pic>
        <p:nvPicPr>
          <p:cNvPr id="8" name="Graphic 6">
            <a:extLst>
              <a:ext uri="{FF2B5EF4-FFF2-40B4-BE49-F238E27FC236}">
                <a16:creationId xmlns:a16="http://schemas.microsoft.com/office/drawing/2014/main" id="{6D62BC4A-7468-46FD-A94A-A53C662B357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/>
        </p:blipFill>
        <p:spPr>
          <a:xfrm>
            <a:off x="11386997" y="339099"/>
            <a:ext cx="1098690" cy="43200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17995700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27" userDrawn="1">
          <p15:clr>
            <a:srgbClr val="FBAE40"/>
          </p15:clr>
        </p15:guide>
        <p15:guide id="2" pos="403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39954" y="383040"/>
            <a:ext cx="11521062" cy="160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39954" y="2246328"/>
            <a:ext cx="11521062" cy="556819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>
              <a:lnSpc>
                <a:spcPct val="90000"/>
              </a:lnSpc>
              <a:spcBef>
                <a:spcPts val="1417"/>
              </a:spcBef>
              <a:buNone/>
              <a:defRPr/>
            </a:lvl1pPr>
          </a:lstStyle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6DFEE45-8121-43F5-AAC7-AC7A45CD955A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39954" y="383040"/>
            <a:ext cx="11521062" cy="160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39954" y="2246328"/>
            <a:ext cx="5621994" cy="556819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>
              <a:lnSpc>
                <a:spcPct val="90000"/>
              </a:lnSpc>
              <a:spcBef>
                <a:spcPts val="1417"/>
              </a:spcBef>
              <a:buNone/>
              <a:defRPr/>
            </a:lvl1pPr>
          </a:lstStyle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543558" y="2246328"/>
            <a:ext cx="5621994" cy="556819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>
              <a:lnSpc>
                <a:spcPct val="90000"/>
              </a:lnSpc>
              <a:spcBef>
                <a:spcPts val="1417"/>
              </a:spcBef>
              <a:buNone/>
              <a:defRPr/>
            </a:lvl1pPr>
          </a:lstStyle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0D4EC36E-1C1E-445D-ADEC-4E769887CD9D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39954" y="383040"/>
            <a:ext cx="11521062" cy="160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9A737923-D5E6-4D05-9FAC-D7B2408D61D3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39954" y="383040"/>
            <a:ext cx="11521062" cy="743097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A767A5F-3911-4F38-B80B-217E2F60AFF2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39954" y="383040"/>
            <a:ext cx="11521062" cy="160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39954" y="2246328"/>
            <a:ext cx="5621994" cy="265557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>
              <a:lnSpc>
                <a:spcPct val="90000"/>
              </a:lnSpc>
              <a:spcBef>
                <a:spcPts val="1417"/>
              </a:spcBef>
              <a:buNone/>
              <a:defRPr/>
            </a:lvl1pPr>
          </a:lstStyle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543558" y="2246328"/>
            <a:ext cx="5621994" cy="556819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>
              <a:lnSpc>
                <a:spcPct val="90000"/>
              </a:lnSpc>
              <a:spcBef>
                <a:spcPts val="1417"/>
              </a:spcBef>
              <a:buNone/>
              <a:defRPr/>
            </a:lvl1pPr>
          </a:lstStyle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39954" y="5154912"/>
            <a:ext cx="5621994" cy="265557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>
              <a:lnSpc>
                <a:spcPct val="90000"/>
              </a:lnSpc>
              <a:spcBef>
                <a:spcPts val="1417"/>
              </a:spcBef>
              <a:buNone/>
              <a:defRPr/>
            </a:lvl1pPr>
          </a:lstStyle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98DA2AB1-0568-4D78-AB4A-6C486C200DD3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39954" y="383040"/>
            <a:ext cx="11521062" cy="160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39954" y="2246328"/>
            <a:ext cx="5621994" cy="556819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>
              <a:lnSpc>
                <a:spcPct val="90000"/>
              </a:lnSpc>
              <a:spcBef>
                <a:spcPts val="1417"/>
              </a:spcBef>
              <a:buNone/>
              <a:defRPr/>
            </a:lvl1pPr>
          </a:lstStyle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543558" y="2246328"/>
            <a:ext cx="5621994" cy="265557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>
              <a:lnSpc>
                <a:spcPct val="90000"/>
              </a:lnSpc>
              <a:spcBef>
                <a:spcPts val="1417"/>
              </a:spcBef>
              <a:buNone/>
              <a:defRPr/>
            </a:lvl1pPr>
          </a:lstStyle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543558" y="5154912"/>
            <a:ext cx="5621994" cy="265557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>
              <a:lnSpc>
                <a:spcPct val="90000"/>
              </a:lnSpc>
              <a:spcBef>
                <a:spcPts val="1417"/>
              </a:spcBef>
              <a:buNone/>
              <a:defRPr/>
            </a:lvl1pPr>
          </a:lstStyle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56B7D903-8C42-4BA2-AC06-83C7F487F5C4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39954" y="383040"/>
            <a:ext cx="11521062" cy="160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39954" y="2246328"/>
            <a:ext cx="5621994" cy="265557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>
              <a:lnSpc>
                <a:spcPct val="90000"/>
              </a:lnSpc>
              <a:spcBef>
                <a:spcPts val="1417"/>
              </a:spcBef>
              <a:buNone/>
              <a:defRPr/>
            </a:lvl1pPr>
          </a:lstStyle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543558" y="2246328"/>
            <a:ext cx="5621994" cy="265557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>
              <a:lnSpc>
                <a:spcPct val="90000"/>
              </a:lnSpc>
              <a:spcBef>
                <a:spcPts val="1417"/>
              </a:spcBef>
              <a:buNone/>
              <a:defRPr/>
            </a:lvl1pPr>
          </a:lstStyle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39954" y="5154912"/>
            <a:ext cx="11521062" cy="265557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>
              <a:lnSpc>
                <a:spcPct val="90000"/>
              </a:lnSpc>
              <a:spcBef>
                <a:spcPts val="1417"/>
              </a:spcBef>
              <a:buNone/>
              <a:defRPr/>
            </a:lvl1pPr>
          </a:lstStyle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9B8A28CD-CB63-4DB9-A827-6B07ADF0B1A0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39954" y="383040"/>
            <a:ext cx="11521062" cy="160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39954" y="2246328"/>
            <a:ext cx="11521062" cy="265557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>
              <a:lnSpc>
                <a:spcPct val="90000"/>
              </a:lnSpc>
              <a:spcBef>
                <a:spcPts val="1417"/>
              </a:spcBef>
              <a:buNone/>
              <a:defRPr/>
            </a:lvl1pPr>
          </a:lstStyle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39954" y="5154912"/>
            <a:ext cx="11521062" cy="265557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>
              <a:lnSpc>
                <a:spcPct val="90000"/>
              </a:lnSpc>
              <a:spcBef>
                <a:spcPts val="1417"/>
              </a:spcBef>
              <a:buNone/>
              <a:defRPr/>
            </a:lvl1pPr>
          </a:lstStyle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5F20A0A7-D794-4D2C-9CD8-75B8B32E1011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39954" y="383040"/>
            <a:ext cx="11521062" cy="160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39954" y="2246328"/>
            <a:ext cx="5621994" cy="265557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>
              <a:lnSpc>
                <a:spcPct val="90000"/>
              </a:lnSpc>
              <a:spcBef>
                <a:spcPts val="1417"/>
              </a:spcBef>
              <a:buNone/>
              <a:defRPr/>
            </a:lvl1pPr>
          </a:lstStyle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543558" y="2246328"/>
            <a:ext cx="5621994" cy="265557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>
              <a:lnSpc>
                <a:spcPct val="90000"/>
              </a:lnSpc>
              <a:spcBef>
                <a:spcPts val="1417"/>
              </a:spcBef>
              <a:buNone/>
              <a:defRPr/>
            </a:lvl1pPr>
          </a:lstStyle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39954" y="5154912"/>
            <a:ext cx="5621994" cy="265557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>
              <a:lnSpc>
                <a:spcPct val="90000"/>
              </a:lnSpc>
              <a:spcBef>
                <a:spcPts val="1417"/>
              </a:spcBef>
              <a:buNone/>
              <a:defRPr/>
            </a:lvl1pPr>
          </a:lstStyle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543558" y="5154912"/>
            <a:ext cx="5621994" cy="265557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>
              <a:lnSpc>
                <a:spcPct val="90000"/>
              </a:lnSpc>
              <a:spcBef>
                <a:spcPts val="1417"/>
              </a:spcBef>
              <a:buNone/>
              <a:defRPr/>
            </a:lvl1pPr>
          </a:lstStyle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0CC652D-FB2D-4331-A132-AB8591064F98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39954" y="383040"/>
            <a:ext cx="11521062" cy="160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39954" y="2246328"/>
            <a:ext cx="3709692" cy="265557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>
              <a:lnSpc>
                <a:spcPct val="90000"/>
              </a:lnSpc>
              <a:spcBef>
                <a:spcPts val="1417"/>
              </a:spcBef>
              <a:buNone/>
              <a:defRPr/>
            </a:lvl1pPr>
          </a:lstStyle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535622" y="2246328"/>
            <a:ext cx="3709692" cy="265557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>
              <a:lnSpc>
                <a:spcPct val="90000"/>
              </a:lnSpc>
              <a:spcBef>
                <a:spcPts val="1417"/>
              </a:spcBef>
              <a:buNone/>
              <a:defRPr/>
            </a:lvl1pPr>
          </a:lstStyle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431290" y="2246328"/>
            <a:ext cx="3709692" cy="265557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>
              <a:lnSpc>
                <a:spcPct val="90000"/>
              </a:lnSpc>
              <a:spcBef>
                <a:spcPts val="1417"/>
              </a:spcBef>
              <a:buNone/>
              <a:defRPr/>
            </a:lvl1pPr>
          </a:lstStyle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39954" y="5154912"/>
            <a:ext cx="3709692" cy="265557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>
              <a:lnSpc>
                <a:spcPct val="90000"/>
              </a:lnSpc>
              <a:spcBef>
                <a:spcPts val="1417"/>
              </a:spcBef>
              <a:buNone/>
              <a:defRPr/>
            </a:lvl1pPr>
          </a:lstStyle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535622" y="5154912"/>
            <a:ext cx="3709692" cy="265557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>
              <a:lnSpc>
                <a:spcPct val="90000"/>
              </a:lnSpc>
              <a:spcBef>
                <a:spcPts val="1417"/>
              </a:spcBef>
              <a:buNone/>
              <a:defRPr/>
            </a:lvl1pPr>
          </a:lstStyle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431290" y="5154912"/>
            <a:ext cx="3709692" cy="265557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>
              <a:lnSpc>
                <a:spcPct val="90000"/>
              </a:lnSpc>
              <a:spcBef>
                <a:spcPts val="1417"/>
              </a:spcBef>
              <a:buNone/>
              <a:defRPr/>
            </a:lvl1pPr>
          </a:lstStyle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EBFEBB6-758F-415E-BF7A-EADA5CEFEFCC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39954" y="383040"/>
            <a:ext cx="11520684" cy="160221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ru-RU" sz="44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ftr" idx="1"/>
          </p:nvPr>
        </p:nvSpPr>
        <p:spPr>
          <a:xfrm>
            <a:off x="4240404" y="8899128"/>
            <a:ext cx="4318650" cy="508536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algn="ctr">
              <a:lnSpc>
                <a:spcPct val="100000"/>
              </a:lnSpc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lang="ru-RU" sz="14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2"/>
          </p:nvPr>
        </p:nvSpPr>
        <p:spPr>
          <a:xfrm>
            <a:off x="9041004" y="8899128"/>
            <a:ext cx="2878470" cy="508536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algn="r">
              <a:lnSpc>
                <a:spcPct val="100000"/>
              </a:lnSpc>
              <a:buNone/>
              <a:defRPr lang="ru-RU" sz="1200" b="0" strike="noStrike" spc="-1">
                <a:solidFill>
                  <a:srgbClr val="8B8B8B"/>
                </a:solidFill>
                <a:latin typeface="Calibri"/>
                <a:ea typeface="DejaVu Sans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BE6A3B1B-D473-4D1D-8618-6A2AA5F55C4F}" type="slidenum">
              <a:rPr lang="ru-RU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dt" idx="3"/>
          </p:nvPr>
        </p:nvSpPr>
        <p:spPr>
          <a:xfrm>
            <a:off x="879984" y="8899128"/>
            <a:ext cx="2878470" cy="508536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>
              <a:defRPr lang="ru-RU" sz="1400" b="0" strike="noStrike" spc="-1">
                <a:latin typeface="Times New Roman"/>
              </a:defRPr>
            </a:lvl1pPr>
          </a:lstStyle>
          <a:p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39954" y="2246328"/>
            <a:ext cx="11521062" cy="556819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34" lvl="1" indent="-324012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52" lvl="2" indent="-288011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70" lvl="3" indent="-216008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86" lvl="4" indent="-216008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104" lvl="5" indent="-216008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120" lvl="6" indent="-216008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36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32000" indent="-324000" algn="l" defTabSz="914436" rtl="0" eaLnBrk="1" latinLnBrk="0" hangingPunct="1">
        <a:lnSpc>
          <a:spcPct val="90000"/>
        </a:lnSpc>
        <a:spcBef>
          <a:spcPts val="1417"/>
        </a:spcBef>
        <a:buClr>
          <a:srgbClr val="000000"/>
        </a:buClr>
        <a:buSzPct val="45000"/>
        <a:buFont typeface="Wingdings" charset="2"/>
        <a:buChar char="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28" indent="-228609" algn="l" defTabSz="91443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46" indent="-228609" algn="l" defTabSz="91443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64" indent="-228609" algn="l" defTabSz="91443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82" indent="-228609" algn="l" defTabSz="91443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01" indent="-228609" algn="l" defTabSz="91443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18" indent="-228609" algn="l" defTabSz="91443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37" indent="-228609" algn="l" defTabSz="91443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56" indent="-228609" algn="l" defTabSz="91443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8" algn="l" defTabSz="9144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36" algn="l" defTabSz="9144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54" algn="l" defTabSz="9144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74" algn="l" defTabSz="9144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91" algn="l" defTabSz="9144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10" algn="l" defTabSz="9144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28" algn="l" defTabSz="9144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46" algn="l" defTabSz="9144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nfotrud66.ru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443065" y="1485241"/>
            <a:ext cx="9817831" cy="481535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3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lang="ru-RU" sz="4800" b="1" dirty="0">
                <a:solidFill>
                  <a:srgbClr val="0033A0"/>
                </a:solidFill>
                <a:latin typeface="Montserrat"/>
                <a:ea typeface="Calibri" panose="020F0502020204030204" pitchFamily="34" charset="0"/>
                <a:cs typeface="Arial" pitchFamily="34" charset="0"/>
              </a:rPr>
              <a:t>О состоянии </a:t>
            </a:r>
          </a:p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lang="ru-RU" sz="4800" b="1" dirty="0">
                <a:solidFill>
                  <a:srgbClr val="0033A0"/>
                </a:solidFill>
                <a:latin typeface="Montserrat"/>
                <a:ea typeface="Calibri" panose="020F0502020204030204" pitchFamily="34" charset="0"/>
                <a:cs typeface="Arial" pitchFamily="34" charset="0"/>
              </a:rPr>
              <a:t>производственного </a:t>
            </a:r>
          </a:p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lang="ru-RU" sz="4800" b="1" dirty="0">
                <a:solidFill>
                  <a:srgbClr val="0033A0"/>
                </a:solidFill>
                <a:latin typeface="Montserrat"/>
                <a:ea typeface="Calibri" panose="020F0502020204030204" pitchFamily="34" charset="0"/>
                <a:cs typeface="Arial" pitchFamily="34" charset="0"/>
              </a:rPr>
              <a:t>травматизма на территории Каменск-Уральского </a:t>
            </a:r>
            <a:br>
              <a:rPr lang="ru-RU" sz="4800" b="1" dirty="0">
                <a:solidFill>
                  <a:srgbClr val="0033A0"/>
                </a:solidFill>
                <a:latin typeface="Montserrat"/>
                <a:ea typeface="Calibri" panose="020F0502020204030204" pitchFamily="34" charset="0"/>
                <a:cs typeface="Arial" pitchFamily="34" charset="0"/>
              </a:rPr>
            </a:br>
            <a:r>
              <a:rPr lang="ru-RU" sz="4800" b="1" dirty="0">
                <a:solidFill>
                  <a:srgbClr val="0033A0"/>
                </a:solidFill>
                <a:latin typeface="Montserrat"/>
                <a:ea typeface="Calibri" panose="020F0502020204030204" pitchFamily="34" charset="0"/>
                <a:cs typeface="Arial" pitchFamily="34" charset="0"/>
              </a:rPr>
              <a:t>городского округа</a:t>
            </a:r>
            <a:endParaRPr lang="ru-RU" sz="4800" dirty="0">
              <a:solidFill>
                <a:srgbClr val="0033A0"/>
              </a:solidFill>
              <a:latin typeface="Montserrat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34923" y="8325917"/>
            <a:ext cx="543411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33A0"/>
                </a:solidFill>
                <a:latin typeface="Montserrat"/>
                <a:cs typeface="Arial" pitchFamily="34" charset="0"/>
              </a:rPr>
              <a:t>ГКУ «Каменск-Уральский ЦЗ»</a:t>
            </a:r>
          </a:p>
          <a:p>
            <a:pPr algn="ctr"/>
            <a:r>
              <a:rPr lang="ru-RU" sz="2800" b="1" dirty="0">
                <a:solidFill>
                  <a:srgbClr val="0033A0"/>
                </a:solidFill>
                <a:latin typeface="Montserrat"/>
                <a:cs typeface="Arial" pitchFamily="34" charset="0"/>
              </a:rPr>
              <a:t>2026 год </a:t>
            </a:r>
          </a:p>
        </p:txBody>
      </p:sp>
    </p:spTree>
    <p:extLst>
      <p:ext uri="{BB962C8B-B14F-4D97-AF65-F5344CB8AC3E}">
        <p14:creationId xmlns:p14="http://schemas.microsoft.com/office/powerpoint/2010/main" val="2149956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88515" y="237995"/>
            <a:ext cx="103464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buClr>
                <a:srgbClr val="5FCBEF"/>
              </a:buClr>
              <a:buSzPct val="80000"/>
            </a:pPr>
            <a:r>
              <a:rPr lang="ru-RU" sz="3200" b="1" dirty="0">
                <a:solidFill>
                  <a:srgbClr val="CF4520"/>
                </a:solidFill>
                <a:latin typeface="Montserrat"/>
                <a:ea typeface="Liberation Serif" panose="02020603050405020304" pitchFamily="18" charset="0"/>
                <a:cs typeface="Arial" pitchFamily="34" charset="0"/>
              </a:rPr>
              <a:t>Количество несчастных случаев за 2025 год 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2229770"/>
              </p:ext>
            </p:extLst>
          </p:nvPr>
        </p:nvGraphicFramePr>
        <p:xfrm>
          <a:off x="842843" y="1085849"/>
          <a:ext cx="11344981" cy="82758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32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643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156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517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691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Montserrat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№ п/п</a:t>
                      </a:r>
                      <a:endParaRPr lang="ru-RU" sz="2000" dirty="0">
                        <a:effectLst/>
                        <a:latin typeface="Montserrat"/>
                        <a:ea typeface="Liberation Serif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Montserrat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Организация</a:t>
                      </a:r>
                      <a:endParaRPr lang="ru-RU" sz="2000" dirty="0">
                        <a:effectLst/>
                        <a:latin typeface="Montserrat"/>
                        <a:ea typeface="Liberation Serif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900" b="1" dirty="0">
                          <a:solidFill>
                            <a:srgbClr val="000000"/>
                          </a:solidFill>
                          <a:effectLst/>
                          <a:latin typeface="Montserrat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Связаны с производством</a:t>
                      </a:r>
                      <a:endParaRPr lang="ru-RU" sz="1900" dirty="0">
                        <a:effectLst/>
                        <a:latin typeface="Montserrat"/>
                        <a:ea typeface="Liberation Serif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900" b="1" dirty="0">
                          <a:solidFill>
                            <a:srgbClr val="000000"/>
                          </a:solidFill>
                          <a:effectLst/>
                          <a:latin typeface="Montserrat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Не связаны с производством</a:t>
                      </a:r>
                      <a:endParaRPr lang="ru-RU" sz="1900" dirty="0">
                        <a:effectLst/>
                        <a:latin typeface="Montserrat"/>
                        <a:ea typeface="Liberation Serif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2537">
                <a:tc gridSpan="4"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0033A0"/>
                          </a:solidFill>
                          <a:latin typeface="Montserrat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Тяжелый несчастный случай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5618">
                <a:tc>
                  <a:txBody>
                    <a:bodyPr/>
                    <a:lstStyle/>
                    <a:p>
                      <a:pPr algn="ctr"/>
                      <a:r>
                        <a:rPr lang="ru-RU" sz="2200" dirty="0">
                          <a:latin typeface="Montserrat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200" dirty="0">
                          <a:solidFill>
                            <a:srgbClr val="000000"/>
                          </a:solidFill>
                          <a:effectLst/>
                          <a:latin typeface="Montserrat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АО «КУМЗ»</a:t>
                      </a:r>
                      <a:endParaRPr lang="ru-RU" sz="2200" dirty="0">
                        <a:effectLst/>
                        <a:latin typeface="Montserrat"/>
                        <a:ea typeface="Liberation Serif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rgbClr val="000000"/>
                          </a:solidFill>
                          <a:effectLst/>
                          <a:latin typeface="Montserrat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endParaRPr lang="ru-RU" sz="2200" b="1" dirty="0">
                        <a:effectLst/>
                        <a:latin typeface="Montserrat"/>
                        <a:ea typeface="Liberation Serif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200" dirty="0">
                        <a:latin typeface="Montserra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5618">
                <a:tc>
                  <a:txBody>
                    <a:bodyPr/>
                    <a:lstStyle/>
                    <a:p>
                      <a:pPr algn="ctr"/>
                      <a:r>
                        <a:rPr lang="ru-RU" sz="2200" dirty="0">
                          <a:latin typeface="Montserrat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200" dirty="0">
                          <a:solidFill>
                            <a:srgbClr val="000000"/>
                          </a:solidFill>
                          <a:effectLst/>
                          <a:latin typeface="Montserrat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ФГУП «ПО Октябрь»</a:t>
                      </a:r>
                      <a:endParaRPr lang="ru-RU" sz="2200" dirty="0">
                        <a:effectLst/>
                        <a:latin typeface="Montserrat"/>
                        <a:ea typeface="Liberation Serif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rgbClr val="000000"/>
                          </a:solidFill>
                          <a:effectLst/>
                          <a:latin typeface="Montserrat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ru-RU" sz="2200" b="1" dirty="0">
                        <a:effectLst/>
                        <a:latin typeface="Montserrat"/>
                        <a:ea typeface="Liberation Serif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>
                          <a:latin typeface="Montserra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4319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200" kern="1200" dirty="0">
                          <a:solidFill>
                            <a:schemeClr val="dk1"/>
                          </a:solidFill>
                          <a:latin typeface="Montserrat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2200" kern="1200" dirty="0">
                          <a:solidFill>
                            <a:srgbClr val="000000"/>
                          </a:solidFill>
                          <a:effectLst/>
                          <a:latin typeface="Montserrat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ООО «Ремонтно-технический центр «</a:t>
                      </a:r>
                      <a:r>
                        <a:rPr lang="ru-RU" sz="2200" kern="1200" dirty="0" err="1">
                          <a:solidFill>
                            <a:srgbClr val="000000"/>
                          </a:solidFill>
                          <a:effectLst/>
                          <a:latin typeface="Montserrat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Синара</a:t>
                      </a:r>
                      <a:r>
                        <a:rPr lang="ru-RU" sz="2200" kern="1200" dirty="0">
                          <a:solidFill>
                            <a:srgbClr val="000000"/>
                          </a:solidFill>
                          <a:effectLst/>
                          <a:latin typeface="Montserrat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200" dirty="0">
                        <a:latin typeface="Montserra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200" b="1" kern="1200" dirty="0">
                          <a:solidFill>
                            <a:schemeClr val="dk1"/>
                          </a:solidFill>
                          <a:latin typeface="Montserrat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5618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200" kern="1200" dirty="0">
                          <a:solidFill>
                            <a:schemeClr val="dk1"/>
                          </a:solidFill>
                          <a:latin typeface="Montserrat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2200" kern="1200" dirty="0">
                          <a:solidFill>
                            <a:srgbClr val="000000"/>
                          </a:solidFill>
                          <a:effectLst/>
                          <a:latin typeface="Montserrat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ООО «ЧОП «Славянский щит»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200" dirty="0">
                        <a:latin typeface="Montserra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200" b="1" kern="1200" dirty="0">
                          <a:solidFill>
                            <a:schemeClr val="dk1"/>
                          </a:solidFill>
                          <a:latin typeface="Montserrat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24319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200" kern="1200" dirty="0">
                          <a:solidFill>
                            <a:schemeClr val="dk1"/>
                          </a:solidFill>
                          <a:latin typeface="Montserrat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2200" kern="1200" dirty="0">
                          <a:solidFill>
                            <a:srgbClr val="000000"/>
                          </a:solidFill>
                          <a:effectLst/>
                          <a:latin typeface="Montserrat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ООО «Промышленно-технический центр»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200" dirty="0">
                        <a:latin typeface="Montserra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>
                          <a:latin typeface="Montserrat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5618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200" kern="1200" dirty="0">
                          <a:solidFill>
                            <a:schemeClr val="dk1"/>
                          </a:solidFill>
                          <a:latin typeface="Montserrat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2200" kern="1200" dirty="0">
                          <a:solidFill>
                            <a:srgbClr val="000000"/>
                          </a:solidFill>
                          <a:effectLst/>
                          <a:latin typeface="Montserrat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АО «Синарская ТЭЦ»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200">
                        <a:latin typeface="Montserra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>
                          <a:latin typeface="Montserrat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5618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200" kern="1200" dirty="0">
                          <a:solidFill>
                            <a:schemeClr val="dk1"/>
                          </a:solidFill>
                          <a:latin typeface="Montserrat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2200" kern="1200" dirty="0">
                          <a:solidFill>
                            <a:srgbClr val="000000"/>
                          </a:solidFill>
                          <a:effectLst/>
                          <a:latin typeface="Montserrat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ООО «Управление строительства»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200" dirty="0">
                          <a:latin typeface="Montserrat"/>
                        </a:rPr>
                        <a:t>На  расследовании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2400" dirty="0">
                        <a:latin typeface="Montserra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92537">
                <a:tc gridSpan="4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33A0"/>
                          </a:solidFill>
                          <a:effectLst/>
                          <a:uLnTx/>
                          <a:uFillTx/>
                          <a:latin typeface="Montserrat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Групповой несчастный случай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724319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200" kern="1200" dirty="0">
                          <a:solidFill>
                            <a:schemeClr val="dk1"/>
                          </a:solidFill>
                          <a:latin typeface="Montserrat" pitchFamily="2" charset="-52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2200" kern="1200" dirty="0">
                          <a:solidFill>
                            <a:srgbClr val="000000"/>
                          </a:solidFill>
                          <a:effectLst/>
                          <a:latin typeface="Montserrat" pitchFamily="2" charset="-52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ГАУ СО «Центр технических видов спорта им. С.К. Щербинина»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200" b="1" kern="1200" dirty="0">
                          <a:solidFill>
                            <a:schemeClr val="dk1"/>
                          </a:solidFill>
                          <a:latin typeface="Montserrat" pitchFamily="2" charset="-52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200" dirty="0">
                        <a:latin typeface="Montserrat" pitchFamily="2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92537">
                <a:tc gridSpan="4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33A0"/>
                          </a:solidFill>
                          <a:effectLst/>
                          <a:uLnTx/>
                          <a:uFillTx/>
                          <a:latin typeface="Montserrat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Несчастный случай со смертельным исходом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05618">
                <a:tc>
                  <a:txBody>
                    <a:bodyPr/>
                    <a:lstStyle/>
                    <a:p>
                      <a:pPr algn="ctr"/>
                      <a:r>
                        <a:rPr lang="ru-RU" sz="2200" b="0" dirty="0">
                          <a:latin typeface="Montserrat" pitchFamily="2" charset="-52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200" dirty="0">
                          <a:solidFill>
                            <a:srgbClr val="000000"/>
                          </a:solidFill>
                          <a:effectLst/>
                          <a:latin typeface="Montserrat" pitchFamily="2" charset="-52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МБДОУ «Детский сад № 82»</a:t>
                      </a:r>
                      <a:endParaRPr lang="ru-RU" sz="2200" dirty="0">
                        <a:effectLst/>
                        <a:latin typeface="Montserrat" pitchFamily="2" charset="-52"/>
                        <a:ea typeface="Liberation Serif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200" dirty="0">
                        <a:latin typeface="Montserrat" pitchFamily="2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>
                          <a:latin typeface="Montserrat" pitchFamily="2" charset="-52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05618">
                <a:tc>
                  <a:txBody>
                    <a:bodyPr/>
                    <a:lstStyle/>
                    <a:p>
                      <a:pPr algn="ctr"/>
                      <a:r>
                        <a:rPr lang="ru-RU" sz="2200" dirty="0">
                          <a:latin typeface="Montserrat" pitchFamily="2" charset="-52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200" dirty="0">
                          <a:solidFill>
                            <a:srgbClr val="000000"/>
                          </a:solidFill>
                          <a:effectLst/>
                          <a:latin typeface="Montserrat" pitchFamily="2" charset="-52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АО «КУМЗ»</a:t>
                      </a:r>
                      <a:endParaRPr lang="ru-RU" sz="2200" dirty="0">
                        <a:effectLst/>
                        <a:latin typeface="Montserrat" pitchFamily="2" charset="-52"/>
                        <a:ea typeface="Liberation Serif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>
                          <a:latin typeface="Montserrat" pitchFamily="2" charset="-52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200" dirty="0">
                        <a:latin typeface="Montserrat" pitchFamily="2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50482">
                <a:tc gridSpan="2">
                  <a:txBody>
                    <a:bodyPr/>
                    <a:lstStyle/>
                    <a:p>
                      <a:pPr algn="r"/>
                      <a:r>
                        <a:rPr lang="ru-RU" sz="2800" b="1" dirty="0">
                          <a:solidFill>
                            <a:srgbClr val="0033A0"/>
                          </a:solidFill>
                          <a:latin typeface="Montserrat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ИТОГО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>
                          <a:solidFill>
                            <a:srgbClr val="0033A0"/>
                          </a:solidFill>
                          <a:latin typeface="Montserrat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>
                          <a:solidFill>
                            <a:srgbClr val="0033A0"/>
                          </a:solidFill>
                          <a:latin typeface="Montserrat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cxnSp>
        <p:nvCxnSpPr>
          <p:cNvPr id="7" name="Прямая соединительная линия 6"/>
          <p:cNvCxnSpPr/>
          <p:nvPr/>
        </p:nvCxnSpPr>
        <p:spPr>
          <a:xfrm flipH="1">
            <a:off x="12175299" y="5887233"/>
            <a:ext cx="12526" cy="7891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2511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75891" y="237995"/>
            <a:ext cx="96831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buClr>
                <a:srgbClr val="5FCBEF"/>
              </a:buClr>
              <a:buSzPct val="80000"/>
            </a:pPr>
            <a:r>
              <a:rPr lang="ru-RU" sz="3600" b="1" dirty="0">
                <a:solidFill>
                  <a:srgbClr val="CF4520"/>
                </a:solidFill>
                <a:latin typeface="Montserrat"/>
                <a:ea typeface="Liberation Serif" panose="02020603050405020304" pitchFamily="18" charset="0"/>
                <a:cs typeface="Arial" pitchFamily="34" charset="0"/>
              </a:rPr>
              <a:t>Несчастные случаи в 2026 году 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6842244"/>
              </p:ext>
            </p:extLst>
          </p:nvPr>
        </p:nvGraphicFramePr>
        <p:xfrm>
          <a:off x="675891" y="1596156"/>
          <a:ext cx="11612300" cy="61324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00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095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678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047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261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Montserrat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№ п/п</a:t>
                      </a:r>
                      <a:endParaRPr lang="ru-RU" sz="2000" dirty="0">
                        <a:effectLst/>
                        <a:latin typeface="Montserrat"/>
                        <a:ea typeface="Liberation Serif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Montserrat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Организация</a:t>
                      </a:r>
                      <a:endParaRPr lang="ru-RU" sz="2000" dirty="0">
                        <a:effectLst/>
                        <a:latin typeface="Montserrat"/>
                        <a:ea typeface="Liberation Serif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900" b="1" dirty="0">
                          <a:solidFill>
                            <a:srgbClr val="000000"/>
                          </a:solidFill>
                          <a:effectLst/>
                          <a:latin typeface="Montserrat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Связаны с производством</a:t>
                      </a:r>
                      <a:endParaRPr lang="ru-RU" sz="1900" dirty="0">
                        <a:effectLst/>
                        <a:latin typeface="Montserrat"/>
                        <a:ea typeface="Liberation Serif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900" b="1" dirty="0">
                          <a:solidFill>
                            <a:srgbClr val="000000"/>
                          </a:solidFill>
                          <a:effectLst/>
                          <a:latin typeface="Montserrat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Не связаны с производством</a:t>
                      </a:r>
                      <a:endParaRPr lang="ru-RU" sz="1900" dirty="0">
                        <a:effectLst/>
                        <a:latin typeface="Montserrat"/>
                        <a:ea typeface="Liberation Serif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2219">
                <a:tc gridSpan="4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33A0"/>
                          </a:solidFill>
                          <a:effectLst/>
                          <a:uLnTx/>
                          <a:uFillTx/>
                          <a:latin typeface="Montserrat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Несчастный случай со смертельным исходом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9605"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>
                          <a:latin typeface="Montserrat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Montserrat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Филиал ПАО «ТМК» Синарский</a:t>
                      </a:r>
                      <a:r>
                        <a:rPr lang="ru-RU" sz="2400" baseline="0" dirty="0">
                          <a:effectLst/>
                          <a:latin typeface="Montserrat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 трубный завод</a:t>
                      </a:r>
                      <a:endParaRPr lang="ru-RU" sz="2400" dirty="0">
                        <a:effectLst/>
                        <a:latin typeface="Montserrat"/>
                        <a:ea typeface="Liberation Serif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Montserrat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9605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Montserrat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Montserrat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Филиал ОАО «РЖД» Каменск-Уральская дистанция пути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Montserrat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54833">
                <a:tc gridSpan="2">
                  <a:txBody>
                    <a:bodyPr/>
                    <a:lstStyle/>
                    <a:p>
                      <a:pPr algn="r"/>
                      <a:r>
                        <a:rPr lang="ru-RU" sz="2800" b="1" dirty="0">
                          <a:solidFill>
                            <a:srgbClr val="0033A0"/>
                          </a:solidFill>
                          <a:latin typeface="Montserrat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ИТОГО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>
                          <a:solidFill>
                            <a:srgbClr val="0033A0"/>
                          </a:solidFill>
                          <a:latin typeface="Montserrat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>
                          <a:solidFill>
                            <a:srgbClr val="0033A0"/>
                          </a:solidFill>
                          <a:latin typeface="Montserrat"/>
                          <a:ea typeface="Liberation Serif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0971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39035" y="236462"/>
            <a:ext cx="97828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3600" b="1" dirty="0">
                <a:solidFill>
                  <a:srgbClr val="CF4520"/>
                </a:solidFill>
                <a:latin typeface="Montserrat"/>
                <a:ea typeface="Liberation Serif" panose="02020603050405020304" pitchFamily="18" charset="0"/>
                <a:cs typeface="Arial" pitchFamily="34" charset="0"/>
              </a:rPr>
              <a:t>Несчастные случаи по степени тяжести</a:t>
            </a:r>
            <a:endParaRPr lang="ru-RU" sz="3600" b="1" dirty="0">
              <a:solidFill>
                <a:prstClr val="black"/>
              </a:solidFill>
              <a:latin typeface="Montserrat"/>
              <a:ea typeface="Liberation Serif" panose="02020603050405020304" pitchFamily="18" charset="0"/>
              <a:cs typeface="Arial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1445717"/>
              </p:ext>
            </p:extLst>
          </p:nvPr>
        </p:nvGraphicFramePr>
        <p:xfrm>
          <a:off x="568459" y="1573166"/>
          <a:ext cx="11744626" cy="72732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09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85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985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665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300577">
                <a:tc>
                  <a:txBody>
                    <a:bodyPr/>
                    <a:lstStyle/>
                    <a:p>
                      <a:pPr algn="ctr"/>
                      <a:endParaRPr lang="ru-RU" sz="2000" dirty="0">
                        <a:solidFill>
                          <a:schemeClr val="tx1"/>
                        </a:solidFill>
                        <a:latin typeface="Montserrat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2000" dirty="0">
                          <a:solidFill>
                            <a:schemeClr val="tx1"/>
                          </a:solidFill>
                          <a:latin typeface="Montserrat"/>
                          <a:ea typeface="Liberation Serif" panose="02020603050405020304" pitchFamily="18" charset="0"/>
                          <a:cs typeface="Arial" pitchFamily="34" charset="0"/>
                        </a:rPr>
                        <a:t>Степень тяжести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/>
                          </a:solidFill>
                          <a:latin typeface="Montserrat"/>
                          <a:ea typeface="Liberation Serif" panose="02020603050405020304" pitchFamily="18" charset="0"/>
                          <a:cs typeface="Arial" pitchFamily="34" charset="0"/>
                        </a:rPr>
                        <a:t>Количество </a:t>
                      </a:r>
                    </a:p>
                    <a:p>
                      <a:pPr algn="ctr"/>
                      <a:r>
                        <a:rPr lang="ru-RU" sz="2000" dirty="0">
                          <a:solidFill>
                            <a:schemeClr val="tx1"/>
                          </a:solidFill>
                          <a:latin typeface="Montserrat"/>
                          <a:ea typeface="Liberation Serif" panose="02020603050405020304" pitchFamily="18" charset="0"/>
                          <a:cs typeface="Arial" pitchFamily="34" charset="0"/>
                        </a:rPr>
                        <a:t>за 2024</a:t>
                      </a:r>
                      <a:r>
                        <a:rPr lang="ru-RU" sz="2000" dirty="0">
                          <a:solidFill>
                            <a:srgbClr val="0000CC"/>
                          </a:solidFill>
                          <a:latin typeface="Montserrat"/>
                          <a:ea typeface="Liberation Serif" panose="02020603050405020304" pitchFamily="18" charset="0"/>
                          <a:cs typeface="Arial" pitchFamily="34" charset="0"/>
                        </a:rPr>
                        <a:t> 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latin typeface="Montserrat"/>
                          <a:ea typeface="Liberation Serif" panose="02020603050405020304" pitchFamily="18" charset="0"/>
                          <a:cs typeface="Arial" pitchFamily="34" charset="0"/>
                        </a:rPr>
                        <a:t>год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/>
                          </a:solidFill>
                          <a:latin typeface="Montserrat"/>
                          <a:ea typeface="Liberation Serif" panose="02020603050405020304" pitchFamily="18" charset="0"/>
                          <a:cs typeface="Arial" pitchFamily="34" charset="0"/>
                        </a:rPr>
                        <a:t>Количество </a:t>
                      </a:r>
                    </a:p>
                    <a:p>
                      <a:pPr algn="ctr"/>
                      <a:r>
                        <a:rPr lang="ru-RU" sz="2000" dirty="0">
                          <a:solidFill>
                            <a:schemeClr val="tx1"/>
                          </a:solidFill>
                          <a:latin typeface="Montserrat"/>
                          <a:ea typeface="Liberation Serif" panose="02020603050405020304" pitchFamily="18" charset="0"/>
                          <a:cs typeface="Arial" pitchFamily="34" charset="0"/>
                        </a:rPr>
                        <a:t>за 2025 год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/>
                          </a:solidFill>
                          <a:latin typeface="Montserrat"/>
                          <a:ea typeface="Liberation Serif" panose="02020603050405020304" pitchFamily="18" charset="0"/>
                          <a:cs typeface="Arial" pitchFamily="34" charset="0"/>
                        </a:rPr>
                        <a:t>на 20.03.2026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04113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Montserrat"/>
                          <a:ea typeface="Liberation Serif" panose="02020603050405020304" pitchFamily="18" charset="0"/>
                          <a:cs typeface="Arial" pitchFamily="34" charset="0"/>
                        </a:rPr>
                        <a:t>Тяжелый несчастный случай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Montserrat"/>
                          <a:ea typeface="Liberation Serif" panose="02020603050405020304" pitchFamily="18" charset="0"/>
                          <a:cs typeface="Arial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Montserrat"/>
                          <a:ea typeface="Liberation Serif" panose="02020603050405020304" pitchFamily="18" charset="0"/>
                          <a:cs typeface="Arial" pitchFamily="34" charset="0"/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Montserrat"/>
                          <a:ea typeface="Liberation Serif" panose="02020603050405020304" pitchFamily="18" charset="0"/>
                          <a:cs typeface="Arial" pitchFamily="34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6395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Montserrat"/>
                          <a:ea typeface="Liberation Serif" panose="02020603050405020304" pitchFamily="18" charset="0"/>
                          <a:cs typeface="Arial" pitchFamily="34" charset="0"/>
                        </a:rPr>
                        <a:t>Несчастный случай со  смертельным исходом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Montserrat"/>
                          <a:ea typeface="Liberation Serif" panose="02020603050405020304" pitchFamily="18" charset="0"/>
                          <a:cs typeface="Arial" pitchFamily="34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Montserrat"/>
                          <a:ea typeface="Liberation Serif" panose="02020603050405020304" pitchFamily="18" charset="0"/>
                          <a:cs typeface="Arial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Montserrat"/>
                          <a:ea typeface="Liberation Serif" panose="02020603050405020304" pitchFamily="18" charset="0"/>
                          <a:cs typeface="Arial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8956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Montserrat"/>
                          <a:ea typeface="Liberation Serif" panose="02020603050405020304" pitchFamily="18" charset="0"/>
                          <a:cs typeface="Arial" pitchFamily="34" charset="0"/>
                        </a:rPr>
                        <a:t>Групповой несчастный случай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Montserrat"/>
                          <a:ea typeface="Liberation Serif" panose="02020603050405020304" pitchFamily="18" charset="0"/>
                          <a:cs typeface="Arial" pitchFamily="34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Montserrat"/>
                          <a:ea typeface="Liberation Serif" panose="02020603050405020304" pitchFamily="18" charset="0"/>
                          <a:cs typeface="Arial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Montserrat"/>
                          <a:ea typeface="Liberation Serif" panose="02020603050405020304" pitchFamily="18" charset="0"/>
                          <a:cs typeface="Arial" pitchFamily="34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63544">
                <a:tc>
                  <a:txBody>
                    <a:bodyPr/>
                    <a:lstStyle/>
                    <a:p>
                      <a:pPr algn="r"/>
                      <a:r>
                        <a:rPr lang="ru-RU" sz="2800" b="1" dirty="0">
                          <a:solidFill>
                            <a:srgbClr val="0033A0"/>
                          </a:solidFill>
                          <a:latin typeface="Montserrat"/>
                          <a:ea typeface="Liberation Serif" panose="02020603050405020304" pitchFamily="18" charset="0"/>
                          <a:cs typeface="Arial" pitchFamily="34" charset="0"/>
                        </a:rPr>
                        <a:t>ИТОГО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>
                          <a:solidFill>
                            <a:srgbClr val="0033A0"/>
                          </a:solidFill>
                          <a:latin typeface="Montserrat"/>
                          <a:ea typeface="Liberation Serif" panose="02020603050405020304" pitchFamily="18" charset="0"/>
                          <a:cs typeface="Arial" pitchFamily="34" charset="0"/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>
                          <a:solidFill>
                            <a:srgbClr val="0033A0"/>
                          </a:solidFill>
                          <a:latin typeface="Montserrat"/>
                          <a:ea typeface="Liberation Serif" panose="02020603050405020304" pitchFamily="18" charset="0"/>
                          <a:cs typeface="Arial" pitchFamily="34" charset="0"/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>
                          <a:solidFill>
                            <a:srgbClr val="0033A0"/>
                          </a:solidFill>
                          <a:latin typeface="Montserrat"/>
                          <a:ea typeface="Liberation Serif" panose="02020603050405020304" pitchFamily="18" charset="0"/>
                          <a:cs typeface="Arial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8073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Montserrat"/>
                          <a:ea typeface="Liberation Serif" panose="02020603050405020304" pitchFamily="18" charset="0"/>
                          <a:cs typeface="Arial" pitchFamily="34" charset="0"/>
                        </a:rPr>
                        <a:t>связан с производством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Montserrat"/>
                          <a:ea typeface="Liberation Serif" panose="02020603050405020304" pitchFamily="18" charset="0"/>
                          <a:cs typeface="Arial" pitchFamily="3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Montserrat"/>
                          <a:ea typeface="Liberation Serif" panose="02020603050405020304" pitchFamily="18" charset="0"/>
                          <a:cs typeface="Arial" pitchFamily="34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Montserrat"/>
                          <a:ea typeface="Liberation Serif" panose="02020603050405020304" pitchFamily="18" charset="0"/>
                          <a:cs typeface="Arial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85711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Montserrat"/>
                          <a:ea typeface="Liberation Serif" panose="02020603050405020304" pitchFamily="18" charset="0"/>
                          <a:cs typeface="Arial" pitchFamily="34" charset="0"/>
                        </a:rPr>
                        <a:t>не связан с производством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Montserrat"/>
                          <a:ea typeface="Liberation Serif" panose="02020603050405020304" pitchFamily="18" charset="0"/>
                          <a:cs typeface="Arial" pitchFamily="34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Montserrat"/>
                          <a:ea typeface="Liberation Serif" panose="02020603050405020304" pitchFamily="18" charset="0"/>
                          <a:cs typeface="Arial" pitchFamily="34" charset="0"/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Montserrat"/>
                          <a:ea typeface="Liberation Serif" panose="02020603050405020304" pitchFamily="18" charset="0"/>
                          <a:cs typeface="Arial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52696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1248" y="236462"/>
            <a:ext cx="102838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CF4520"/>
                </a:solidFill>
                <a:latin typeface="Montserrat"/>
                <a:ea typeface="Liberation Serif" panose="02020603050405020304" pitchFamily="18" charset="0"/>
                <a:cs typeface="Arial" pitchFamily="34" charset="0"/>
              </a:rPr>
              <a:t>Виды несчастных случаев на производстве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01248" y="1331095"/>
            <a:ext cx="11624154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>
                <a:solidFill>
                  <a:srgbClr val="0033A0"/>
                </a:solidFill>
                <a:latin typeface="Montserrat"/>
                <a:cs typeface="Arial" pitchFamily="34" charset="0"/>
              </a:rPr>
              <a:t>в 2025 году: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600" dirty="0">
                <a:latin typeface="Montserrat"/>
                <a:cs typeface="Arial" pitchFamily="34" charset="0"/>
              </a:rPr>
              <a:t>1 несчастный случай с тяжелыми последствиями произошел от воздействия движущихся, разлетающихся, вращающихся предметов, деталей, машин;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600" dirty="0">
                <a:latin typeface="Montserrat"/>
                <a:cs typeface="Arial" pitchFamily="34" charset="0"/>
              </a:rPr>
              <a:t>1 работник получил тяжелые травмы от попадания инородного тела (расплавленного металла) через естественное отверстие в организме;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600" dirty="0">
                <a:latin typeface="Montserrat"/>
                <a:cs typeface="Arial" pitchFamily="34" charset="0"/>
              </a:rPr>
              <a:t>1 работник погиб от защемления вследствие обрушения оборудования;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600" dirty="0">
                <a:latin typeface="Montserrat"/>
                <a:cs typeface="Arial" pitchFamily="34" charset="0"/>
              </a:rPr>
              <a:t>1 несчастный случай с тяжелыми последствиями произошел от воздействия экстремальных температур (соприкосновение с расплавленным металлом);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600" dirty="0">
                <a:latin typeface="Montserrat"/>
                <a:cs typeface="Arial" pitchFamily="34" charset="0"/>
              </a:rPr>
              <a:t>1 работник погиб и 1 работник получил тяжелые травмы в результате транспортного происшествия (групповой несчастный случай).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62416" y="7256720"/>
            <a:ext cx="1162415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b="1" dirty="0">
              <a:solidFill>
                <a:srgbClr val="0033A0"/>
              </a:solidFill>
              <a:latin typeface="Montserrat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600" dirty="0">
                <a:latin typeface="Montserrat"/>
                <a:cs typeface="Arial" pitchFamily="34" charset="0"/>
              </a:rPr>
              <a:t>1 работник погиб в результате транспортного происшествия на железной дороге.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66803" y="7256720"/>
            <a:ext cx="28200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200" b="1" dirty="0">
                <a:solidFill>
                  <a:srgbClr val="0033A0"/>
                </a:solidFill>
                <a:latin typeface="Montserrat"/>
                <a:cs typeface="Arial" pitchFamily="34" charset="0"/>
              </a:rPr>
              <a:t>в 2026 году:</a:t>
            </a:r>
          </a:p>
        </p:txBody>
      </p:sp>
    </p:spTree>
    <p:extLst>
      <p:ext uri="{BB962C8B-B14F-4D97-AF65-F5344CB8AC3E}">
        <p14:creationId xmlns:p14="http://schemas.microsoft.com/office/powerpoint/2010/main" val="2642904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39035" y="236462"/>
            <a:ext cx="995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CF4520"/>
                </a:solidFill>
                <a:latin typeface="Montserrat"/>
                <a:ea typeface="Liberation Serif" panose="02020603050405020304" pitchFamily="18" charset="0"/>
                <a:cs typeface="Arial" pitchFamily="34" charset="0"/>
              </a:rPr>
              <a:t>Охрана труда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9035" y="2210414"/>
            <a:ext cx="1146131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ru-RU" sz="3200" b="1" dirty="0">
                <a:solidFill>
                  <a:srgbClr val="0033A0"/>
                </a:solidFill>
                <a:latin typeface="Montserrat"/>
                <a:cs typeface="Arial" pitchFamily="34" charset="0"/>
              </a:rPr>
              <a:t>Информация о состоянии условий и охраны труда:</a:t>
            </a:r>
          </a:p>
          <a:p>
            <a:pPr algn="just" defTabSz="914400"/>
            <a:endParaRPr lang="ru-RU" sz="3200" b="1" dirty="0">
              <a:solidFill>
                <a:srgbClr val="0033A0"/>
              </a:solidFill>
              <a:latin typeface="Montserrat"/>
              <a:cs typeface="Arial" pitchFamily="34" charset="0"/>
            </a:endParaRPr>
          </a:p>
          <a:p>
            <a:pPr marL="342900" indent="-342900" defTabSz="914400">
              <a:buFont typeface="Wingdings" panose="05000000000000000000" pitchFamily="2" charset="2"/>
              <a:buChar char="Ø"/>
            </a:pPr>
            <a:r>
              <a:rPr lang="ru-RU" sz="3200" dirty="0">
                <a:solidFill>
                  <a:prstClr val="black"/>
                </a:solidFill>
                <a:latin typeface="Montserrat"/>
                <a:cs typeface="Arial" pitchFamily="34" charset="0"/>
              </a:rPr>
              <a:t>размещается работодателями самостоятельно</a:t>
            </a:r>
          </a:p>
          <a:p>
            <a:pPr marL="355600" algn="just" defTabSz="914400"/>
            <a:r>
              <a:rPr lang="ru-RU" sz="3200" dirty="0">
                <a:solidFill>
                  <a:prstClr val="black"/>
                </a:solidFill>
                <a:latin typeface="Montserrat"/>
                <a:cs typeface="Arial" pitchFamily="34" charset="0"/>
              </a:rPr>
              <a:t>на официальном сайте </a:t>
            </a:r>
            <a:r>
              <a:rPr lang="ru-RU" sz="3200" b="1" dirty="0">
                <a:solidFill>
                  <a:srgbClr val="0033A0"/>
                </a:solidFill>
                <a:latin typeface="Montserrat"/>
                <a:cs typeface="Arial" pitchFamily="34" charset="0"/>
                <a:hlinkClick r:id="rId2"/>
              </a:rPr>
              <a:t>www.infotrud66.ru</a:t>
            </a:r>
            <a:endParaRPr lang="ru-RU" sz="3200" b="1" dirty="0">
              <a:solidFill>
                <a:srgbClr val="0033A0"/>
              </a:solidFill>
              <a:latin typeface="Montserrat"/>
              <a:cs typeface="Arial" pitchFamily="34" charset="0"/>
            </a:endParaRPr>
          </a:p>
          <a:p>
            <a:pPr marL="355600" algn="just" defTabSz="914400"/>
            <a:endParaRPr lang="ru-RU" sz="3200" b="1" dirty="0">
              <a:solidFill>
                <a:srgbClr val="0033A0"/>
              </a:solidFill>
              <a:latin typeface="Montserrat"/>
              <a:cs typeface="Arial" pitchFamily="34" charset="0"/>
            </a:endParaRPr>
          </a:p>
          <a:p>
            <a:pPr marL="342900" indent="-342900" defTabSz="914400">
              <a:buFont typeface="Wingdings" panose="05000000000000000000" pitchFamily="2" charset="2"/>
              <a:buChar char="Ø"/>
            </a:pPr>
            <a:r>
              <a:rPr lang="ru-RU" sz="3200" dirty="0">
                <a:solidFill>
                  <a:prstClr val="black"/>
                </a:solidFill>
                <a:latin typeface="Montserrat"/>
                <a:cs typeface="Arial" pitchFamily="34" charset="0"/>
              </a:rPr>
              <a:t>предоставляется в Центр занятости</a:t>
            </a:r>
          </a:p>
          <a:p>
            <a:pPr defTabSz="914400"/>
            <a:endParaRPr lang="ru-RU" sz="2400" b="1" dirty="0">
              <a:solidFill>
                <a:srgbClr val="0033A0"/>
              </a:solidFill>
              <a:latin typeface="Liberation Serif" panose="02020603050405020304" pitchFamily="18" charset="0"/>
            </a:endParaRPr>
          </a:p>
          <a:p>
            <a:pPr defTabSz="914400"/>
            <a:endParaRPr lang="ru-RU" sz="2400" b="1" dirty="0">
              <a:solidFill>
                <a:srgbClr val="0033A0"/>
              </a:solidFill>
              <a:latin typeface="Liberation Serif" panose="02020603050405020304" pitchFamily="18" charset="0"/>
            </a:endParaRPr>
          </a:p>
          <a:p>
            <a:pPr defTabSz="914400"/>
            <a:endParaRPr lang="ru-RU" sz="2400" b="1" dirty="0">
              <a:solidFill>
                <a:srgbClr val="0033A0"/>
              </a:solidFill>
              <a:latin typeface="Liberation Serif" panose="02020603050405020304" pitchFamily="18" charset="0"/>
            </a:endParaRPr>
          </a:p>
          <a:p>
            <a:pPr defTabSz="914400"/>
            <a:endParaRPr lang="ru-RU" sz="2400" b="1" dirty="0">
              <a:solidFill>
                <a:srgbClr val="0033A0"/>
              </a:solidFill>
              <a:latin typeface="Liberation Serif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5205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39035" y="236462"/>
            <a:ext cx="99581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CF4520"/>
                </a:solidFill>
                <a:latin typeface="Montserrat"/>
                <a:cs typeface="Arial" pitchFamily="34" charset="0"/>
              </a:rPr>
              <a:t>Мониторинг включения в коллективные договоры соглашений по охране труда</a:t>
            </a:r>
            <a:endParaRPr lang="ru-RU" sz="3600" dirty="0">
              <a:solidFill>
                <a:srgbClr val="CF4520"/>
              </a:solidFill>
              <a:latin typeface="Montserrat"/>
              <a:cs typeface="Arial" pitchFamily="34" charset="0"/>
            </a:endParaRPr>
          </a:p>
        </p:txBody>
      </p:sp>
      <p:graphicFrame>
        <p:nvGraphicFramePr>
          <p:cNvPr id="4" name="Объект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2415158"/>
              </p:ext>
            </p:extLst>
          </p:nvPr>
        </p:nvGraphicFramePr>
        <p:xfrm>
          <a:off x="445667" y="2153260"/>
          <a:ext cx="11893566" cy="66282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92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9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202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81168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Montserrat"/>
                          <a:ea typeface="Liberation Serif" panose="02020603050405020304" pitchFamily="18" charset="0"/>
                          <a:cs typeface="Arial" pitchFamily="34" charset="0"/>
                        </a:rPr>
                        <a:t>Организация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Montserrat"/>
                          <a:ea typeface="Liberation Serif" panose="02020603050405020304" pitchFamily="18" charset="0"/>
                          <a:cs typeface="Arial" pitchFamily="34" charset="0"/>
                        </a:rPr>
                        <a:t>Количество организаций, имеющих Коллективный</a:t>
                      </a:r>
                      <a:r>
                        <a:rPr lang="ru-RU" sz="2000" b="1" baseline="0" dirty="0">
                          <a:solidFill>
                            <a:schemeClr val="tx1"/>
                          </a:solidFill>
                          <a:latin typeface="Montserrat"/>
                          <a:ea typeface="Liberation Serif" panose="02020603050405020304" pitchFamily="18" charset="0"/>
                          <a:cs typeface="Arial" pitchFamily="34" charset="0"/>
                        </a:rPr>
                        <a:t> договор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Montserrat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Montserrat"/>
                          <a:ea typeface="Liberation Serif" panose="02020603050405020304" pitchFamily="18" charset="0"/>
                          <a:cs typeface="Arial" pitchFamily="34" charset="0"/>
                        </a:rPr>
                        <a:t>Количество </a:t>
                      </a:r>
                    </a:p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Montserrat"/>
                          <a:ea typeface="Liberation Serif" panose="02020603050405020304" pitchFamily="18" charset="0"/>
                          <a:cs typeface="Arial" pitchFamily="34" charset="0"/>
                        </a:rPr>
                        <a:t>Коллективных договоров, </a:t>
                      </a:r>
                    </a:p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Montserrat"/>
                          <a:ea typeface="Liberation Serif" panose="02020603050405020304" pitchFamily="18" charset="0"/>
                          <a:cs typeface="Arial" pitchFamily="34" charset="0"/>
                        </a:rPr>
                        <a:t>которые содержат Соглашения по охране труда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8205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Montserrat"/>
                          <a:ea typeface="Liberation Serif" panose="02020603050405020304" pitchFamily="18" charset="0"/>
                          <a:cs typeface="Arial" pitchFamily="34" charset="0"/>
                        </a:rPr>
                        <a:t>Муниципальные организации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Montserrat"/>
                          <a:ea typeface="Liberation Serif" panose="02020603050405020304" pitchFamily="18" charset="0"/>
                          <a:cs typeface="Arial" pitchFamily="34" charset="0"/>
                        </a:rPr>
                        <a:t>103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Montserrat"/>
                          <a:ea typeface="Liberation Serif" panose="02020603050405020304" pitchFamily="18" charset="0"/>
                          <a:cs typeface="Arial" pitchFamily="34" charset="0"/>
                        </a:rPr>
                        <a:t>21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75193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Montserrat"/>
                          <a:ea typeface="Liberation Serif" panose="02020603050405020304" pitchFamily="18" charset="0"/>
                          <a:cs typeface="Arial" pitchFamily="34" charset="0"/>
                        </a:rPr>
                        <a:t>Государственные учреждения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Montserrat"/>
                          <a:ea typeface="Liberation Serif" panose="02020603050405020304" pitchFamily="18" charset="0"/>
                          <a:cs typeface="Arial" pitchFamily="34" charset="0"/>
                        </a:rPr>
                        <a:t>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Montserrat"/>
                          <a:ea typeface="Liberation Serif" panose="02020603050405020304" pitchFamily="18" charset="0"/>
                          <a:cs typeface="Arial" pitchFamily="34" charset="0"/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71095">
                <a:tc>
                  <a:txBody>
                    <a:bodyPr/>
                    <a:lstStyle/>
                    <a:p>
                      <a:pPr algn="l"/>
                      <a:r>
                        <a:rPr lang="ru-RU" sz="2800" dirty="0">
                          <a:latin typeface="Montserrat"/>
                          <a:ea typeface="Liberation Serif" panose="02020603050405020304" pitchFamily="18" charset="0"/>
                          <a:cs typeface="Arial" pitchFamily="34" charset="0"/>
                        </a:rPr>
                        <a:t>Организации частной собственности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Montserrat"/>
                          <a:ea typeface="Liberation Serif" panose="02020603050405020304" pitchFamily="18" charset="0"/>
                          <a:cs typeface="Arial" pitchFamily="34" charset="0"/>
                        </a:rPr>
                        <a:t>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Montserrat"/>
                          <a:ea typeface="Liberation Serif" panose="02020603050405020304" pitchFamily="18" charset="0"/>
                          <a:cs typeface="Arial" pitchFamily="34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73519">
                <a:tc>
                  <a:txBody>
                    <a:bodyPr/>
                    <a:lstStyle/>
                    <a:p>
                      <a:pPr algn="r"/>
                      <a:r>
                        <a:rPr lang="ru-RU" sz="2800" b="1" dirty="0">
                          <a:solidFill>
                            <a:srgbClr val="0033A0"/>
                          </a:solidFill>
                          <a:latin typeface="Montserrat"/>
                          <a:ea typeface="Liberation Serif" panose="02020603050405020304" pitchFamily="18" charset="0"/>
                          <a:cs typeface="Arial" pitchFamily="34" charset="0"/>
                        </a:rPr>
                        <a:t>ИТОГО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0033A0"/>
                          </a:solidFill>
                          <a:latin typeface="Montserrat"/>
                          <a:ea typeface="Liberation Serif" panose="02020603050405020304" pitchFamily="18" charset="0"/>
                          <a:cs typeface="Arial" pitchFamily="34" charset="0"/>
                        </a:rPr>
                        <a:t>149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0033A0"/>
                          </a:solidFill>
                          <a:latin typeface="Montserrat"/>
                          <a:ea typeface="Liberation Serif" panose="02020603050405020304" pitchFamily="18" charset="0"/>
                          <a:cs typeface="Arial" pitchFamily="34" charset="0"/>
                        </a:rPr>
                        <a:t>43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37834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26508" y="0"/>
            <a:ext cx="103590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CF4520"/>
                </a:solidFill>
                <a:latin typeface="Montserrat"/>
                <a:ea typeface="Liberation Serif" panose="02020603050405020304" pitchFamily="18" charset="0"/>
                <a:cs typeface="Arial" pitchFamily="34" charset="0"/>
              </a:rPr>
              <a:t>Основные изменения, </a:t>
            </a:r>
          </a:p>
          <a:p>
            <a:pPr algn="ctr"/>
            <a:r>
              <a:rPr lang="ru-RU" sz="3000" b="1" dirty="0">
                <a:solidFill>
                  <a:srgbClr val="CF4520"/>
                </a:solidFill>
                <a:latin typeface="Montserrat"/>
                <a:ea typeface="Liberation Serif" panose="02020603050405020304" pitchFamily="18" charset="0"/>
                <a:cs typeface="Arial" pitchFamily="34" charset="0"/>
              </a:rPr>
              <a:t>внесенные в трудовое законодательство РФ, </a:t>
            </a:r>
          </a:p>
          <a:p>
            <a:pPr algn="ctr"/>
            <a:r>
              <a:rPr lang="ru-RU" sz="3000" b="1" dirty="0">
                <a:solidFill>
                  <a:srgbClr val="CF4520"/>
                </a:solidFill>
                <a:latin typeface="Montserrat"/>
                <a:ea typeface="Liberation Serif" panose="02020603050405020304" pitchFamily="18" charset="0"/>
                <a:cs typeface="Arial" pitchFamily="34" charset="0"/>
              </a:rPr>
              <a:t>которые вступили в силу 1 января 2026 года: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35941" y="1569660"/>
            <a:ext cx="12177560" cy="7171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u="sng" dirty="0">
                <a:latin typeface="Montserrat"/>
              </a:rPr>
              <a:t> </a:t>
            </a:r>
            <a:r>
              <a:rPr lang="ru-RU" sz="2000" b="1" u="sng" dirty="0">
                <a:solidFill>
                  <a:srgbClr val="0033A0"/>
                </a:solidFill>
                <a:latin typeface="Montserrat"/>
              </a:rPr>
              <a:t>Актуализация стандартов безопасности</a:t>
            </a:r>
            <a:endParaRPr lang="ru-RU" sz="2000" b="1" dirty="0">
              <a:solidFill>
                <a:srgbClr val="0033A0"/>
              </a:solidFill>
              <a:latin typeface="Montserrat"/>
            </a:endParaRPr>
          </a:p>
          <a:p>
            <a:r>
              <a:rPr lang="ru-RU" sz="2000" dirty="0">
                <a:latin typeface="Montserrat"/>
              </a:rPr>
              <a:t>Начали действовать ГОСТы, которые уточняют требования к выбору, испытаниям и применению средств индивидуальной защиты (СИЗ), а также к проведению спасательных работ.</a:t>
            </a:r>
          </a:p>
          <a:p>
            <a:r>
              <a:rPr lang="ru-RU" sz="2000" dirty="0">
                <a:latin typeface="Montserrat"/>
              </a:rPr>
              <a:t> </a:t>
            </a:r>
          </a:p>
          <a:p>
            <a:r>
              <a:rPr lang="ru-RU" sz="2000" u="sng" dirty="0">
                <a:latin typeface="Montserrat"/>
              </a:rPr>
              <a:t> </a:t>
            </a:r>
            <a:r>
              <a:rPr lang="ru-RU" sz="2000" b="1" u="sng" dirty="0">
                <a:solidFill>
                  <a:srgbClr val="0033A0"/>
                </a:solidFill>
                <a:latin typeface="Montserrat"/>
              </a:rPr>
              <a:t>Новый классификатор профессий ОК 016–2025</a:t>
            </a:r>
            <a:endParaRPr lang="ru-RU" sz="2000" b="1" dirty="0">
              <a:solidFill>
                <a:srgbClr val="0033A0"/>
              </a:solidFill>
              <a:latin typeface="Montserrat"/>
            </a:endParaRPr>
          </a:p>
          <a:p>
            <a:r>
              <a:rPr lang="ru-RU" sz="2000" dirty="0">
                <a:latin typeface="Montserrat"/>
              </a:rPr>
              <a:t>Вступил в силу новый Общероссийский классификатор профессий рабочих, должностей служащих и тарифных разрядов (ОКПДТР) — ОК 016–2025, утверждённый приказом </a:t>
            </a:r>
            <a:r>
              <a:rPr lang="ru-RU" sz="2000" dirty="0" err="1">
                <a:latin typeface="Montserrat"/>
              </a:rPr>
              <a:t>Росстандарта</a:t>
            </a:r>
            <a:r>
              <a:rPr lang="ru-RU" sz="2000" dirty="0">
                <a:latin typeface="Montserrat"/>
              </a:rPr>
              <a:t> от 16 мая 2025 года № 423-ст.</a:t>
            </a:r>
          </a:p>
          <a:p>
            <a:r>
              <a:rPr lang="ru-RU" sz="2000" dirty="0">
                <a:latin typeface="Montserrat"/>
              </a:rPr>
              <a:t> </a:t>
            </a:r>
          </a:p>
          <a:p>
            <a:r>
              <a:rPr lang="ru-RU" sz="2000" b="1" u="sng" dirty="0">
                <a:solidFill>
                  <a:srgbClr val="0033A0"/>
                </a:solidFill>
                <a:latin typeface="Montserrat"/>
              </a:rPr>
              <a:t> Новая форма статистической отчётности</a:t>
            </a:r>
            <a:endParaRPr lang="ru-RU" sz="2000" b="1" dirty="0">
              <a:solidFill>
                <a:srgbClr val="0033A0"/>
              </a:solidFill>
              <a:latin typeface="Montserrat"/>
            </a:endParaRPr>
          </a:p>
          <a:p>
            <a:r>
              <a:rPr lang="ru-RU" sz="2000" dirty="0">
                <a:latin typeface="Montserrat"/>
              </a:rPr>
              <a:t>Предприятия обязаны сдавать новый статистический отчёт — форму №1-Т (условия труда), утверждённую приказом Росстата от 22 июля 2025 года № 348.</a:t>
            </a:r>
          </a:p>
          <a:p>
            <a:r>
              <a:rPr lang="ru-RU" sz="2000" dirty="0">
                <a:latin typeface="Montserrat"/>
              </a:rPr>
              <a:t> </a:t>
            </a:r>
          </a:p>
          <a:p>
            <a:r>
              <a:rPr lang="ru-RU" sz="2000" b="1" u="sng" dirty="0">
                <a:solidFill>
                  <a:srgbClr val="0033A0"/>
                </a:solidFill>
                <a:latin typeface="Montserrat"/>
              </a:rPr>
              <a:t> Изменения для железнодорожного транспорта</a:t>
            </a:r>
            <a:endParaRPr lang="ru-RU" sz="2000" b="1" dirty="0">
              <a:solidFill>
                <a:srgbClr val="0033A0"/>
              </a:solidFill>
              <a:latin typeface="Montserrat"/>
            </a:endParaRPr>
          </a:p>
          <a:p>
            <a:r>
              <a:rPr lang="ru-RU" sz="2000" dirty="0">
                <a:latin typeface="Montserrat"/>
              </a:rPr>
              <a:t>Действует новое отраслевое соглашение по организациям железнодорожного транспорта на 2026–2028 годы. В соглашение внесены изменения, касающиеся вопросов охраны труда.</a:t>
            </a:r>
          </a:p>
          <a:p>
            <a:r>
              <a:rPr lang="ru-RU" sz="2000" dirty="0">
                <a:latin typeface="Montserrat"/>
              </a:rPr>
              <a:t> </a:t>
            </a:r>
          </a:p>
          <a:p>
            <a:r>
              <a:rPr lang="ru-RU" sz="2000" u="sng" dirty="0">
                <a:latin typeface="Montserrat"/>
              </a:rPr>
              <a:t> </a:t>
            </a:r>
            <a:r>
              <a:rPr lang="ru-RU" sz="2000" b="1" u="sng" dirty="0">
                <a:solidFill>
                  <a:srgbClr val="0033A0"/>
                </a:solidFill>
                <a:latin typeface="Montserrat"/>
              </a:rPr>
              <a:t>Плановые проверки ГИТ</a:t>
            </a:r>
            <a:endParaRPr lang="ru-RU" sz="2000" b="1" dirty="0">
              <a:solidFill>
                <a:srgbClr val="0033A0"/>
              </a:solidFill>
              <a:latin typeface="Montserrat"/>
            </a:endParaRPr>
          </a:p>
          <a:p>
            <a:r>
              <a:rPr lang="ru-RU" sz="2000" dirty="0">
                <a:latin typeface="Montserrat"/>
              </a:rPr>
              <a:t>Организации, проводящие СОУТ и имеющие высокую категорию риска, будут включаться в план плановых проверок по охране труда Государственной инспекции труда (ГИТ) на основании Федерального закона от 28 декабря 2024 года № 541-ФЗ.</a:t>
            </a:r>
            <a:endParaRPr lang="ru-RU" sz="2000" dirty="0">
              <a:effectLst/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42229233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26508" y="0"/>
            <a:ext cx="103590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CF4520"/>
                </a:solidFill>
                <a:latin typeface="Montserrat"/>
                <a:ea typeface="Liberation Serif" panose="02020603050405020304" pitchFamily="18" charset="0"/>
                <a:cs typeface="Arial" pitchFamily="34" charset="0"/>
              </a:rPr>
              <a:t>Основные изменения, </a:t>
            </a:r>
          </a:p>
          <a:p>
            <a:pPr algn="ctr"/>
            <a:r>
              <a:rPr lang="ru-RU" sz="3200" b="1" dirty="0">
                <a:solidFill>
                  <a:srgbClr val="CF4520"/>
                </a:solidFill>
                <a:latin typeface="Montserrat"/>
                <a:ea typeface="Liberation Serif" panose="02020603050405020304" pitchFamily="18" charset="0"/>
                <a:cs typeface="Arial" pitchFamily="34" charset="0"/>
              </a:rPr>
              <a:t>внесенные в трудовое законодательство РФ, </a:t>
            </a:r>
          </a:p>
          <a:p>
            <a:pPr algn="ctr"/>
            <a:r>
              <a:rPr lang="ru-RU" sz="3200" b="1" dirty="0">
                <a:solidFill>
                  <a:srgbClr val="CF4520"/>
                </a:solidFill>
                <a:latin typeface="Montserrat"/>
                <a:ea typeface="Liberation Serif" panose="02020603050405020304" pitchFamily="18" charset="0"/>
                <a:cs typeface="Arial" pitchFamily="34" charset="0"/>
              </a:rPr>
              <a:t>которые вступили в силу 1 марта 2026 года: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98363" y="1569660"/>
            <a:ext cx="12177560" cy="7786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u="sng" dirty="0">
                <a:latin typeface="Montserrat"/>
              </a:rPr>
              <a:t> </a:t>
            </a:r>
            <a:r>
              <a:rPr lang="ru-RU" sz="2000" b="1" u="sng" dirty="0">
                <a:solidFill>
                  <a:srgbClr val="0033A0"/>
                </a:solidFill>
                <a:latin typeface="Montserrat" pitchFamily="2" charset="-52"/>
              </a:rPr>
              <a:t>Порядок психиатрического освидетельствования</a:t>
            </a:r>
            <a:endParaRPr lang="ru-RU" sz="2000" b="1" dirty="0">
              <a:solidFill>
                <a:srgbClr val="0033A0"/>
              </a:solidFill>
              <a:latin typeface="Montserrat" pitchFamily="2" charset="-52"/>
            </a:endParaRPr>
          </a:p>
          <a:p>
            <a:pPr algn="just"/>
            <a:r>
              <a:rPr lang="ru-RU" sz="2000" dirty="0">
                <a:latin typeface="Montserrat" pitchFamily="2" charset="-52"/>
              </a:rPr>
              <a:t>Приказом Минздрава России от 02.07.2025 № 392н исключено обязательное психиатрическое освидетельствование для работников, допущенных к гостайне; закреплена обязанность работодателя направлять сотрудников на освидетельствование при выявлении признаков психических расстройств; уточнён состав комиссии (только врачи-психиатры).</a:t>
            </a:r>
          </a:p>
          <a:p>
            <a:pPr algn="just"/>
            <a:r>
              <a:rPr lang="ru-RU" sz="2000" dirty="0">
                <a:latin typeface="Montserrat" pitchFamily="2" charset="-52"/>
              </a:rPr>
              <a:t> </a:t>
            </a:r>
          </a:p>
          <a:p>
            <a:pPr algn="just"/>
            <a:r>
              <a:rPr lang="ru-RU" sz="2000" b="1" u="sng" dirty="0">
                <a:solidFill>
                  <a:srgbClr val="0033A0"/>
                </a:solidFill>
                <a:latin typeface="Montserrat" pitchFamily="2" charset="-52"/>
              </a:rPr>
              <a:t>Форма справки об утрате профессиональной трудоспособности </a:t>
            </a:r>
            <a:endParaRPr lang="ru-RU" sz="2000" b="1" dirty="0">
              <a:solidFill>
                <a:srgbClr val="0033A0"/>
              </a:solidFill>
              <a:latin typeface="Montserrat" pitchFamily="2" charset="-52"/>
            </a:endParaRPr>
          </a:p>
          <a:p>
            <a:pPr algn="just"/>
            <a:r>
              <a:rPr lang="ru-RU" sz="2000" dirty="0">
                <a:latin typeface="Montserrat" pitchFamily="2" charset="-52"/>
              </a:rPr>
              <a:t>Приказом Минтруда России от 02.04.2025 № 170н утверждена форма справки и предусмотрено автоматическое оформление документов через единую цифровую платформу с усиленной электронной подписью.</a:t>
            </a:r>
          </a:p>
          <a:p>
            <a:pPr algn="just"/>
            <a:r>
              <a:rPr lang="ru-RU" sz="2000" dirty="0">
                <a:latin typeface="Montserrat" pitchFamily="2" charset="-52"/>
              </a:rPr>
              <a:t> </a:t>
            </a:r>
          </a:p>
          <a:p>
            <a:pPr algn="just"/>
            <a:r>
              <a:rPr lang="ru-RU" sz="2000" b="1" u="sng" dirty="0">
                <a:solidFill>
                  <a:srgbClr val="0033A0"/>
                </a:solidFill>
                <a:latin typeface="Montserrat" pitchFamily="2" charset="-52"/>
              </a:rPr>
              <a:t>Актуализированы нормы переноски тяжестей для несовершеннолетних работников</a:t>
            </a:r>
            <a:endParaRPr lang="ru-RU" sz="2000" b="1" dirty="0">
              <a:solidFill>
                <a:srgbClr val="0033A0"/>
              </a:solidFill>
              <a:latin typeface="Montserrat" pitchFamily="2" charset="-52"/>
            </a:endParaRPr>
          </a:p>
          <a:p>
            <a:pPr algn="just"/>
            <a:r>
              <a:rPr lang="ru-RU" sz="2000" dirty="0">
                <a:latin typeface="Montserrat" pitchFamily="2" charset="-52"/>
              </a:rPr>
              <a:t>Приказом Минтруда России от 10.06.2025 № 369н утверждены предельные нормы переноски и передвижения тяжестей работниками в возрасте до 18 лет.  </a:t>
            </a:r>
          </a:p>
          <a:p>
            <a:pPr algn="just"/>
            <a:r>
              <a:rPr lang="ru-RU" sz="2000" dirty="0">
                <a:latin typeface="Montserrat" pitchFamily="2" charset="-52"/>
              </a:rPr>
              <a:t> </a:t>
            </a:r>
          </a:p>
          <a:p>
            <a:pPr algn="just"/>
            <a:r>
              <a:rPr lang="ru-RU" sz="2000" b="1" u="sng" dirty="0">
                <a:solidFill>
                  <a:srgbClr val="0033A0"/>
                </a:solidFill>
                <a:latin typeface="Montserrat" pitchFamily="2" charset="-52"/>
              </a:rPr>
              <a:t>Введена обязательная маркировка спецодежды и СИЗ </a:t>
            </a:r>
            <a:endParaRPr lang="ru-RU" sz="2000" b="1" dirty="0">
              <a:solidFill>
                <a:srgbClr val="0033A0"/>
              </a:solidFill>
              <a:latin typeface="Montserrat" pitchFamily="2" charset="-52"/>
            </a:endParaRPr>
          </a:p>
          <a:p>
            <a:pPr algn="just"/>
            <a:r>
              <a:rPr lang="ru-RU" sz="2000" dirty="0">
                <a:latin typeface="Montserrat" pitchFamily="2" charset="-52"/>
              </a:rPr>
              <a:t>Постановлением Правительства РФ от 25.12.2025 № 2129 устанавливаются требования о передаче сведений в систему "Честный знак" для огнестойкой одежды, спасательных жилетов, перчаток, средств защиты головы и других изделий. </a:t>
            </a:r>
          </a:p>
          <a:p>
            <a:r>
              <a:rPr lang="ru-RU" sz="2000" dirty="0">
                <a:latin typeface="Montserrat" pitchFamily="2" charset="-52"/>
              </a:rPr>
              <a:t> </a:t>
            </a:r>
          </a:p>
          <a:p>
            <a:pPr algn="just"/>
            <a:r>
              <a:rPr lang="ru-RU" sz="2000" b="1" u="sng" dirty="0">
                <a:solidFill>
                  <a:srgbClr val="0033A0"/>
                </a:solidFill>
                <a:latin typeface="Montserrat" pitchFamily="2" charset="-52"/>
              </a:rPr>
              <a:t>Новые профессиональные стандарты </a:t>
            </a:r>
            <a:endParaRPr lang="ru-RU" sz="2000" b="1" dirty="0">
              <a:solidFill>
                <a:srgbClr val="0033A0"/>
              </a:solidFill>
              <a:latin typeface="Montserrat" pitchFamily="2" charset="-52"/>
            </a:endParaRPr>
          </a:p>
          <a:p>
            <a:pPr algn="just"/>
            <a:r>
              <a:rPr lang="ru-RU" sz="2000" dirty="0">
                <a:latin typeface="Montserrat" pitchFamily="2" charset="-52"/>
              </a:rPr>
              <a:t>Вступают в силу более 80 новых профстандартов, включая специалистов по оценке безопасности лифтов, эскалаторов, разработчиков водородных энергоустановок, утверждены приказами Минтруда.</a:t>
            </a:r>
            <a:endParaRPr lang="ru-RU" sz="2000" dirty="0">
              <a:effectLst/>
              <a:latin typeface="Montserrat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6913350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02711" y="3551154"/>
            <a:ext cx="8270919" cy="11742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>
              <a:lnSpc>
                <a:spcPct val="170000"/>
              </a:lnSpc>
            </a:pPr>
            <a:r>
              <a:rPr lang="ru-RU" sz="4800" b="1" dirty="0">
                <a:solidFill>
                  <a:srgbClr val="240597"/>
                </a:solidFill>
                <a:latin typeface="Montserrat"/>
                <a:cs typeface="Arial" pitchFamily="34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4396075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4732</TotalTime>
  <Words>790</Words>
  <Application>Microsoft Office PowerPoint</Application>
  <PresentationFormat>A3 (297x420 мм)</PresentationFormat>
  <Paragraphs>166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Arial</vt:lpstr>
      <vt:lpstr>Calibri</vt:lpstr>
      <vt:lpstr>Liberation Serif</vt:lpstr>
      <vt:lpstr>Montserrat</vt:lpstr>
      <vt:lpstr>Symbol</vt:lpstr>
      <vt:lpstr>Times New Roman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Александра Александровна Тихонова</dc:creator>
  <dc:description/>
  <cp:lastModifiedBy>Мария</cp:lastModifiedBy>
  <cp:revision>316</cp:revision>
  <cp:lastPrinted>2026-03-02T11:32:17Z</cp:lastPrinted>
  <dcterms:created xsi:type="dcterms:W3CDTF">2022-02-02T17:42:51Z</dcterms:created>
  <dcterms:modified xsi:type="dcterms:W3CDTF">2026-03-22T15:54:13Z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4</vt:i4>
  </property>
  <property fmtid="{D5CDD505-2E9C-101B-9397-08002B2CF9AE}" pid="3" name="PresentationFormat">
    <vt:lpwstr>Широкоэкранный</vt:lpwstr>
  </property>
  <property fmtid="{D5CDD505-2E9C-101B-9397-08002B2CF9AE}" pid="4" name="Slides">
    <vt:i4>5</vt:i4>
  </property>
</Properties>
</file>