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417" r:id="rId2"/>
    <p:sldId id="489" r:id="rId3"/>
    <p:sldId id="421" r:id="rId4"/>
    <p:sldId id="492" r:id="rId5"/>
    <p:sldId id="424" r:id="rId6"/>
    <p:sldId id="495" r:id="rId7"/>
    <p:sldId id="497" r:id="rId8"/>
    <p:sldId id="425" r:id="rId9"/>
    <p:sldId id="431" r:id="rId10"/>
    <p:sldId id="428" r:id="rId11"/>
    <p:sldId id="490" r:id="rId12"/>
    <p:sldId id="491" r:id="rId13"/>
    <p:sldId id="493" r:id="rId14"/>
    <p:sldId id="494" r:id="rId15"/>
    <p:sldId id="496" r:id="rId16"/>
    <p:sldId id="498" r:id="rId17"/>
    <p:sldId id="469" r:id="rId18"/>
  </p:sldIdLst>
  <p:sldSz cx="13825538" cy="9217025"/>
  <p:notesSz cx="6858000" cy="9144000"/>
  <p:defaultTextStyle>
    <a:defPPr>
      <a:defRPr lang="ru-RU"/>
    </a:defPPr>
    <a:lvl1pPr marL="0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903">
          <p15:clr>
            <a:srgbClr val="A4A3A4"/>
          </p15:clr>
        </p15:guide>
        <p15:guide id="2" pos="43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66"/>
    <a:srgbClr val="FFFFFF"/>
    <a:srgbClr val="252571"/>
    <a:srgbClr val="99CC00"/>
    <a:srgbClr val="52F319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7" autoAdjust="0"/>
    <p:restoredTop sz="94513" autoAdjust="0"/>
  </p:normalViewPr>
  <p:slideViewPr>
    <p:cSldViewPr>
      <p:cViewPr varScale="1">
        <p:scale>
          <a:sx n="68" d="100"/>
          <a:sy n="68" d="100"/>
        </p:scale>
        <p:origin x="-706" y="5"/>
      </p:cViewPr>
      <p:guideLst>
        <p:guide orient="horz" pos="2903"/>
        <p:guide pos="4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Relationship Id="rId4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ABF3AF-6315-4E98-9E4F-9C530A38C22C}" type="datetimeFigureOut">
              <a:rPr lang="ru-RU" smtClean="0"/>
              <a:pPr/>
              <a:t>27.03.2026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F77C1-7F03-4B42-A7EA-6917ACEE66A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6667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DB118-2135-41F8-8E7C-58D9485233FD}" type="datetimeFigureOut">
              <a:rPr lang="ru-RU" smtClean="0"/>
              <a:pPr/>
              <a:t>27.03.2026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25D46-53EE-463D-99E2-0D1DB0E1F23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28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5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6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7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8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9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10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11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12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13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14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15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16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17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00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90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65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76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036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880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0708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03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/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47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06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69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150640"/>
            <a:ext cx="12442984" cy="6082810"/>
          </a:xfrm>
          <a:prstGeom prst="rect">
            <a:avLst/>
          </a:prstGeom>
        </p:spPr>
        <p:txBody>
          <a:bodyPr vert="horz" lIns="131664" tIns="65832" rIns="131664" bIns="65832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1277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3726" y="8542817"/>
            <a:ext cx="4378087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8302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95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131664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3742" indent="-493742" algn="l" defTabSz="131664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9774" indent="-411451" algn="l" defTabSz="131664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806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4128" indent="-329161" algn="l" defTabSz="131664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450" indent="-329161" algn="l" defTabSz="131664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oleObject" Target="../embeddings/oleObject3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11" Type="http://schemas.openxmlformats.org/officeDocument/2006/relationships/oleObject" Target="../embeddings/Microsoft_Excel_97-2003_Worksheet1.xls"/><Relationship Id="rId5" Type="http://schemas.openxmlformats.org/officeDocument/2006/relationships/image" Target="../media/image2.png"/><Relationship Id="rId15" Type="http://schemas.openxmlformats.org/officeDocument/2006/relationships/image" Target="../media/image7.emf"/><Relationship Id="rId10" Type="http://schemas.openxmlformats.org/officeDocument/2006/relationships/image" Target="../media/image5.e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.bin"/><Relationship Id="rId14" Type="http://schemas.openxmlformats.org/officeDocument/2006/relationships/oleObject" Target="../embeddings/Microsoft_Excel_97-2003_Worksheet2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3.xls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png"/><Relationship Id="rId11" Type="http://schemas.openxmlformats.org/officeDocument/2006/relationships/image" Target="../media/image12.png"/><Relationship Id="rId5" Type="http://schemas.openxmlformats.org/officeDocument/2006/relationships/image" Target="../media/image2.png"/><Relationship Id="rId10" Type="http://schemas.openxmlformats.org/officeDocument/2006/relationships/image" Target="../media/image11.png"/><Relationship Id="rId4" Type="http://schemas.openxmlformats.org/officeDocument/2006/relationships/image" Target="../media/image1.jpeg"/><Relationship Id="rId9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3.png"/><Relationship Id="rId10" Type="http://schemas.openxmlformats.org/officeDocument/2006/relationships/image" Target="../media/image18.jpeg"/><Relationship Id="rId4" Type="http://schemas.openxmlformats.org/officeDocument/2006/relationships/image" Target="../media/image2.pn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4.xls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20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tiff"/><Relationship Id="rId11" Type="http://schemas.openxmlformats.org/officeDocument/2006/relationships/image" Target="../media/image27.png"/><Relationship Id="rId5" Type="http://schemas.openxmlformats.org/officeDocument/2006/relationships/image" Target="../media/image3.png"/><Relationship Id="rId10" Type="http://schemas.openxmlformats.org/officeDocument/2006/relationships/image" Target="../media/image26.png"/><Relationship Id="rId4" Type="http://schemas.openxmlformats.org/officeDocument/2006/relationships/image" Target="../media/image2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png"/><Relationship Id="rId5" Type="http://schemas.openxmlformats.org/officeDocument/2006/relationships/image" Target="../media/image3.png"/><Relationship Id="rId10" Type="http://schemas.openxmlformats.org/officeDocument/2006/relationships/image" Target="../media/image32.jpeg"/><Relationship Id="rId4" Type="http://schemas.openxmlformats.org/officeDocument/2006/relationships/image" Target="../media/image2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5.xls"/><Relationship Id="rId13" Type="http://schemas.openxmlformats.org/officeDocument/2006/relationships/image" Target="../media/image37.png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8.bin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.png"/><Relationship Id="rId11" Type="http://schemas.openxmlformats.org/officeDocument/2006/relationships/image" Target="../media/image36.jpeg"/><Relationship Id="rId5" Type="http://schemas.openxmlformats.org/officeDocument/2006/relationships/image" Target="../media/image2.png"/><Relationship Id="rId10" Type="http://schemas.openxmlformats.org/officeDocument/2006/relationships/image" Target="../media/image35.jpeg"/><Relationship Id="rId4" Type="http://schemas.openxmlformats.org/officeDocument/2006/relationships/image" Target="../media/image1.jpeg"/><Relationship Id="rId9" Type="http://schemas.openxmlformats.org/officeDocument/2006/relationships/image" Target="../media/image34.emf"/><Relationship Id="rId1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1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.png"/><Relationship Id="rId10" Type="http://schemas.openxmlformats.org/officeDocument/2006/relationships/image" Target="../media/image43.jpeg"/><Relationship Id="rId4" Type="http://schemas.openxmlformats.org/officeDocument/2006/relationships/image" Target="../media/image2.png"/><Relationship Id="rId9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1.jpeg"/><Relationship Id="rId7" Type="http://schemas.openxmlformats.org/officeDocument/2006/relationships/image" Target="../media/image45.jpeg"/><Relationship Id="rId12" Type="http://schemas.openxmlformats.org/officeDocument/2006/relationships/image" Target="../media/image5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49.png"/><Relationship Id="rId5" Type="http://schemas.openxmlformats.org/officeDocument/2006/relationships/image" Target="../media/image3.png"/><Relationship Id="rId10" Type="http://schemas.openxmlformats.org/officeDocument/2006/relationships/image" Target="../media/image48.jpeg"/><Relationship Id="rId4" Type="http://schemas.openxmlformats.org/officeDocument/2006/relationships/image" Target="../media/image2.png"/><Relationship Id="rId9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1.jpe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11" Type="http://schemas.openxmlformats.org/officeDocument/2006/relationships/image" Target="../media/image56.jpeg"/><Relationship Id="rId5" Type="http://schemas.openxmlformats.org/officeDocument/2006/relationships/image" Target="../media/image3.png"/><Relationship Id="rId10" Type="http://schemas.openxmlformats.org/officeDocument/2006/relationships/image" Target="../media/image55.jpeg"/><Relationship Id="rId4" Type="http://schemas.openxmlformats.org/officeDocument/2006/relationships/image" Target="../media/image2.png"/><Relationship Id="rId9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5344" y="7591145"/>
            <a:ext cx="14648752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69431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10" name="Заголовок 28"/>
          <p:cNvSpPr txBox="1">
            <a:spLocks/>
          </p:cNvSpPr>
          <p:nvPr/>
        </p:nvSpPr>
        <p:spPr>
          <a:xfrm>
            <a:off x="288033" y="2508255"/>
            <a:ext cx="13249472" cy="3672407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 fontScale="82500" lnSpcReduction="20000"/>
          </a:bodyPr>
          <a:lstStyle/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36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Об итогах выполнения 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36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Соглашения между координационным Советом  профсоюзов,                        Южным территориальным подразделением 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36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регионального объединения работодателей «Свердловский областной Союз промышленников и предпринимателей» и Администрацией Каменск-Уральского городского округа на 2023-2025 годы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endParaRPr lang="ru-RU" sz="3600" b="1" dirty="0">
              <a:solidFill>
                <a:srgbClr val="000066"/>
              </a:solidFill>
              <a:latin typeface="Times New Roman" pitchFamily="18" charset="0"/>
              <a:ea typeface="+mj-ea"/>
              <a:cs typeface="+mj-cs"/>
            </a:endParaRP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Раздел 2. Экономическая политика </a:t>
            </a:r>
          </a:p>
        </p:txBody>
      </p:sp>
      <p:sp>
        <p:nvSpPr>
          <p:cNvPr id="12" name="Заголовок 28"/>
          <p:cNvSpPr txBox="1">
            <a:spLocks/>
          </p:cNvSpPr>
          <p:nvPr/>
        </p:nvSpPr>
        <p:spPr>
          <a:xfrm>
            <a:off x="8568953" y="6336704"/>
            <a:ext cx="5113826" cy="1728192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/>
          <a:p>
            <a:pPr marL="0" marR="0" lvl="0" indent="0" algn="ctr" defTabSz="1316645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Герасимов А.А.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Глава </a:t>
            </a: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Каменск-Уральского 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городского округа</a:t>
            </a:r>
          </a:p>
        </p:txBody>
      </p:sp>
    </p:spTree>
    <p:extLst>
      <p:ext uri="{BB962C8B-B14F-4D97-AF65-F5344CB8AC3E}">
        <p14:creationId xmlns:p14="http://schemas.microsoft.com/office/powerpoint/2010/main" val="2586978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369153" y="8724572"/>
            <a:ext cx="346908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2020054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0" y="1800200"/>
            <a:ext cx="138255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Национальные цели развития Российской Федерации                                                        на период до 2030 года и на перспективу до 2036 года</a:t>
            </a:r>
          </a:p>
        </p:txBody>
      </p:sp>
      <p:sp>
        <p:nvSpPr>
          <p:cNvPr id="25" name="Загнутый угол 24"/>
          <p:cNvSpPr/>
          <p:nvPr/>
        </p:nvSpPr>
        <p:spPr>
          <a:xfrm>
            <a:off x="984058" y="3024336"/>
            <a:ext cx="11857421" cy="4778088"/>
          </a:xfrm>
          <a:prstGeom prst="foldedCorner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248191" y="3050763"/>
            <a:ext cx="1159328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2800" b="1" dirty="0">
                <a:solidFill>
                  <a:srgbClr val="442D8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охранение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населения, укрепление здоровья и повышение благополучия                         людей, поддержка семьи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потенциала каждого человека, развитие его талантов,                                воспитание патриотичной и социально ответственной личности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Комфортная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 безопасная среда для жизни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Экологическое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благополучие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Устойчивая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 динамичная экономика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Технологическое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лидерство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Цифровая 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трансформация государственного и муниципального управления,       экономики и социальной сферы  </a:t>
            </a:r>
          </a:p>
        </p:txBody>
      </p:sp>
    </p:spTree>
    <p:extLst>
      <p:ext uri="{BB962C8B-B14F-4D97-AF65-F5344CB8AC3E}">
        <p14:creationId xmlns:p14="http://schemas.microsoft.com/office/powerpoint/2010/main" val="3170110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13169" y="8724572"/>
            <a:ext cx="3325070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2020054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graphicFrame>
        <p:nvGraphicFramePr>
          <p:cNvPr id="18534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179740"/>
              </p:ext>
            </p:extLst>
          </p:nvPr>
        </p:nvGraphicFramePr>
        <p:xfrm>
          <a:off x="520700" y="2108200"/>
          <a:ext cx="6459538" cy="375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Лист" r:id="rId7" imgW="8686800" imgH="5044440" progId="">
                  <p:embed/>
                </p:oleObj>
              </mc:Choice>
              <mc:Fallback>
                <p:oleObj name="Лист" r:id="rId7" imgW="8686800" imgH="5044440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0" y="2108200"/>
                        <a:ext cx="6459538" cy="375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945225" y="5532172"/>
            <a:ext cx="5805304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Прибыль (с учетом убытков) организаций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9101" y="1822430"/>
            <a:ext cx="5805304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Оборот организаций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400188" y="5505160"/>
            <a:ext cx="5993301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Объем инвестиций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45225" y="2284511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50002" y="6048672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200801" y="6003676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750529" y="1772050"/>
            <a:ext cx="6768753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Отгрузка продукции собственного производства</a:t>
            </a: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1163007"/>
              </p:ext>
            </p:extLst>
          </p:nvPr>
        </p:nvGraphicFramePr>
        <p:xfrm>
          <a:off x="6582218" y="2088232"/>
          <a:ext cx="6892862" cy="3744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Лист" r:id="rId9" imgW="7475220" imgH="4053840" progId="">
                  <p:embed/>
                </p:oleObj>
              </mc:Choice>
              <mc:Fallback>
                <p:oleObj name="Лист" r:id="rId9" imgW="7475220" imgH="4053840" progId="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2218" y="2088232"/>
                        <a:ext cx="6892862" cy="374441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7200801" y="2304256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0243581"/>
              </p:ext>
            </p:extLst>
          </p:nvPr>
        </p:nvGraphicFramePr>
        <p:xfrm>
          <a:off x="198438" y="5756275"/>
          <a:ext cx="6294437" cy="265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Лист" r:id="rId11" imgW="6797040" imgH="2872740" progId="Excel.Sheet.8">
                  <p:embed/>
                </p:oleObj>
              </mc:Choice>
              <mc:Fallback>
                <p:oleObj name="Лист" r:id="rId11" imgW="6797040" imgH="287274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438" y="5756275"/>
                        <a:ext cx="6294437" cy="2657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030617"/>
              </p:ext>
            </p:extLst>
          </p:nvPr>
        </p:nvGraphicFramePr>
        <p:xfrm>
          <a:off x="6696745" y="5400600"/>
          <a:ext cx="6880225" cy="335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Лист" r:id="rId14" imgW="7505700" imgH="3665220" progId="Excel.Sheet.8">
                  <p:embed/>
                </p:oleObj>
              </mc:Choice>
              <mc:Fallback>
                <p:oleObj name="Лист" r:id="rId14" imgW="7505700" imgH="3665220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6745" y="5400600"/>
                        <a:ext cx="6880225" cy="335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4153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13169" y="8724572"/>
            <a:ext cx="3325070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2020054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6" cstate="print"/>
          <a:srcRect b="3242"/>
          <a:stretch>
            <a:fillRect/>
          </a:stretch>
        </p:blipFill>
        <p:spPr bwMode="auto">
          <a:xfrm>
            <a:off x="1224137" y="2232248"/>
            <a:ext cx="11599168" cy="644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8" name="Прямая соединительная линия 27"/>
          <p:cNvCxnSpPr/>
          <p:nvPr/>
        </p:nvCxnSpPr>
        <p:spPr>
          <a:xfrm>
            <a:off x="1584177" y="4752528"/>
            <a:ext cx="1058517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4153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297145" y="8724572"/>
            <a:ext cx="3548535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0" y="1748139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/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Динамика уровня безработицы (на конец года)                                   </a:t>
            </a:r>
          </a:p>
        </p:txBody>
      </p:sp>
      <p:graphicFrame>
        <p:nvGraphicFramePr>
          <p:cNvPr id="21504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1304500"/>
              </p:ext>
            </p:extLst>
          </p:nvPr>
        </p:nvGraphicFramePr>
        <p:xfrm>
          <a:off x="625547" y="2808312"/>
          <a:ext cx="12576175" cy="4551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Лист" r:id="rId7" imgW="4861560" imgH="1592580" progId="">
                  <p:embed/>
                </p:oleObj>
              </mc:Choice>
              <mc:Fallback>
                <p:oleObj name="Лист" r:id="rId7" imgW="4861560" imgH="159258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5547" y="2808312"/>
                        <a:ext cx="12576175" cy="4551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-12701" y="7591145"/>
            <a:ext cx="13838240" cy="830997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 марта 2026 года 1 846 вакансий, из них </a:t>
            </a:r>
          </a:p>
          <a:p>
            <a:pPr marL="342900" indent="-342900" algn="ctr"/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1 052 вакансии по рабочим профессиям</a:t>
            </a: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11879887" y="2446498"/>
            <a:ext cx="784888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878866" y="2446498"/>
            <a:ext cx="1044117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2020054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</p:spTree>
    <p:extLst>
      <p:ext uri="{BB962C8B-B14F-4D97-AF65-F5344CB8AC3E}">
        <p14:creationId xmlns:p14="http://schemas.microsoft.com/office/powerpoint/2010/main" val="1635057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297145" y="8724572"/>
            <a:ext cx="3548535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0" y="1748139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Развитие малого и среднего предпринимательства                        </a:t>
            </a:r>
            <a:endParaRPr lang="ru-RU" sz="28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2020054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294261"/>
              </p:ext>
            </p:extLst>
          </p:nvPr>
        </p:nvGraphicFramePr>
        <p:xfrm>
          <a:off x="144017" y="3024336"/>
          <a:ext cx="5400600" cy="15499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754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251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78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подпрограмма «Содействие развитию малого</a:t>
                      </a:r>
                      <a:r>
                        <a:rPr lang="ru-RU" sz="2000" b="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среднего предпринимательства» 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2023-2025 годы 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26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млн. руб</a:t>
                      </a: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(МБ)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000" b="1" i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54,6</a:t>
                      </a:r>
                      <a:endParaRPr lang="ru-RU" sz="2000" b="1" i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5688633" y="2592288"/>
          <a:ext cx="7658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7" name="Worksheet" r:id="rId8" imgW="8648573" imgH="3600450" progId="Excel.Sheet.8">
                  <p:embed/>
                </p:oleObj>
              </mc:Choice>
              <mc:Fallback>
                <p:oleObj name="Worksheet" r:id="rId8" imgW="8648573" imgH="3600450" progId="Excel.Shee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8633" y="2592288"/>
                        <a:ext cx="7658100" cy="317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7416825" y="2376264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Количество субъектов МСП 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(на начало года)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360041" y="5760640"/>
            <a:ext cx="13144592" cy="2859212"/>
            <a:chOff x="411911" y="5965834"/>
            <a:chExt cx="13144592" cy="2859212"/>
          </a:xfrm>
        </p:grpSpPr>
        <p:pic>
          <p:nvPicPr>
            <p:cNvPr id="20" name="Picture 9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449" y="5965834"/>
              <a:ext cx="4332180" cy="246082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" name="Picture 95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5" b="3542"/>
            <a:stretch/>
          </p:blipFill>
          <p:spPr bwMode="auto">
            <a:xfrm>
              <a:off x="5218672" y="5965834"/>
              <a:ext cx="3837237" cy="250033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2" name="Picture 96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41" b="6835"/>
            <a:stretch/>
          </p:blipFill>
          <p:spPr bwMode="auto">
            <a:xfrm>
              <a:off x="9513832" y="5965834"/>
              <a:ext cx="4003535" cy="250033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3" name="TextBox 22"/>
            <p:cNvSpPr txBox="1"/>
            <p:nvPr/>
          </p:nvSpPr>
          <p:spPr>
            <a:xfrm>
              <a:off x="411911" y="8424936"/>
              <a:ext cx="13144592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Открытие центра «Мой бизнес» 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635057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297145" y="8724572"/>
            <a:ext cx="3548535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0" y="1748139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Развитие внутреннего и въездного туризма</a:t>
            </a:r>
            <a:endParaRPr lang="ru-RU" sz="28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2020054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294261"/>
              </p:ext>
            </p:extLst>
          </p:nvPr>
        </p:nvGraphicFramePr>
        <p:xfrm>
          <a:off x="216025" y="2376264"/>
          <a:ext cx="4968552" cy="301495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523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78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подпрограмма «Содействие развитию внутреннего и въездного туризма»</a:t>
                      </a:r>
                      <a:r>
                        <a:rPr lang="ru-RU" sz="2000" b="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2023-2025 годы 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26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млн. руб</a:t>
                      </a: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, </a:t>
                      </a: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т. ч</a:t>
                      </a:r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000" b="1" i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29,93</a:t>
                      </a:r>
                      <a:endParaRPr lang="ru-RU" sz="2000" b="1" i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167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МБ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000" b="1" i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26,55</a:t>
                      </a:r>
                      <a:endParaRPr lang="ru-RU" sz="2000" b="1" i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490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000" b="1" i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3,38</a:t>
                      </a:r>
                      <a:endParaRPr lang="ru-RU" sz="2000" b="1" i="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56C85031-8A05-3AE2-9FD2-517D307BAFBF}"/>
              </a:ext>
            </a:extLst>
          </p:cNvPr>
          <p:cNvGrpSpPr/>
          <p:nvPr/>
        </p:nvGrpSpPr>
        <p:grpSpPr>
          <a:xfrm>
            <a:off x="5342274" y="2376264"/>
            <a:ext cx="8483264" cy="3082817"/>
            <a:chOff x="5198257" y="2536809"/>
            <a:chExt cx="8483264" cy="3082817"/>
          </a:xfrm>
        </p:grpSpPr>
        <p:sp>
          <p:nvSpPr>
            <p:cNvPr id="24" name="Прямоугольник 23">
              <a:extLst>
                <a:ext uri="{FF2B5EF4-FFF2-40B4-BE49-F238E27FC236}">
                  <a16:creationId xmlns="" xmlns:a16="http://schemas.microsoft.com/office/drawing/2014/main" id="{28F5269D-AB50-884F-9E61-BE3E355F466F}"/>
                </a:ext>
              </a:extLst>
            </p:cNvPr>
            <p:cNvSpPr/>
            <p:nvPr/>
          </p:nvSpPr>
          <p:spPr>
            <a:xfrm>
              <a:off x="5198257" y="5219516"/>
              <a:ext cx="8410398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Организация работы туристско-информационного центра</a:t>
              </a:r>
            </a:p>
          </p:txBody>
        </p:sp>
        <p:pic>
          <p:nvPicPr>
            <p:cNvPr id="25" name="Picture 4">
              <a:extLst>
                <a:ext uri="{FF2B5EF4-FFF2-40B4-BE49-F238E27FC236}">
                  <a16:creationId xmlns="" xmlns:a16="http://schemas.microsoft.com/office/drawing/2014/main" id="{4004FED1-1811-0C82-BD4B-54779A731D3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37" t="22488" r="26718" b="13059"/>
            <a:stretch>
              <a:fillRect/>
            </a:stretch>
          </p:blipFill>
          <p:spPr bwMode="auto">
            <a:xfrm>
              <a:off x="5217067" y="2536809"/>
              <a:ext cx="4071966" cy="2674077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6">
              <a:extLst>
                <a:ext uri="{FF2B5EF4-FFF2-40B4-BE49-F238E27FC236}">
                  <a16:creationId xmlns="" xmlns:a16="http://schemas.microsoft.com/office/drawing/2014/main" id="{94FAB7AA-6089-2ED2-1C52-E28041398DB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097" b="9116"/>
            <a:stretch>
              <a:fillRect/>
            </a:stretch>
          </p:blipFill>
          <p:spPr bwMode="auto">
            <a:xfrm>
              <a:off x="9466679" y="2536809"/>
              <a:ext cx="4214842" cy="2680223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7" name="Группа 26">
            <a:extLst>
              <a:ext uri="{FF2B5EF4-FFF2-40B4-BE49-F238E27FC236}">
                <a16:creationId xmlns="" xmlns:a16="http://schemas.microsoft.com/office/drawing/2014/main" id="{A5A34DD7-EA9D-2A32-B44C-1D6679E05DBF}"/>
              </a:ext>
            </a:extLst>
          </p:cNvPr>
          <p:cNvGrpSpPr/>
          <p:nvPr/>
        </p:nvGrpSpPr>
        <p:grpSpPr>
          <a:xfrm>
            <a:off x="54721" y="5965834"/>
            <a:ext cx="13669027" cy="2500330"/>
            <a:chOff x="54721" y="5965834"/>
            <a:chExt cx="13669027" cy="2500330"/>
          </a:xfrm>
        </p:grpSpPr>
        <p:pic>
          <p:nvPicPr>
            <p:cNvPr id="28" name="Рисунок 27" descr="https://kamensk-uralskiy.ru/uploads/filemanager/94/af/b1/88/94afb188ff7c37d73cff44f4792fb3cb949f542cbb94710a837940f96a3ccdfe2_origin.jpg">
              <a:extLst>
                <a:ext uri="{FF2B5EF4-FFF2-40B4-BE49-F238E27FC236}">
                  <a16:creationId xmlns="" xmlns:a16="http://schemas.microsoft.com/office/drawing/2014/main" id="{F61332BD-3155-0965-83EF-403559146748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2241" y="5965834"/>
              <a:ext cx="3314700" cy="2486025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pic>
          <p:nvPicPr>
            <p:cNvPr id="29" name="Рисунок 28" descr="https://kamensk-uralskiy.ru/uploads/filemanager/ef/e8/77/e1/c0/04/efe877e1c00478989d8f279dc2ed163d158ab76dd6da6508193882b62acb75e2ca_origin.jpg">
              <a:extLst>
                <a:ext uri="{FF2B5EF4-FFF2-40B4-BE49-F238E27FC236}">
                  <a16:creationId xmlns="" xmlns:a16="http://schemas.microsoft.com/office/drawing/2014/main" id="{85769335-3E74-0E93-45F9-05DE8A7CA50C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21" y="5965834"/>
              <a:ext cx="2786082" cy="2500330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pic>
          <p:nvPicPr>
            <p:cNvPr id="30" name="Picture 2" descr="https://kamensk-uralskiy.ru/uploads/filemanager/e/4/e/f/9/e4ef91bf745a0be2f524a4b4d8e9f0a7105cb6211204ebefa57cb8f87ba98f1df1_origin.jpg">
              <a:extLst>
                <a:ext uri="{FF2B5EF4-FFF2-40B4-BE49-F238E27FC236}">
                  <a16:creationId xmlns="" xmlns:a16="http://schemas.microsoft.com/office/drawing/2014/main" id="{3CC77244-A90E-0829-3985-52638EA8F3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269827" y="5965834"/>
              <a:ext cx="3749763" cy="2500330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pic>
          <p:nvPicPr>
            <p:cNvPr id="31" name="Picture 4" descr="https://kamensk-uralskiy.ru/uploads/filemanager/d8/fb/57/6c/c7/f9/d8fb576cc7f9d7216bdc5369a41e02761067ae104b5da3a7c01a4cde445432a0d9_origin.jpg">
              <a:extLst>
                <a:ext uri="{FF2B5EF4-FFF2-40B4-BE49-F238E27FC236}">
                  <a16:creationId xmlns="" xmlns:a16="http://schemas.microsoft.com/office/drawing/2014/main" id="{D00F3656-B543-83E2-A57B-E7681246B0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0081121" y="5976664"/>
              <a:ext cx="3642627" cy="2489500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32" name="Text Box 9"/>
          <p:cNvSpPr txBox="1">
            <a:spLocks noChangeArrowheads="1"/>
          </p:cNvSpPr>
          <p:nvPr/>
        </p:nvSpPr>
        <p:spPr bwMode="auto">
          <a:xfrm>
            <a:off x="216025" y="5472608"/>
            <a:ext cx="13321480" cy="44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/>
            <a:r>
              <a:rPr lang="ru-RU" sz="20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Объем турпотока:  2023 год – 102,4 тыс. чел.,   2025 год – 125,6 тыс. чел.</a:t>
            </a:r>
            <a:endParaRPr lang="ru-RU" sz="20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057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" y="1732110"/>
            <a:ext cx="13838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  Начисленная среднемесячная заработная плата                                                           </a:t>
            </a:r>
          </a:p>
          <a:p>
            <a:pPr algn="ctr"/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по крупным и средним предприятиям</a:t>
            </a: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648073" y="2304256"/>
            <a:ext cx="1428760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0000860"/>
              </p:ext>
            </p:extLst>
          </p:nvPr>
        </p:nvGraphicFramePr>
        <p:xfrm>
          <a:off x="547918" y="2699722"/>
          <a:ext cx="13136562" cy="576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Лист" r:id="rId8" imgW="9342120" imgH="4091940" progId="Excel.Sheet.8">
                  <p:embed/>
                </p:oleObj>
              </mc:Choice>
              <mc:Fallback>
                <p:oleObj name="Лист" r:id="rId8" imgW="9342120" imgH="4091940" progId="Excel.Sheet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918" y="2699722"/>
                        <a:ext cx="13136562" cy="576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33" name="Rectangle 53"/>
          <p:cNvSpPr>
            <a:spLocks noChangeArrowheads="1"/>
          </p:cNvSpPr>
          <p:nvPr/>
        </p:nvSpPr>
        <p:spPr bwMode="auto">
          <a:xfrm>
            <a:off x="12022378" y="2751693"/>
            <a:ext cx="1371111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105 264 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12241361" y="3612593"/>
            <a:ext cx="115212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25257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98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337 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25257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53"/>
          <p:cNvSpPr>
            <a:spLocks noChangeArrowheads="1"/>
          </p:cNvSpPr>
          <p:nvPr/>
        </p:nvSpPr>
        <p:spPr bwMode="auto">
          <a:xfrm>
            <a:off x="11197244" y="4536504"/>
            <a:ext cx="2232249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Свердловская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область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25257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826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2" y="-21436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607" y="7591144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5694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7093624"/>
              </p:ext>
            </p:extLst>
          </p:nvPr>
        </p:nvGraphicFramePr>
        <p:xfrm>
          <a:off x="192977" y="3096344"/>
          <a:ext cx="13406438" cy="526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Лист" r:id="rId7" imgW="7551420" imgH="2971800" progId="">
                  <p:embed/>
                </p:oleObj>
              </mc:Choice>
              <mc:Fallback>
                <p:oleObj name="Лист" r:id="rId7" imgW="7551420" imgH="297180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977" y="3096344"/>
                        <a:ext cx="13406438" cy="5268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-12702" y="1778916"/>
            <a:ext cx="13825538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 anchor="ctr">
            <a:spAutoFit/>
          </a:bodyPr>
          <a:lstStyle/>
          <a:p>
            <a:pPr algn="ctr" eaLnBrk="0" hangingPunct="0">
              <a:tabLst>
                <a:tab pos="6912384" algn="l"/>
              </a:tabLst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фактических параметров бюджета </a:t>
            </a:r>
          </a:p>
          <a:p>
            <a:pPr algn="ctr" eaLnBrk="0" hangingPunct="0">
              <a:tabLst>
                <a:tab pos="6912384" algn="l"/>
              </a:tabLst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3872" y="2773640"/>
            <a:ext cx="1621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</p:spTree>
    <p:extLst>
      <p:ext uri="{BB962C8B-B14F-4D97-AF65-F5344CB8AC3E}">
        <p14:creationId xmlns:p14="http://schemas.microsoft.com/office/powerpoint/2010/main" val="501690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1" y="113674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6" y="7612578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4086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94904" y="1812319"/>
            <a:ext cx="138382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в реализации национальных проектов в 2023-2025 годах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897612" y="2349011"/>
            <a:ext cx="790532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Дополнительно привлечено 1,5 млрд. руб. 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3289" y="113674"/>
            <a:ext cx="2359763" cy="1640807"/>
          </a:xfrm>
          <a:prstGeom prst="rect">
            <a:avLst/>
          </a:prstGeom>
        </p:spPr>
      </p:pic>
      <p:sp>
        <p:nvSpPr>
          <p:cNvPr id="3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2638124" y="3672408"/>
            <a:ext cx="3626573" cy="4982378"/>
            <a:chOff x="9826136" y="2225451"/>
            <a:chExt cx="4464496" cy="5933249"/>
          </a:xfrm>
        </p:grpSpPr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28870" y="3501964"/>
              <a:ext cx="4406682" cy="116357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26136" y="5926452"/>
              <a:ext cx="4422050" cy="109671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4" name="Рисунок 4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26136" y="4764092"/>
              <a:ext cx="4409416" cy="109035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5" name="Picture 2" descr="Picture background"/>
            <p:cNvPicPr>
              <a:picLocks noChangeAspect="1" noChangeArrowheads="1"/>
            </p:cNvPicPr>
            <p:nvPr/>
          </p:nvPicPr>
          <p:blipFill>
            <a:blip r:embed="rId10" cstate="print"/>
            <a:srcRect t="34988" b="31274"/>
            <a:stretch>
              <a:fillRect/>
            </a:stretch>
          </p:blipFill>
          <p:spPr bwMode="auto">
            <a:xfrm>
              <a:off x="9868581" y="7135503"/>
              <a:ext cx="4422051" cy="102319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26136" y="2225451"/>
              <a:ext cx="4409416" cy="117468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46" name="Прямоугольник 45"/>
          <p:cNvSpPr/>
          <p:nvPr/>
        </p:nvSpPr>
        <p:spPr>
          <a:xfrm>
            <a:off x="2625778" y="3168352"/>
            <a:ext cx="36389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1 января 2025 года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6696745" y="3168352"/>
            <a:ext cx="43639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1 января 2025 года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6725245" y="3672408"/>
            <a:ext cx="4363988" cy="2030536"/>
            <a:chOff x="6120681" y="3212429"/>
            <a:chExt cx="4464496" cy="2287432"/>
          </a:xfrm>
        </p:grpSpPr>
        <p:sp>
          <p:nvSpPr>
            <p:cNvPr id="48" name="TextBox 47"/>
            <p:cNvSpPr txBox="1"/>
            <p:nvPr/>
          </p:nvSpPr>
          <p:spPr>
            <a:xfrm>
              <a:off x="6120681" y="3212429"/>
              <a:ext cx="4464496" cy="1107996"/>
            </a:xfrm>
            <a:prstGeom prst="rect">
              <a:avLst/>
            </a:prstGeom>
            <a:solidFill>
              <a:srgbClr val="00CC66"/>
            </a:solidFill>
            <a:ln w="25400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ru-RU" sz="2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Инфраструктура для жизни</a:t>
              </a:r>
            </a:p>
            <a:p>
              <a:pPr algn="ctr"/>
              <a:endParaRPr lang="ru-RU" sz="2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120681" y="4407254"/>
              <a:ext cx="4464496" cy="1092607"/>
            </a:xfrm>
            <a:prstGeom prst="rect">
              <a:avLst/>
            </a:prstGeom>
            <a:solidFill>
              <a:srgbClr val="00CCFF"/>
            </a:solidFill>
            <a:ln w="25400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ru-RU" sz="2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Молодежь и дети</a:t>
              </a:r>
            </a:p>
            <a:p>
              <a:pPr algn="ctr"/>
              <a:endParaRPr lang="ru-RU" sz="2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7285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1" y="113674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6" y="7612578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4086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94904" y="1812319"/>
            <a:ext cx="138382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Жилищное строительство и обеспечение жильем</a:t>
            </a:r>
          </a:p>
        </p:txBody>
      </p:sp>
      <p:sp>
        <p:nvSpPr>
          <p:cNvPr id="3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228031"/>
              </p:ext>
            </p:extLst>
          </p:nvPr>
        </p:nvGraphicFramePr>
        <p:xfrm>
          <a:off x="8064897" y="2304256"/>
          <a:ext cx="5213841" cy="8783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84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295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2023-2025 годы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Введено </a:t>
                      </a:r>
                      <a:r>
                        <a:rPr lang="ru-RU" sz="2000" b="1" baseline="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жилья</a:t>
                      </a:r>
                      <a:r>
                        <a:rPr lang="ru-RU" sz="20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тыс. м</a:t>
                      </a:r>
                      <a:r>
                        <a:rPr lang="ru-RU" sz="2000" baseline="30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119,8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4" name="Группа 23"/>
          <p:cNvGrpSpPr/>
          <p:nvPr/>
        </p:nvGrpSpPr>
        <p:grpSpPr>
          <a:xfrm>
            <a:off x="66196" y="6211435"/>
            <a:ext cx="13631224" cy="2513137"/>
            <a:chOff x="1" y="6547677"/>
            <a:chExt cx="13631224" cy="2513137"/>
          </a:xfrm>
        </p:grpSpPr>
        <p:pic>
          <p:nvPicPr>
            <p:cNvPr id="25" name="Picture 30" descr="kutuzova korpus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745" y="6552728"/>
              <a:ext cx="2880320" cy="216024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Прямоугольник 10"/>
            <p:cNvSpPr>
              <a:spLocks noChangeArrowheads="1"/>
            </p:cNvSpPr>
            <p:nvPr/>
          </p:nvSpPr>
          <p:spPr bwMode="auto">
            <a:xfrm>
              <a:off x="1" y="8352928"/>
              <a:ext cx="3553250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10-этажный дом </a:t>
              </a: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по ул. Кутузова, 16 (корпус 3)</a:t>
              </a:r>
            </a:p>
          </p:txBody>
        </p:sp>
        <p:pic>
          <p:nvPicPr>
            <p:cNvPr id="28" name="Picture 32" descr="pobedy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0145" y="6547677"/>
              <a:ext cx="2571535" cy="192865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Прямоугольник 10"/>
            <p:cNvSpPr>
              <a:spLocks noChangeArrowheads="1"/>
            </p:cNvSpPr>
            <p:nvPr/>
          </p:nvSpPr>
          <p:spPr bwMode="auto">
            <a:xfrm>
              <a:off x="3600401" y="8352928"/>
              <a:ext cx="3231111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5-этажный дом </a:t>
              </a: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по ул. Кунавина, 15А</a:t>
              </a:r>
            </a:p>
          </p:txBody>
        </p:sp>
        <p:pic>
          <p:nvPicPr>
            <p:cNvPr id="30" name="Picture 7"/>
            <p:cNvPicPr>
              <a:picLocks noChangeAspect="1" noChangeArrowheads="1"/>
            </p:cNvPicPr>
            <p:nvPr/>
          </p:nvPicPr>
          <p:blipFill>
            <a:blip r:embed="rId8" cstate="print"/>
            <a:srcRect l="14952" t="27600" r="40161" b="10801"/>
            <a:stretch>
              <a:fillRect/>
            </a:stretch>
          </p:blipFill>
          <p:spPr bwMode="auto">
            <a:xfrm>
              <a:off x="7222513" y="6547677"/>
              <a:ext cx="2672308" cy="203372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1" name="Picture 6"/>
            <p:cNvPicPr>
              <a:picLocks noChangeAspect="1" noChangeArrowheads="1"/>
            </p:cNvPicPr>
            <p:nvPr/>
          </p:nvPicPr>
          <p:blipFill>
            <a:blip r:embed="rId9" cstate="print"/>
            <a:srcRect l="14962" t="46199" r="47238" b="13901"/>
            <a:stretch>
              <a:fillRect/>
            </a:stretch>
          </p:blipFill>
          <p:spPr bwMode="auto">
            <a:xfrm>
              <a:off x="10342560" y="6547678"/>
              <a:ext cx="3266953" cy="193521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2" name="Text Box 6"/>
            <p:cNvSpPr txBox="1">
              <a:spLocks noChangeArrowheads="1"/>
            </p:cNvSpPr>
            <p:nvPr/>
          </p:nvSpPr>
          <p:spPr bwMode="auto">
            <a:xfrm>
              <a:off x="10297145" y="8352928"/>
              <a:ext cx="3334080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10-этажный дом</a:t>
              </a:r>
            </a:p>
            <a:p>
              <a:r>
                <a:rPr lang="ru-RU" dirty="0"/>
                <a:t>по ул. Каменская, 94</a:t>
              </a:r>
            </a:p>
          </p:txBody>
        </p:sp>
        <p:sp>
          <p:nvSpPr>
            <p:cNvPr id="34" name="Text Box 6"/>
            <p:cNvSpPr txBox="1">
              <a:spLocks noChangeArrowheads="1"/>
            </p:cNvSpPr>
            <p:nvPr/>
          </p:nvSpPr>
          <p:spPr bwMode="auto">
            <a:xfrm>
              <a:off x="6912769" y="8352928"/>
              <a:ext cx="3337738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8-этажный дом</a:t>
              </a:r>
            </a:p>
            <a:p>
              <a:r>
                <a:rPr lang="ru-RU" dirty="0"/>
                <a:t>по ул. Олега Кошевого, 5А</a:t>
              </a:r>
            </a:p>
          </p:txBody>
        </p:sp>
      </p:grpSp>
      <p:graphicFrame>
        <p:nvGraphicFramePr>
          <p:cNvPr id="35" name="Таблица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914509"/>
              </p:ext>
            </p:extLst>
          </p:nvPr>
        </p:nvGraphicFramePr>
        <p:xfrm>
          <a:off x="263477" y="2448272"/>
          <a:ext cx="6649292" cy="36624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4170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40783">
                <a:tc>
                  <a:txBody>
                    <a:bodyPr/>
                    <a:lstStyle/>
                    <a:p>
                      <a:pPr algn="ctr"/>
                      <a:r>
                        <a:rPr lang="ru-RU" sz="2000" b="1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Муниципальная</a:t>
                      </a:r>
                      <a:r>
                        <a:rPr lang="ru-RU" sz="2000" b="1" kern="1200" baseline="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программа «Обеспечение жильем отдельных категорий граждан»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2023-2025 годы</a:t>
                      </a:r>
                      <a:endParaRPr lang="ru-RU" sz="20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922"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Объем средств (ОБ и МБ), 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101,1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91992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 </a:t>
                      </a:r>
                      <a:r>
                        <a:rPr lang="ru-RU" sz="20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молодых семей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сертификатов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9578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жилыми помещениями </a:t>
                      </a:r>
                      <a:r>
                        <a:rPr lang="ru-RU" sz="20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малоимущих граждан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квартир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7164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</a:t>
                      </a:r>
                      <a:r>
                        <a:rPr lang="ru-RU" sz="20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молодых специалистов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свидетельств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39" name="Picture 2" descr="https://kamensk-uralskiy.ru/uploads/filemanager/5/3/8/9/53898167f57d8b67f8c7b69cb4898e4281d45d569bde5d6316c81326583d1700b_origin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16" b="12155"/>
          <a:stretch/>
        </p:blipFill>
        <p:spPr bwMode="auto">
          <a:xfrm>
            <a:off x="7871470" y="3234032"/>
            <a:ext cx="5584909" cy="288664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1" cstate="print"/>
          <a:srcRect l="24646" t="17361" r="37511" b="30555"/>
          <a:stretch>
            <a:fillRect/>
          </a:stretch>
        </p:blipFill>
        <p:spPr bwMode="auto">
          <a:xfrm>
            <a:off x="11881321" y="465108"/>
            <a:ext cx="1785950" cy="13826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74322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1" y="113674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6" y="7612578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4086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94904" y="1753073"/>
            <a:ext cx="138382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жилищного фонда</a:t>
            </a:r>
          </a:p>
        </p:txBody>
      </p:sp>
      <p:sp>
        <p:nvSpPr>
          <p:cNvPr id="3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9242429"/>
              </p:ext>
            </p:extLst>
          </p:nvPr>
        </p:nvGraphicFramePr>
        <p:xfrm>
          <a:off x="525147" y="3473355"/>
          <a:ext cx="6785770" cy="3023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" name="Лист" r:id="rId8" imgW="3329940" imgH="1341120" progId="Excel.Sheet.8">
                  <p:embed/>
                </p:oleObj>
              </mc:Choice>
              <mc:Fallback>
                <p:oleObj name="Лист" r:id="rId8" imgW="3329940" imgH="1341120" progId="Excel.Shee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147" y="3473355"/>
                        <a:ext cx="6785770" cy="30231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-12241" y="2232410"/>
            <a:ext cx="7000924" cy="1240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Региональная программа капитального ремонта общего имущества                                            в многоквартирных домах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A98C7404-3F7F-339D-3F3D-5E7D0BE960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355393"/>
              </p:ext>
            </p:extLst>
          </p:nvPr>
        </p:nvGraphicFramePr>
        <p:xfrm>
          <a:off x="7152364" y="3456384"/>
          <a:ext cx="6457149" cy="20745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008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562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56084"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Подпрограмма 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«Повышение</a:t>
                      </a:r>
                      <a:r>
                        <a:rPr lang="ru-RU" sz="2000" baseline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благоустройства жилищного фонда</a:t>
                      </a:r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2023-2025 годы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6084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приспособление жилых помещений 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 </a:t>
                      </a:r>
                      <a:r>
                        <a:rPr lang="ru-RU" sz="20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учетом потребностей 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инвалидов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объект 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 </a:t>
                      </a:r>
                      <a:endParaRPr lang="ru-RU" sz="20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 млн. руб.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Text Box 6">
            <a:extLst>
              <a:ext uri="{FF2B5EF4-FFF2-40B4-BE49-F238E27FC236}">
                <a16:creationId xmlns:a16="http://schemas.microsoft.com/office/drawing/2014/main" xmlns="" id="{64513171-7CAB-3F4A-0A72-DB03CC49D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5450" y="2232410"/>
            <a:ext cx="6750513" cy="1240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«Обеспечение функционирования жилищного хозяйства в Каменск-Уральском городском округе»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16D7589B-DB31-A5A8-8AA9-E3D733B800DF}"/>
              </a:ext>
            </a:extLst>
          </p:cNvPr>
          <p:cNvGrpSpPr/>
          <p:nvPr/>
        </p:nvGrpSpPr>
        <p:grpSpPr>
          <a:xfrm>
            <a:off x="7310917" y="5760640"/>
            <a:ext cx="4066348" cy="2880320"/>
            <a:chOff x="-672966" y="5017975"/>
            <a:chExt cx="5796008" cy="3783716"/>
          </a:xfrm>
        </p:grpSpPr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xmlns="" id="{F79EA663-4495-D8DD-1997-459C0A7BA6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72966" y="5056758"/>
              <a:ext cx="2736303" cy="374493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9" name="Picture 3">
              <a:extLst>
                <a:ext uri="{FF2B5EF4-FFF2-40B4-BE49-F238E27FC236}">
                  <a16:creationId xmlns:a16="http://schemas.microsoft.com/office/drawing/2014/main" xmlns="" id="{F11F6BA8-233D-D2E4-73A0-0D0303D008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6153" y="5017975"/>
              <a:ext cx="2716889" cy="378371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17" name="TextBox 16"/>
          <p:cNvSpPr txBox="1"/>
          <p:nvPr/>
        </p:nvSpPr>
        <p:spPr>
          <a:xfrm>
            <a:off x="5749389" y="3219815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4559" y="3219815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домов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2" cstate="print"/>
          <a:srcRect l="24646" t="17361" r="37511" b="30555"/>
          <a:stretch>
            <a:fillRect/>
          </a:stretch>
        </p:blipFill>
        <p:spPr bwMode="auto">
          <a:xfrm>
            <a:off x="11881321" y="465108"/>
            <a:ext cx="1785950" cy="13826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3" cstate="print"/>
          <a:srcRect l="6196" t="2500" r="10163" b="5000"/>
          <a:stretch>
            <a:fillRect/>
          </a:stretch>
        </p:blipFill>
        <p:spPr bwMode="auto">
          <a:xfrm>
            <a:off x="11579666" y="5760640"/>
            <a:ext cx="2101855" cy="288032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177" y="6408712"/>
            <a:ext cx="4358592" cy="2263553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1320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1" y="113674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6" y="7612578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4086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3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0" y="1656184"/>
            <a:ext cx="13825538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Ремонт </a:t>
            </a: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дорог </a:t>
            </a: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государственной программе </a:t>
            </a: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«</a:t>
            </a: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Развитие транспортного комплекса Свердловской области» </a:t>
            </a:r>
          </a:p>
        </p:txBody>
      </p:sp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447420"/>
              </p:ext>
            </p:extLst>
          </p:nvPr>
        </p:nvGraphicFramePr>
        <p:xfrm>
          <a:off x="144017" y="2592288"/>
          <a:ext cx="5117421" cy="283853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795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3789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2023-2025 годы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2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2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1 196,9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7216">
                <a:tc>
                  <a:txBody>
                    <a:bodyPr/>
                    <a:lstStyle/>
                    <a:p>
                      <a:r>
                        <a:rPr lang="ru-RU" sz="2200" b="1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Отремонтировано: </a:t>
                      </a:r>
                    </a:p>
                    <a:p>
                      <a:pPr marL="177800" indent="-177800">
                        <a:buFontTx/>
                        <a:buChar char="-"/>
                      </a:pPr>
                      <a:r>
                        <a:rPr lang="ru-RU" sz="2200" b="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площадь дорог, </a:t>
                      </a:r>
                      <a:r>
                        <a:rPr lang="ru-RU" sz="2200" b="0" baseline="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ru-RU" sz="2200" b="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тыс.м</a:t>
                      </a:r>
                      <a:r>
                        <a:rPr lang="ru-RU" sz="2200" b="0" baseline="30000" dirty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2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384,4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 marL="177800" indent="-177800" algn="l" defTabSz="1316645" rtl="0" eaLnBrk="1" latinLnBrk="0" hangingPunct="1">
                        <a:buFontTx/>
                        <a:buChar char="-"/>
                      </a:pP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площадь </a:t>
                      </a:r>
                      <a:r>
                        <a:rPr lang="ru-RU" sz="2200" b="0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тротуаров,   </a:t>
                      </a:r>
                    </a:p>
                    <a:p>
                      <a:pPr marL="0" indent="0" algn="l" defTabSz="1316645" rtl="0" eaLnBrk="1" latinLnBrk="0" hangingPunct="1">
                        <a:buFontTx/>
                        <a:buNone/>
                      </a:pPr>
                      <a:r>
                        <a:rPr lang="ru-RU" sz="2200" b="0" kern="1200" dirty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</a:t>
                      </a:r>
                      <a:r>
                        <a:rPr lang="ru-RU" sz="2200" b="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тыс.м</a:t>
                      </a:r>
                      <a:r>
                        <a:rPr lang="ru-RU" sz="2200" b="0" kern="1200" baseline="30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2200" b="0" kern="1200" baseline="300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61,2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3" name="Группа 22"/>
          <p:cNvGrpSpPr/>
          <p:nvPr/>
        </p:nvGrpSpPr>
        <p:grpSpPr>
          <a:xfrm>
            <a:off x="5303896" y="2664296"/>
            <a:ext cx="8521642" cy="3079884"/>
            <a:chOff x="5198827" y="3112804"/>
            <a:chExt cx="8521642" cy="3079884"/>
          </a:xfrm>
        </p:grpSpPr>
        <p:pic>
          <p:nvPicPr>
            <p:cNvPr id="24" name="Рисунок 23" descr="https://kamensk-uralskiy.ru/uploads/filemanager/0e/11/9e/08/cd/0e119e08cd41bce3ee285156504108a784e05feb002b2cc4898d768e68e76fec1_origin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5399" y="3112804"/>
              <a:ext cx="4057650" cy="257176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5" name="TextBox 24"/>
            <p:cNvSpPr txBox="1"/>
            <p:nvPr/>
          </p:nvSpPr>
          <p:spPr>
            <a:xfrm>
              <a:off x="5198827" y="5483236"/>
              <a:ext cx="4306230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ул. Кадочникова от пр. Победы        до д.11 по ул. Кадочникова</a:t>
              </a:r>
            </a:p>
          </p:txBody>
        </p:sp>
        <p:pic>
          <p:nvPicPr>
            <p:cNvPr id="26" name="Рисунок 25" descr="https://kamensk-uralskiy.ru/uploads/filemanager/f/c/4/fc4b2a6d8921f0c3b5c68cc64afb12a18e5124295149be733b7516be09d1d0fd7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49073" y="3112804"/>
              <a:ext cx="3901440" cy="260096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8" name="TextBox 27"/>
            <p:cNvSpPr txBox="1"/>
            <p:nvPr/>
          </p:nvSpPr>
          <p:spPr>
            <a:xfrm>
              <a:off x="9577065" y="5484802"/>
              <a:ext cx="4143404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ул. Кунавина </a:t>
              </a:r>
            </a:p>
            <a:p>
              <a:r>
                <a:rPr lang="ru-RU" dirty="0"/>
                <a:t>в районе дома № 2 </a:t>
              </a: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1872209" y="5832648"/>
            <a:ext cx="10200045" cy="2803466"/>
            <a:chOff x="1677275" y="6269542"/>
            <a:chExt cx="10200045" cy="2803466"/>
          </a:xfrm>
        </p:grpSpPr>
        <p:grpSp>
          <p:nvGrpSpPr>
            <p:cNvPr id="30" name="Группа 29"/>
            <p:cNvGrpSpPr/>
            <p:nvPr/>
          </p:nvGrpSpPr>
          <p:grpSpPr>
            <a:xfrm>
              <a:off x="1677275" y="6269542"/>
              <a:ext cx="4515414" cy="2803466"/>
              <a:chOff x="1677275" y="6269542"/>
              <a:chExt cx="4515414" cy="2803466"/>
            </a:xfrm>
          </p:grpSpPr>
          <p:pic>
            <p:nvPicPr>
              <p:cNvPr id="35" name="Рисунок 34" descr="https://kamensk-uralskiy.ru/uploads/filemanager/56/56c91861d81f49896ee5b6fbe0c105178fe4db0d8d6e2487e748c0843f406c412_origin.jpg"/>
              <p:cNvPicPr/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03387" y="6269542"/>
                <a:ext cx="4143404" cy="2643206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sp>
            <p:nvSpPr>
              <p:cNvPr id="37" name="Прямоугольник 36"/>
              <p:cNvSpPr/>
              <p:nvPr/>
            </p:nvSpPr>
            <p:spPr>
              <a:xfrm>
                <a:off x="1677275" y="8365122"/>
                <a:ext cx="4515414" cy="707886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ул. Лермонтова </a:t>
                </a:r>
              </a:p>
              <a:p>
                <a:pPr lvl="0"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от ул. Ленинградская до ул. Войкова</a:t>
                </a:r>
              </a:p>
            </p:txBody>
          </p:sp>
        </p:grpSp>
        <p:grpSp>
          <p:nvGrpSpPr>
            <p:cNvPr id="31" name="Группа 30"/>
            <p:cNvGrpSpPr/>
            <p:nvPr/>
          </p:nvGrpSpPr>
          <p:grpSpPr>
            <a:xfrm>
              <a:off x="6552729" y="6269542"/>
              <a:ext cx="5324591" cy="2776279"/>
              <a:chOff x="6552729" y="6269542"/>
              <a:chExt cx="5324591" cy="2776279"/>
            </a:xfrm>
          </p:grpSpPr>
          <p:pic>
            <p:nvPicPr>
              <p:cNvPr id="32" name="Рисунок 31" descr="https://kamensk-uralskiy.ru/uploads/filemanager/04/94/0494946d2e68d11f08952ec5b789693a15a254b94f2a71ea6e75ebe73f35dcc894_origin.jpg"/>
              <p:cNvPicPr/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51942" y="6269542"/>
                <a:ext cx="3857652" cy="2643206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sp>
            <p:nvSpPr>
              <p:cNvPr id="34" name="Прямоугольник 33"/>
              <p:cNvSpPr/>
              <p:nvPr/>
            </p:nvSpPr>
            <p:spPr>
              <a:xfrm>
                <a:off x="6552729" y="8337935"/>
                <a:ext cx="5324591" cy="707886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ул. Калинина </a:t>
                </a:r>
              </a:p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от ул.Октябрьская до ул. Механизаторов</a:t>
                </a:r>
              </a:p>
            </p:txBody>
          </p:sp>
        </p:grpSp>
      </p:grpSp>
      <p:pic>
        <p:nvPicPr>
          <p:cNvPr id="27" name="Picture 2" descr="https://i.pinimg.com/originals/e1/32/9f/e1329fde3eee468847f384ff78c0a188.jpg"/>
          <p:cNvPicPr>
            <a:picLocks noChangeAspect="1" noChangeArrowheads="1"/>
          </p:cNvPicPr>
          <p:nvPr/>
        </p:nvPicPr>
        <p:blipFill>
          <a:blip r:embed="rId10" cstate="print"/>
          <a:srcRect b="6807"/>
          <a:stretch>
            <a:fillRect/>
          </a:stretch>
        </p:blipFill>
        <p:spPr bwMode="auto">
          <a:xfrm>
            <a:off x="12188926" y="536546"/>
            <a:ext cx="1348579" cy="1357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1401320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1" y="113674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6" y="7612578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4086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года</a:t>
            </a:r>
          </a:p>
        </p:txBody>
      </p:sp>
      <p:sp>
        <p:nvSpPr>
          <p:cNvPr id="36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0" y="1656184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Реализация инициативных проектов </a:t>
            </a:r>
            <a:endParaRPr lang="ru-RU" sz="28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046311"/>
              </p:ext>
            </p:extLst>
          </p:nvPr>
        </p:nvGraphicFramePr>
        <p:xfrm>
          <a:off x="144017" y="2592288"/>
          <a:ext cx="4326130" cy="238036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3789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2023-2025 годы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Реализовано</a:t>
                      </a:r>
                      <a:r>
                        <a:rPr lang="ru-RU" sz="2200" baseline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инициативных проектов</a:t>
                      </a:r>
                      <a:endParaRPr lang="ru-RU" sz="22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 marL="0" indent="-177800" algn="l" defTabSz="1316645" rtl="0" eaLnBrk="1" latinLnBrk="0" hangingPunct="1">
                        <a:buFontTx/>
                        <a:buNone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сумму,</a:t>
                      </a:r>
                    </a:p>
                    <a:p>
                      <a:pPr marL="0" indent="-177800" algn="l" defTabSz="1316645" rtl="0" eaLnBrk="1" latinLnBrk="0" hangingPunct="1">
                        <a:buFontTx/>
                        <a:buNone/>
                      </a:pPr>
                      <a:r>
                        <a:rPr lang="ru-RU" sz="22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млн. руб.</a:t>
                      </a:r>
                      <a:endParaRPr lang="ru-RU" sz="22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30,9</a:t>
                      </a:r>
                      <a:endParaRPr lang="ru-RU" sz="2200" b="1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7" name="Группа 26"/>
          <p:cNvGrpSpPr/>
          <p:nvPr/>
        </p:nvGrpSpPr>
        <p:grpSpPr>
          <a:xfrm>
            <a:off x="144017" y="5328592"/>
            <a:ext cx="13537504" cy="3365270"/>
            <a:chOff x="144017" y="5707738"/>
            <a:chExt cx="13537504" cy="3365270"/>
          </a:xfrm>
        </p:grpSpPr>
        <p:pic>
          <p:nvPicPr>
            <p:cNvPr id="29" name="Picture 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018" y="5707738"/>
              <a:ext cx="4167998" cy="273112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/>
          </p:spPr>
        </p:pic>
        <p:sp>
          <p:nvSpPr>
            <p:cNvPr id="30" name="Прямоугольник 29"/>
            <p:cNvSpPr/>
            <p:nvPr/>
          </p:nvSpPr>
          <p:spPr>
            <a:xfrm>
              <a:off x="144017" y="8353404"/>
              <a:ext cx="4392487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Детская площадка                                        в пос. Мирный (2024г.)</a:t>
              </a:r>
            </a:p>
          </p:txBody>
        </p:sp>
        <p:pic>
          <p:nvPicPr>
            <p:cNvPr id="31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545" y="5707738"/>
              <a:ext cx="4145179" cy="310338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/>
          </p:spPr>
        </p:pic>
        <p:sp>
          <p:nvSpPr>
            <p:cNvPr id="33" name="Прямоугольник 32"/>
            <p:cNvSpPr/>
            <p:nvPr/>
          </p:nvSpPr>
          <p:spPr>
            <a:xfrm>
              <a:off x="4752529" y="8352928"/>
              <a:ext cx="4465529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«Сквер радости» у Школы № 5                 ул. 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Исетская (2024г.)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9433048" y="8365122"/>
              <a:ext cx="4248473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Сквер «Оленёнок»</a:t>
              </a: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(2025г.)</a:t>
              </a:r>
            </a:p>
          </p:txBody>
        </p:sp>
        <p:pic>
          <p:nvPicPr>
            <p:cNvPr id="39" name="Picture 2" descr="окт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960" r="3150"/>
            <a:stretch/>
          </p:blipFill>
          <p:spPr bwMode="auto">
            <a:xfrm>
              <a:off x="9577066" y="5735373"/>
              <a:ext cx="3960440" cy="261755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0" name="Группа 39"/>
          <p:cNvGrpSpPr/>
          <p:nvPr/>
        </p:nvGrpSpPr>
        <p:grpSpPr>
          <a:xfrm>
            <a:off x="4680521" y="2160240"/>
            <a:ext cx="8911332" cy="3099769"/>
            <a:chOff x="4750469" y="2372839"/>
            <a:chExt cx="8911332" cy="3099769"/>
          </a:xfrm>
        </p:grpSpPr>
        <p:pic>
          <p:nvPicPr>
            <p:cNvPr id="41" name="Picture 7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7830" y="2405807"/>
              <a:ext cx="2128955" cy="277499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/>
          </p:spPr>
        </p:pic>
        <p:pic>
          <p:nvPicPr>
            <p:cNvPr id="42" name="Picture 8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0801" y="2372839"/>
              <a:ext cx="2017258" cy="269044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  <a:extLst/>
          </p:spPr>
        </p:pic>
        <p:sp>
          <p:nvSpPr>
            <p:cNvPr id="43" name="Прямоугольник 42"/>
            <p:cNvSpPr/>
            <p:nvPr/>
          </p:nvSpPr>
          <p:spPr>
            <a:xfrm>
              <a:off x="4750469" y="4764722"/>
              <a:ext cx="4682580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Детская площадка в сквере                           пос. Северный (2024г.)</a:t>
              </a:r>
            </a:p>
          </p:txBody>
        </p:sp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47014" y="2396225"/>
              <a:ext cx="3890491" cy="275389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/>
          </p:spPr>
        </p:pic>
        <p:sp>
          <p:nvSpPr>
            <p:cNvPr id="45" name="Прямоугольник 44"/>
            <p:cNvSpPr/>
            <p:nvPr/>
          </p:nvSpPr>
          <p:spPr>
            <a:xfrm>
              <a:off x="9577064" y="4764722"/>
              <a:ext cx="4084737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Спортивная площадка </a:t>
              </a: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пос. Первомайский (2024г.)</a:t>
              </a:r>
            </a:p>
          </p:txBody>
        </p:sp>
      </p:grp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12" cstate="print"/>
          <a:srcRect l="21002" t="14938" r="36810" b="17700"/>
          <a:stretch>
            <a:fillRect/>
          </a:stretch>
        </p:blipFill>
        <p:spPr bwMode="auto">
          <a:xfrm>
            <a:off x="11841991" y="465108"/>
            <a:ext cx="1749863" cy="157163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40132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369153" y="8724572"/>
            <a:ext cx="346908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" y="1728192"/>
            <a:ext cx="138255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000066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Развитие инженерной инфраструктуры и ЖКХ</a:t>
            </a:r>
            <a:endParaRPr lang="ru-RU" sz="2800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371753" y="2736304"/>
            <a:ext cx="8773264" cy="5715040"/>
            <a:chOff x="4761674" y="2965438"/>
            <a:chExt cx="8773264" cy="5715040"/>
          </a:xfrm>
        </p:grpSpPr>
        <p:pic>
          <p:nvPicPr>
            <p:cNvPr id="14" name="Рисунок 13" descr="https://kamensk-uralskiy.ru/uploads/filemanager/18/ab/2d/66/8c/18ab2d668ce3bbc2f777dbe7e923a8dd15bec158c41aa79bfc44d3c908fc72857e_origin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9173" y="2969374"/>
              <a:ext cx="4215765" cy="278214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15" name="Picture 4" descr="https://kamensk-uralskiy.ru/uploads/filemanager/e/e12f04e4b06cf80893785d1cfaaf65f280f39453eb46f5e2a4bc1585bd006ec46_origi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761674" y="2965438"/>
              <a:ext cx="4214842" cy="276226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16" name="Picture 6" descr="https://kamensk-uralskiy.ru/uploads/filemanager/f/fac6c92376b18d2e4aac9092a420b78e8e77bd709e57c6bf1a4a29dab30f4ce61_origin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761674" y="5894396"/>
              <a:ext cx="4258517" cy="278608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pic>
        <p:nvPicPr>
          <p:cNvPr id="17" name="Рисунок 16" descr="https://kamensk-uralskiy.ru/uploads/filemanager/61/61aae47d951434c45f9121e470c28e9e15eac02012539db738b39ddafda7e9eb78_origin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56006" y="5688632"/>
            <a:ext cx="4189011" cy="27610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9433048" y="2736305"/>
            <a:ext cx="4176465" cy="2736304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400" b="1">
                <a:solidFill>
                  <a:srgbClr val="252571"/>
                </a:solidFill>
                <a:latin typeface="Times New Roman" panose="02020603050405020304" pitchFamily="18" charset="0"/>
              </a:defRPr>
            </a:lvl1pPr>
          </a:lstStyle>
          <a:p>
            <a:pPr algn="ctr"/>
            <a:r>
              <a:rPr lang="ru-RU" b="0" dirty="0"/>
              <a:t>Завершено строительство второго подающего водовода </a:t>
            </a:r>
            <a:br>
              <a:rPr lang="ru-RU" b="0" dirty="0"/>
            </a:br>
            <a:r>
              <a:rPr lang="ru-RU" b="0" dirty="0"/>
              <a:t>от водозаборных сооружений на Нижне-Сысертском водохранилище</a:t>
            </a:r>
          </a:p>
          <a:p>
            <a:pPr algn="ctr"/>
            <a:r>
              <a:rPr lang="ru-RU" dirty="0" smtClean="0"/>
              <a:t>2019-2025гг</a:t>
            </a:r>
            <a:r>
              <a:rPr lang="ru-RU" dirty="0"/>
              <a:t>. – </a:t>
            </a:r>
          </a:p>
          <a:p>
            <a:pPr algn="ctr"/>
            <a:r>
              <a:rPr lang="ru-RU" dirty="0"/>
              <a:t>более 3,3 млрд. руб.</a:t>
            </a:r>
          </a:p>
        </p:txBody>
      </p:sp>
      <p:pic>
        <p:nvPicPr>
          <p:cNvPr id="19" name="Picture 2" descr="https://kamensk-uralskiy.ru/uploads/filemanager/3b9/79d/51a/3ec/4fb/338/918/3b979d51a3ec4fb33891879f03ea51198ee3c7b8592cf5cfa41ef89eb29716d5f_origin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465539" y="5638854"/>
            <a:ext cx="4071966" cy="278608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0" name="Picture 2" descr="https://sun9-33.userapi.com/impg/jChlNcPXiGMmGHX0qFFRD2Jw0LQpNEk4xX4rFg/OVwsT9-jfpI.jpg?size=1080x1080&amp;quality=96&amp;sign=06f0f68e444384e21e6831943a293145&amp;c_uniq_tag=qVq3xIWrf3s_KlKL6ZpfIiWK8IekfXFiEBF0u4PyIy8&amp;type=album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056305" y="322232"/>
            <a:ext cx="1608116" cy="16081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196805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369153" y="8724572"/>
            <a:ext cx="346908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8" t="45496" r="12882" b="41729"/>
          <a:stretch/>
        </p:blipFill>
        <p:spPr bwMode="auto">
          <a:xfrm>
            <a:off x="792089" y="2448272"/>
            <a:ext cx="1249106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2F714152-9FC2-2055-D6F5-F78A200F0F4C}"/>
              </a:ext>
            </a:extLst>
          </p:cNvPr>
          <p:cNvSpPr txBox="1"/>
          <p:nvPr/>
        </p:nvSpPr>
        <p:spPr>
          <a:xfrm>
            <a:off x="4392489" y="4464496"/>
            <a:ext cx="4464496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  <a:effectLst/>
              <a:latin typeface="Liberation Serif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effectLst/>
                <a:latin typeface="Liberation Serif"/>
                <a:ea typeface="Times New Roman" panose="02020603050405020304" pitchFamily="18" charset="0"/>
                <a:cs typeface="Times New Roman" panose="02020603050405020304" pitchFamily="18" charset="0"/>
              </a:rPr>
              <a:t>2022 год – 209 баллов</a:t>
            </a:r>
          </a:p>
          <a:p>
            <a:pPr algn="ctr">
              <a:buNone/>
            </a:pPr>
            <a:r>
              <a:rPr lang="ru-RU" sz="2400" b="1" dirty="0" smtClean="0">
                <a:effectLst/>
                <a:latin typeface="Liberation Serif"/>
                <a:ea typeface="Times New Roman" panose="02020603050405020304" pitchFamily="18" charset="0"/>
                <a:cs typeface="Times New Roman" panose="02020603050405020304" pitchFamily="18" charset="0"/>
              </a:rPr>
              <a:t>2023 год – 212 баллов</a:t>
            </a:r>
          </a:p>
          <a:p>
            <a:pPr algn="ctr">
              <a:buNone/>
            </a:pPr>
            <a:r>
              <a:rPr lang="ru-RU" sz="2400" b="1" dirty="0" smtClean="0">
                <a:effectLst/>
                <a:latin typeface="Liberation Serif"/>
                <a:ea typeface="Times New Roman" panose="02020603050405020304" pitchFamily="18" charset="0"/>
                <a:cs typeface="Times New Roman" panose="02020603050405020304" pitchFamily="18" charset="0"/>
              </a:rPr>
              <a:t>2024 год</a:t>
            </a:r>
            <a:r>
              <a:rPr lang="ru-RU" sz="2400" b="1" dirty="0" smtClean="0">
                <a:latin typeface="Liberation Serif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smtClean="0">
                <a:effectLst/>
                <a:latin typeface="Liberation Serif"/>
                <a:ea typeface="Times New Roman" panose="02020603050405020304" pitchFamily="18" charset="0"/>
                <a:cs typeface="Times New Roman" panose="02020603050405020304" pitchFamily="18" charset="0"/>
              </a:rPr>
              <a:t>244 балла</a:t>
            </a:r>
          </a:p>
          <a:p>
            <a:pPr algn="ctr">
              <a:buNone/>
            </a:pPr>
            <a:endParaRPr lang="ru-RU" sz="2400" dirty="0" smtClean="0">
              <a:solidFill>
                <a:schemeClr val="accent1">
                  <a:lumMod val="75000"/>
                </a:schemeClr>
              </a:solidFill>
              <a:effectLst/>
              <a:latin typeface="Liberation Serif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0" y="1728192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Индекс качества городской среды</a:t>
            </a:r>
            <a:endParaRPr lang="ru-RU" sz="28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864097" y="6669449"/>
            <a:ext cx="12385376" cy="132343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iberation Serif" charset="-52"/>
              <a:ea typeface="Times New Roman" pitchFamily="18" charset="0"/>
              <a:cs typeface="Arial" pitchFamily="34" charset="0"/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iberation Serif" charset="-52"/>
                <a:ea typeface="Times New Roman" pitchFamily="18" charset="0"/>
                <a:cs typeface="Arial" pitchFamily="34" charset="0"/>
              </a:rPr>
              <a:t>Каменск-Уральский </a:t>
            </a: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Liberation Serif" charset="-52"/>
                <a:ea typeface="Times New Roman" pitchFamily="18" charset="0"/>
                <a:cs typeface="Arial" pitchFamily="34" charset="0"/>
              </a:rPr>
              <a:t>«Г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iberation Serif" charset="-52"/>
                <a:ea typeface="Times New Roman" pitchFamily="18" charset="0"/>
                <a:cs typeface="Arial" pitchFamily="34" charset="0"/>
              </a:rPr>
              <a:t>ород с благоприятной городской средой»</a:t>
            </a: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805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369153" y="8724572"/>
            <a:ext cx="346908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марта 2026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12" name="Прямоугольник 8"/>
          <p:cNvSpPr>
            <a:spLocks noChangeArrowheads="1"/>
          </p:cNvSpPr>
          <p:nvPr/>
        </p:nvSpPr>
        <p:spPr bwMode="auto">
          <a:xfrm>
            <a:off x="0" y="4629406"/>
            <a:ext cx="13838239" cy="748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1949499" y="729793"/>
            <a:ext cx="11888740" cy="83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Итоги выполнения трехстороннего Соглашения на 2023-2025 годы</a:t>
            </a:r>
          </a:p>
          <a:p>
            <a:pPr eaLnBrk="1" hangingPunct="1"/>
            <a:r>
              <a:rPr lang="ru-RU" altLang="ru-RU" sz="24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Раздел 2. «Экономическая политика»</a:t>
            </a:r>
          </a:p>
        </p:txBody>
      </p:sp>
    </p:spTree>
    <p:extLst>
      <p:ext uri="{BB962C8B-B14F-4D97-AF65-F5344CB8AC3E}">
        <p14:creationId xmlns:p14="http://schemas.microsoft.com/office/powerpoint/2010/main" val="41968055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24305</TotalTime>
  <Words>971</Words>
  <Application>Microsoft Office PowerPoint</Application>
  <PresentationFormat>Произвольный</PresentationFormat>
  <Paragraphs>210</Paragraphs>
  <Slides>17</Slides>
  <Notes>17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Тема Office</vt:lpstr>
      <vt:lpstr>Лист</vt:lpstr>
      <vt:lpstr>Microsoft Excel 97-2003 Worksheet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lov</cp:lastModifiedBy>
  <cp:revision>1461</cp:revision>
  <dcterms:created xsi:type="dcterms:W3CDTF">2019-05-20T09:30:16Z</dcterms:created>
  <dcterms:modified xsi:type="dcterms:W3CDTF">2026-03-27T03:25:54Z</dcterms:modified>
</cp:coreProperties>
</file>