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4"/>
  </p:notesMasterIdLst>
  <p:sldIdLst>
    <p:sldId id="266" r:id="rId2"/>
    <p:sldId id="281" r:id="rId3"/>
    <p:sldId id="280" r:id="rId4"/>
    <p:sldId id="284" r:id="rId5"/>
    <p:sldId id="287" r:id="rId6"/>
    <p:sldId id="285" r:id="rId7"/>
    <p:sldId id="294" r:id="rId8"/>
    <p:sldId id="292" r:id="rId9"/>
    <p:sldId id="288" r:id="rId10"/>
    <p:sldId id="270" r:id="rId11"/>
    <p:sldId id="274" r:id="rId12"/>
    <p:sldId id="290" r:id="rId13"/>
  </p:sldIdLst>
  <p:sldSz cx="9144000" cy="6858000" type="screen4x3"/>
  <p:notesSz cx="6858000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532" autoAdjust="0"/>
    <p:restoredTop sz="94598" autoAdjust="0"/>
  </p:normalViewPr>
  <p:slideViewPr>
    <p:cSldViewPr>
      <p:cViewPr varScale="1">
        <p:scale>
          <a:sx n="110" d="100"/>
          <a:sy n="110" d="100"/>
        </p:scale>
        <p:origin x="-173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6D24EA-E9FD-4023-BCA9-C97D6FA4C00A}" type="datetimeFigureOut">
              <a:rPr lang="ru-RU" smtClean="0"/>
              <a:pPr/>
              <a:t>06.03.2026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7738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14875"/>
            <a:ext cx="5486400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2816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B4B590-51F1-498E-B848-6C8C6F2EF07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B4B590-51F1-498E-B848-6C8C6F2EF07B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5800" y="476672"/>
            <a:ext cx="7772400" cy="360039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71600" y="764704"/>
            <a:ext cx="7488832" cy="5544616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Оказание государственной социальной помощи на основании социального контракт</a:t>
            </a:r>
            <a:r>
              <a:rPr lang="ru-RU" sz="4400" b="1" dirty="0" smtClean="0">
                <a:solidFill>
                  <a:schemeClr val="tx1"/>
                </a:solidFill>
              </a:rPr>
              <a:t>а</a:t>
            </a:r>
            <a:endParaRPr lang="ru-RU" sz="4400" b="1" dirty="0">
              <a:solidFill>
                <a:schemeClr val="tx1"/>
              </a:solidFill>
            </a:endParaRPr>
          </a:p>
        </p:txBody>
      </p:sp>
      <p:pic>
        <p:nvPicPr>
          <p:cNvPr id="5" name="Picture 3" descr="\\usp035-srv-ad\Document$\Руководители\i.yakovleva\Рабочий стол\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548680"/>
            <a:ext cx="1371600" cy="1095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5800" y="476672"/>
            <a:ext cx="7772400" cy="360039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23528" y="332656"/>
            <a:ext cx="8280920" cy="5688632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Нормативно-правовые акты: </a:t>
            </a:r>
          </a:p>
          <a:p>
            <a:pPr algn="ctr"/>
            <a:endParaRPr lang="ru-RU" sz="2000" u="sng" dirty="0" smtClean="0">
              <a:solidFill>
                <a:schemeClr val="tx1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  <a:p>
            <a:pPr algn="just"/>
            <a:r>
              <a:rPr lang="ru-RU" sz="2000" dirty="0" smtClean="0">
                <a:solidFill>
                  <a:schemeClr val="tx1"/>
                </a:solidFill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- Закон Российской Федерации от 17.07.1999г. № 178-ФЗ «О государственной социальной  помощи»; </a:t>
            </a:r>
          </a:p>
          <a:p>
            <a:pPr algn="just"/>
            <a:endParaRPr lang="ru-RU" sz="2000" dirty="0" smtClean="0">
              <a:solidFill>
                <a:schemeClr val="tx1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  <a:p>
            <a:pPr algn="just">
              <a:buFontTx/>
              <a:buChar char="-"/>
            </a:pPr>
            <a:r>
              <a:rPr lang="ru-RU" sz="2000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Постановление Правительства РФ от 16 ноября 2023 г. № 1931 "Об оказании субъектами Российской Федерации на условиях </a:t>
            </a:r>
            <a:r>
              <a:rPr lang="ru-RU" sz="2000" dirty="0" err="1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софинансирования</a:t>
            </a:r>
            <a:r>
              <a:rPr lang="ru-RU" sz="2000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 из федерального бюджета государственной социальной помощи на основании социального контракта в части, не определенной Федеральным законом "О государственной социальной помощи»</a:t>
            </a:r>
          </a:p>
          <a:p>
            <a:pPr algn="just"/>
            <a:endParaRPr lang="ru-RU" sz="2000" dirty="0" smtClean="0">
              <a:solidFill>
                <a:schemeClr val="tx1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  <a:p>
            <a:pPr algn="just">
              <a:buFontTx/>
              <a:buChar char="-"/>
            </a:pPr>
            <a:r>
              <a:rPr lang="ru-RU" sz="2000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Закон Свердловской области от 29.10.2007 №126-ОЗ «Об оказании государственной социальной помощи, материальной помощи и предоставлении социальных гарантий отдельным категориям граждан в Свердловской области»</a:t>
            </a:r>
          </a:p>
          <a:p>
            <a:r>
              <a:rPr lang="ru-RU" sz="2400" dirty="0" smtClean="0"/>
              <a:t> </a:t>
            </a:r>
          </a:p>
          <a:p>
            <a:pPr algn="just"/>
            <a:endParaRPr lang="ru-RU" sz="3600" dirty="0">
              <a:solidFill>
                <a:schemeClr val="tx1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</p:txBody>
      </p:sp>
      <p:pic>
        <p:nvPicPr>
          <p:cNvPr id="5" name="Picture 3" descr="\\usp035-srv-ad\Document$\Руководители\i.yakovleva\Рабочий стол\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60648"/>
            <a:ext cx="864096" cy="6900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03448"/>
            <a:ext cx="9144000" cy="6857999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467544" y="116632"/>
            <a:ext cx="8424936" cy="547260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Социальный контракт </a:t>
            </a:r>
          </a:p>
          <a:p>
            <a:pPr algn="ctr"/>
            <a:endParaRPr lang="ru-RU" sz="2400" b="1" u="sng" dirty="0" smtClean="0">
              <a:solidFill>
                <a:schemeClr val="tx1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  <a:p>
            <a:pPr algn="ctr"/>
            <a:endParaRPr lang="ru-RU" sz="2400" b="1" u="sng" dirty="0" smtClean="0">
              <a:solidFill>
                <a:schemeClr val="tx1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это  соглашение, которое заключается между трудоспособным гражданином и управлением социальной политики в соответствии с которым: </a:t>
            </a:r>
          </a:p>
          <a:p>
            <a:pPr algn="ctr"/>
            <a:endParaRPr lang="ru-RU" sz="2400" b="1" dirty="0" smtClean="0">
              <a:solidFill>
                <a:schemeClr val="tx1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  <a:p>
            <a:pPr algn="ctr">
              <a:buFontTx/>
              <a:buChar char="-"/>
            </a:pPr>
            <a:r>
              <a:rPr lang="ru-RU" sz="2400" b="1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управление социальной политики обязуется  оказать гражданину государственную социальную помощь,</a:t>
            </a:r>
          </a:p>
          <a:p>
            <a:pPr algn="ctr">
              <a:buFontTx/>
              <a:buChar char="-"/>
            </a:pPr>
            <a:endParaRPr lang="ru-RU" sz="2400" b="1" dirty="0" smtClean="0">
              <a:solidFill>
                <a:schemeClr val="tx1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  <a:p>
            <a:pPr algn="ctr">
              <a:buFontTx/>
              <a:buChar char="-"/>
            </a:pPr>
            <a:r>
              <a:rPr lang="ru-RU" sz="2400" b="1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  гражданин – исполнить положения социального контракта и мероприятия, предусмотренные программой социальной адаптации.</a:t>
            </a:r>
            <a:endParaRPr lang="ru-RU" sz="2400" b="1" dirty="0">
              <a:solidFill>
                <a:schemeClr val="tx1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</p:txBody>
      </p:sp>
      <p:pic>
        <p:nvPicPr>
          <p:cNvPr id="15" name="Picture 3" descr="\\usp035-srv-ad\Document$\Руководители\i.yakovleva\Рабочий стол\log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332656"/>
            <a:ext cx="1296144" cy="10351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1"/>
            <a:ext cx="9144000" cy="6857999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611560" y="116632"/>
            <a:ext cx="8280920" cy="136815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u="sng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Социальный контракт</a:t>
            </a:r>
            <a:endParaRPr lang="ru-RU" sz="2800" b="1" dirty="0">
              <a:solidFill>
                <a:schemeClr val="tx1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51520" y="1772816"/>
            <a:ext cx="3672408" cy="4824536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endParaRPr lang="ru-RU" b="1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endParaRPr lang="ru-RU" b="1" dirty="0" smtClean="0">
              <a:solidFill>
                <a:schemeClr val="tx1"/>
              </a:solidFill>
            </a:endParaRPr>
          </a:p>
          <a:p>
            <a:pPr algn="ctr"/>
            <a:endParaRPr lang="ru-RU" sz="2200" b="1" u="sng" dirty="0" smtClean="0">
              <a:solidFill>
                <a:schemeClr val="tx1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  <a:p>
            <a:pPr algn="ctr"/>
            <a:r>
              <a:rPr lang="ru-RU" sz="2200" b="1" u="sng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С кем заключается : </a:t>
            </a:r>
          </a:p>
          <a:p>
            <a:endParaRPr lang="ru-RU" sz="2200" b="1" dirty="0" smtClean="0">
              <a:solidFill>
                <a:schemeClr val="tx1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  <a:p>
            <a:pPr algn="ctr"/>
            <a:r>
              <a:rPr lang="ru-RU" sz="2200" b="1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-малоимущие семьи, </a:t>
            </a:r>
          </a:p>
          <a:p>
            <a:pPr algn="ctr"/>
            <a:r>
              <a:rPr lang="ru-RU" sz="2200" b="1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-малоимущие одиноко проживающие граждане </a:t>
            </a:r>
          </a:p>
          <a:p>
            <a:pPr algn="ctr"/>
            <a:endParaRPr lang="ru-RU" sz="2200" b="1" dirty="0" smtClean="0">
              <a:solidFill>
                <a:schemeClr val="tx1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  <a:p>
            <a:pPr algn="ctr"/>
            <a:r>
              <a:rPr lang="ru-RU" sz="2200" b="1" u="sng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Приоритетные категории: </a:t>
            </a:r>
          </a:p>
          <a:p>
            <a:pPr algn="ctr"/>
            <a:endParaRPr lang="ru-RU" sz="2200" b="1" u="sng" dirty="0" smtClean="0">
              <a:solidFill>
                <a:schemeClr val="tx1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ru-RU" sz="2200" b="1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Многодетные семьи</a:t>
            </a:r>
          </a:p>
          <a:p>
            <a:pPr algn="ctr">
              <a:buFont typeface="Arial" pitchFamily="34" charset="0"/>
              <a:buChar char="•"/>
            </a:pPr>
            <a:r>
              <a:rPr lang="ru-RU" sz="2200" b="1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Участники специальной военной операции</a:t>
            </a:r>
            <a:r>
              <a:rPr lang="ru-RU" sz="2000" b="1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 </a:t>
            </a:r>
          </a:p>
          <a:p>
            <a:pPr algn="ctr"/>
            <a:endParaRPr lang="ru-RU" sz="2400" b="1" dirty="0" smtClean="0">
              <a:solidFill>
                <a:schemeClr val="tx1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  <a:p>
            <a:pPr algn="ctr"/>
            <a:endParaRPr lang="ru-RU" sz="2400" b="1" dirty="0" smtClean="0">
              <a:solidFill>
                <a:schemeClr val="tx1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  <a:p>
            <a:endParaRPr lang="ru-RU" b="1" dirty="0" smtClean="0">
              <a:solidFill>
                <a:schemeClr val="tx1"/>
              </a:solidFill>
            </a:endParaRPr>
          </a:p>
          <a:p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211960" y="1844824"/>
            <a:ext cx="4680520" cy="4536504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Может быть заключен на: </a:t>
            </a:r>
          </a:p>
          <a:p>
            <a:pPr algn="ctr"/>
            <a:endParaRPr lang="ru-RU" sz="2200" b="1" dirty="0" smtClean="0">
              <a:solidFill>
                <a:schemeClr val="tx1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  <a:p>
            <a:pPr algn="ctr">
              <a:buFontTx/>
              <a:buChar char="-"/>
            </a:pPr>
            <a:r>
              <a:rPr lang="ru-RU" sz="2200" b="1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-Поиск работы; </a:t>
            </a:r>
          </a:p>
          <a:p>
            <a:pPr algn="ctr">
              <a:buFontTx/>
              <a:buChar char="-"/>
            </a:pPr>
            <a:endParaRPr lang="ru-RU" sz="2200" b="1" dirty="0" smtClean="0">
              <a:solidFill>
                <a:schemeClr val="tx1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  <a:p>
            <a:pPr algn="ctr">
              <a:buFontTx/>
              <a:buChar char="-"/>
            </a:pPr>
            <a:r>
              <a:rPr lang="ru-RU" sz="2200" b="1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-Осуществление предпринимательской деятельности;  </a:t>
            </a:r>
          </a:p>
          <a:p>
            <a:pPr algn="ctr">
              <a:buFontTx/>
              <a:buChar char="-"/>
            </a:pPr>
            <a:endParaRPr lang="ru-RU" sz="2200" b="1" dirty="0" smtClean="0">
              <a:solidFill>
                <a:schemeClr val="tx1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  <a:p>
            <a:pPr algn="ctr">
              <a:buFontTx/>
              <a:buChar char="-"/>
            </a:pPr>
            <a:r>
              <a:rPr lang="ru-RU" sz="2200" b="1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-Ведение личного подсобного хозяйства; </a:t>
            </a:r>
          </a:p>
          <a:p>
            <a:pPr algn="ctr">
              <a:buFontTx/>
              <a:buChar char="-"/>
            </a:pPr>
            <a:endParaRPr lang="ru-RU" sz="2200" b="1" dirty="0" smtClean="0">
              <a:solidFill>
                <a:schemeClr val="tx1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  <a:p>
            <a:pPr algn="ctr">
              <a:buFontTx/>
              <a:buChar char="-"/>
            </a:pPr>
            <a:r>
              <a:rPr lang="ru-RU" sz="2200" b="1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-иные мероприятия в связи с трудной жизненной ситуацией </a:t>
            </a:r>
            <a:endParaRPr lang="ru-RU" sz="2200" b="1" dirty="0">
              <a:solidFill>
                <a:schemeClr val="tx1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</p:txBody>
      </p:sp>
      <p:cxnSp>
        <p:nvCxnSpPr>
          <p:cNvPr id="16" name="Прямая со стрелкой 15"/>
          <p:cNvCxnSpPr>
            <a:endCxn id="7" idx="0"/>
          </p:cNvCxnSpPr>
          <p:nvPr/>
        </p:nvCxnSpPr>
        <p:spPr>
          <a:xfrm flipH="1">
            <a:off x="2087724" y="1484784"/>
            <a:ext cx="612068" cy="288032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endCxn id="9" idx="0"/>
          </p:cNvCxnSpPr>
          <p:nvPr/>
        </p:nvCxnSpPr>
        <p:spPr>
          <a:xfrm>
            <a:off x="5868144" y="1052736"/>
            <a:ext cx="684076" cy="792088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3" descr="\\usp035-srv-ad\Document$\Руководители\i.yakovleva\Рабочий стол\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60648"/>
            <a:ext cx="720080" cy="5750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2051720" y="188640"/>
            <a:ext cx="6264696" cy="136815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chemeClr val="tx1"/>
                </a:solidFill>
              </a:rPr>
              <a:t>Государственная социальная помощь на основании социального контракта</a:t>
            </a:r>
          </a:p>
          <a:p>
            <a:pPr algn="ctr"/>
            <a:r>
              <a:rPr lang="ru-RU" sz="2500" b="1" dirty="0" smtClean="0">
                <a:solidFill>
                  <a:schemeClr val="tx1"/>
                </a:solidFill>
              </a:rPr>
              <a:t> на поиск работы   </a:t>
            </a:r>
            <a:endParaRPr lang="ru-RU" sz="2500" b="1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67544" y="1772816"/>
            <a:ext cx="4752528" cy="2088232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ru-RU" sz="2400" b="1" dirty="0" smtClean="0">
                <a:solidFill>
                  <a:schemeClr val="tx1"/>
                </a:solidFill>
                <a:cs typeface="Times New Roman" pitchFamily="18" charset="0"/>
              </a:rPr>
              <a:t>Размер социальной помощи в  2026 году  - </a:t>
            </a:r>
            <a:r>
              <a:rPr lang="ru-RU" sz="2400" b="1" u="sng" dirty="0" smtClean="0">
                <a:solidFill>
                  <a:schemeClr val="tx1"/>
                </a:solidFill>
                <a:cs typeface="Times New Roman" pitchFamily="18" charset="0"/>
              </a:rPr>
              <a:t>20 438 рублей  </a:t>
            </a:r>
            <a:r>
              <a:rPr lang="ru-RU" sz="2400" b="1" dirty="0" smtClean="0">
                <a:solidFill>
                  <a:schemeClr val="tx1"/>
                </a:solidFill>
                <a:cs typeface="Times New Roman" pitchFamily="18" charset="0"/>
              </a:rPr>
              <a:t>(величина прожиточного минимума для трудоспособного населения в Свердловской области)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907704" y="4005064"/>
            <a:ext cx="6984776" cy="2664296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cs typeface="Times New Roman" pitchFamily="18" charset="0"/>
              </a:rPr>
              <a:t>			        </a:t>
            </a:r>
          </a:p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Предоставляется: </a:t>
            </a:r>
          </a:p>
          <a:p>
            <a:pPr algn="ctr">
              <a:buFont typeface="Arial" pitchFamily="34" charset="0"/>
              <a:buChar char="•"/>
            </a:pPr>
            <a:r>
              <a:rPr lang="ru-RU" sz="2800" b="1" dirty="0" smtClean="0">
                <a:solidFill>
                  <a:schemeClr val="tx1"/>
                </a:solidFill>
              </a:rPr>
              <a:t> в  первый  месяц с даты заключения социального контракта </a:t>
            </a:r>
          </a:p>
          <a:p>
            <a:pPr algn="ctr">
              <a:buFont typeface="Arial" pitchFamily="34" charset="0"/>
              <a:buChar char="•"/>
            </a:pPr>
            <a:r>
              <a:rPr lang="ru-RU" sz="2800" b="1" dirty="0" smtClean="0">
                <a:solidFill>
                  <a:schemeClr val="tx1"/>
                </a:solidFill>
              </a:rPr>
              <a:t> и в течение трех месяцев после подтверждения факта трудоустройства  </a:t>
            </a:r>
            <a:endParaRPr lang="ru-RU" sz="2800" b="1" dirty="0">
              <a:solidFill>
                <a:schemeClr val="tx1"/>
              </a:solidFill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 flipH="1">
            <a:off x="2915816" y="1556792"/>
            <a:ext cx="288032" cy="252028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6588224" y="1556792"/>
            <a:ext cx="1152128" cy="2448272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3" descr="\\usp035-srv-ad\Document$\Руководители\i.yakovleva\Рабочий стол\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60648"/>
            <a:ext cx="1296144" cy="10351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9144000" cy="6857999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683568" y="116632"/>
            <a:ext cx="7632848" cy="1944216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Социальный контракт по направлению «Поиск работы»   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95536" y="2780928"/>
            <a:ext cx="3528392" cy="1440160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endParaRPr lang="ru-RU" b="1" dirty="0" smtClean="0">
              <a:solidFill>
                <a:schemeClr val="tx1"/>
              </a:solidFill>
            </a:endParaRPr>
          </a:p>
          <a:p>
            <a:r>
              <a:rPr lang="ru-RU" sz="2400" b="1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Срок действия – 9 месяцев </a:t>
            </a:r>
            <a:endParaRPr lang="ru-RU" sz="2400" b="1" dirty="0">
              <a:solidFill>
                <a:schemeClr val="tx1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499992" y="2924944"/>
            <a:ext cx="4320480" cy="3600400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</a:rPr>
              <a:t>►дополнительно может быть предусмотрено обучение  (в случае отсутствия возможности службы занятости населения обеспечить прохождение гражданином профессионального обучения) </a:t>
            </a:r>
          </a:p>
          <a:p>
            <a:pPr algn="ctr"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</a:rPr>
              <a:t> ►</a:t>
            </a:r>
            <a:r>
              <a:rPr lang="ru-RU" sz="2000" dirty="0" smtClean="0"/>
              <a:t> </a:t>
            </a:r>
            <a:r>
              <a:rPr lang="ru-RU" sz="2000" dirty="0" smtClean="0">
                <a:solidFill>
                  <a:schemeClr val="tx1"/>
                </a:solidFill>
              </a:rPr>
              <a:t>Выплата в размере стоимости курса  обучения, 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но не более </a:t>
            </a:r>
            <a:r>
              <a:rPr lang="ru-RU" sz="2000" b="1" dirty="0" smtClean="0">
                <a:solidFill>
                  <a:schemeClr val="tx1"/>
                </a:solidFill>
              </a:rPr>
              <a:t>30 000,00 рублей  </a:t>
            </a:r>
          </a:p>
          <a:p>
            <a:pPr algn="ctr">
              <a:buFont typeface="Arial" pitchFamily="34" charset="0"/>
              <a:buChar char="•"/>
            </a:pPr>
            <a:endParaRPr lang="ru-RU" sz="2000" b="1" dirty="0">
              <a:solidFill>
                <a:schemeClr val="tx1"/>
              </a:solidFill>
            </a:endParaRPr>
          </a:p>
        </p:txBody>
      </p:sp>
      <p:cxnSp>
        <p:nvCxnSpPr>
          <p:cNvPr id="20" name="Прямая со стрелкой 19"/>
          <p:cNvCxnSpPr/>
          <p:nvPr/>
        </p:nvCxnSpPr>
        <p:spPr>
          <a:xfrm>
            <a:off x="5724128" y="2060848"/>
            <a:ext cx="864096" cy="792088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Скругленный прямоугольник 14"/>
          <p:cNvSpPr/>
          <p:nvPr/>
        </p:nvSpPr>
        <p:spPr>
          <a:xfrm>
            <a:off x="395536" y="4653136"/>
            <a:ext cx="3528392" cy="1512168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endParaRPr lang="ru-RU" b="1" dirty="0" smtClean="0">
              <a:solidFill>
                <a:schemeClr val="tx1"/>
              </a:solidFill>
            </a:endParaRPr>
          </a:p>
          <a:p>
            <a:r>
              <a:rPr lang="ru-RU" sz="2400" b="1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Конечный результат – заключение трудового договора </a:t>
            </a:r>
            <a:endParaRPr lang="ru-RU" sz="2400" b="1" dirty="0">
              <a:solidFill>
                <a:schemeClr val="tx1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</p:txBody>
      </p:sp>
      <p:cxnSp>
        <p:nvCxnSpPr>
          <p:cNvPr id="18" name="Прямая со стрелкой 17"/>
          <p:cNvCxnSpPr/>
          <p:nvPr/>
        </p:nvCxnSpPr>
        <p:spPr>
          <a:xfrm>
            <a:off x="2411760" y="2060848"/>
            <a:ext cx="0" cy="720080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2339752" y="4221088"/>
            <a:ext cx="0" cy="504056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3" descr="\\usp035-srv-ad\Document$\Руководители\i.yakovleva\Рабочий стол\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04664"/>
            <a:ext cx="721332" cy="5760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2051720" y="188640"/>
            <a:ext cx="6264696" cy="136815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Constantia" pitchFamily="18" charset="0"/>
                <a:ea typeface="Liberation Serif" pitchFamily="18" charset="0"/>
                <a:cs typeface="Liberation Serif" pitchFamily="18" charset="0"/>
              </a:rPr>
              <a:t>Государственная социальная помощь на основании социального контракта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Constantia" pitchFamily="18" charset="0"/>
                <a:ea typeface="Liberation Serif" pitchFamily="18" charset="0"/>
                <a:cs typeface="Liberation Serif" pitchFamily="18" charset="0"/>
              </a:rPr>
              <a:t> на осуществление </a:t>
            </a:r>
            <a:endParaRPr lang="ru-RU" sz="2400" b="1" dirty="0" smtClean="0">
              <a:solidFill>
                <a:schemeClr val="tx1"/>
              </a:solidFill>
              <a:latin typeface="Constantia" pitchFamily="18" charset="0"/>
              <a:ea typeface="Liberation Serif" pitchFamily="18" charset="0"/>
              <a:cs typeface="Liberation Serif" pitchFamily="18" charset="0"/>
            </a:endParaRPr>
          </a:p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Constantia" pitchFamily="18" charset="0"/>
                <a:ea typeface="Liberation Serif" pitchFamily="18" charset="0"/>
                <a:cs typeface="Liberation Serif" pitchFamily="18" charset="0"/>
              </a:rPr>
              <a:t>пре</a:t>
            </a:r>
            <a:r>
              <a:rPr lang="ru-RU" sz="2400" b="1" i="1" dirty="0" smtClean="0">
                <a:solidFill>
                  <a:schemeClr val="tx1"/>
                </a:solidFill>
                <a:latin typeface="Constantia" pitchFamily="18" charset="0"/>
              </a:rPr>
              <a:t>дпринимательской </a:t>
            </a:r>
            <a:r>
              <a:rPr lang="ru-RU" sz="2400" b="1" i="1" dirty="0" smtClean="0">
                <a:solidFill>
                  <a:schemeClr val="tx1"/>
                </a:solidFill>
                <a:latin typeface="Constantia" pitchFamily="18" charset="0"/>
              </a:rPr>
              <a:t>деятельности   </a:t>
            </a:r>
            <a:endParaRPr lang="ru-RU" sz="2400" b="1" i="1" dirty="0">
              <a:solidFill>
                <a:schemeClr val="tx1"/>
              </a:solidFill>
              <a:latin typeface="Constantia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39552" y="1772816"/>
            <a:ext cx="4680520" cy="1440160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Размер социальной помощи в  2026 году  - </a:t>
            </a:r>
            <a:r>
              <a:rPr lang="ru-RU" sz="2400" b="1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до 350 </a:t>
            </a:r>
            <a:r>
              <a:rPr lang="ru-RU" sz="2400" b="1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000 рублей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868144" y="3429000"/>
            <a:ext cx="3096344" cy="3168352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cs typeface="Times New Roman" pitchFamily="18" charset="0"/>
              </a:rPr>
              <a:t>			  </a:t>
            </a:r>
            <a:r>
              <a:rPr lang="ru-RU" sz="2400" b="1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Предоставляется</a:t>
            </a:r>
            <a:r>
              <a:rPr lang="ru-RU" sz="2400" b="1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: </a:t>
            </a:r>
          </a:p>
          <a:p>
            <a:pPr algn="ctr"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 в течении  месяца  с даты заключения социального контракта </a:t>
            </a:r>
          </a:p>
        </p:txBody>
      </p:sp>
      <p:cxnSp>
        <p:nvCxnSpPr>
          <p:cNvPr id="11" name="Прямая со стрелкой 10"/>
          <p:cNvCxnSpPr/>
          <p:nvPr/>
        </p:nvCxnSpPr>
        <p:spPr>
          <a:xfrm flipH="1">
            <a:off x="2915816" y="1556792"/>
            <a:ext cx="288032" cy="252028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endCxn id="8" idx="0"/>
          </p:cNvCxnSpPr>
          <p:nvPr/>
        </p:nvCxnSpPr>
        <p:spPr>
          <a:xfrm>
            <a:off x="6588224" y="1556792"/>
            <a:ext cx="828092" cy="1872208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3" descr="\\usp035-srv-ad\Document$\Руководители\i.yakovleva\Рабочий стол\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60648"/>
            <a:ext cx="1296144" cy="1035116"/>
          </a:xfrm>
          <a:prstGeom prst="rect">
            <a:avLst/>
          </a:prstGeom>
          <a:noFill/>
        </p:spPr>
      </p:pic>
      <p:sp>
        <p:nvSpPr>
          <p:cNvPr id="9" name="Скругленный прямоугольник 8"/>
          <p:cNvSpPr/>
          <p:nvPr/>
        </p:nvSpPr>
        <p:spPr>
          <a:xfrm>
            <a:off x="179512" y="3284984"/>
            <a:ext cx="5112568" cy="3312368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С кем заключается социальный контракт </a:t>
            </a:r>
          </a:p>
          <a:p>
            <a:pPr algn="ctr"/>
            <a:endParaRPr lang="ru-RU" b="1" dirty="0" smtClean="0">
              <a:solidFill>
                <a:schemeClr val="tx1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-малоимущие семьи, 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-малоимущие одиноко проживающие граждане </a:t>
            </a:r>
          </a:p>
          <a:p>
            <a:pPr algn="ctr"/>
            <a:endParaRPr lang="ru-RU" b="1" dirty="0" smtClean="0">
              <a:solidFill>
                <a:schemeClr val="tx1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  <a:p>
            <a:pPr algn="ctr"/>
            <a:r>
              <a:rPr lang="ru-RU" b="1" u="sng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Приоритетные категории: </a:t>
            </a:r>
          </a:p>
          <a:p>
            <a:pPr algn="ctr">
              <a:buFont typeface="Arial" pitchFamily="34" charset="0"/>
              <a:buChar char="•"/>
            </a:pPr>
            <a:r>
              <a:rPr lang="ru-RU" b="1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Семьи с детьми </a:t>
            </a:r>
          </a:p>
          <a:p>
            <a:pPr algn="ctr">
              <a:buFont typeface="Arial" pitchFamily="34" charset="0"/>
              <a:buChar char="•"/>
            </a:pPr>
            <a:r>
              <a:rPr lang="ru-RU" b="1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Многодетные семьи</a:t>
            </a:r>
          </a:p>
          <a:p>
            <a:pPr algn="ctr">
              <a:buFont typeface="Arial" pitchFamily="34" charset="0"/>
              <a:buChar char="•"/>
            </a:pPr>
            <a:r>
              <a:rPr lang="ru-RU" b="1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Участники специальной военной операции и члены их семьи </a:t>
            </a:r>
          </a:p>
        </p:txBody>
      </p:sp>
      <p:cxnSp>
        <p:nvCxnSpPr>
          <p:cNvPr id="12" name="Прямая со стрелкой 11"/>
          <p:cNvCxnSpPr/>
          <p:nvPr/>
        </p:nvCxnSpPr>
        <p:spPr>
          <a:xfrm flipH="1">
            <a:off x="5220072" y="1484784"/>
            <a:ext cx="648072" cy="2088232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9144000" cy="6857999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683568" y="116632"/>
            <a:ext cx="7632848" cy="1944216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Социальный контракт по направлению «Осуществление предпринимательской деятельности»   </a:t>
            </a:r>
            <a:endParaRPr lang="ru-RU" sz="2800" b="1" dirty="0">
              <a:solidFill>
                <a:schemeClr val="tx1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95536" y="2780928"/>
            <a:ext cx="3528392" cy="1440160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endParaRPr lang="ru-RU" b="1" dirty="0" smtClean="0">
              <a:solidFill>
                <a:schemeClr val="tx1"/>
              </a:solidFill>
            </a:endParaRPr>
          </a:p>
          <a:p>
            <a:r>
              <a:rPr lang="ru-RU" sz="2400" b="1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Срок действия – 12 месяцев </a:t>
            </a:r>
            <a:endParaRPr lang="ru-RU" sz="2400" b="1" dirty="0">
              <a:solidFill>
                <a:schemeClr val="tx1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499992" y="2924944"/>
            <a:ext cx="4320480" cy="3600400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</a:rPr>
              <a:t>►</a:t>
            </a:r>
            <a:r>
              <a:rPr lang="ru-RU" sz="2000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дополнительно может быть предусмотрено обучение  (в случае отсутствия возможности службы занятости населения обеспечить прохождение гражданином профессионального обучения) </a:t>
            </a:r>
          </a:p>
          <a:p>
            <a:pPr algn="ctr"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 ►</a:t>
            </a:r>
            <a:r>
              <a:rPr lang="ru-RU" sz="2000" dirty="0" smtClean="0"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Выплата в размере стоимости курса  обучения, 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но не более </a:t>
            </a:r>
            <a:r>
              <a:rPr lang="ru-RU" sz="2000" b="1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30 000,00 рублей  </a:t>
            </a:r>
          </a:p>
          <a:p>
            <a:pPr algn="ctr">
              <a:buFont typeface="Arial" pitchFamily="34" charset="0"/>
              <a:buChar char="•"/>
            </a:pPr>
            <a:endParaRPr lang="ru-RU" sz="2000" b="1" dirty="0">
              <a:solidFill>
                <a:schemeClr val="tx1"/>
              </a:solidFill>
            </a:endParaRPr>
          </a:p>
        </p:txBody>
      </p:sp>
      <p:cxnSp>
        <p:nvCxnSpPr>
          <p:cNvPr id="20" name="Прямая со стрелкой 19"/>
          <p:cNvCxnSpPr/>
          <p:nvPr/>
        </p:nvCxnSpPr>
        <p:spPr>
          <a:xfrm>
            <a:off x="5724128" y="2060848"/>
            <a:ext cx="864096" cy="792088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Скругленный прямоугольник 14"/>
          <p:cNvSpPr/>
          <p:nvPr/>
        </p:nvSpPr>
        <p:spPr>
          <a:xfrm>
            <a:off x="323528" y="4653136"/>
            <a:ext cx="3888432" cy="2204864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endParaRPr lang="ru-RU" b="1" dirty="0" smtClean="0">
              <a:solidFill>
                <a:schemeClr val="tx1"/>
              </a:solidFill>
            </a:endParaRPr>
          </a:p>
          <a:p>
            <a:r>
              <a:rPr lang="ru-RU" sz="2200" b="1" dirty="0" smtClean="0">
                <a:solidFill>
                  <a:schemeClr val="tx1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Конечный результат – осуществление предпринимательской деятельности, повышение доходов семьи </a:t>
            </a:r>
            <a:endParaRPr lang="ru-RU" sz="2200" b="1" dirty="0">
              <a:solidFill>
                <a:schemeClr val="tx1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</p:txBody>
      </p:sp>
      <p:cxnSp>
        <p:nvCxnSpPr>
          <p:cNvPr id="18" name="Прямая со стрелкой 17"/>
          <p:cNvCxnSpPr/>
          <p:nvPr/>
        </p:nvCxnSpPr>
        <p:spPr>
          <a:xfrm>
            <a:off x="2411760" y="2060848"/>
            <a:ext cx="0" cy="720080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2339752" y="4221088"/>
            <a:ext cx="0" cy="504056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3" descr="\\usp035-srv-ad\Document$\Руководители\i.yakovleva\Рабочий стол\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04664"/>
            <a:ext cx="721332" cy="5760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0"/>
            <a:ext cx="9144000" cy="6857999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683568" y="116632"/>
            <a:ext cx="7632848" cy="1944216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С 01.01.2026г. предусмотрено оказание государственной  социальной помощи на основании социального контракта на осуществление предпринимательской деятельности:   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47864" y="2276872"/>
            <a:ext cx="2808312" cy="43204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Категории лиц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23528" y="2708920"/>
            <a:ext cx="3600400" cy="3816424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endParaRPr lang="ru-RU" b="1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endParaRPr lang="ru-RU" b="1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sz="2000" b="1" u="sng" dirty="0" smtClean="0">
                <a:solidFill>
                  <a:schemeClr val="tx1"/>
                </a:solidFill>
              </a:rPr>
              <a:t>Участники специальной военной операции</a:t>
            </a:r>
            <a:r>
              <a:rPr lang="ru-RU" sz="2000" b="1" dirty="0" smtClean="0">
                <a:solidFill>
                  <a:schemeClr val="tx1"/>
                </a:solidFill>
              </a:rPr>
              <a:t>, уволенные  с военной  службы (</a:t>
            </a:r>
            <a:r>
              <a:rPr lang="ru-RU" sz="2000" b="1" dirty="0" err="1" smtClean="0">
                <a:solidFill>
                  <a:schemeClr val="tx1"/>
                </a:solidFill>
              </a:rPr>
              <a:t>службы</a:t>
            </a:r>
            <a:r>
              <a:rPr lang="ru-RU" sz="2000" b="1" dirty="0" smtClean="0">
                <a:solidFill>
                  <a:schemeClr val="tx1"/>
                </a:solidFill>
              </a:rPr>
              <a:t>, работы)  или завершившие исполнение контракта, признанные в установленном порядке  безработными или  ищущими работу</a:t>
            </a:r>
          </a:p>
          <a:p>
            <a:endParaRPr lang="ru-RU" b="1" dirty="0" smtClean="0">
              <a:solidFill>
                <a:schemeClr val="tx1"/>
              </a:solidFill>
            </a:endParaRPr>
          </a:p>
          <a:p>
            <a:endParaRPr lang="ru-RU" b="1" dirty="0" smtClean="0">
              <a:solidFill>
                <a:schemeClr val="tx1"/>
              </a:solidFill>
            </a:endParaRPr>
          </a:p>
          <a:p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860032" y="2852936"/>
            <a:ext cx="3960440" cy="3600400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Arial" pitchFamily="34" charset="0"/>
              <a:buChar char="•"/>
            </a:pPr>
            <a:r>
              <a:rPr lang="ru-RU" sz="2000" b="1" dirty="0" smtClean="0">
                <a:solidFill>
                  <a:schemeClr val="tx1"/>
                </a:solidFill>
              </a:rPr>
              <a:t>По выбору участников специальной военной операции, признанных инвалидами 1 или 2 группы уволенных  с военной  службы (</a:t>
            </a:r>
            <a:r>
              <a:rPr lang="ru-RU" sz="2000" b="1" dirty="0" err="1" smtClean="0">
                <a:solidFill>
                  <a:schemeClr val="tx1"/>
                </a:solidFill>
              </a:rPr>
              <a:t>службы</a:t>
            </a:r>
            <a:r>
              <a:rPr lang="ru-RU" sz="2000" b="1" dirty="0" smtClean="0">
                <a:solidFill>
                  <a:schemeClr val="tx1"/>
                </a:solidFill>
              </a:rPr>
              <a:t>, работы)  или завершивших исполнение контракта   - </a:t>
            </a:r>
            <a:r>
              <a:rPr lang="ru-RU" sz="2000" b="1" u="sng" dirty="0" smtClean="0">
                <a:solidFill>
                  <a:schemeClr val="tx1"/>
                </a:solidFill>
              </a:rPr>
              <a:t>их супруги, </a:t>
            </a:r>
            <a:r>
              <a:rPr lang="ru-RU" sz="2000" b="1" dirty="0" smtClean="0">
                <a:solidFill>
                  <a:schemeClr val="tx1"/>
                </a:solidFill>
              </a:rPr>
              <a:t>признанные в установленном порядке  безработными или  ищущими работу</a:t>
            </a:r>
            <a:endParaRPr lang="ru-RU" sz="2000" b="1" dirty="0">
              <a:solidFill>
                <a:schemeClr val="tx1"/>
              </a:solidFill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 flipH="1">
            <a:off x="1979712" y="2420888"/>
            <a:ext cx="1296144" cy="144016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endCxn id="9" idx="0"/>
          </p:cNvCxnSpPr>
          <p:nvPr/>
        </p:nvCxnSpPr>
        <p:spPr>
          <a:xfrm>
            <a:off x="6156176" y="2420888"/>
            <a:ext cx="684076" cy="432048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2051720" y="188640"/>
            <a:ext cx="6264696" cy="136815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Государственная социальная помощь на основании социального контракта оказывается  участникам специальной военной операции:   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51520" y="1772816"/>
            <a:ext cx="3816424" cy="1944216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endParaRPr lang="ru-RU" sz="1600" b="1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без проведения оценки среднедушевого дохода семьи  или одиноко проживающего гражданина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547664" y="3933056"/>
            <a:ext cx="5544616" cy="1008112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cs typeface="Times New Roman" pitchFamily="18" charset="0"/>
              </a:rPr>
              <a:t>			        </a:t>
            </a:r>
          </a:p>
          <a:p>
            <a:pPr algn="ctr"/>
            <a:endParaRPr lang="ru-RU" sz="1200" b="1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cs typeface="Times New Roman" pitchFamily="18" charset="0"/>
              </a:rPr>
              <a:t>по направлению «Осуществление индивидуальной предпринимательской деятельности» </a:t>
            </a:r>
          </a:p>
          <a:p>
            <a:pPr algn="ctr"/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195736" y="5229200"/>
            <a:ext cx="6408712" cy="1152128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cs typeface="Times New Roman" pitchFamily="18" charset="0"/>
              </a:rPr>
              <a:t> 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cs typeface="Times New Roman" pitchFamily="18" charset="0"/>
              </a:rPr>
              <a:t> при рекомендации Государственного фонда поддержки участников СВО </a:t>
            </a:r>
            <a:endParaRPr lang="ru-RU" sz="2400" dirty="0" smtClean="0">
              <a:solidFill>
                <a:schemeClr val="tx1"/>
              </a:solidFill>
            </a:endParaRPr>
          </a:p>
          <a:p>
            <a:pPr algn="ctr"/>
            <a:endParaRPr lang="ru-RU" sz="2400" b="1" dirty="0">
              <a:solidFill>
                <a:schemeClr val="tx1"/>
              </a:solidFill>
            </a:endParaRPr>
          </a:p>
        </p:txBody>
      </p:sp>
      <p:cxnSp>
        <p:nvCxnSpPr>
          <p:cNvPr id="11" name="Прямая со стрелкой 10"/>
          <p:cNvCxnSpPr>
            <a:stCxn id="5" idx="2"/>
            <a:endCxn id="6" idx="3"/>
          </p:cNvCxnSpPr>
          <p:nvPr/>
        </p:nvCxnSpPr>
        <p:spPr>
          <a:xfrm flipH="1">
            <a:off x="4067944" y="1556792"/>
            <a:ext cx="1116124" cy="1188132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H="1">
            <a:off x="5004048" y="1556792"/>
            <a:ext cx="540060" cy="2376264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6084168" y="1556792"/>
            <a:ext cx="1836204" cy="3672408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8520" y="-171400"/>
            <a:ext cx="9144000" cy="6857999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899592" y="332656"/>
            <a:ext cx="7488832" cy="108012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chemeClr val="tx1"/>
                </a:solidFill>
              </a:rPr>
              <a:t>Подать заявление об оказании государственной социальной помощи на основании социального контракта можно</a:t>
            </a:r>
            <a:endParaRPr lang="ru-RU" sz="2600" b="1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331640" y="1844824"/>
            <a:ext cx="6768752" cy="1152128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</a:rPr>
              <a:t>Через единый портал государственных и муниципальных услуг </a:t>
            </a:r>
            <a:endParaRPr lang="ru-RU" sz="2200" b="1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331640" y="3212976"/>
            <a:ext cx="6768752" cy="1224136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Через многофункциональный  центр предоставления государственных услуг 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259632" y="4653136"/>
            <a:ext cx="7056784" cy="1584176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В Управление социальной политики № 12 телефон для консультаций 35-33-06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9" name="Нашивка 8"/>
          <p:cNvSpPr/>
          <p:nvPr/>
        </p:nvSpPr>
        <p:spPr>
          <a:xfrm rot="5400000">
            <a:off x="4562288" y="1422488"/>
            <a:ext cx="360040" cy="484632"/>
          </a:xfrm>
          <a:prstGeom prst="chevron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Нашивка 9"/>
          <p:cNvSpPr/>
          <p:nvPr/>
        </p:nvSpPr>
        <p:spPr>
          <a:xfrm rot="5400000">
            <a:off x="4598292" y="2898652"/>
            <a:ext cx="432048" cy="484632"/>
          </a:xfrm>
          <a:prstGeom prst="chevron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Нашивка 10"/>
          <p:cNvSpPr/>
          <p:nvPr/>
        </p:nvSpPr>
        <p:spPr>
          <a:xfrm rot="5400000">
            <a:off x="4634296" y="4230800"/>
            <a:ext cx="360040" cy="484632"/>
          </a:xfrm>
          <a:prstGeom prst="chevron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6" name="Скругленный прямоугольник 5"/>
          <p:cNvSpPr/>
          <p:nvPr/>
        </p:nvSpPr>
        <p:spPr>
          <a:xfrm>
            <a:off x="539552" y="476672"/>
            <a:ext cx="8352928" cy="5904656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endParaRPr lang="en-US" sz="4400" b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ru-RU" sz="4400" b="1" dirty="0" smtClean="0">
                <a:solidFill>
                  <a:schemeClr val="tx1"/>
                </a:solidFill>
              </a:rPr>
              <a:t>Спасибо   за внимание !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5CEB9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19050">
          <a:solidFill>
            <a:srgbClr val="C00000"/>
          </a:solidFill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560</TotalTime>
  <Words>447</Words>
  <Application>Microsoft Office PowerPoint</Application>
  <PresentationFormat>Экран (4:3)</PresentationFormat>
  <Paragraphs>102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Меры социальной поддержки  для участников специальной военной операции и  членов их семей  в Свердловской области.  </dc:title>
  <dc:creator>Пользователь</dc:creator>
  <cp:lastModifiedBy>o.shcheveleva</cp:lastModifiedBy>
  <cp:revision>80</cp:revision>
  <cp:lastPrinted>2025-10-20T06:21:03Z</cp:lastPrinted>
  <dcterms:created xsi:type="dcterms:W3CDTF">2024-11-17T03:40:11Z</dcterms:created>
  <dcterms:modified xsi:type="dcterms:W3CDTF">2026-03-06T04:07:31Z</dcterms:modified>
</cp:coreProperties>
</file>