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6"/>
  </p:notesMasterIdLst>
  <p:handoutMasterIdLst>
    <p:handoutMasterId r:id="rId37"/>
  </p:handoutMasterIdLst>
  <p:sldIdLst>
    <p:sldId id="265" r:id="rId2"/>
    <p:sldId id="271" r:id="rId3"/>
    <p:sldId id="272" r:id="rId4"/>
    <p:sldId id="273" r:id="rId5"/>
    <p:sldId id="300" r:id="rId6"/>
    <p:sldId id="274" r:id="rId7"/>
    <p:sldId id="299" r:id="rId8"/>
    <p:sldId id="301" r:id="rId9"/>
    <p:sldId id="302" r:id="rId10"/>
    <p:sldId id="303" r:id="rId11"/>
    <p:sldId id="312" r:id="rId12"/>
    <p:sldId id="304" r:id="rId13"/>
    <p:sldId id="295" r:id="rId14"/>
    <p:sldId id="297" r:id="rId15"/>
    <p:sldId id="296" r:id="rId16"/>
    <p:sldId id="313" r:id="rId17"/>
    <p:sldId id="314" r:id="rId18"/>
    <p:sldId id="315" r:id="rId19"/>
    <p:sldId id="316" r:id="rId20"/>
    <p:sldId id="317" r:id="rId21"/>
    <p:sldId id="327" r:id="rId22"/>
    <p:sldId id="318" r:id="rId23"/>
    <p:sldId id="319" r:id="rId24"/>
    <p:sldId id="320" r:id="rId25"/>
    <p:sldId id="321" r:id="rId26"/>
    <p:sldId id="322" r:id="rId27"/>
    <p:sldId id="326" r:id="rId28"/>
    <p:sldId id="323" r:id="rId29"/>
    <p:sldId id="324" r:id="rId30"/>
    <p:sldId id="328" r:id="rId31"/>
    <p:sldId id="329" r:id="rId32"/>
    <p:sldId id="330" r:id="rId33"/>
    <p:sldId id="331" r:id="rId34"/>
    <p:sldId id="325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C89EF96-8CEA-46FF-86C4-4CE0E760980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34" autoAdjust="0"/>
    <p:restoredTop sz="94706" autoAdjust="0"/>
  </p:normalViewPr>
  <p:slideViewPr>
    <p:cSldViewPr snapToGrid="0">
      <p:cViewPr varScale="1">
        <p:scale>
          <a:sx n="106" d="100"/>
          <a:sy n="106" d="100"/>
        </p:scale>
        <p:origin x="-666" y="-9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2" d="100"/>
          <a:sy n="82" d="100"/>
        </p:scale>
        <p:origin x="3852" y="7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041DB8-B66F-4DC8-A96E-33677E0F90FF}" type="datetimeFigureOut">
              <a:rPr lang="en-US" smtClean="0"/>
              <a:pPr/>
              <a:t>12/11/2025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04A0D4-B89B-4ADD-AF9E-38636B40EE4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2473891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B49C4A-65AC-492D-9701-81B46C3AD0E4}" type="datetimeFigureOut">
              <a:rPr lang="en-US" smtClean="0"/>
              <a:pPr/>
              <a:t>12/11/2025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869989-EB00-4EE7-BCB5-25BDC5BB29F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1936361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869989-EB00-4EE7-BCB5-25BDC5BB29F8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869989-EB00-4EE7-BCB5-25BDC5BB29F8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869989-EB00-4EE7-BCB5-25BDC5BB29F8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869989-EB00-4EE7-BCB5-25BDC5BB29F8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869989-EB00-4EE7-BCB5-25BDC5BB29F8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869989-EB00-4EE7-BCB5-25BDC5BB29F8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0790615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869989-EB00-4EE7-BCB5-25BDC5BB29F8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941887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869989-EB00-4EE7-BCB5-25BDC5BB29F8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0048553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869989-EB00-4EE7-BCB5-25BDC5BB29F8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1154485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869989-EB00-4EE7-BCB5-25BDC5BB29F8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8160565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869989-EB00-4EE7-BCB5-25BDC5BB29F8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8061517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869989-EB00-4EE7-BCB5-25BDC5BB29F8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8061517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869989-EB00-4EE7-BCB5-25BDC5BB29F8}" type="slidenum">
              <a:rPr lang="en-US" smtClean="0"/>
              <a:pPr/>
              <a:t>32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869989-EB00-4EE7-BCB5-25BDC5BB29F8}" type="slidenum">
              <a:rPr lang="en-US" smtClean="0"/>
              <a:pPr/>
              <a:t>33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 userDrawn="1"/>
        </p:nvGrpSpPr>
        <p:grpSpPr bwMode="hidden">
          <a:xfrm>
            <a:off x="-1" y="0"/>
            <a:ext cx="12192002" cy="6858000"/>
            <a:chOff x="-1" y="0"/>
            <a:chExt cx="12192002" cy="6858000"/>
          </a:xfrm>
        </p:grpSpPr>
        <p:cxnSp>
          <p:nvCxnSpPr>
            <p:cNvPr id="6" name="Straight Connector 5"/>
            <p:cNvCxnSpPr/>
            <p:nvPr/>
          </p:nvCxnSpPr>
          <p:spPr bwMode="hidden">
            <a:xfrm>
              <a:off x="610194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 bwMode="hidden">
            <a:xfrm>
              <a:off x="1829332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 bwMode="hidden">
            <a:xfrm>
              <a:off x="3048470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 bwMode="hidden">
            <a:xfrm>
              <a:off x="4267608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 bwMode="hidden">
            <a:xfrm>
              <a:off x="5486746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 bwMode="hidden">
            <a:xfrm>
              <a:off x="6705884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 bwMode="hidden">
            <a:xfrm>
              <a:off x="7925022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 bwMode="hidden">
            <a:xfrm>
              <a:off x="9144160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 bwMode="hidden">
            <a:xfrm>
              <a:off x="10363298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 bwMode="hidden">
            <a:xfrm>
              <a:off x="11582436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 bwMode="hidden">
            <a:xfrm>
              <a:off x="2819" y="386485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 bwMode="hidden">
            <a:xfrm>
              <a:off x="2819" y="1611181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 bwMode="hidden">
            <a:xfrm>
              <a:off x="2819" y="2835877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 bwMode="hidden">
            <a:xfrm>
              <a:off x="2819" y="4060573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 bwMode="hidden">
            <a:xfrm>
              <a:off x="2819" y="5285269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 bwMode="hidden">
            <a:xfrm>
              <a:off x="2819" y="6509965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3" name="Group 22"/>
            <p:cNvGrpSpPr/>
            <p:nvPr userDrawn="1"/>
          </p:nvGrpSpPr>
          <p:grpSpPr bwMode="hidden">
            <a:xfrm>
              <a:off x="-1" y="0"/>
              <a:ext cx="12192001" cy="6858000"/>
              <a:chOff x="-1" y="0"/>
              <a:chExt cx="12192001" cy="6858000"/>
            </a:xfrm>
          </p:grpSpPr>
          <p:cxnSp>
            <p:nvCxnSpPr>
              <p:cNvPr id="41" name="Straight Connector 40"/>
              <p:cNvCxnSpPr/>
              <p:nvPr/>
            </p:nvCxnSpPr>
            <p:spPr bwMode="hidden">
              <a:xfrm>
                <a:off x="225425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Straight Connector 41"/>
              <p:cNvCxnSpPr/>
              <p:nvPr/>
            </p:nvCxnSpPr>
            <p:spPr bwMode="hidden">
              <a:xfrm>
                <a:off x="1449154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Straight Connector 42"/>
              <p:cNvCxnSpPr/>
              <p:nvPr/>
            </p:nvCxnSpPr>
            <p:spPr bwMode="hidden">
              <a:xfrm>
                <a:off x="2665982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Straight Connector 43"/>
              <p:cNvCxnSpPr/>
              <p:nvPr/>
            </p:nvCxnSpPr>
            <p:spPr bwMode="hidden">
              <a:xfrm>
                <a:off x="3885119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Straight Connector 44"/>
              <p:cNvCxnSpPr/>
              <p:nvPr/>
            </p:nvCxnSpPr>
            <p:spPr bwMode="hidden">
              <a:xfrm>
                <a:off x="5106502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46" name="Group 45"/>
              <p:cNvGrpSpPr/>
              <p:nvPr/>
            </p:nvGrpSpPr>
            <p:grpSpPr bwMode="hidden">
              <a:xfrm>
                <a:off x="6327885" y="0"/>
                <a:ext cx="5864115" cy="5898673"/>
                <a:chOff x="6327885" y="0"/>
                <a:chExt cx="5864115" cy="5898673"/>
              </a:xfrm>
            </p:grpSpPr>
            <p:cxnSp>
              <p:nvCxnSpPr>
                <p:cNvPr id="52" name="Straight Connector 51"/>
                <p:cNvCxnSpPr/>
                <p:nvPr/>
              </p:nvCxnSpPr>
              <p:spPr bwMode="hidden">
                <a:xfrm>
                  <a:off x="6327885" y="0"/>
                  <a:ext cx="5864115" cy="5898673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3" name="Straight Connector 52"/>
                <p:cNvCxnSpPr/>
                <p:nvPr/>
              </p:nvCxnSpPr>
              <p:spPr bwMode="hidden">
                <a:xfrm>
                  <a:off x="7549268" y="0"/>
                  <a:ext cx="4642732" cy="4672425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4" name="Straight Connector 53"/>
                <p:cNvCxnSpPr/>
                <p:nvPr/>
              </p:nvCxnSpPr>
              <p:spPr bwMode="hidden">
                <a:xfrm>
                  <a:off x="8772997" y="0"/>
                  <a:ext cx="3419003" cy="345674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5" name="Straight Connector 54"/>
                <p:cNvCxnSpPr/>
                <p:nvPr/>
              </p:nvCxnSpPr>
              <p:spPr bwMode="hidden">
                <a:xfrm>
                  <a:off x="9982200" y="0"/>
                  <a:ext cx="2209800" cy="222646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6" name="Straight Connector 55"/>
                <p:cNvCxnSpPr/>
                <p:nvPr/>
              </p:nvCxnSpPr>
              <p:spPr bwMode="hidden">
                <a:xfrm>
                  <a:off x="11199019" y="0"/>
                  <a:ext cx="992981" cy="1002506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47" name="Straight Connector 46"/>
              <p:cNvCxnSpPr/>
              <p:nvPr/>
            </p:nvCxnSpPr>
            <p:spPr bwMode="hidden">
              <a:xfrm flipH="1" flipV="1">
                <a:off x="-1" y="1012053"/>
                <a:ext cx="5828811" cy="58459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Straight Connector 47"/>
              <p:cNvCxnSpPr/>
              <p:nvPr/>
            </p:nvCxnSpPr>
            <p:spPr bwMode="hidden">
              <a:xfrm flipH="1" flipV="1">
                <a:off x="-1" y="2227340"/>
                <a:ext cx="4614781" cy="4630658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Straight Connector 48"/>
              <p:cNvCxnSpPr/>
              <p:nvPr/>
            </p:nvCxnSpPr>
            <p:spPr bwMode="hidden">
              <a:xfrm flipH="1" flipV="1">
                <a:off x="-1" y="3432149"/>
                <a:ext cx="3398419" cy="3425849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Straight Connector 49"/>
              <p:cNvCxnSpPr/>
              <p:nvPr/>
            </p:nvCxnSpPr>
            <p:spPr bwMode="hidden">
              <a:xfrm flipH="1" flipV="1">
                <a:off x="-1" y="4651431"/>
                <a:ext cx="2196496" cy="2206567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Straight Connector 50"/>
              <p:cNvCxnSpPr/>
              <p:nvPr/>
            </p:nvCxnSpPr>
            <p:spPr bwMode="hidden">
              <a:xfrm flipH="1" flipV="1">
                <a:off x="-1" y="5864453"/>
                <a:ext cx="987003" cy="9935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Group 23"/>
            <p:cNvGrpSpPr/>
            <p:nvPr userDrawn="1"/>
          </p:nvGrpSpPr>
          <p:grpSpPr bwMode="hidden">
            <a:xfrm flipH="1">
              <a:off x="0" y="0"/>
              <a:ext cx="12192001" cy="6858000"/>
              <a:chOff x="-1" y="0"/>
              <a:chExt cx="12192001" cy="6858000"/>
            </a:xfrm>
          </p:grpSpPr>
          <p:cxnSp>
            <p:nvCxnSpPr>
              <p:cNvPr id="25" name="Straight Connector 24"/>
              <p:cNvCxnSpPr/>
              <p:nvPr/>
            </p:nvCxnSpPr>
            <p:spPr bwMode="hidden">
              <a:xfrm>
                <a:off x="225425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/>
              <p:cNvCxnSpPr/>
              <p:nvPr/>
            </p:nvCxnSpPr>
            <p:spPr bwMode="hidden">
              <a:xfrm>
                <a:off x="1449154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6"/>
              <p:cNvCxnSpPr/>
              <p:nvPr/>
            </p:nvCxnSpPr>
            <p:spPr bwMode="hidden">
              <a:xfrm>
                <a:off x="2665982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 bwMode="hidden">
              <a:xfrm>
                <a:off x="3885119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 bwMode="hidden">
              <a:xfrm>
                <a:off x="5150644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30" name="Group 29"/>
              <p:cNvGrpSpPr/>
              <p:nvPr/>
            </p:nvGrpSpPr>
            <p:grpSpPr bwMode="hidden">
              <a:xfrm>
                <a:off x="6327885" y="0"/>
                <a:ext cx="5864115" cy="5898673"/>
                <a:chOff x="6327885" y="0"/>
                <a:chExt cx="5864115" cy="5898673"/>
              </a:xfrm>
            </p:grpSpPr>
            <p:cxnSp>
              <p:nvCxnSpPr>
                <p:cNvPr id="36" name="Straight Connector 35"/>
                <p:cNvCxnSpPr/>
                <p:nvPr/>
              </p:nvCxnSpPr>
              <p:spPr bwMode="hidden">
                <a:xfrm>
                  <a:off x="6327885" y="0"/>
                  <a:ext cx="5864115" cy="5898673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7" name="Straight Connector 36"/>
                <p:cNvCxnSpPr/>
                <p:nvPr/>
              </p:nvCxnSpPr>
              <p:spPr bwMode="hidden">
                <a:xfrm>
                  <a:off x="7549268" y="0"/>
                  <a:ext cx="4642732" cy="4672425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8" name="Straight Connector 37"/>
                <p:cNvCxnSpPr/>
                <p:nvPr/>
              </p:nvCxnSpPr>
              <p:spPr bwMode="hidden">
                <a:xfrm>
                  <a:off x="8772997" y="0"/>
                  <a:ext cx="3419003" cy="345674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9" name="Straight Connector 38"/>
                <p:cNvCxnSpPr/>
                <p:nvPr/>
              </p:nvCxnSpPr>
              <p:spPr bwMode="hidden">
                <a:xfrm>
                  <a:off x="9982200" y="0"/>
                  <a:ext cx="2209800" cy="222646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0" name="Straight Connector 39"/>
                <p:cNvCxnSpPr/>
                <p:nvPr/>
              </p:nvCxnSpPr>
              <p:spPr bwMode="hidden">
                <a:xfrm>
                  <a:off x="11199019" y="0"/>
                  <a:ext cx="992981" cy="1002506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31" name="Straight Connector 30"/>
              <p:cNvCxnSpPr/>
              <p:nvPr/>
            </p:nvCxnSpPr>
            <p:spPr bwMode="hidden">
              <a:xfrm flipH="1" flipV="1">
                <a:off x="-1" y="1012053"/>
                <a:ext cx="5828811" cy="58459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 bwMode="hidden">
              <a:xfrm flipH="1" flipV="1">
                <a:off x="-1" y="2227340"/>
                <a:ext cx="4614781" cy="4630658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 bwMode="hidden">
              <a:xfrm flipH="1" flipV="1">
                <a:off x="-1" y="3432149"/>
                <a:ext cx="3398419" cy="3425849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Straight Connector 33"/>
              <p:cNvCxnSpPr/>
              <p:nvPr/>
            </p:nvCxnSpPr>
            <p:spPr bwMode="hidden">
              <a:xfrm flipH="1" flipV="1">
                <a:off x="-1" y="4651431"/>
                <a:ext cx="2196496" cy="2206567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34"/>
              <p:cNvCxnSpPr/>
              <p:nvPr/>
            </p:nvCxnSpPr>
            <p:spPr bwMode="hidden">
              <a:xfrm flipH="1" flipV="1">
                <a:off x="-1" y="5864453"/>
                <a:ext cx="987003" cy="9935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3845" y="1909346"/>
            <a:ext cx="9604310" cy="3383280"/>
          </a:xfrm>
        </p:spPr>
        <p:txBody>
          <a:bodyPr anchor="b">
            <a:normAutofit/>
          </a:bodyPr>
          <a:lstStyle>
            <a:lvl1pPr algn="l">
              <a:lnSpc>
                <a:spcPct val="76000"/>
              </a:lnSpc>
              <a:defRPr sz="8000" cap="none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3845" y="5432564"/>
            <a:ext cx="9604310" cy="4572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cxnSp>
        <p:nvCxnSpPr>
          <p:cNvPr id="58" name="Straight Connector 57"/>
          <p:cNvCxnSpPr/>
          <p:nvPr userDrawn="1"/>
        </p:nvCxnSpPr>
        <p:spPr>
          <a:xfrm>
            <a:off x="1295400" y="5294175"/>
            <a:ext cx="96012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79886275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74B5B-21A0-4192-BF4C-38187F1A68D8}" type="datetime1">
              <a:rPr lang="en-US" smtClean="0"/>
              <a:pPr/>
              <a:t>12/11/2025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11244411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gradFill flip="none" rotWithShape="1">
          <a:gsLst>
            <a:gs pos="0">
              <a:schemeClr val="accent1"/>
            </a:gs>
            <a:gs pos="97000">
              <a:schemeClr val="accent1">
                <a:lumMod val="8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 bwMode="hidden">
          <a:xfrm>
            <a:off x="-1" y="0"/>
            <a:ext cx="12192002" cy="6858000"/>
            <a:chOff x="-1" y="0"/>
            <a:chExt cx="12192002" cy="6858000"/>
          </a:xfrm>
        </p:grpSpPr>
        <p:cxnSp>
          <p:nvCxnSpPr>
            <p:cNvPr id="8" name="Straight Connector 7"/>
            <p:cNvCxnSpPr/>
            <p:nvPr/>
          </p:nvCxnSpPr>
          <p:spPr bwMode="hidden">
            <a:xfrm>
              <a:off x="610194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 bwMode="hidden">
            <a:xfrm>
              <a:off x="1829332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 bwMode="hidden">
            <a:xfrm>
              <a:off x="3048470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 bwMode="hidden">
            <a:xfrm>
              <a:off x="4267608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 bwMode="hidden">
            <a:xfrm>
              <a:off x="5486746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 bwMode="hidden">
            <a:xfrm>
              <a:off x="6705884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 bwMode="hidden">
            <a:xfrm>
              <a:off x="7925022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 bwMode="hidden">
            <a:xfrm>
              <a:off x="9144160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 bwMode="hidden">
            <a:xfrm>
              <a:off x="10363298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 bwMode="hidden">
            <a:xfrm>
              <a:off x="11582436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 bwMode="hidden">
            <a:xfrm>
              <a:off x="2819" y="386485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 bwMode="hidden">
            <a:xfrm>
              <a:off x="2819" y="1611181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 bwMode="hidden">
            <a:xfrm>
              <a:off x="2819" y="2835877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 bwMode="hidden">
            <a:xfrm>
              <a:off x="2819" y="4060573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 bwMode="hidden">
            <a:xfrm>
              <a:off x="2819" y="5285269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 bwMode="hidden">
            <a:xfrm>
              <a:off x="2819" y="6509965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4" name="Group 23"/>
            <p:cNvGrpSpPr/>
            <p:nvPr userDrawn="1"/>
          </p:nvGrpSpPr>
          <p:grpSpPr bwMode="hidden">
            <a:xfrm>
              <a:off x="-1" y="0"/>
              <a:ext cx="12192001" cy="6858000"/>
              <a:chOff x="-1" y="0"/>
              <a:chExt cx="12192001" cy="6858000"/>
            </a:xfrm>
          </p:grpSpPr>
          <p:cxnSp>
            <p:nvCxnSpPr>
              <p:cNvPr id="42" name="Straight Connector 41"/>
              <p:cNvCxnSpPr/>
              <p:nvPr/>
            </p:nvCxnSpPr>
            <p:spPr bwMode="hidden">
              <a:xfrm>
                <a:off x="225425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Straight Connector 42"/>
              <p:cNvCxnSpPr/>
              <p:nvPr/>
            </p:nvCxnSpPr>
            <p:spPr bwMode="hidden">
              <a:xfrm>
                <a:off x="1449154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Straight Connector 43"/>
              <p:cNvCxnSpPr/>
              <p:nvPr/>
            </p:nvCxnSpPr>
            <p:spPr bwMode="hidden">
              <a:xfrm>
                <a:off x="2665982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Straight Connector 44"/>
              <p:cNvCxnSpPr/>
              <p:nvPr/>
            </p:nvCxnSpPr>
            <p:spPr bwMode="hidden">
              <a:xfrm>
                <a:off x="3885119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/>
              <p:cNvCxnSpPr/>
              <p:nvPr/>
            </p:nvCxnSpPr>
            <p:spPr bwMode="hidden">
              <a:xfrm>
                <a:off x="5106502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47" name="Group 46"/>
              <p:cNvGrpSpPr/>
              <p:nvPr/>
            </p:nvGrpSpPr>
            <p:grpSpPr bwMode="hidden">
              <a:xfrm>
                <a:off x="6327885" y="0"/>
                <a:ext cx="5864115" cy="5898673"/>
                <a:chOff x="6327885" y="0"/>
                <a:chExt cx="5864115" cy="5898673"/>
              </a:xfrm>
            </p:grpSpPr>
            <p:cxnSp>
              <p:nvCxnSpPr>
                <p:cNvPr id="53" name="Straight Connector 52"/>
                <p:cNvCxnSpPr/>
                <p:nvPr/>
              </p:nvCxnSpPr>
              <p:spPr bwMode="hidden">
                <a:xfrm>
                  <a:off x="6327885" y="0"/>
                  <a:ext cx="5864115" cy="5898673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4" name="Straight Connector 53"/>
                <p:cNvCxnSpPr/>
                <p:nvPr/>
              </p:nvCxnSpPr>
              <p:spPr bwMode="hidden">
                <a:xfrm>
                  <a:off x="7549268" y="0"/>
                  <a:ext cx="4642732" cy="4672425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5" name="Straight Connector 54"/>
                <p:cNvCxnSpPr/>
                <p:nvPr/>
              </p:nvCxnSpPr>
              <p:spPr bwMode="hidden">
                <a:xfrm>
                  <a:off x="8772997" y="0"/>
                  <a:ext cx="3419003" cy="3456749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6" name="Straight Connector 55"/>
                <p:cNvCxnSpPr/>
                <p:nvPr/>
              </p:nvCxnSpPr>
              <p:spPr bwMode="hidden">
                <a:xfrm>
                  <a:off x="9982200" y="0"/>
                  <a:ext cx="2209800" cy="2226469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" name="Straight Connector 56"/>
                <p:cNvCxnSpPr/>
                <p:nvPr/>
              </p:nvCxnSpPr>
              <p:spPr bwMode="hidden">
                <a:xfrm>
                  <a:off x="11199019" y="0"/>
                  <a:ext cx="992981" cy="1002506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48" name="Straight Connector 47"/>
              <p:cNvCxnSpPr/>
              <p:nvPr/>
            </p:nvCxnSpPr>
            <p:spPr bwMode="hidden">
              <a:xfrm flipH="1" flipV="1">
                <a:off x="-1" y="1012053"/>
                <a:ext cx="5828811" cy="5845945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Straight Connector 48"/>
              <p:cNvCxnSpPr/>
              <p:nvPr/>
            </p:nvCxnSpPr>
            <p:spPr bwMode="hidden">
              <a:xfrm flipH="1" flipV="1">
                <a:off x="-1" y="2227340"/>
                <a:ext cx="4614781" cy="4630658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Straight Connector 49"/>
              <p:cNvCxnSpPr/>
              <p:nvPr/>
            </p:nvCxnSpPr>
            <p:spPr bwMode="hidden">
              <a:xfrm flipH="1" flipV="1">
                <a:off x="-1" y="3432149"/>
                <a:ext cx="3398419" cy="3425849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Straight Connector 50"/>
              <p:cNvCxnSpPr/>
              <p:nvPr/>
            </p:nvCxnSpPr>
            <p:spPr bwMode="hidden">
              <a:xfrm flipH="1" flipV="1">
                <a:off x="-1" y="4651431"/>
                <a:ext cx="2196496" cy="2206567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Straight Connector 51"/>
              <p:cNvCxnSpPr/>
              <p:nvPr/>
            </p:nvCxnSpPr>
            <p:spPr bwMode="hidden">
              <a:xfrm flipH="1" flipV="1">
                <a:off x="-1" y="5864453"/>
                <a:ext cx="987003" cy="993545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Group 24"/>
            <p:cNvGrpSpPr/>
            <p:nvPr userDrawn="1"/>
          </p:nvGrpSpPr>
          <p:grpSpPr bwMode="hidden">
            <a:xfrm flipH="1">
              <a:off x="0" y="0"/>
              <a:ext cx="12192001" cy="6858000"/>
              <a:chOff x="-1" y="0"/>
              <a:chExt cx="12192001" cy="6858000"/>
            </a:xfrm>
          </p:grpSpPr>
          <p:cxnSp>
            <p:nvCxnSpPr>
              <p:cNvPr id="26" name="Straight Connector 25"/>
              <p:cNvCxnSpPr/>
              <p:nvPr/>
            </p:nvCxnSpPr>
            <p:spPr bwMode="hidden">
              <a:xfrm>
                <a:off x="225425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6"/>
              <p:cNvCxnSpPr/>
              <p:nvPr/>
            </p:nvCxnSpPr>
            <p:spPr bwMode="hidden">
              <a:xfrm>
                <a:off x="1449154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 bwMode="hidden">
              <a:xfrm>
                <a:off x="2665982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 bwMode="hidden">
              <a:xfrm>
                <a:off x="3885119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 bwMode="hidden">
              <a:xfrm>
                <a:off x="5150644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31" name="Group 30"/>
              <p:cNvGrpSpPr/>
              <p:nvPr/>
            </p:nvGrpSpPr>
            <p:grpSpPr bwMode="hidden">
              <a:xfrm>
                <a:off x="6327885" y="0"/>
                <a:ext cx="5864115" cy="5898673"/>
                <a:chOff x="6327885" y="0"/>
                <a:chExt cx="5864115" cy="5898673"/>
              </a:xfrm>
            </p:grpSpPr>
            <p:cxnSp>
              <p:nvCxnSpPr>
                <p:cNvPr id="37" name="Straight Connector 36"/>
                <p:cNvCxnSpPr/>
                <p:nvPr/>
              </p:nvCxnSpPr>
              <p:spPr bwMode="hidden">
                <a:xfrm>
                  <a:off x="6327885" y="0"/>
                  <a:ext cx="5864115" cy="5898673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8" name="Straight Connector 37"/>
                <p:cNvCxnSpPr/>
                <p:nvPr/>
              </p:nvCxnSpPr>
              <p:spPr bwMode="hidden">
                <a:xfrm>
                  <a:off x="7549268" y="0"/>
                  <a:ext cx="4642732" cy="4672425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9" name="Straight Connector 38"/>
                <p:cNvCxnSpPr/>
                <p:nvPr/>
              </p:nvCxnSpPr>
              <p:spPr bwMode="hidden">
                <a:xfrm>
                  <a:off x="8772997" y="0"/>
                  <a:ext cx="3419003" cy="3456749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0" name="Straight Connector 39"/>
                <p:cNvCxnSpPr/>
                <p:nvPr/>
              </p:nvCxnSpPr>
              <p:spPr bwMode="hidden">
                <a:xfrm>
                  <a:off x="9982200" y="0"/>
                  <a:ext cx="2209800" cy="2226469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1" name="Straight Connector 40"/>
                <p:cNvCxnSpPr/>
                <p:nvPr/>
              </p:nvCxnSpPr>
              <p:spPr bwMode="hidden">
                <a:xfrm>
                  <a:off x="11199019" y="0"/>
                  <a:ext cx="992981" cy="1002506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32" name="Straight Connector 31"/>
              <p:cNvCxnSpPr/>
              <p:nvPr/>
            </p:nvCxnSpPr>
            <p:spPr bwMode="hidden">
              <a:xfrm flipH="1" flipV="1">
                <a:off x="-1" y="1012053"/>
                <a:ext cx="5828811" cy="5845945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 bwMode="hidden">
              <a:xfrm flipH="1" flipV="1">
                <a:off x="-1" y="2227340"/>
                <a:ext cx="4614781" cy="4630658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Straight Connector 33"/>
              <p:cNvCxnSpPr/>
              <p:nvPr/>
            </p:nvCxnSpPr>
            <p:spPr bwMode="hidden">
              <a:xfrm flipH="1" flipV="1">
                <a:off x="-1" y="3432149"/>
                <a:ext cx="3398419" cy="3425849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34"/>
              <p:cNvCxnSpPr/>
              <p:nvPr/>
            </p:nvCxnSpPr>
            <p:spPr bwMode="hidden">
              <a:xfrm flipH="1" flipV="1">
                <a:off x="-1" y="4651431"/>
                <a:ext cx="2196496" cy="2206567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Straight Connector 35"/>
              <p:cNvCxnSpPr/>
              <p:nvPr/>
            </p:nvCxnSpPr>
            <p:spPr bwMode="hidden">
              <a:xfrm flipH="1" flipV="1">
                <a:off x="-1" y="5864453"/>
                <a:ext cx="987003" cy="993545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2541573"/>
            <a:ext cx="9601200" cy="2743200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6000" cap="none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5431536"/>
            <a:ext cx="9601200" cy="4572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58" name="Straight Connector 57"/>
          <p:cNvCxnSpPr/>
          <p:nvPr userDrawn="1"/>
        </p:nvCxnSpPr>
        <p:spPr>
          <a:xfrm>
            <a:off x="1295400" y="5294175"/>
            <a:ext cx="96012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50677804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5400" y="1981199"/>
            <a:ext cx="4572000" cy="3810001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24600" y="1981199"/>
            <a:ext cx="4572000" cy="3810001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5CF7C-B333-48E1-A4A6-83A3C8B73AC0}" type="datetime1">
              <a:rPr lang="en-US" smtClean="0"/>
              <a:pPr/>
              <a:t>12/11/2025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04456794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1818322"/>
            <a:ext cx="4572000" cy="64135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2503713"/>
            <a:ext cx="4572000" cy="3287487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24600" y="1818322"/>
            <a:ext cx="4572000" cy="64135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24600" y="2503713"/>
            <a:ext cx="4572000" cy="3287487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20762-5CBF-4210-AB54-376B091119F8}" type="datetime1">
              <a:rPr lang="en-US" smtClean="0"/>
              <a:pPr/>
              <a:t>12/11/2025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39790656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DB371-BF5F-4058-A212-1A908E4D2674}" type="datetime1">
              <a:rPr lang="en-US" smtClean="0"/>
              <a:pPr/>
              <a:t>12/11/2025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23897671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1" name="Group 160"/>
          <p:cNvGrpSpPr/>
          <p:nvPr userDrawn="1"/>
        </p:nvGrpSpPr>
        <p:grpSpPr bwMode="hidden">
          <a:xfrm>
            <a:off x="-1" y="0"/>
            <a:ext cx="12192002" cy="6858000"/>
            <a:chOff x="-1" y="0"/>
            <a:chExt cx="12192002" cy="6858000"/>
          </a:xfrm>
        </p:grpSpPr>
        <p:cxnSp>
          <p:nvCxnSpPr>
            <p:cNvPr id="162" name="Straight Connector 161"/>
            <p:cNvCxnSpPr/>
            <p:nvPr/>
          </p:nvCxnSpPr>
          <p:spPr bwMode="hidden">
            <a:xfrm>
              <a:off x="610194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Straight Connector 162"/>
            <p:cNvCxnSpPr/>
            <p:nvPr/>
          </p:nvCxnSpPr>
          <p:spPr bwMode="hidden">
            <a:xfrm>
              <a:off x="1829332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Straight Connector 163"/>
            <p:cNvCxnSpPr/>
            <p:nvPr/>
          </p:nvCxnSpPr>
          <p:spPr bwMode="hidden">
            <a:xfrm>
              <a:off x="3048470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 bwMode="hidden">
            <a:xfrm>
              <a:off x="4267608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 bwMode="hidden">
            <a:xfrm>
              <a:off x="5486746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Straight Connector 166"/>
            <p:cNvCxnSpPr/>
            <p:nvPr/>
          </p:nvCxnSpPr>
          <p:spPr bwMode="hidden">
            <a:xfrm>
              <a:off x="6705884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Straight Connector 167"/>
            <p:cNvCxnSpPr/>
            <p:nvPr/>
          </p:nvCxnSpPr>
          <p:spPr bwMode="hidden">
            <a:xfrm>
              <a:off x="7925022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 bwMode="hidden">
            <a:xfrm>
              <a:off x="9144160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Straight Connector 169"/>
            <p:cNvCxnSpPr/>
            <p:nvPr/>
          </p:nvCxnSpPr>
          <p:spPr bwMode="hidden">
            <a:xfrm>
              <a:off x="10363298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70"/>
            <p:cNvCxnSpPr/>
            <p:nvPr/>
          </p:nvCxnSpPr>
          <p:spPr bwMode="hidden">
            <a:xfrm>
              <a:off x="11582436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Straight Connector 171"/>
            <p:cNvCxnSpPr/>
            <p:nvPr/>
          </p:nvCxnSpPr>
          <p:spPr bwMode="hidden">
            <a:xfrm>
              <a:off x="2819" y="386485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 bwMode="hidden">
            <a:xfrm>
              <a:off x="2819" y="1611181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Straight Connector 173"/>
            <p:cNvCxnSpPr/>
            <p:nvPr/>
          </p:nvCxnSpPr>
          <p:spPr bwMode="hidden">
            <a:xfrm>
              <a:off x="2819" y="2835877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Straight Connector 174"/>
            <p:cNvCxnSpPr/>
            <p:nvPr/>
          </p:nvCxnSpPr>
          <p:spPr bwMode="hidden">
            <a:xfrm>
              <a:off x="2819" y="4060573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Straight Connector 175"/>
            <p:cNvCxnSpPr/>
            <p:nvPr/>
          </p:nvCxnSpPr>
          <p:spPr bwMode="hidden">
            <a:xfrm>
              <a:off x="2819" y="5285269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 bwMode="hidden">
            <a:xfrm>
              <a:off x="2819" y="6509965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78" name="Group 177"/>
            <p:cNvGrpSpPr/>
            <p:nvPr userDrawn="1"/>
          </p:nvGrpSpPr>
          <p:grpSpPr bwMode="hidden">
            <a:xfrm>
              <a:off x="-1" y="0"/>
              <a:ext cx="12192001" cy="6858000"/>
              <a:chOff x="-1" y="0"/>
              <a:chExt cx="12192001" cy="6858000"/>
            </a:xfrm>
          </p:grpSpPr>
          <p:cxnSp>
            <p:nvCxnSpPr>
              <p:cNvPr id="196" name="Straight Connector 195"/>
              <p:cNvCxnSpPr/>
              <p:nvPr/>
            </p:nvCxnSpPr>
            <p:spPr bwMode="hidden">
              <a:xfrm>
                <a:off x="225425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7" name="Straight Connector 196"/>
              <p:cNvCxnSpPr/>
              <p:nvPr/>
            </p:nvCxnSpPr>
            <p:spPr bwMode="hidden">
              <a:xfrm>
                <a:off x="1449154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8" name="Straight Connector 197"/>
              <p:cNvCxnSpPr/>
              <p:nvPr/>
            </p:nvCxnSpPr>
            <p:spPr bwMode="hidden">
              <a:xfrm>
                <a:off x="2665982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9" name="Straight Connector 198"/>
              <p:cNvCxnSpPr/>
              <p:nvPr/>
            </p:nvCxnSpPr>
            <p:spPr bwMode="hidden">
              <a:xfrm>
                <a:off x="3885119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0" name="Straight Connector 199"/>
              <p:cNvCxnSpPr/>
              <p:nvPr/>
            </p:nvCxnSpPr>
            <p:spPr bwMode="hidden">
              <a:xfrm>
                <a:off x="5106502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201" name="Group 200"/>
              <p:cNvGrpSpPr/>
              <p:nvPr/>
            </p:nvGrpSpPr>
            <p:grpSpPr bwMode="hidden">
              <a:xfrm>
                <a:off x="6327885" y="0"/>
                <a:ext cx="5864115" cy="5898673"/>
                <a:chOff x="6327885" y="0"/>
                <a:chExt cx="5864115" cy="5898673"/>
              </a:xfrm>
            </p:grpSpPr>
            <p:cxnSp>
              <p:nvCxnSpPr>
                <p:cNvPr id="207" name="Straight Connector 206"/>
                <p:cNvCxnSpPr/>
                <p:nvPr/>
              </p:nvCxnSpPr>
              <p:spPr bwMode="hidden">
                <a:xfrm>
                  <a:off x="6327885" y="0"/>
                  <a:ext cx="5864115" cy="5898673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8" name="Straight Connector 207"/>
                <p:cNvCxnSpPr/>
                <p:nvPr/>
              </p:nvCxnSpPr>
              <p:spPr bwMode="hidden">
                <a:xfrm>
                  <a:off x="7549268" y="0"/>
                  <a:ext cx="4642732" cy="4672425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9" name="Straight Connector 208"/>
                <p:cNvCxnSpPr/>
                <p:nvPr/>
              </p:nvCxnSpPr>
              <p:spPr bwMode="hidden">
                <a:xfrm>
                  <a:off x="8772997" y="0"/>
                  <a:ext cx="3419003" cy="345674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10" name="Straight Connector 209"/>
                <p:cNvCxnSpPr/>
                <p:nvPr/>
              </p:nvCxnSpPr>
              <p:spPr bwMode="hidden">
                <a:xfrm>
                  <a:off x="9982200" y="0"/>
                  <a:ext cx="2209800" cy="222646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11" name="Straight Connector 210"/>
                <p:cNvCxnSpPr/>
                <p:nvPr/>
              </p:nvCxnSpPr>
              <p:spPr bwMode="hidden">
                <a:xfrm>
                  <a:off x="11199019" y="0"/>
                  <a:ext cx="992981" cy="1002506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02" name="Straight Connector 201"/>
              <p:cNvCxnSpPr/>
              <p:nvPr/>
            </p:nvCxnSpPr>
            <p:spPr bwMode="hidden">
              <a:xfrm flipH="1" flipV="1">
                <a:off x="-1" y="1012053"/>
                <a:ext cx="5828811" cy="58459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3" name="Straight Connector 202"/>
              <p:cNvCxnSpPr/>
              <p:nvPr/>
            </p:nvCxnSpPr>
            <p:spPr bwMode="hidden">
              <a:xfrm flipH="1" flipV="1">
                <a:off x="-1" y="2227340"/>
                <a:ext cx="4614781" cy="4630658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4" name="Straight Connector 203"/>
              <p:cNvCxnSpPr/>
              <p:nvPr/>
            </p:nvCxnSpPr>
            <p:spPr bwMode="hidden">
              <a:xfrm flipH="1" flipV="1">
                <a:off x="-1" y="3432149"/>
                <a:ext cx="3398419" cy="3425849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5" name="Straight Connector 204"/>
              <p:cNvCxnSpPr/>
              <p:nvPr/>
            </p:nvCxnSpPr>
            <p:spPr bwMode="hidden">
              <a:xfrm flipH="1" flipV="1">
                <a:off x="-1" y="4651431"/>
                <a:ext cx="2196496" cy="2206567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6" name="Straight Connector 205"/>
              <p:cNvCxnSpPr/>
              <p:nvPr/>
            </p:nvCxnSpPr>
            <p:spPr bwMode="hidden">
              <a:xfrm flipH="1" flipV="1">
                <a:off x="-1" y="5864453"/>
                <a:ext cx="987003" cy="9935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9" name="Group 178"/>
            <p:cNvGrpSpPr/>
            <p:nvPr userDrawn="1"/>
          </p:nvGrpSpPr>
          <p:grpSpPr bwMode="hidden">
            <a:xfrm flipH="1">
              <a:off x="0" y="0"/>
              <a:ext cx="12192001" cy="6858000"/>
              <a:chOff x="-1" y="0"/>
              <a:chExt cx="12192001" cy="6858000"/>
            </a:xfrm>
          </p:grpSpPr>
          <p:cxnSp>
            <p:nvCxnSpPr>
              <p:cNvPr id="180" name="Straight Connector 179"/>
              <p:cNvCxnSpPr/>
              <p:nvPr/>
            </p:nvCxnSpPr>
            <p:spPr bwMode="hidden">
              <a:xfrm>
                <a:off x="225425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1" name="Straight Connector 180"/>
              <p:cNvCxnSpPr/>
              <p:nvPr/>
            </p:nvCxnSpPr>
            <p:spPr bwMode="hidden">
              <a:xfrm>
                <a:off x="1449154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2" name="Straight Connector 181"/>
              <p:cNvCxnSpPr/>
              <p:nvPr/>
            </p:nvCxnSpPr>
            <p:spPr bwMode="hidden">
              <a:xfrm>
                <a:off x="2665982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3" name="Straight Connector 182"/>
              <p:cNvCxnSpPr/>
              <p:nvPr/>
            </p:nvCxnSpPr>
            <p:spPr bwMode="hidden">
              <a:xfrm>
                <a:off x="3885119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4" name="Straight Connector 183"/>
              <p:cNvCxnSpPr/>
              <p:nvPr/>
            </p:nvCxnSpPr>
            <p:spPr bwMode="hidden">
              <a:xfrm>
                <a:off x="5106502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85" name="Group 184"/>
              <p:cNvGrpSpPr/>
              <p:nvPr/>
            </p:nvGrpSpPr>
            <p:grpSpPr bwMode="hidden">
              <a:xfrm>
                <a:off x="6327885" y="0"/>
                <a:ext cx="5864115" cy="5898673"/>
                <a:chOff x="6327885" y="0"/>
                <a:chExt cx="5864115" cy="5898673"/>
              </a:xfrm>
            </p:grpSpPr>
            <p:cxnSp>
              <p:nvCxnSpPr>
                <p:cNvPr id="191" name="Straight Connector 190"/>
                <p:cNvCxnSpPr/>
                <p:nvPr/>
              </p:nvCxnSpPr>
              <p:spPr bwMode="hidden">
                <a:xfrm>
                  <a:off x="6327885" y="0"/>
                  <a:ext cx="5864115" cy="5898673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2" name="Straight Connector 191"/>
                <p:cNvCxnSpPr/>
                <p:nvPr/>
              </p:nvCxnSpPr>
              <p:spPr bwMode="hidden">
                <a:xfrm>
                  <a:off x="7549268" y="0"/>
                  <a:ext cx="4642732" cy="4672425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3" name="Straight Connector 192"/>
                <p:cNvCxnSpPr/>
                <p:nvPr/>
              </p:nvCxnSpPr>
              <p:spPr bwMode="hidden">
                <a:xfrm>
                  <a:off x="8772997" y="0"/>
                  <a:ext cx="3419003" cy="345674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4" name="Straight Connector 193"/>
                <p:cNvCxnSpPr/>
                <p:nvPr/>
              </p:nvCxnSpPr>
              <p:spPr bwMode="hidden">
                <a:xfrm>
                  <a:off x="9982200" y="0"/>
                  <a:ext cx="2209800" cy="222646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5" name="Straight Connector 194"/>
                <p:cNvCxnSpPr/>
                <p:nvPr/>
              </p:nvCxnSpPr>
              <p:spPr bwMode="hidden">
                <a:xfrm>
                  <a:off x="11199019" y="0"/>
                  <a:ext cx="992981" cy="1002506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86" name="Straight Connector 185"/>
              <p:cNvCxnSpPr/>
              <p:nvPr/>
            </p:nvCxnSpPr>
            <p:spPr bwMode="hidden">
              <a:xfrm flipH="1" flipV="1">
                <a:off x="-1" y="1012053"/>
                <a:ext cx="5828811" cy="58459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7" name="Straight Connector 186"/>
              <p:cNvCxnSpPr/>
              <p:nvPr/>
            </p:nvCxnSpPr>
            <p:spPr bwMode="hidden">
              <a:xfrm flipH="1" flipV="1">
                <a:off x="-1" y="2227340"/>
                <a:ext cx="4614781" cy="4630658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8" name="Straight Connector 187"/>
              <p:cNvCxnSpPr/>
              <p:nvPr/>
            </p:nvCxnSpPr>
            <p:spPr bwMode="hidden">
              <a:xfrm flipH="1" flipV="1">
                <a:off x="-1" y="3432149"/>
                <a:ext cx="3398419" cy="3425849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9" name="Straight Connector 188"/>
              <p:cNvCxnSpPr/>
              <p:nvPr/>
            </p:nvCxnSpPr>
            <p:spPr bwMode="hidden">
              <a:xfrm flipH="1" flipV="1">
                <a:off x="-1" y="4651431"/>
                <a:ext cx="2196496" cy="2206567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0" name="Straight Connector 189"/>
              <p:cNvCxnSpPr/>
              <p:nvPr/>
            </p:nvCxnSpPr>
            <p:spPr bwMode="hidden">
              <a:xfrm flipH="1" flipV="1">
                <a:off x="-1" y="5864453"/>
                <a:ext cx="987003" cy="9935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13" name="Footer Placeholder 21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212" name="Date Placeholder 2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4083B-90AA-48CF-BAD5-00AA24D7F288}" type="datetime1">
              <a:rPr lang="en-US" smtClean="0"/>
              <a:pPr/>
              <a:t>12/11/2025</a:t>
            </a:fld>
            <a:endParaRPr lang="en-US"/>
          </a:p>
        </p:txBody>
      </p:sp>
      <p:sp>
        <p:nvSpPr>
          <p:cNvPr id="214" name="Slide Number Placeholder 2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14681722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Pr>
        <a:gradFill flip="none" rotWithShape="1">
          <a:gsLst>
            <a:gs pos="0">
              <a:schemeClr val="accent1"/>
            </a:gs>
            <a:gs pos="100000">
              <a:schemeClr val="accent1">
                <a:lumMod val="8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 userDrawn="1"/>
        </p:nvGrpSpPr>
        <p:grpSpPr bwMode="hidden">
          <a:xfrm>
            <a:off x="-1" y="0"/>
            <a:ext cx="12192002" cy="6858000"/>
            <a:chOff x="-1" y="0"/>
            <a:chExt cx="12192002" cy="6858000"/>
          </a:xfrm>
        </p:grpSpPr>
        <p:cxnSp>
          <p:nvCxnSpPr>
            <p:cNvPr id="10" name="Straight Connector 9"/>
            <p:cNvCxnSpPr/>
            <p:nvPr/>
          </p:nvCxnSpPr>
          <p:spPr bwMode="hidden">
            <a:xfrm>
              <a:off x="610194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 bwMode="hidden">
            <a:xfrm>
              <a:off x="1829332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 bwMode="hidden">
            <a:xfrm>
              <a:off x="3048470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 bwMode="hidden">
            <a:xfrm>
              <a:off x="4267608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 bwMode="hidden">
            <a:xfrm>
              <a:off x="5486746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 bwMode="hidden">
            <a:xfrm>
              <a:off x="6705884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 bwMode="hidden">
            <a:xfrm>
              <a:off x="7925022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 bwMode="hidden">
            <a:xfrm>
              <a:off x="9144160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 bwMode="hidden">
            <a:xfrm>
              <a:off x="10363298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 bwMode="hidden">
            <a:xfrm>
              <a:off x="11582436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 bwMode="hidden">
            <a:xfrm>
              <a:off x="2819" y="386485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 bwMode="hidden">
            <a:xfrm>
              <a:off x="2819" y="1611181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 bwMode="hidden">
            <a:xfrm>
              <a:off x="2819" y="2835877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 bwMode="hidden">
            <a:xfrm>
              <a:off x="2819" y="4060573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 bwMode="hidden">
            <a:xfrm>
              <a:off x="2819" y="5285269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 bwMode="hidden">
            <a:xfrm>
              <a:off x="2819" y="6509965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6" name="Group 25"/>
            <p:cNvGrpSpPr/>
            <p:nvPr userDrawn="1"/>
          </p:nvGrpSpPr>
          <p:grpSpPr bwMode="hidden">
            <a:xfrm>
              <a:off x="-1" y="0"/>
              <a:ext cx="12192001" cy="6858000"/>
              <a:chOff x="-1" y="0"/>
              <a:chExt cx="12192001" cy="6858000"/>
            </a:xfrm>
          </p:grpSpPr>
          <p:cxnSp>
            <p:nvCxnSpPr>
              <p:cNvPr id="44" name="Straight Connector 43"/>
              <p:cNvCxnSpPr/>
              <p:nvPr/>
            </p:nvCxnSpPr>
            <p:spPr bwMode="hidden">
              <a:xfrm>
                <a:off x="225425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Straight Connector 44"/>
              <p:cNvCxnSpPr/>
              <p:nvPr/>
            </p:nvCxnSpPr>
            <p:spPr bwMode="hidden">
              <a:xfrm>
                <a:off x="1449154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/>
              <p:cNvCxnSpPr/>
              <p:nvPr/>
            </p:nvCxnSpPr>
            <p:spPr bwMode="hidden">
              <a:xfrm>
                <a:off x="2665982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Straight Connector 46"/>
              <p:cNvCxnSpPr/>
              <p:nvPr/>
            </p:nvCxnSpPr>
            <p:spPr bwMode="hidden">
              <a:xfrm>
                <a:off x="3885119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Straight Connector 47"/>
              <p:cNvCxnSpPr/>
              <p:nvPr/>
            </p:nvCxnSpPr>
            <p:spPr bwMode="hidden">
              <a:xfrm>
                <a:off x="5106502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49" name="Group 48"/>
              <p:cNvGrpSpPr/>
              <p:nvPr/>
            </p:nvGrpSpPr>
            <p:grpSpPr bwMode="hidden">
              <a:xfrm>
                <a:off x="6327885" y="0"/>
                <a:ext cx="5864115" cy="5898673"/>
                <a:chOff x="6327885" y="0"/>
                <a:chExt cx="5864115" cy="5898673"/>
              </a:xfrm>
            </p:grpSpPr>
            <p:cxnSp>
              <p:nvCxnSpPr>
                <p:cNvPr id="55" name="Straight Connector 54"/>
                <p:cNvCxnSpPr/>
                <p:nvPr/>
              </p:nvCxnSpPr>
              <p:spPr bwMode="hidden">
                <a:xfrm>
                  <a:off x="6327885" y="0"/>
                  <a:ext cx="5864115" cy="5898673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6" name="Straight Connector 55"/>
                <p:cNvCxnSpPr/>
                <p:nvPr/>
              </p:nvCxnSpPr>
              <p:spPr bwMode="hidden">
                <a:xfrm>
                  <a:off x="7549268" y="0"/>
                  <a:ext cx="4642732" cy="4672425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" name="Straight Connector 56"/>
                <p:cNvCxnSpPr/>
                <p:nvPr/>
              </p:nvCxnSpPr>
              <p:spPr bwMode="hidden">
                <a:xfrm>
                  <a:off x="8772997" y="0"/>
                  <a:ext cx="3419003" cy="3456749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8" name="Straight Connector 57"/>
                <p:cNvCxnSpPr/>
                <p:nvPr/>
              </p:nvCxnSpPr>
              <p:spPr bwMode="hidden">
                <a:xfrm>
                  <a:off x="9982200" y="0"/>
                  <a:ext cx="2209800" cy="2226469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9" name="Straight Connector 58"/>
                <p:cNvCxnSpPr/>
                <p:nvPr/>
              </p:nvCxnSpPr>
              <p:spPr bwMode="hidden">
                <a:xfrm>
                  <a:off x="11199019" y="0"/>
                  <a:ext cx="992981" cy="1002506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50" name="Straight Connector 49"/>
              <p:cNvCxnSpPr/>
              <p:nvPr/>
            </p:nvCxnSpPr>
            <p:spPr bwMode="hidden">
              <a:xfrm flipH="1" flipV="1">
                <a:off x="-1" y="1012053"/>
                <a:ext cx="5828811" cy="5845945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Straight Connector 50"/>
              <p:cNvCxnSpPr/>
              <p:nvPr/>
            </p:nvCxnSpPr>
            <p:spPr bwMode="hidden">
              <a:xfrm flipH="1" flipV="1">
                <a:off x="-1" y="2227340"/>
                <a:ext cx="4614781" cy="4630658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Straight Connector 51"/>
              <p:cNvCxnSpPr/>
              <p:nvPr/>
            </p:nvCxnSpPr>
            <p:spPr bwMode="hidden">
              <a:xfrm flipH="1" flipV="1">
                <a:off x="-1" y="3432149"/>
                <a:ext cx="3398419" cy="3425849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Straight Connector 52"/>
              <p:cNvCxnSpPr/>
              <p:nvPr/>
            </p:nvCxnSpPr>
            <p:spPr bwMode="hidden">
              <a:xfrm flipH="1" flipV="1">
                <a:off x="-1" y="4651431"/>
                <a:ext cx="2196496" cy="2206567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Straight Connector 53"/>
              <p:cNvCxnSpPr/>
              <p:nvPr/>
            </p:nvCxnSpPr>
            <p:spPr bwMode="hidden">
              <a:xfrm flipH="1" flipV="1">
                <a:off x="-1" y="5864453"/>
                <a:ext cx="987003" cy="993545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Group 26"/>
            <p:cNvGrpSpPr/>
            <p:nvPr userDrawn="1"/>
          </p:nvGrpSpPr>
          <p:grpSpPr bwMode="hidden">
            <a:xfrm flipH="1">
              <a:off x="0" y="0"/>
              <a:ext cx="12192001" cy="6858000"/>
              <a:chOff x="-1" y="0"/>
              <a:chExt cx="12192001" cy="6858000"/>
            </a:xfrm>
          </p:grpSpPr>
          <p:cxnSp>
            <p:nvCxnSpPr>
              <p:cNvPr id="28" name="Straight Connector 27"/>
              <p:cNvCxnSpPr/>
              <p:nvPr/>
            </p:nvCxnSpPr>
            <p:spPr bwMode="hidden">
              <a:xfrm>
                <a:off x="225425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 bwMode="hidden">
              <a:xfrm>
                <a:off x="1449154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 bwMode="hidden">
              <a:xfrm>
                <a:off x="2665982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 bwMode="hidden">
              <a:xfrm>
                <a:off x="3885119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 bwMode="hidden">
              <a:xfrm>
                <a:off x="5150644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33" name="Group 32"/>
              <p:cNvGrpSpPr/>
              <p:nvPr/>
            </p:nvGrpSpPr>
            <p:grpSpPr bwMode="hidden">
              <a:xfrm>
                <a:off x="6327885" y="0"/>
                <a:ext cx="5864115" cy="5898673"/>
                <a:chOff x="6327885" y="0"/>
                <a:chExt cx="5864115" cy="5898673"/>
              </a:xfrm>
            </p:grpSpPr>
            <p:cxnSp>
              <p:nvCxnSpPr>
                <p:cNvPr id="39" name="Straight Connector 38"/>
                <p:cNvCxnSpPr/>
                <p:nvPr/>
              </p:nvCxnSpPr>
              <p:spPr bwMode="hidden">
                <a:xfrm>
                  <a:off x="6327885" y="0"/>
                  <a:ext cx="5864115" cy="5898673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0" name="Straight Connector 39"/>
                <p:cNvCxnSpPr/>
                <p:nvPr/>
              </p:nvCxnSpPr>
              <p:spPr bwMode="hidden">
                <a:xfrm>
                  <a:off x="7549268" y="0"/>
                  <a:ext cx="4642732" cy="4672425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1" name="Straight Connector 40"/>
                <p:cNvCxnSpPr/>
                <p:nvPr/>
              </p:nvCxnSpPr>
              <p:spPr bwMode="hidden">
                <a:xfrm>
                  <a:off x="8772997" y="0"/>
                  <a:ext cx="3419003" cy="3456749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2" name="Straight Connector 41"/>
                <p:cNvCxnSpPr/>
                <p:nvPr/>
              </p:nvCxnSpPr>
              <p:spPr bwMode="hidden">
                <a:xfrm>
                  <a:off x="9982200" y="0"/>
                  <a:ext cx="2209800" cy="2226469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3" name="Straight Connector 42"/>
                <p:cNvCxnSpPr/>
                <p:nvPr/>
              </p:nvCxnSpPr>
              <p:spPr bwMode="hidden">
                <a:xfrm>
                  <a:off x="11199019" y="0"/>
                  <a:ext cx="992981" cy="1002506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34" name="Straight Connector 33"/>
              <p:cNvCxnSpPr/>
              <p:nvPr/>
            </p:nvCxnSpPr>
            <p:spPr bwMode="hidden">
              <a:xfrm flipH="1" flipV="1">
                <a:off x="-1" y="1012053"/>
                <a:ext cx="5828811" cy="5845945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34"/>
              <p:cNvCxnSpPr/>
              <p:nvPr/>
            </p:nvCxnSpPr>
            <p:spPr bwMode="hidden">
              <a:xfrm flipH="1" flipV="1">
                <a:off x="-1" y="2227340"/>
                <a:ext cx="4614781" cy="4630658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Straight Connector 35"/>
              <p:cNvCxnSpPr/>
              <p:nvPr/>
            </p:nvCxnSpPr>
            <p:spPr bwMode="hidden">
              <a:xfrm flipH="1" flipV="1">
                <a:off x="-1" y="3432149"/>
                <a:ext cx="3398419" cy="3425849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Straight Connector 36"/>
              <p:cNvCxnSpPr/>
              <p:nvPr/>
            </p:nvCxnSpPr>
            <p:spPr bwMode="hidden">
              <a:xfrm flipH="1" flipV="1">
                <a:off x="-1" y="4651431"/>
                <a:ext cx="2196496" cy="2206567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Straight Connector 37"/>
              <p:cNvCxnSpPr/>
              <p:nvPr/>
            </p:nvCxnSpPr>
            <p:spPr bwMode="hidden">
              <a:xfrm flipH="1" flipV="1">
                <a:off x="-1" y="5864453"/>
                <a:ext cx="987003" cy="993545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7" name="Rectangle 6"/>
          <p:cNvSpPr/>
          <p:nvPr userDrawn="1"/>
        </p:nvSpPr>
        <p:spPr>
          <a:xfrm>
            <a:off x="0" y="0"/>
            <a:ext cx="7315200" cy="6858000"/>
          </a:xfrm>
          <a:prstGeom prst="rect">
            <a:avLst/>
          </a:prstGeom>
          <a:gradFill>
            <a:gsLst>
              <a:gs pos="69000">
                <a:schemeClr val="bg1"/>
              </a:gs>
              <a:gs pos="0">
                <a:schemeClr val="bg1"/>
              </a:gs>
              <a:gs pos="100000">
                <a:schemeClr val="bg1">
                  <a:lumMod val="95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13152" y="571500"/>
            <a:ext cx="3657600" cy="2197100"/>
          </a:xfrm>
        </p:spPr>
        <p:txBody>
          <a:bodyPr anchor="b">
            <a:normAutofit/>
          </a:bodyPr>
          <a:lstStyle>
            <a:lvl1pPr>
              <a:defRPr sz="260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3197" y="571500"/>
            <a:ext cx="6217920" cy="57150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13152" y="2995012"/>
            <a:ext cx="3657600" cy="228595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60" name="Straight Connector 59"/>
          <p:cNvCxnSpPr/>
          <p:nvPr userDrawn="1"/>
        </p:nvCxnSpPr>
        <p:spPr>
          <a:xfrm>
            <a:off x="7923089" y="2895600"/>
            <a:ext cx="3659311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5BAF629-ECA2-4CF3-B790-9D9BDED98269}" type="datetime1">
              <a:rPr lang="en-US" smtClean="0"/>
              <a:pPr/>
              <a:t>12/11/2025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31375A4-56A4-47D6-9801-1991572033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66737413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Pr>
        <a:gradFill flip="none" rotWithShape="1">
          <a:gsLst>
            <a:gs pos="0">
              <a:schemeClr val="accent1"/>
            </a:gs>
            <a:gs pos="100000">
              <a:schemeClr val="accent1">
                <a:lumMod val="8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 bwMode="hidden">
          <a:xfrm>
            <a:off x="-1" y="0"/>
            <a:ext cx="12192002" cy="6858000"/>
            <a:chOff x="-1" y="0"/>
            <a:chExt cx="12192002" cy="6858000"/>
          </a:xfrm>
        </p:grpSpPr>
        <p:cxnSp>
          <p:nvCxnSpPr>
            <p:cNvPr id="9" name="Straight Connector 8"/>
            <p:cNvCxnSpPr/>
            <p:nvPr/>
          </p:nvCxnSpPr>
          <p:spPr bwMode="hidden">
            <a:xfrm>
              <a:off x="610194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 bwMode="hidden">
            <a:xfrm>
              <a:off x="1829332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 bwMode="hidden">
            <a:xfrm>
              <a:off x="3048470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 bwMode="hidden">
            <a:xfrm>
              <a:off x="4267608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 bwMode="hidden">
            <a:xfrm>
              <a:off x="5486746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 bwMode="hidden">
            <a:xfrm>
              <a:off x="6705884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 bwMode="hidden">
            <a:xfrm>
              <a:off x="7925022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 bwMode="hidden">
            <a:xfrm>
              <a:off x="9144160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 bwMode="hidden">
            <a:xfrm>
              <a:off x="10363298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 bwMode="hidden">
            <a:xfrm>
              <a:off x="11582436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 bwMode="hidden">
            <a:xfrm>
              <a:off x="2819" y="386485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 bwMode="hidden">
            <a:xfrm>
              <a:off x="2819" y="1611181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 bwMode="hidden">
            <a:xfrm>
              <a:off x="2819" y="2835877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 bwMode="hidden">
            <a:xfrm>
              <a:off x="2819" y="4060573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 bwMode="hidden">
            <a:xfrm>
              <a:off x="2819" y="5285269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 bwMode="hidden">
            <a:xfrm>
              <a:off x="2819" y="6509965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5" name="Group 24"/>
            <p:cNvGrpSpPr/>
            <p:nvPr/>
          </p:nvGrpSpPr>
          <p:grpSpPr bwMode="hidden">
            <a:xfrm>
              <a:off x="-1" y="0"/>
              <a:ext cx="12192001" cy="6858000"/>
              <a:chOff x="-1" y="0"/>
              <a:chExt cx="12192001" cy="6858000"/>
            </a:xfrm>
          </p:grpSpPr>
          <p:cxnSp>
            <p:nvCxnSpPr>
              <p:cNvPr id="43" name="Straight Connector 42"/>
              <p:cNvCxnSpPr/>
              <p:nvPr/>
            </p:nvCxnSpPr>
            <p:spPr bwMode="hidden">
              <a:xfrm>
                <a:off x="225425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Straight Connector 43"/>
              <p:cNvCxnSpPr/>
              <p:nvPr/>
            </p:nvCxnSpPr>
            <p:spPr bwMode="hidden">
              <a:xfrm>
                <a:off x="1449154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Straight Connector 44"/>
              <p:cNvCxnSpPr/>
              <p:nvPr/>
            </p:nvCxnSpPr>
            <p:spPr bwMode="hidden">
              <a:xfrm>
                <a:off x="2665982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/>
              <p:cNvCxnSpPr/>
              <p:nvPr/>
            </p:nvCxnSpPr>
            <p:spPr bwMode="hidden">
              <a:xfrm>
                <a:off x="3885119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Straight Connector 46"/>
              <p:cNvCxnSpPr/>
              <p:nvPr/>
            </p:nvCxnSpPr>
            <p:spPr bwMode="hidden">
              <a:xfrm>
                <a:off x="5106502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48" name="Group 47"/>
              <p:cNvGrpSpPr/>
              <p:nvPr/>
            </p:nvGrpSpPr>
            <p:grpSpPr bwMode="hidden">
              <a:xfrm>
                <a:off x="6327885" y="0"/>
                <a:ext cx="5864115" cy="5898673"/>
                <a:chOff x="6327885" y="0"/>
                <a:chExt cx="5864115" cy="5898673"/>
              </a:xfrm>
            </p:grpSpPr>
            <p:cxnSp>
              <p:nvCxnSpPr>
                <p:cNvPr id="54" name="Straight Connector 53"/>
                <p:cNvCxnSpPr/>
                <p:nvPr/>
              </p:nvCxnSpPr>
              <p:spPr bwMode="hidden">
                <a:xfrm>
                  <a:off x="6327885" y="0"/>
                  <a:ext cx="5864115" cy="5898673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5" name="Straight Connector 54"/>
                <p:cNvCxnSpPr/>
                <p:nvPr/>
              </p:nvCxnSpPr>
              <p:spPr bwMode="hidden">
                <a:xfrm>
                  <a:off x="7549268" y="0"/>
                  <a:ext cx="4642732" cy="4672425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6" name="Straight Connector 55"/>
                <p:cNvCxnSpPr/>
                <p:nvPr/>
              </p:nvCxnSpPr>
              <p:spPr bwMode="hidden">
                <a:xfrm>
                  <a:off x="8772997" y="0"/>
                  <a:ext cx="3419003" cy="3456749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" name="Straight Connector 56"/>
                <p:cNvCxnSpPr/>
                <p:nvPr/>
              </p:nvCxnSpPr>
              <p:spPr bwMode="hidden">
                <a:xfrm>
                  <a:off x="9982200" y="0"/>
                  <a:ext cx="2209800" cy="2226469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8" name="Straight Connector 57"/>
                <p:cNvCxnSpPr/>
                <p:nvPr/>
              </p:nvCxnSpPr>
              <p:spPr bwMode="hidden">
                <a:xfrm>
                  <a:off x="11199019" y="0"/>
                  <a:ext cx="992981" cy="1002506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49" name="Straight Connector 48"/>
              <p:cNvCxnSpPr/>
              <p:nvPr/>
            </p:nvCxnSpPr>
            <p:spPr bwMode="hidden">
              <a:xfrm flipH="1" flipV="1">
                <a:off x="-1" y="1012053"/>
                <a:ext cx="5828811" cy="5845945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Straight Connector 49"/>
              <p:cNvCxnSpPr/>
              <p:nvPr/>
            </p:nvCxnSpPr>
            <p:spPr bwMode="hidden">
              <a:xfrm flipH="1" flipV="1">
                <a:off x="-1" y="2227340"/>
                <a:ext cx="4614781" cy="4630658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Straight Connector 50"/>
              <p:cNvCxnSpPr/>
              <p:nvPr/>
            </p:nvCxnSpPr>
            <p:spPr bwMode="hidden">
              <a:xfrm flipH="1" flipV="1">
                <a:off x="-1" y="3432149"/>
                <a:ext cx="3398419" cy="3425849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Straight Connector 51"/>
              <p:cNvCxnSpPr/>
              <p:nvPr/>
            </p:nvCxnSpPr>
            <p:spPr bwMode="hidden">
              <a:xfrm flipH="1" flipV="1">
                <a:off x="-1" y="4651431"/>
                <a:ext cx="2196496" cy="2206567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Straight Connector 52"/>
              <p:cNvCxnSpPr/>
              <p:nvPr/>
            </p:nvCxnSpPr>
            <p:spPr bwMode="hidden">
              <a:xfrm flipH="1" flipV="1">
                <a:off x="-1" y="5864453"/>
                <a:ext cx="987003" cy="993545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Group 25"/>
            <p:cNvGrpSpPr/>
            <p:nvPr/>
          </p:nvGrpSpPr>
          <p:grpSpPr bwMode="hidden">
            <a:xfrm flipH="1">
              <a:off x="0" y="0"/>
              <a:ext cx="12192001" cy="6858000"/>
              <a:chOff x="-1" y="0"/>
              <a:chExt cx="12192001" cy="6858000"/>
            </a:xfrm>
          </p:grpSpPr>
          <p:cxnSp>
            <p:nvCxnSpPr>
              <p:cNvPr id="27" name="Straight Connector 26"/>
              <p:cNvCxnSpPr/>
              <p:nvPr/>
            </p:nvCxnSpPr>
            <p:spPr bwMode="hidden">
              <a:xfrm>
                <a:off x="225425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 bwMode="hidden">
              <a:xfrm>
                <a:off x="1449154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 bwMode="hidden">
              <a:xfrm>
                <a:off x="2665982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 bwMode="hidden">
              <a:xfrm>
                <a:off x="3885119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 bwMode="hidden">
              <a:xfrm>
                <a:off x="5150644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32" name="Group 31"/>
              <p:cNvGrpSpPr/>
              <p:nvPr/>
            </p:nvGrpSpPr>
            <p:grpSpPr bwMode="hidden">
              <a:xfrm>
                <a:off x="6327885" y="0"/>
                <a:ext cx="5864115" cy="5898673"/>
                <a:chOff x="6327885" y="0"/>
                <a:chExt cx="5864115" cy="5898673"/>
              </a:xfrm>
            </p:grpSpPr>
            <p:cxnSp>
              <p:nvCxnSpPr>
                <p:cNvPr id="38" name="Straight Connector 37"/>
                <p:cNvCxnSpPr/>
                <p:nvPr/>
              </p:nvCxnSpPr>
              <p:spPr bwMode="hidden">
                <a:xfrm>
                  <a:off x="6327885" y="0"/>
                  <a:ext cx="5864115" cy="5898673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9" name="Straight Connector 38"/>
                <p:cNvCxnSpPr/>
                <p:nvPr/>
              </p:nvCxnSpPr>
              <p:spPr bwMode="hidden">
                <a:xfrm>
                  <a:off x="7549268" y="0"/>
                  <a:ext cx="4642732" cy="4672425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0" name="Straight Connector 39"/>
                <p:cNvCxnSpPr/>
                <p:nvPr/>
              </p:nvCxnSpPr>
              <p:spPr bwMode="hidden">
                <a:xfrm>
                  <a:off x="8772997" y="0"/>
                  <a:ext cx="3419003" cy="3456749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1" name="Straight Connector 40"/>
                <p:cNvCxnSpPr/>
                <p:nvPr/>
              </p:nvCxnSpPr>
              <p:spPr bwMode="hidden">
                <a:xfrm>
                  <a:off x="9982200" y="0"/>
                  <a:ext cx="2209800" cy="2226469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2" name="Straight Connector 41"/>
                <p:cNvCxnSpPr/>
                <p:nvPr/>
              </p:nvCxnSpPr>
              <p:spPr bwMode="hidden">
                <a:xfrm>
                  <a:off x="11199019" y="0"/>
                  <a:ext cx="992981" cy="1002506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33" name="Straight Connector 32"/>
              <p:cNvCxnSpPr/>
              <p:nvPr/>
            </p:nvCxnSpPr>
            <p:spPr bwMode="hidden">
              <a:xfrm flipH="1" flipV="1">
                <a:off x="-1" y="1012053"/>
                <a:ext cx="5828811" cy="5845945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Straight Connector 33"/>
              <p:cNvCxnSpPr/>
              <p:nvPr/>
            </p:nvCxnSpPr>
            <p:spPr bwMode="hidden">
              <a:xfrm flipH="1" flipV="1">
                <a:off x="-1" y="2227340"/>
                <a:ext cx="4614781" cy="4630658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34"/>
              <p:cNvCxnSpPr/>
              <p:nvPr/>
            </p:nvCxnSpPr>
            <p:spPr bwMode="hidden">
              <a:xfrm flipH="1" flipV="1">
                <a:off x="-1" y="3432149"/>
                <a:ext cx="3398419" cy="3425849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Straight Connector 35"/>
              <p:cNvCxnSpPr/>
              <p:nvPr/>
            </p:nvCxnSpPr>
            <p:spPr bwMode="hidden">
              <a:xfrm flipH="1" flipV="1">
                <a:off x="-1" y="4651431"/>
                <a:ext cx="2196496" cy="2206567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Straight Connector 36"/>
              <p:cNvCxnSpPr/>
              <p:nvPr/>
            </p:nvCxnSpPr>
            <p:spPr bwMode="hidden">
              <a:xfrm flipH="1" flipV="1">
                <a:off x="-1" y="5864453"/>
                <a:ext cx="987003" cy="993545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60" name="Rectangle 59"/>
          <p:cNvSpPr/>
          <p:nvPr/>
        </p:nvSpPr>
        <p:spPr>
          <a:xfrm>
            <a:off x="0" y="0"/>
            <a:ext cx="7315200" cy="6858000"/>
          </a:xfrm>
          <a:prstGeom prst="rect">
            <a:avLst/>
          </a:prstGeom>
          <a:gradFill>
            <a:gsLst>
              <a:gs pos="69000">
                <a:schemeClr val="bg1"/>
              </a:gs>
              <a:gs pos="0">
                <a:schemeClr val="bg1"/>
              </a:gs>
              <a:gs pos="100000">
                <a:schemeClr val="bg1">
                  <a:lumMod val="95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9" name="Straight Connector 58"/>
          <p:cNvCxnSpPr/>
          <p:nvPr/>
        </p:nvCxnSpPr>
        <p:spPr>
          <a:xfrm>
            <a:off x="7923089" y="2895600"/>
            <a:ext cx="3659311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09560" y="576072"/>
            <a:ext cx="3657600" cy="2194560"/>
          </a:xfrm>
        </p:spPr>
        <p:txBody>
          <a:bodyPr anchor="b">
            <a:normAutofit/>
          </a:bodyPr>
          <a:lstStyle>
            <a:lvl1pPr>
              <a:defRPr sz="260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4412" y="-159"/>
            <a:ext cx="7315200" cy="6858000"/>
          </a:xfrm>
        </p:spPr>
        <p:txBody>
          <a:bodyPr tIns="457200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09560" y="2999232"/>
            <a:ext cx="3657600" cy="2286000"/>
          </a:xfrm>
        </p:spPr>
        <p:txBody>
          <a:bodyPr/>
          <a:lstStyle>
            <a:lvl1pPr marL="0" indent="0">
              <a:spcBef>
                <a:spcPts val="1200"/>
              </a:spcBef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="" xmlns:p14="http://schemas.microsoft.com/office/powerpoint/2010/main" val="62031800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A29A4-78C8-47AB-BA06-22CB45938951}" type="datetime1">
              <a:rPr lang="en-US" smtClean="0"/>
              <a:pPr/>
              <a:t>12/11/2025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4771542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09314" y="489856"/>
            <a:ext cx="1687286" cy="530134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9" y="489856"/>
            <a:ext cx="7587344" cy="530134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D4ACF-2D82-46F2-A8E9-23963AA34E86}" type="datetime1">
              <a:rPr lang="en-US" smtClean="0"/>
              <a:pPr/>
              <a:t>12/11/2025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5246350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3000">
              <a:schemeClr val="bg1"/>
            </a:gs>
            <a:gs pos="0">
              <a:schemeClr val="bg1">
                <a:lumMod val="100000"/>
              </a:schemeClr>
            </a:gs>
            <a:gs pos="100000">
              <a:schemeClr val="bg1">
                <a:lumMod val="95000"/>
                <a:alpha val="6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6" name="Group 95"/>
          <p:cNvGrpSpPr/>
          <p:nvPr/>
        </p:nvGrpSpPr>
        <p:grpSpPr bwMode="hidden">
          <a:xfrm>
            <a:off x="-1" y="-195943"/>
            <a:ext cx="12192002" cy="6858000"/>
            <a:chOff x="-1" y="0"/>
            <a:chExt cx="12192002" cy="6858000"/>
          </a:xfrm>
        </p:grpSpPr>
        <p:cxnSp>
          <p:nvCxnSpPr>
            <p:cNvPr id="97" name="Straight Connector 96"/>
            <p:cNvCxnSpPr/>
            <p:nvPr/>
          </p:nvCxnSpPr>
          <p:spPr bwMode="hidden">
            <a:xfrm>
              <a:off x="610194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/>
            <p:cNvCxnSpPr/>
            <p:nvPr/>
          </p:nvCxnSpPr>
          <p:spPr bwMode="hidden">
            <a:xfrm>
              <a:off x="1829332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/>
            <p:nvPr/>
          </p:nvCxnSpPr>
          <p:spPr bwMode="hidden">
            <a:xfrm>
              <a:off x="3048470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/>
            <p:nvPr/>
          </p:nvCxnSpPr>
          <p:spPr bwMode="hidden">
            <a:xfrm>
              <a:off x="4267608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/>
            <p:cNvCxnSpPr/>
            <p:nvPr/>
          </p:nvCxnSpPr>
          <p:spPr bwMode="hidden">
            <a:xfrm>
              <a:off x="5486746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 bwMode="hidden">
            <a:xfrm>
              <a:off x="6705884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/>
            <p:cNvCxnSpPr/>
            <p:nvPr/>
          </p:nvCxnSpPr>
          <p:spPr bwMode="hidden">
            <a:xfrm>
              <a:off x="7925022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/>
            <p:cNvCxnSpPr/>
            <p:nvPr/>
          </p:nvCxnSpPr>
          <p:spPr bwMode="hidden">
            <a:xfrm>
              <a:off x="9144160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/>
            <p:cNvCxnSpPr/>
            <p:nvPr/>
          </p:nvCxnSpPr>
          <p:spPr bwMode="hidden">
            <a:xfrm>
              <a:off x="10363298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Straight Connector 105"/>
            <p:cNvCxnSpPr/>
            <p:nvPr/>
          </p:nvCxnSpPr>
          <p:spPr bwMode="hidden">
            <a:xfrm>
              <a:off x="11582436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/>
            <p:cNvCxnSpPr/>
            <p:nvPr/>
          </p:nvCxnSpPr>
          <p:spPr bwMode="hidden">
            <a:xfrm>
              <a:off x="2819" y="386485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 bwMode="hidden">
            <a:xfrm>
              <a:off x="2819" y="1611181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108"/>
            <p:cNvCxnSpPr/>
            <p:nvPr/>
          </p:nvCxnSpPr>
          <p:spPr bwMode="hidden">
            <a:xfrm>
              <a:off x="2819" y="2835877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/>
            <p:cNvCxnSpPr/>
            <p:nvPr/>
          </p:nvCxnSpPr>
          <p:spPr bwMode="hidden">
            <a:xfrm>
              <a:off x="2819" y="4060573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110"/>
            <p:cNvCxnSpPr/>
            <p:nvPr/>
          </p:nvCxnSpPr>
          <p:spPr bwMode="hidden">
            <a:xfrm>
              <a:off x="2819" y="5285269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traight Connector 111"/>
            <p:cNvCxnSpPr/>
            <p:nvPr/>
          </p:nvCxnSpPr>
          <p:spPr bwMode="hidden">
            <a:xfrm>
              <a:off x="2819" y="6509965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13" name="Group 112"/>
            <p:cNvGrpSpPr/>
            <p:nvPr userDrawn="1"/>
          </p:nvGrpSpPr>
          <p:grpSpPr bwMode="hidden">
            <a:xfrm>
              <a:off x="-1" y="0"/>
              <a:ext cx="12192001" cy="6858000"/>
              <a:chOff x="-1" y="0"/>
              <a:chExt cx="12192001" cy="6858000"/>
            </a:xfrm>
          </p:grpSpPr>
          <p:cxnSp>
            <p:nvCxnSpPr>
              <p:cNvPr id="131" name="Straight Connector 130"/>
              <p:cNvCxnSpPr/>
              <p:nvPr/>
            </p:nvCxnSpPr>
            <p:spPr bwMode="hidden">
              <a:xfrm>
                <a:off x="225425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2" name="Straight Connector 131"/>
              <p:cNvCxnSpPr/>
              <p:nvPr/>
            </p:nvCxnSpPr>
            <p:spPr bwMode="hidden">
              <a:xfrm>
                <a:off x="1449154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3" name="Straight Connector 132"/>
              <p:cNvCxnSpPr/>
              <p:nvPr/>
            </p:nvCxnSpPr>
            <p:spPr bwMode="hidden">
              <a:xfrm>
                <a:off x="2665982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" name="Straight Connector 133"/>
              <p:cNvCxnSpPr/>
              <p:nvPr/>
            </p:nvCxnSpPr>
            <p:spPr bwMode="hidden">
              <a:xfrm>
                <a:off x="3885119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" name="Straight Connector 134"/>
              <p:cNvCxnSpPr/>
              <p:nvPr/>
            </p:nvCxnSpPr>
            <p:spPr bwMode="hidden">
              <a:xfrm>
                <a:off x="5106502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36" name="Group 135"/>
              <p:cNvGrpSpPr/>
              <p:nvPr/>
            </p:nvGrpSpPr>
            <p:grpSpPr bwMode="hidden">
              <a:xfrm>
                <a:off x="6327885" y="0"/>
                <a:ext cx="5864115" cy="5898673"/>
                <a:chOff x="6327885" y="0"/>
                <a:chExt cx="5864115" cy="5898673"/>
              </a:xfrm>
            </p:grpSpPr>
            <p:cxnSp>
              <p:nvCxnSpPr>
                <p:cNvPr id="142" name="Straight Connector 141"/>
                <p:cNvCxnSpPr/>
                <p:nvPr/>
              </p:nvCxnSpPr>
              <p:spPr bwMode="hidden">
                <a:xfrm>
                  <a:off x="6327885" y="0"/>
                  <a:ext cx="5864115" cy="5898673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3" name="Straight Connector 142"/>
                <p:cNvCxnSpPr/>
                <p:nvPr/>
              </p:nvCxnSpPr>
              <p:spPr bwMode="hidden">
                <a:xfrm>
                  <a:off x="7549268" y="0"/>
                  <a:ext cx="4642732" cy="4672425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4" name="Straight Connector 143"/>
                <p:cNvCxnSpPr/>
                <p:nvPr/>
              </p:nvCxnSpPr>
              <p:spPr bwMode="hidden">
                <a:xfrm>
                  <a:off x="8772997" y="0"/>
                  <a:ext cx="3419003" cy="345674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5" name="Straight Connector 144"/>
                <p:cNvCxnSpPr/>
                <p:nvPr/>
              </p:nvCxnSpPr>
              <p:spPr bwMode="hidden">
                <a:xfrm>
                  <a:off x="9982200" y="0"/>
                  <a:ext cx="2209800" cy="222646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6" name="Straight Connector 145"/>
                <p:cNvCxnSpPr/>
                <p:nvPr/>
              </p:nvCxnSpPr>
              <p:spPr bwMode="hidden">
                <a:xfrm>
                  <a:off x="11199019" y="0"/>
                  <a:ext cx="992981" cy="1002506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37" name="Straight Connector 136"/>
              <p:cNvCxnSpPr/>
              <p:nvPr/>
            </p:nvCxnSpPr>
            <p:spPr bwMode="hidden">
              <a:xfrm flipH="1" flipV="1">
                <a:off x="-1" y="1012053"/>
                <a:ext cx="5828811" cy="58459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8" name="Straight Connector 137"/>
              <p:cNvCxnSpPr/>
              <p:nvPr/>
            </p:nvCxnSpPr>
            <p:spPr bwMode="hidden">
              <a:xfrm flipH="1" flipV="1">
                <a:off x="-1" y="2227340"/>
                <a:ext cx="4614781" cy="4630658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9" name="Straight Connector 138"/>
              <p:cNvCxnSpPr/>
              <p:nvPr/>
            </p:nvCxnSpPr>
            <p:spPr bwMode="hidden">
              <a:xfrm flipH="1" flipV="1">
                <a:off x="-1" y="3432149"/>
                <a:ext cx="3398419" cy="3425849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0" name="Straight Connector 139"/>
              <p:cNvCxnSpPr/>
              <p:nvPr/>
            </p:nvCxnSpPr>
            <p:spPr bwMode="hidden">
              <a:xfrm flipH="1" flipV="1">
                <a:off x="-1" y="4651431"/>
                <a:ext cx="2196496" cy="2206567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1" name="Straight Connector 140"/>
              <p:cNvCxnSpPr/>
              <p:nvPr/>
            </p:nvCxnSpPr>
            <p:spPr bwMode="hidden">
              <a:xfrm flipH="1" flipV="1">
                <a:off x="-1" y="5864453"/>
                <a:ext cx="987003" cy="9935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4" name="Group 113"/>
            <p:cNvGrpSpPr/>
            <p:nvPr userDrawn="1"/>
          </p:nvGrpSpPr>
          <p:grpSpPr bwMode="hidden">
            <a:xfrm flipH="1">
              <a:off x="0" y="0"/>
              <a:ext cx="12192001" cy="6858000"/>
              <a:chOff x="-1" y="0"/>
              <a:chExt cx="12192001" cy="6858000"/>
            </a:xfrm>
          </p:grpSpPr>
          <p:cxnSp>
            <p:nvCxnSpPr>
              <p:cNvPr id="115" name="Straight Connector 114"/>
              <p:cNvCxnSpPr/>
              <p:nvPr/>
            </p:nvCxnSpPr>
            <p:spPr bwMode="hidden">
              <a:xfrm>
                <a:off x="225425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6" name="Straight Connector 115"/>
              <p:cNvCxnSpPr/>
              <p:nvPr/>
            </p:nvCxnSpPr>
            <p:spPr bwMode="hidden">
              <a:xfrm>
                <a:off x="1449154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7" name="Straight Connector 116"/>
              <p:cNvCxnSpPr/>
              <p:nvPr/>
            </p:nvCxnSpPr>
            <p:spPr bwMode="hidden">
              <a:xfrm>
                <a:off x="2665982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8" name="Straight Connector 117"/>
              <p:cNvCxnSpPr/>
              <p:nvPr/>
            </p:nvCxnSpPr>
            <p:spPr bwMode="hidden">
              <a:xfrm>
                <a:off x="3885119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9" name="Straight Connector 118"/>
              <p:cNvCxnSpPr/>
              <p:nvPr/>
            </p:nvCxnSpPr>
            <p:spPr bwMode="hidden">
              <a:xfrm>
                <a:off x="5106502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20" name="Group 119"/>
              <p:cNvGrpSpPr/>
              <p:nvPr/>
            </p:nvGrpSpPr>
            <p:grpSpPr bwMode="hidden">
              <a:xfrm>
                <a:off x="6327885" y="0"/>
                <a:ext cx="5864115" cy="5898673"/>
                <a:chOff x="6327885" y="0"/>
                <a:chExt cx="5864115" cy="5898673"/>
              </a:xfrm>
            </p:grpSpPr>
            <p:cxnSp>
              <p:nvCxnSpPr>
                <p:cNvPr id="126" name="Straight Connector 125"/>
                <p:cNvCxnSpPr/>
                <p:nvPr/>
              </p:nvCxnSpPr>
              <p:spPr bwMode="hidden">
                <a:xfrm>
                  <a:off x="6327885" y="0"/>
                  <a:ext cx="5864115" cy="5898673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7" name="Straight Connector 126"/>
                <p:cNvCxnSpPr/>
                <p:nvPr/>
              </p:nvCxnSpPr>
              <p:spPr bwMode="hidden">
                <a:xfrm>
                  <a:off x="7549268" y="0"/>
                  <a:ext cx="4642732" cy="4672425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8" name="Straight Connector 127"/>
                <p:cNvCxnSpPr/>
                <p:nvPr/>
              </p:nvCxnSpPr>
              <p:spPr bwMode="hidden">
                <a:xfrm>
                  <a:off x="8772997" y="0"/>
                  <a:ext cx="3419003" cy="345674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9" name="Straight Connector 128"/>
                <p:cNvCxnSpPr/>
                <p:nvPr/>
              </p:nvCxnSpPr>
              <p:spPr bwMode="hidden">
                <a:xfrm>
                  <a:off x="9982200" y="0"/>
                  <a:ext cx="2209800" cy="222646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0" name="Straight Connector 129"/>
                <p:cNvCxnSpPr/>
                <p:nvPr/>
              </p:nvCxnSpPr>
              <p:spPr bwMode="hidden">
                <a:xfrm>
                  <a:off x="11199019" y="0"/>
                  <a:ext cx="992981" cy="1002506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21" name="Straight Connector 120"/>
              <p:cNvCxnSpPr/>
              <p:nvPr/>
            </p:nvCxnSpPr>
            <p:spPr bwMode="hidden">
              <a:xfrm flipH="1" flipV="1">
                <a:off x="-1" y="1012053"/>
                <a:ext cx="5828811" cy="58459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2" name="Straight Connector 121"/>
              <p:cNvCxnSpPr/>
              <p:nvPr/>
            </p:nvCxnSpPr>
            <p:spPr bwMode="hidden">
              <a:xfrm flipH="1" flipV="1">
                <a:off x="-1" y="2227340"/>
                <a:ext cx="4614781" cy="4630658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3" name="Straight Connector 122"/>
              <p:cNvCxnSpPr/>
              <p:nvPr/>
            </p:nvCxnSpPr>
            <p:spPr bwMode="hidden">
              <a:xfrm flipH="1" flipV="1">
                <a:off x="-1" y="3432149"/>
                <a:ext cx="3398419" cy="3425849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4" name="Straight Connector 123"/>
              <p:cNvCxnSpPr/>
              <p:nvPr/>
            </p:nvCxnSpPr>
            <p:spPr bwMode="hidden">
              <a:xfrm flipH="1" flipV="1">
                <a:off x="-1" y="4651431"/>
                <a:ext cx="2196496" cy="2206567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5" name="Straight Connector 124"/>
              <p:cNvCxnSpPr/>
              <p:nvPr/>
            </p:nvCxnSpPr>
            <p:spPr bwMode="hidden">
              <a:xfrm flipH="1" flipV="1">
                <a:off x="-1" y="5864453"/>
                <a:ext cx="987003" cy="9935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0" y="503853"/>
            <a:ext cx="9601200" cy="114238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1981201"/>
            <a:ext cx="9601200" cy="38099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cxnSp>
        <p:nvCxnSpPr>
          <p:cNvPr id="148" name="Straight Connector 147"/>
          <p:cNvCxnSpPr/>
          <p:nvPr/>
        </p:nvCxnSpPr>
        <p:spPr>
          <a:xfrm>
            <a:off x="609600" y="6172200"/>
            <a:ext cx="10972800" cy="0"/>
          </a:xfrm>
          <a:prstGeom prst="line">
            <a:avLst/>
          </a:prstGeom>
          <a:ln w="127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1" y="6289679"/>
            <a:ext cx="6128030" cy="2224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294042" y="6289679"/>
            <a:ext cx="965946" cy="2224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fld id="{B51B2453-8663-4C69-AF73-9FD7B1DEC5D0}" type="datetime1">
              <a:rPr lang="en-US" smtClean="0"/>
              <a:pPr/>
              <a:t>12/11/2025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65311" y="6289679"/>
            <a:ext cx="918882" cy="2224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fld id="{E31375A4-56A4-47D6-9801-1991572033F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943259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9" r:id="rId9"/>
    <p:sldLayoutId id="2147483658" r:id="rId10"/>
    <p:sldLayoutId id="2147483659" r:id="rId11"/>
  </p:sldLayoutIdLst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accent1">
            <a:lumMod val="75000"/>
          </a:schemeClr>
        </a:buClr>
        <a:buSzPct val="100000"/>
        <a:buFont typeface="Arial" pitchFamily="34" charset="0"/>
        <a:buChar char="▪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100000"/>
        <a:buFont typeface="Arial" pitchFamily="34" charset="0"/>
        <a:buChar char="▪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79388" algn="l" defTabSz="914400" rtl="0" eaLnBrk="1" latinLnBrk="0" hangingPunct="1">
        <a:lnSpc>
          <a:spcPct val="90000"/>
        </a:lnSpc>
        <a:spcBef>
          <a:spcPts val="800"/>
        </a:spcBef>
        <a:buClr>
          <a:schemeClr val="accent1">
            <a:lumMod val="75000"/>
          </a:schemeClr>
        </a:buClr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>
            <a:lumMod val="75000"/>
          </a:schemeClr>
        </a:buClr>
        <a:buSzPct val="100000"/>
        <a:buFont typeface="Arial" pitchFamily="34" charset="0"/>
        <a:buChar char="▪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79388" algn="l" defTabSz="914400" rtl="0" eaLnBrk="1" latinLnBrk="0" hangingPunct="1">
        <a:lnSpc>
          <a:spcPct val="90000"/>
        </a:lnSpc>
        <a:spcBef>
          <a:spcPts val="600"/>
        </a:spcBef>
        <a:buClr>
          <a:schemeClr val="accent1">
            <a:lumMod val="75000"/>
          </a:schemeClr>
        </a:buClr>
        <a:buSzPct val="100000"/>
        <a:buFont typeface="Arial" pitchFamily="34" charset="0"/>
        <a:buChar char="▪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lnSpc>
          <a:spcPct val="90000"/>
        </a:lnSpc>
        <a:spcBef>
          <a:spcPts val="600"/>
        </a:spcBef>
        <a:buClr>
          <a:schemeClr val="accent1">
            <a:lumMod val="75000"/>
          </a:schemeClr>
        </a:buClr>
        <a:buSzPct val="100000"/>
        <a:buFont typeface="Arial" pitchFamily="34" charset="0"/>
        <a:buChar char="▪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79388" algn="l" defTabSz="914400" rtl="0" eaLnBrk="1" latinLnBrk="0" hangingPunct="1">
        <a:lnSpc>
          <a:spcPct val="90000"/>
        </a:lnSpc>
        <a:spcBef>
          <a:spcPts val="600"/>
        </a:spcBef>
        <a:buClr>
          <a:schemeClr val="accent1">
            <a:lumMod val="75000"/>
          </a:schemeClr>
        </a:buClr>
        <a:buSzPct val="100000"/>
        <a:buFont typeface="Arial" pitchFamily="34" charset="0"/>
        <a:buChar char="▪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lnSpc>
          <a:spcPct val="90000"/>
        </a:lnSpc>
        <a:spcBef>
          <a:spcPts val="600"/>
        </a:spcBef>
        <a:buClr>
          <a:schemeClr val="accent1">
            <a:lumMod val="75000"/>
          </a:schemeClr>
        </a:buClr>
        <a:buSzPct val="100000"/>
        <a:buFont typeface="Arial" pitchFamily="34" charset="0"/>
        <a:buChar char="▪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878012" indent="0" algn="l" defTabSz="914400" rtl="0" eaLnBrk="1" latinLnBrk="0" hangingPunct="1">
        <a:lnSpc>
          <a:spcPct val="90000"/>
        </a:lnSpc>
        <a:spcBef>
          <a:spcPts val="600"/>
        </a:spcBef>
        <a:buClr>
          <a:schemeClr val="accent1">
            <a:lumMod val="75000"/>
          </a:schemeClr>
        </a:buClr>
        <a:buSzPct val="100000"/>
        <a:buFont typeface="Arial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.jpeg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7.jpeg"/><Relationship Id="rId4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.jpeg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.jpeg"/><Relationship Id="rId4" Type="http://schemas.openxmlformats.org/officeDocument/2006/relationships/image" Target="../media/image2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.jpeg"/><Relationship Id="rId4" Type="http://schemas.openxmlformats.org/officeDocument/2006/relationships/image" Target="../media/image2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.jpeg"/><Relationship Id="rId4" Type="http://schemas.openxmlformats.org/officeDocument/2006/relationships/image" Target="../media/image2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.jpeg"/><Relationship Id="rId4" Type="http://schemas.openxmlformats.org/officeDocument/2006/relationships/image" Target="../media/image2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.jpeg"/><Relationship Id="rId4" Type="http://schemas.openxmlformats.org/officeDocument/2006/relationships/image" Target="../media/image3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5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mailto:mbu95@mail.ru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oms@ufk-sport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2293" y="1427880"/>
            <a:ext cx="9601200" cy="2743200"/>
          </a:xfrm>
        </p:spPr>
        <p:txBody>
          <a:bodyPr>
            <a:noAutofit/>
          </a:bodyPr>
          <a:lstStyle/>
          <a:p>
            <a:pPr algn="ctr"/>
            <a:r>
              <a:rPr lang="ru-RU" sz="45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О ФИЗИЧЕСКОЙ КУЛЬТУРЕ </a:t>
            </a:r>
            <a:br>
              <a:rPr lang="ru-RU" sz="45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ru-RU" sz="45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И  СПОРТЕ   ДЛЯ   ЛЮДЕЙ </a:t>
            </a:r>
            <a:br>
              <a:rPr lang="ru-RU" sz="45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ru-RU" sz="45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С  ОВЗ  НА  ТЕРРИТОРИИ КАМЕНСК - УРАЛЬСКОГО ГОРОДСКОГО  ОКРУГА</a:t>
            </a:r>
            <a:endParaRPr lang="en-US" sz="4500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5431536"/>
            <a:ext cx="9601200" cy="418280"/>
          </a:xfrm>
        </p:spPr>
        <p:txBody>
          <a:bodyPr>
            <a:noAutofit/>
          </a:bodyPr>
          <a:lstStyle/>
          <a:p>
            <a:r>
              <a:rPr lang="ru-RU" sz="1800" dirty="0" smtClean="0"/>
              <a:t>                                                                   СПИКЕР -  ГИМАТОВ ПАВЕЛ ГАНСОВИЧ, </a:t>
            </a:r>
          </a:p>
          <a:p>
            <a:endParaRPr lang="ru-RU" sz="1800" dirty="0" smtClean="0"/>
          </a:p>
          <a:p>
            <a:r>
              <a:rPr lang="ru-RU" sz="1800" dirty="0" smtClean="0"/>
              <a:t>                                                                   НАЧАЛЬНИК ОМС «УПРАВЛЕНИЕ СПОРТА»</a:t>
            </a:r>
            <a:endParaRPr lang="en-US" sz="1800" dirty="0"/>
          </a:p>
        </p:txBody>
      </p:sp>
      <p:pic>
        <p:nvPicPr>
          <p:cNvPr id="4" name="Рисунок 3" descr="https://russiaedu.ru/media/cache/image_md_resize/uploads/upload-images/2018/08/30/bVJO37G0tG8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310554"/>
            <a:ext cx="1594338" cy="1547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3622963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Центр адаптивной физической культуры, спорта и оздоровления населения, </a:t>
            </a:r>
            <a:br>
              <a:rPr lang="ru-RU" dirty="0" smtClean="0"/>
            </a:br>
            <a:r>
              <a:rPr lang="ru-RU" dirty="0" smtClean="0"/>
              <a:t>ул. Белинского, 22</a:t>
            </a:r>
            <a:endParaRPr lang="en-US" dirty="0"/>
          </a:p>
        </p:txBody>
      </p:sp>
      <p:pic>
        <p:nvPicPr>
          <p:cNvPr id="8" name="Содержимое 7" descr="АФК тренировка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5846" y="624898"/>
            <a:ext cx="7082385" cy="5311789"/>
          </a:xfrm>
        </p:spPr>
      </p:pic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7913152" y="2995011"/>
            <a:ext cx="3657600" cy="3569911"/>
          </a:xfrm>
        </p:spPr>
        <p:txBody>
          <a:bodyPr>
            <a:normAutofit fontScale="92500" lnSpcReduction="20000"/>
          </a:bodyPr>
          <a:lstStyle/>
          <a:p>
            <a:pPr algn="just">
              <a:buFontTx/>
              <a:buChar char="-"/>
            </a:pPr>
            <a:r>
              <a:rPr lang="ru-RU" dirty="0" smtClean="0"/>
              <a:t>- занятия адаптивной физической культурой взрослых людей с инвалидностью и детей, занимающихся в МАУДО «Спортивная школа города Каменска-Уральского» (пауэрлифтинг с ПОДа, ДАРТС, ОФП). Дополнительно проводятся тренировки по </a:t>
            </a:r>
            <a:r>
              <a:rPr lang="ru-RU" dirty="0" err="1" smtClean="0"/>
              <a:t>паралимпийскому</a:t>
            </a:r>
            <a:r>
              <a:rPr lang="ru-RU" dirty="0" smtClean="0"/>
              <a:t> виду спорта «</a:t>
            </a:r>
            <a:r>
              <a:rPr lang="ru-RU" dirty="0" err="1" smtClean="0"/>
              <a:t>Бочче</a:t>
            </a:r>
            <a:r>
              <a:rPr lang="ru-RU" dirty="0" smtClean="0"/>
              <a:t>»;</a:t>
            </a:r>
          </a:p>
          <a:p>
            <a:pPr>
              <a:buFontTx/>
              <a:buChar char="-"/>
            </a:pPr>
            <a:r>
              <a:rPr lang="ru-RU" dirty="0" smtClean="0"/>
              <a:t>- 4  детских тренера-преподавателя по АФК;</a:t>
            </a:r>
          </a:p>
          <a:p>
            <a:pPr>
              <a:buFontTx/>
              <a:buChar char="-"/>
            </a:pPr>
            <a:r>
              <a:rPr lang="ru-RU" dirty="0" smtClean="0"/>
              <a:t>- 1 тренер КЦСОН (Комплексный центр социального обслуживания населения) работает со взрослыми людьми (с нарушением ОДА, ЛИН), три раза в неделю, 8-10 чел.;</a:t>
            </a:r>
          </a:p>
          <a:p>
            <a:pPr>
              <a:buFontTx/>
              <a:buChar char="-"/>
            </a:pPr>
            <a:r>
              <a:rPr lang="ru-RU" dirty="0" smtClean="0"/>
              <a:t>- 73 ребенка, 45 взрослых</a:t>
            </a:r>
            <a:endParaRPr lang="en-US" dirty="0"/>
          </a:p>
        </p:txBody>
      </p:sp>
      <p:pic>
        <p:nvPicPr>
          <p:cNvPr id="7" name="Рисунок 6" descr="https://russiaedu.ru/media/cache/image_md_resize/uploads/upload-images/2018/08/30/bVJO37G0tG8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310554"/>
            <a:ext cx="1594338" cy="1547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10160757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Фитнес-клуб </a:t>
            </a:r>
            <a:r>
              <a:rPr lang="ru-RU" dirty="0" smtClean="0"/>
              <a:t>«Гравитация», </a:t>
            </a:r>
            <a:br>
              <a:rPr lang="ru-RU" dirty="0" smtClean="0"/>
            </a:br>
            <a:r>
              <a:rPr lang="ru-RU" dirty="0" smtClean="0"/>
              <a:t>пр. Победы, 75</a:t>
            </a:r>
            <a:endParaRPr lang="en-US" dirty="0"/>
          </a:p>
        </p:txBody>
      </p:sp>
      <p:pic>
        <p:nvPicPr>
          <p:cNvPr id="10" name="Содержимое 9" descr="Гравитация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743556"/>
            <a:ext cx="7315200" cy="4871063"/>
          </a:xfrm>
        </p:spPr>
      </p:pic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ru-RU" dirty="0" smtClean="0"/>
              <a:t>1 инструктор по спорту, имеет образование в области АФК</a:t>
            </a:r>
          </a:p>
          <a:p>
            <a:pPr>
              <a:buFontTx/>
              <a:buChar char="-"/>
            </a:pPr>
            <a:r>
              <a:rPr lang="ru-RU" dirty="0" smtClean="0"/>
              <a:t>Занятия адаптивной физической культурой для людей с ОВЗ (дети и взрослые, преимущественно с ПОДа, готов работать с любыми нозологическими группами)</a:t>
            </a:r>
          </a:p>
        </p:txBody>
      </p:sp>
      <p:pic>
        <p:nvPicPr>
          <p:cNvPr id="7" name="Рисунок 6" descr="https://russiaedu.ru/media/cache/image_md_resize/uploads/upload-images/2018/08/30/bVJO37G0tG8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310554"/>
            <a:ext cx="1594338" cy="1547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10160757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Спортивный комплекс «Космос», </a:t>
            </a:r>
            <a:br>
              <a:rPr lang="ru-RU" dirty="0" smtClean="0"/>
            </a:br>
            <a:r>
              <a:rPr lang="ru-RU" dirty="0" smtClean="0"/>
              <a:t>ул. Ленина, 5</a:t>
            </a:r>
            <a:endParaRPr lang="en-US" dirty="0"/>
          </a:p>
        </p:txBody>
      </p:sp>
      <p:pic>
        <p:nvPicPr>
          <p:cNvPr id="12" name="Содержимое 11" descr="Бочче в Космосе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867508"/>
            <a:ext cx="7343541" cy="4889543"/>
          </a:xfrm>
        </p:spPr>
      </p:pic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- Предоставление спортивного зала некоммерческой организации Фонд «Поддержки спорта, спортсменов-инвалидов и лиц с ограниченными возможностями» для тренировок по </a:t>
            </a:r>
            <a:r>
              <a:rPr lang="ru-RU" dirty="0" err="1" smtClean="0"/>
              <a:t>паралимпийскому</a:t>
            </a:r>
            <a:r>
              <a:rPr lang="ru-RU" dirty="0" smtClean="0"/>
              <a:t> виду спорта «</a:t>
            </a:r>
            <a:r>
              <a:rPr lang="ru-RU" dirty="0" err="1" smtClean="0"/>
              <a:t>Бочче</a:t>
            </a:r>
            <a:r>
              <a:rPr lang="ru-RU" dirty="0" smtClean="0"/>
              <a:t>». Разновозрастная группа, занимаются со своим инструктором, 2 раза в месяц». Количество участников группы – до 15-ти чел.</a:t>
            </a:r>
            <a:endParaRPr lang="ru-RU" dirty="0"/>
          </a:p>
        </p:txBody>
      </p:sp>
      <p:pic>
        <p:nvPicPr>
          <p:cNvPr id="7" name="Рисунок 6" descr="https://russiaedu.ru/media/cache/image_md_resize/uploads/upload-images/2018/08/30/bVJO37G0tG8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310554"/>
            <a:ext cx="1594338" cy="1547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10160757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«Каменск-Арена», </a:t>
            </a:r>
            <a:br>
              <a:rPr lang="ru-RU" dirty="0" smtClean="0"/>
            </a:br>
            <a:r>
              <a:rPr lang="ru-RU" dirty="0" smtClean="0"/>
              <a:t>ул. Ленина, 7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- </a:t>
            </a:r>
            <a:r>
              <a:rPr lang="ru-RU" sz="1800" b="1" dirty="0" smtClean="0"/>
              <a:t>Тренируется  инклюзивный хоккейный клуб «Уральские волки» (</a:t>
            </a:r>
            <a:r>
              <a:rPr lang="ru-RU" sz="1800" b="1" dirty="0" err="1" smtClean="0"/>
              <a:t>следж-хоккей</a:t>
            </a:r>
            <a:r>
              <a:rPr lang="ru-RU" sz="1800" b="1" dirty="0" smtClean="0"/>
              <a:t>)</a:t>
            </a:r>
            <a:endParaRPr lang="ru-RU" sz="1800" b="1" dirty="0"/>
          </a:p>
        </p:txBody>
      </p:sp>
      <p:pic>
        <p:nvPicPr>
          <p:cNvPr id="10" name="Содержимое 9" descr="Уральские волки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0607" y="779929"/>
            <a:ext cx="7088410" cy="4718856"/>
          </a:xfrm>
        </p:spPr>
      </p:pic>
      <p:pic>
        <p:nvPicPr>
          <p:cNvPr id="7" name="Рисунок 6" descr="https://russiaedu.ru/media/cache/image_md_resize/uploads/upload-images/2018/08/30/bVJO37G0tG8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310554"/>
            <a:ext cx="1594338" cy="1547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10160757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72400" y="571500"/>
            <a:ext cx="4278923" cy="219710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Спортивный комплекс «Факел», </a:t>
            </a:r>
            <a:br>
              <a:rPr lang="ru-RU" dirty="0" smtClean="0"/>
            </a:br>
            <a:r>
              <a:rPr lang="ru-RU" dirty="0" smtClean="0"/>
              <a:t>ул. Железнодорожная,22</a:t>
            </a:r>
            <a:endParaRPr lang="en-US" dirty="0"/>
          </a:p>
        </p:txBody>
      </p:sp>
      <p:pic>
        <p:nvPicPr>
          <p:cNvPr id="9" name="Содержимое 8" descr="Факел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374725"/>
            <a:ext cx="7279341" cy="4094629"/>
          </a:xfrm>
        </p:spPr>
      </p:pic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-предоставление спортивного зала для занятий футболом, волейболом Всероссийскому обществу глухих </a:t>
            </a:r>
          </a:p>
          <a:p>
            <a:r>
              <a:rPr lang="ru-RU" dirty="0" smtClean="0"/>
              <a:t>(1 раз в неделю, безвозмездно)  </a:t>
            </a:r>
            <a:endParaRPr lang="ru-RU" dirty="0"/>
          </a:p>
        </p:txBody>
      </p:sp>
      <p:pic>
        <p:nvPicPr>
          <p:cNvPr id="7" name="Рисунок 6" descr="https://russiaedu.ru/media/cache/image_md_resize/uploads/upload-images/2018/08/30/bVJO37G0tG8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310554"/>
            <a:ext cx="1594338" cy="1547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10160757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МАУДО «КУСШТВС «ЮНОСТЬ-ДОСААФ, ул. Титова, 7 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7913152" y="2995012"/>
            <a:ext cx="3812683" cy="3504400"/>
          </a:xfrm>
        </p:spPr>
        <p:txBody>
          <a:bodyPr>
            <a:normAutofit/>
          </a:bodyPr>
          <a:lstStyle/>
          <a:p>
            <a:r>
              <a:rPr lang="ru-RU" dirty="0" smtClean="0"/>
              <a:t>- Ежегодно воспитанники Реабилитационного центра для детей и подростков с ограниченными возможностями города Каменска-Уральского посещают музейную комнату мотоциклетного спорта Каменск-Уральской спортивной школы по техническим видам спорта «Юность-ДОСААФ» с последующим просмотром документального фильма об истории мотоспорта в Каменске-Уральском. Цель - донести до воспитанников «Ростка» важную мысль: люди с ОВЗ также являются настоящими чемпионами в спорте!</a:t>
            </a:r>
          </a:p>
          <a:p>
            <a:endParaRPr lang="ru-RU" dirty="0"/>
          </a:p>
        </p:txBody>
      </p:sp>
      <p:pic>
        <p:nvPicPr>
          <p:cNvPr id="11" name="Содержимое 10" descr="Росток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07997" y="376833"/>
            <a:ext cx="7117556" cy="5338167"/>
          </a:xfrm>
        </p:spPr>
      </p:pic>
      <p:pic>
        <p:nvPicPr>
          <p:cNvPr id="7" name="Рисунок 6" descr="https://russiaedu.ru/media/cache/image_md_resize/uploads/upload-images/2018/08/30/bVJO37G0tG8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310554"/>
            <a:ext cx="1594338" cy="1547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10160757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86258" y="338418"/>
            <a:ext cx="3657600" cy="21971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Реализация муниципального проекта </a:t>
            </a:r>
            <a:br>
              <a:rPr lang="ru-RU" dirty="0" smtClean="0"/>
            </a:br>
            <a:r>
              <a:rPr lang="ru-RU" dirty="0" smtClean="0"/>
              <a:t>«Каменское активное долголетие»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7913152" y="2995012"/>
            <a:ext cx="3812683" cy="3504400"/>
          </a:xfrm>
        </p:spPr>
        <p:txBody>
          <a:bodyPr>
            <a:normAutofit/>
          </a:bodyPr>
          <a:lstStyle/>
          <a:p>
            <a:r>
              <a:rPr lang="ru-RU" dirty="0" smtClean="0"/>
              <a:t>В рамках проекта работают группы по реабилитации инвалидов, ветеранов и участников СВО средствами адаптивной физической культуры, в т.ч. открыта секция по пара-боксу в Центре прогресса бокса «Витязь» (ул. Кутузова, 23) и группа по реабилитации инвалидов, ветеранов и участников СВО в Центре АФК. </a:t>
            </a:r>
          </a:p>
          <a:p>
            <a:endParaRPr lang="ru-RU" dirty="0"/>
          </a:p>
        </p:txBody>
      </p:sp>
      <p:pic>
        <p:nvPicPr>
          <p:cNvPr id="2050" name="Picture 2" descr="D:\Мои документы\2025 год\Активное долголетие\Фото, видео\2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317812" y="126815"/>
            <a:ext cx="4634753" cy="6556679"/>
          </a:xfrm>
          <a:prstGeom prst="rect">
            <a:avLst/>
          </a:prstGeom>
          <a:noFill/>
        </p:spPr>
      </p:pic>
      <p:pic>
        <p:nvPicPr>
          <p:cNvPr id="7" name="Рисунок 6" descr="https://russiaedu.ru/media/cache/image_md_resize/uploads/upload-images/2018/08/30/bVJO37G0tG8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310554"/>
            <a:ext cx="1594338" cy="1547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10160757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86258" y="338418"/>
            <a:ext cx="3657600" cy="21971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Реализация муниципального проекта </a:t>
            </a:r>
            <a:br>
              <a:rPr lang="ru-RU" dirty="0" smtClean="0"/>
            </a:br>
            <a:r>
              <a:rPr lang="ru-RU" dirty="0" smtClean="0"/>
              <a:t>«Каменское активное долголетие»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7913152" y="2995012"/>
            <a:ext cx="3812683" cy="3504400"/>
          </a:xfrm>
        </p:spPr>
        <p:txBody>
          <a:bodyPr>
            <a:normAutofit/>
          </a:bodyPr>
          <a:lstStyle/>
          <a:p>
            <a:r>
              <a:rPr lang="ru-RU" dirty="0" smtClean="0"/>
              <a:t>В Центре прогресса бокса «Витязь» проходят тренировки по пара-боксу три раза в неделю. Понедельник, среда, пятница в 10-00, БЕСПЛАТНО. Для записи можно обращаться по телефону: 8 (3439) 53-00-63 (Центр прогресса бокса "Витязь")</a:t>
            </a:r>
          </a:p>
          <a:p>
            <a:endParaRPr lang="ru-RU" dirty="0"/>
          </a:p>
        </p:txBody>
      </p:sp>
      <p:pic>
        <p:nvPicPr>
          <p:cNvPr id="7" name="Рисунок 6" descr="https://russiaedu.ru/media/cache/image_md_resize/uploads/upload-images/2018/08/30/bVJO37G0tG8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310554"/>
            <a:ext cx="1594338" cy="1547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Содержимое 10" descr="Jq9g3xCltzI.jpg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61158" y="645459"/>
            <a:ext cx="7062465" cy="4706471"/>
          </a:xfrm>
        </p:spPr>
      </p:pic>
    </p:spTree>
    <p:extLst>
      <p:ext uri="{BB962C8B-B14F-4D97-AF65-F5344CB8AC3E}">
        <p14:creationId xmlns="" xmlns:p14="http://schemas.microsoft.com/office/powerpoint/2010/main" val="410160757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86258" y="338418"/>
            <a:ext cx="3657600" cy="21971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Реализация муниципального проекта </a:t>
            </a:r>
            <a:br>
              <a:rPr lang="ru-RU" dirty="0" smtClean="0"/>
            </a:br>
            <a:r>
              <a:rPr lang="ru-RU" dirty="0" smtClean="0"/>
              <a:t>«Каменское активное долголетие»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7913152" y="2995012"/>
            <a:ext cx="3812683" cy="3504400"/>
          </a:xfrm>
        </p:spPr>
        <p:txBody>
          <a:bodyPr>
            <a:normAutofit/>
          </a:bodyPr>
          <a:lstStyle/>
          <a:p>
            <a:r>
              <a:rPr lang="ru-RU" dirty="0" smtClean="0"/>
              <a:t>На базе Центра АФК и СК «Факел» для инвалидов, ветеранов и участников СВО организован тренировочный процесс  по пауэрлифтингу и волейболу сидя. В этом году спортсмены этой группы  приняли участие в муниципальном и региональном этапах Кубка защитников Отечества, показав отличные результаты в пауэрлифтинге  (1 и 3 место) и в настольной игре «нарды» (3 место). Успешно выступили в армрестлинге, пулевой стрельбе и волейболе сидя. </a:t>
            </a:r>
            <a:endParaRPr lang="ru-RU" dirty="0"/>
          </a:p>
        </p:txBody>
      </p:sp>
      <p:pic>
        <p:nvPicPr>
          <p:cNvPr id="9" name="Объект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41" y="508431"/>
            <a:ext cx="7055644" cy="5291734"/>
          </a:xfrm>
        </p:spPr>
      </p:pic>
      <p:pic>
        <p:nvPicPr>
          <p:cNvPr id="7" name="Рисунок 6" descr="https://russiaedu.ru/media/cache/image_md_resize/uploads/upload-images/2018/08/30/bVJO37G0tG8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310554"/>
            <a:ext cx="1594338" cy="1547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10160757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86258" y="338418"/>
            <a:ext cx="3893366" cy="219710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Приказ ОМС «Управление спорта»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7913152" y="2995012"/>
            <a:ext cx="3812683" cy="3504400"/>
          </a:xfrm>
        </p:spPr>
        <p:txBody>
          <a:bodyPr>
            <a:normAutofit/>
          </a:bodyPr>
          <a:lstStyle/>
          <a:p>
            <a:r>
              <a:rPr lang="ru-RU" dirty="0" smtClean="0"/>
              <a:t>По предоставлению льгот отдельным категориям граждан по оплате услуг, предоставляемых за плату на спортивных объектах муниципальных учреждений, подведомственных ОМС «Управление спорта»</a:t>
            </a:r>
          </a:p>
          <a:p>
            <a:r>
              <a:rPr lang="ru-RU" b="1" u="sng" dirty="0" smtClean="0"/>
              <a:t>Инвалиды</a:t>
            </a:r>
          </a:p>
          <a:p>
            <a:r>
              <a:rPr lang="ru-RU" dirty="0" smtClean="0"/>
              <a:t>50% от стоимости услуги</a:t>
            </a:r>
          </a:p>
          <a:p>
            <a:r>
              <a:rPr lang="ru-RU" dirty="0" smtClean="0"/>
              <a:t>9.00-14.00 часов</a:t>
            </a:r>
          </a:p>
          <a:p>
            <a:r>
              <a:rPr lang="ru-RU" dirty="0" smtClean="0"/>
              <a:t>Справка МСЭ</a:t>
            </a:r>
            <a:endParaRPr lang="ru-RU" dirty="0"/>
          </a:p>
        </p:txBody>
      </p:sp>
      <p:pic>
        <p:nvPicPr>
          <p:cNvPr id="7" name="Рисунок 6" descr="https://russiaedu.ru/media/cache/image_md_resize/uploads/upload-images/2018/08/30/bVJO37G0tG8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310554"/>
            <a:ext cx="1594338" cy="1547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Содержимое 9" descr="Приказ.jpeg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41508" y="1021976"/>
            <a:ext cx="7261413" cy="4840942"/>
          </a:xfrm>
        </p:spPr>
      </p:pic>
    </p:spTree>
    <p:extLst>
      <p:ext uri="{BB962C8B-B14F-4D97-AF65-F5344CB8AC3E}">
        <p14:creationId xmlns="" xmlns:p14="http://schemas.microsoft.com/office/powerpoint/2010/main" val="410160757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72400" y="571500"/>
            <a:ext cx="4278923" cy="1679331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Спартакиада среди жителей города, трудящихся предприятий </a:t>
            </a:r>
            <a:br>
              <a:rPr lang="ru-RU" dirty="0" smtClean="0"/>
            </a:br>
            <a:r>
              <a:rPr lang="ru-RU" dirty="0" smtClean="0"/>
              <a:t>и организаций 2025 год</a:t>
            </a:r>
            <a:endParaRPr lang="en-US" sz="35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7913152" y="2977662"/>
            <a:ext cx="3657600" cy="4947138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endParaRPr lang="ru-RU" dirty="0" smtClean="0"/>
          </a:p>
          <a:p>
            <a:pPr>
              <a:buFontTx/>
              <a:buChar char="-"/>
            </a:pPr>
            <a:endParaRPr lang="ru-RU" dirty="0" smtClean="0"/>
          </a:p>
          <a:p>
            <a:pPr>
              <a:buFontTx/>
              <a:buChar char="-"/>
            </a:pPr>
            <a:endParaRPr lang="ru-RU" dirty="0" smtClean="0"/>
          </a:p>
          <a:p>
            <a:pPr>
              <a:buFontTx/>
              <a:buChar char="-"/>
            </a:pP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1" name="Text Placeholder 5"/>
          <p:cNvSpPr txBox="1">
            <a:spLocks/>
          </p:cNvSpPr>
          <p:nvPr/>
        </p:nvSpPr>
        <p:spPr>
          <a:xfrm>
            <a:off x="7748954" y="2919047"/>
            <a:ext cx="4032738" cy="37396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00000"/>
              <a:buFontTx/>
              <a:buChar char="-"/>
              <a:tabLst/>
              <a:defRPr/>
            </a:pPr>
            <a:endParaRPr kumimoji="0" lang="ru-RU" sz="1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00000"/>
              <a:buFontTx/>
              <a:buChar char="-"/>
              <a:tabLst/>
              <a:defRPr/>
            </a:pPr>
            <a:endParaRPr kumimoji="0" lang="ru-RU" sz="1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00000"/>
              <a:buFontTx/>
              <a:buChar char="-"/>
              <a:tabLst/>
              <a:defRPr/>
            </a:pP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Text Placeholder 5"/>
          <p:cNvSpPr txBox="1">
            <a:spLocks/>
          </p:cNvSpPr>
          <p:nvPr/>
        </p:nvSpPr>
        <p:spPr>
          <a:xfrm>
            <a:off x="7748953" y="2930769"/>
            <a:ext cx="4254788" cy="494713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r>
              <a:rPr lang="ru-RU" sz="2300" dirty="0" smtClean="0">
                <a:solidFill>
                  <a:schemeClr val="bg1"/>
                </a:solidFill>
              </a:rPr>
              <a:t>Местные организации ВОГ и ВОС являются постоянными участниками Спартакиады среди трудящихся предприятий </a:t>
            </a:r>
            <a:br>
              <a:rPr lang="ru-RU" sz="2300" dirty="0" smtClean="0">
                <a:solidFill>
                  <a:schemeClr val="bg1"/>
                </a:solidFill>
              </a:rPr>
            </a:br>
            <a:r>
              <a:rPr lang="ru-RU" sz="2300" dirty="0" smtClean="0">
                <a:solidFill>
                  <a:schemeClr val="bg1"/>
                </a:solidFill>
              </a:rPr>
              <a:t>и организаций города.</a:t>
            </a:r>
          </a:p>
          <a:p>
            <a:r>
              <a:rPr lang="ru-RU" sz="2300" dirty="0" smtClean="0">
                <a:solidFill>
                  <a:schemeClr val="bg1"/>
                </a:solidFill>
              </a:rPr>
              <a:t>ВОГ -  приняли участие в 8 видах спартакиады:</a:t>
            </a:r>
          </a:p>
          <a:p>
            <a:r>
              <a:rPr lang="ru-RU" sz="2300" dirty="0" smtClean="0">
                <a:solidFill>
                  <a:schemeClr val="bg1"/>
                </a:solidFill>
              </a:rPr>
              <a:t>ВФСК «ГТО» , пулевая стрельба, шахматы, ориентирование, дартс, настольный теннис, плавание. </a:t>
            </a:r>
          </a:p>
          <a:p>
            <a:r>
              <a:rPr lang="ru-RU" sz="2300" dirty="0" smtClean="0">
                <a:solidFill>
                  <a:schemeClr val="bg1"/>
                </a:solidFill>
              </a:rPr>
              <a:t>ВОС – приняли участие в 2 видах:  шахматы, дартс.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00000"/>
              <a:buFontTx/>
              <a:buChar char="-"/>
              <a:tabLst/>
              <a:defRPr/>
            </a:pPr>
            <a:endParaRPr kumimoji="0" lang="ru-RU" sz="1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00000"/>
              <a:buFontTx/>
              <a:buChar char="-"/>
              <a:tabLst/>
              <a:defRPr/>
            </a:pPr>
            <a:endParaRPr kumimoji="0" lang="ru-RU" sz="1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00000"/>
              <a:buFontTx/>
              <a:buChar char="-"/>
              <a:tabLst/>
              <a:defRPr/>
            </a:pP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9" name="Содержимое 8" descr="Спартакиада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8050" y="1172571"/>
            <a:ext cx="7031644" cy="4687763"/>
          </a:xfrm>
        </p:spPr>
      </p:pic>
      <p:pic>
        <p:nvPicPr>
          <p:cNvPr id="7" name="Рисунок 6" descr="https://russiaedu.ru/media/cache/image_md_resize/uploads/upload-images/2018/08/30/bVJO37G0tG8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310554"/>
            <a:ext cx="1594338" cy="1547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10160757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72400" y="571500"/>
            <a:ext cx="4278923" cy="1679331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Мероприятия Комплекса  </a:t>
            </a:r>
            <a:r>
              <a:rPr lang="ru-RU" sz="3500" dirty="0" smtClean="0"/>
              <a:t>ГТО</a:t>
            </a:r>
            <a:endParaRPr lang="en-US" sz="35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7772400" y="2836985"/>
            <a:ext cx="3657600" cy="4947138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endParaRPr lang="ru-RU" dirty="0" smtClean="0"/>
          </a:p>
          <a:p>
            <a:pPr>
              <a:buFontTx/>
              <a:buChar char="-"/>
            </a:pPr>
            <a:endParaRPr lang="ru-RU" dirty="0" smtClean="0"/>
          </a:p>
          <a:p>
            <a:pPr>
              <a:buFontTx/>
              <a:buChar char="-"/>
            </a:pPr>
            <a:endParaRPr lang="ru-RU" dirty="0" smtClean="0"/>
          </a:p>
          <a:p>
            <a:pPr>
              <a:buFontTx/>
              <a:buChar char="-"/>
            </a:pP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1" name="Text Placeholder 5"/>
          <p:cNvSpPr txBox="1">
            <a:spLocks/>
          </p:cNvSpPr>
          <p:nvPr/>
        </p:nvSpPr>
        <p:spPr>
          <a:xfrm>
            <a:off x="7748954" y="2919047"/>
            <a:ext cx="4032738" cy="37396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00000"/>
              <a:buFontTx/>
              <a:buChar char="-"/>
              <a:tabLst/>
              <a:defRPr/>
            </a:pPr>
            <a:endParaRPr kumimoji="0" lang="ru-RU" sz="1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00000"/>
              <a:buFontTx/>
              <a:buChar char="-"/>
              <a:tabLst/>
              <a:defRPr/>
            </a:pPr>
            <a:endParaRPr kumimoji="0" lang="ru-RU" sz="1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00000"/>
              <a:buFontTx/>
              <a:buChar char="-"/>
              <a:tabLst/>
              <a:defRPr/>
            </a:pP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Text Placeholder 5"/>
          <p:cNvSpPr txBox="1">
            <a:spLocks/>
          </p:cNvSpPr>
          <p:nvPr/>
        </p:nvSpPr>
        <p:spPr>
          <a:xfrm>
            <a:off x="7713785" y="3130062"/>
            <a:ext cx="4314091" cy="4947138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/>
          <a:p>
            <a:pPr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100000"/>
            </a:pPr>
            <a:r>
              <a:rPr kumimoji="0" lang="ru-RU" sz="2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 городе ежегодно проходит </a:t>
            </a:r>
            <a:r>
              <a:rPr lang="ru-RU" sz="2800" noProof="0" dirty="0" smtClean="0">
                <a:solidFill>
                  <a:schemeClr val="bg1"/>
                </a:solidFill>
              </a:rPr>
              <a:t>м</a:t>
            </a:r>
            <a:r>
              <a:rPr lang="ru-RU" sz="2800" dirty="0" err="1" smtClean="0">
                <a:solidFill>
                  <a:schemeClr val="bg1"/>
                </a:solidFill>
              </a:rPr>
              <a:t>униципальный</a:t>
            </a:r>
            <a:r>
              <a:rPr lang="ru-RU" sz="2800" dirty="0" smtClean="0">
                <a:solidFill>
                  <a:schemeClr val="bg1"/>
                </a:solidFill>
              </a:rPr>
              <a:t> Фестиваль ВФСК ГТО среди лиц с ОВЗ для всех возрастов. В 2025 году количество участников - 56 чел., из них выполнили на знаки отличия 27 человек. Участники выполняли виды испытаний в соответствии со своей нозологией (ЛИН, ДЦП, с нарушением слуха; частично и тотально слепые; с нарушением функции нижних конечностей)</a:t>
            </a:r>
          </a:p>
          <a:p>
            <a:pPr lvl="0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100000"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00000"/>
              <a:buFontTx/>
              <a:buChar char="-"/>
              <a:tabLst/>
              <a:defRPr/>
            </a:pPr>
            <a:endParaRPr kumimoji="0" lang="ru-RU" sz="1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00000"/>
              <a:buFontTx/>
              <a:buChar char="-"/>
              <a:tabLst/>
              <a:defRPr/>
            </a:pPr>
            <a:endParaRPr kumimoji="0" lang="ru-RU" sz="1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00000"/>
              <a:buFontTx/>
              <a:buChar char="-"/>
              <a:tabLst/>
              <a:defRPr/>
            </a:pPr>
            <a:endParaRPr kumimoji="0" lang="ru-RU" sz="1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00000"/>
              <a:buFontTx/>
              <a:buChar char="-"/>
              <a:tabLst/>
              <a:defRPr/>
            </a:pP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9" name="Содержимое 18" descr="Муниц фест ОВЗ 202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1887" y="188259"/>
            <a:ext cx="2571750" cy="5715000"/>
          </a:xfrm>
        </p:spPr>
      </p:pic>
      <p:pic>
        <p:nvPicPr>
          <p:cNvPr id="20" name="Рисунок 19" descr="D:\Мои документы\2025 год\Отчеты, письма 2025\Форум Мы вместе\иформация к презент УпФКиС\овз мун фест 2025 взросл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55878" y="181952"/>
            <a:ext cx="2022310" cy="5725789"/>
          </a:xfrm>
          <a:prstGeom prst="rect">
            <a:avLst/>
          </a:prstGeom>
          <a:noFill/>
        </p:spPr>
      </p:pic>
      <p:pic>
        <p:nvPicPr>
          <p:cNvPr id="21" name="Рисунок 20" descr="D:\Мои документы\2025 год\Отчеты, письма 2025\Форум Мы вместе\иформация к презент УпФКиС\овз мун фест 2025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15954" y="174573"/>
            <a:ext cx="2400633" cy="57421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s://russiaedu.ru/media/cache/image_md_resize/uploads/upload-images/2018/08/30/bVJO37G0tG8.jpg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5310554"/>
            <a:ext cx="1594338" cy="1547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10160757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72400" y="571500"/>
            <a:ext cx="4278923" cy="1679331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Мероприятия Комплекса  </a:t>
            </a:r>
            <a:r>
              <a:rPr lang="ru-RU" sz="3500" dirty="0" smtClean="0"/>
              <a:t>ГТО</a:t>
            </a:r>
            <a:endParaRPr lang="en-US" sz="35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7772400" y="2836985"/>
            <a:ext cx="3657600" cy="4947138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endParaRPr lang="ru-RU" dirty="0" smtClean="0"/>
          </a:p>
          <a:p>
            <a:pPr>
              <a:buFontTx/>
              <a:buChar char="-"/>
            </a:pPr>
            <a:r>
              <a:rPr lang="ru-RU" sz="2000" b="1" dirty="0" smtClean="0"/>
              <a:t>Участие в региональном фестивале ВФСК «ГТО» среди лиц с ОВЗ г. Екатеринбург. (ВОГ)</a:t>
            </a:r>
          </a:p>
          <a:p>
            <a:pPr>
              <a:buFontTx/>
              <a:buChar char="-"/>
            </a:pPr>
            <a:r>
              <a:rPr lang="ru-RU" sz="2000" b="1" dirty="0" smtClean="0"/>
              <a:t>Есть победители и призеры в своей возрастной группе:  Марков Марк 1 место и </a:t>
            </a:r>
            <a:r>
              <a:rPr lang="ru-RU" sz="2000" b="1" dirty="0" err="1" smtClean="0"/>
              <a:t>Щеглинский</a:t>
            </a:r>
            <a:r>
              <a:rPr lang="ru-RU" sz="2000" b="1" dirty="0" smtClean="0"/>
              <a:t> Евгений 3 место</a:t>
            </a:r>
          </a:p>
          <a:p>
            <a:pPr>
              <a:buFontTx/>
              <a:buChar char="-"/>
            </a:pPr>
            <a:endParaRPr lang="ru-RU" dirty="0" smtClean="0"/>
          </a:p>
          <a:p>
            <a:pPr>
              <a:buFontTx/>
              <a:buChar char="-"/>
            </a:pP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1" name="Text Placeholder 5"/>
          <p:cNvSpPr txBox="1">
            <a:spLocks/>
          </p:cNvSpPr>
          <p:nvPr/>
        </p:nvSpPr>
        <p:spPr>
          <a:xfrm>
            <a:off x="7731024" y="2623212"/>
            <a:ext cx="4032738" cy="37396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00000"/>
              <a:buFontTx/>
              <a:buChar char="-"/>
              <a:tabLst/>
              <a:defRPr/>
            </a:pPr>
            <a:endParaRPr kumimoji="0" lang="ru-RU" sz="1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00000"/>
              <a:buFontTx/>
              <a:buChar char="-"/>
              <a:tabLst/>
              <a:defRPr/>
            </a:pPr>
            <a:endParaRPr kumimoji="0" lang="ru-RU" sz="1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00000"/>
              <a:buFontTx/>
              <a:buChar char="-"/>
              <a:tabLst/>
              <a:defRPr/>
            </a:pP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Text Placeholder 5"/>
          <p:cNvSpPr txBox="1">
            <a:spLocks/>
          </p:cNvSpPr>
          <p:nvPr/>
        </p:nvSpPr>
        <p:spPr>
          <a:xfrm>
            <a:off x="7596555" y="3118339"/>
            <a:ext cx="4454768" cy="49471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00000"/>
              <a:buFontTx/>
              <a:buChar char="-"/>
              <a:tabLst/>
              <a:defRPr/>
            </a:pPr>
            <a:endParaRPr kumimoji="0" lang="ru-RU" sz="1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00000"/>
              <a:buFontTx/>
              <a:buChar char="-"/>
              <a:tabLst/>
              <a:defRPr/>
            </a:pPr>
            <a:endParaRPr kumimoji="0" lang="ru-RU" sz="1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00000"/>
              <a:buFontTx/>
              <a:buChar char="-"/>
              <a:tabLst/>
              <a:defRPr/>
            </a:pPr>
            <a:endParaRPr kumimoji="0" lang="ru-RU" sz="1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00000"/>
              <a:buFontTx/>
              <a:buChar char="-"/>
              <a:tabLst/>
              <a:defRPr/>
            </a:pP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9" name="Содержимое 8" descr="ВОГ область 2025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37414" y="161364"/>
            <a:ext cx="5101586" cy="3496236"/>
          </a:xfrm>
        </p:spPr>
      </p:pic>
      <p:pic>
        <p:nvPicPr>
          <p:cNvPr id="7" name="Рисунок 6" descr="https://russiaedu.ru/media/cache/image_md_resize/uploads/upload-images/2018/08/30/bVJO37G0tG8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310554"/>
            <a:ext cx="1594338" cy="1547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 descr="D:\Мои документы\2025 год\Отчеты, письма 2025\Форум Мы вместе\иформация к презент УпФКиС\победители ВОГ область2025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493180" y="3299852"/>
            <a:ext cx="4668407" cy="336092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50565015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0569" y="339731"/>
            <a:ext cx="9601200" cy="551224"/>
          </a:xfrm>
        </p:spPr>
        <p:txBody>
          <a:bodyPr/>
          <a:lstStyle/>
          <a:p>
            <a:r>
              <a:rPr lang="ru-RU" dirty="0" smtClean="0"/>
              <a:t>Физкультурно-спортивные мероприятия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4636" y="924290"/>
            <a:ext cx="10761052" cy="411451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sz="2500" b="1" dirty="0" smtClean="0"/>
              <a:t>Каменская зарядка с чемпионом</a:t>
            </a:r>
            <a:endParaRPr lang="en-US" sz="2500" b="1" dirty="0"/>
          </a:p>
        </p:txBody>
      </p:sp>
      <p:pic>
        <p:nvPicPr>
          <p:cNvPr id="55298" name="Picture 2" descr="Picture backgroun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7225" y="1936376"/>
            <a:ext cx="5704242" cy="4034118"/>
          </a:xfrm>
          <a:prstGeom prst="rect">
            <a:avLst/>
          </a:prstGeom>
          <a:noFill/>
        </p:spPr>
      </p:pic>
      <p:pic>
        <p:nvPicPr>
          <p:cNvPr id="55300" name="Picture 4" descr="https://avatars.mds.yandex.net/i?id=cd053e7faf18d7f4cc65ff80e3e2c539c014444a-5858901-images-thumbs&amp;n=1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80721" y="1945341"/>
            <a:ext cx="6023019" cy="4015348"/>
          </a:xfrm>
          <a:prstGeom prst="rect">
            <a:avLst/>
          </a:prstGeom>
          <a:noFill/>
        </p:spPr>
      </p:pic>
      <p:pic>
        <p:nvPicPr>
          <p:cNvPr id="7" name="Рисунок 6" descr="https://russiaedu.ru/media/cache/image_md_resize/uploads/upload-images/2018/08/30/bVJO37G0tG8.jpg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5310554"/>
            <a:ext cx="1594338" cy="1547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22917105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503854"/>
            <a:ext cx="9601200" cy="551224"/>
          </a:xfrm>
        </p:spPr>
        <p:txBody>
          <a:bodyPr/>
          <a:lstStyle/>
          <a:p>
            <a:r>
              <a:rPr lang="ru-RU" dirty="0" smtClean="0"/>
              <a:t>Физкультурно-спортивные мероприятия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8923" y="1125415"/>
            <a:ext cx="5908431" cy="736380"/>
          </a:xfrm>
        </p:spPr>
        <p:txBody>
          <a:bodyPr>
            <a:normAutofit fontScale="92500"/>
          </a:bodyPr>
          <a:lstStyle/>
          <a:p>
            <a:pPr algn="ctr"/>
            <a:r>
              <a:rPr lang="ru-RU" b="1" dirty="0" smtClean="0"/>
              <a:t>Всероссийские массовые соревнования по конькобежному  спорту «Лед надежды нашей»</a:t>
            </a:r>
            <a:endParaRPr lang="en-US" b="1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8384" y="1279060"/>
            <a:ext cx="4572000" cy="538017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ru-RU" b="1" dirty="0" smtClean="0"/>
              <a:t>Муниципальный этап Всероссийского «Дня снега»</a:t>
            </a:r>
            <a:endParaRPr lang="en-US" b="1" dirty="0" smtClean="0"/>
          </a:p>
        </p:txBody>
      </p:sp>
      <p:pic>
        <p:nvPicPr>
          <p:cNvPr id="14" name="Содержимое 13" descr="лед надежды 2025 1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797859" y="1813793"/>
            <a:ext cx="4957483" cy="4397072"/>
          </a:xfrm>
        </p:spPr>
      </p:pic>
      <p:pic>
        <p:nvPicPr>
          <p:cNvPr id="7" name="Рисунок 6" descr="https://russiaedu.ru/media/cache/image_md_resize/uploads/upload-images/2018/08/30/bVJO37G0tG8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310554"/>
            <a:ext cx="1594338" cy="1547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Содержимое 21" descr="den-snega1-800x445.jpg"/>
          <p:cNvPicPr>
            <a:picLocks noGrp="1" noChangeAspect="1"/>
          </p:cNvPicPr>
          <p:nvPr>
            <p:ph sz="quarter" idx="4"/>
          </p:nvPr>
        </p:nvPicPr>
        <p:blipFill>
          <a:blip r:embed="rId4"/>
          <a:stretch>
            <a:fillRect/>
          </a:stretch>
        </p:blipFill>
        <p:spPr>
          <a:xfrm>
            <a:off x="5930151" y="2302015"/>
            <a:ext cx="5934249" cy="3300926"/>
          </a:xfrm>
        </p:spPr>
      </p:pic>
    </p:spTree>
    <p:extLst>
      <p:ext uri="{BB962C8B-B14F-4D97-AF65-F5344CB8AC3E}">
        <p14:creationId xmlns="" xmlns:p14="http://schemas.microsoft.com/office/powerpoint/2010/main" val="322917105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503854"/>
            <a:ext cx="9601200" cy="551224"/>
          </a:xfrm>
        </p:spPr>
        <p:txBody>
          <a:bodyPr/>
          <a:lstStyle/>
          <a:p>
            <a:r>
              <a:rPr lang="ru-RU" dirty="0" smtClean="0"/>
              <a:t>Физкультурно-спортивные мероприятия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8923" y="1125415"/>
            <a:ext cx="5908431" cy="736380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/>
              <a:t>Всероссийская лыжная гонка </a:t>
            </a:r>
          </a:p>
          <a:p>
            <a:pPr algn="ctr"/>
            <a:r>
              <a:rPr lang="ru-RU" b="1" dirty="0" smtClean="0"/>
              <a:t>«Лыжня России»</a:t>
            </a:r>
            <a:endParaRPr lang="en-US" b="1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8384" y="1195754"/>
            <a:ext cx="4572000" cy="621323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b="1" dirty="0" smtClean="0"/>
              <a:t>Массовый поход выходного дня «Каменская прогулка»</a:t>
            </a:r>
            <a:endParaRPr lang="en-US" b="1" dirty="0" smtClean="0"/>
          </a:p>
        </p:txBody>
      </p:sp>
      <p:pic>
        <p:nvPicPr>
          <p:cNvPr id="9" name="Содержимое 8" descr="Лыжня России 2025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359740" y="1891554"/>
            <a:ext cx="5700401" cy="3801009"/>
          </a:xfrm>
        </p:spPr>
      </p:pic>
      <p:pic>
        <p:nvPicPr>
          <p:cNvPr id="11" name="Содержимое 10" descr="Каменская прогулка 3.jpg"/>
          <p:cNvPicPr>
            <a:picLocks noGrp="1" noChangeAspect="1"/>
          </p:cNvPicPr>
          <p:nvPr>
            <p:ph sz="quarter" idx="4"/>
          </p:nvPr>
        </p:nvPicPr>
        <p:blipFill>
          <a:blip r:embed="rId4"/>
          <a:stretch>
            <a:fillRect/>
          </a:stretch>
        </p:blipFill>
        <p:spPr>
          <a:xfrm>
            <a:off x="6333564" y="1927412"/>
            <a:ext cx="5673022" cy="3777565"/>
          </a:xfrm>
        </p:spPr>
      </p:pic>
      <p:pic>
        <p:nvPicPr>
          <p:cNvPr id="7" name="Рисунок 6" descr="https://russiaedu.ru/media/cache/image_md_resize/uploads/upload-images/2018/08/30/bVJO37G0tG8.jpg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5310554"/>
            <a:ext cx="1594338" cy="1547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22917105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503854"/>
            <a:ext cx="9601200" cy="551224"/>
          </a:xfrm>
        </p:spPr>
        <p:txBody>
          <a:bodyPr/>
          <a:lstStyle/>
          <a:p>
            <a:r>
              <a:rPr lang="ru-RU" dirty="0" smtClean="0"/>
              <a:t>Физкультурно-спортивные мероприятия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4636" y="939677"/>
            <a:ext cx="10761052" cy="736380"/>
          </a:xfrm>
        </p:spPr>
        <p:txBody>
          <a:bodyPr>
            <a:normAutofit/>
          </a:bodyPr>
          <a:lstStyle/>
          <a:p>
            <a:pPr algn="ctr"/>
            <a:r>
              <a:rPr lang="ru-RU" sz="2200" b="1" dirty="0" smtClean="0"/>
              <a:t>Всероссийский день бега «Кросс нации»</a:t>
            </a:r>
            <a:endParaRPr lang="en-US" sz="2200" b="1" dirty="0"/>
          </a:p>
        </p:txBody>
      </p:sp>
      <p:pic>
        <p:nvPicPr>
          <p:cNvPr id="13" name="Содержимое 12" descr="Кросс нации ОВЗ 1.jpg"/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6642847" y="1709445"/>
            <a:ext cx="5199530" cy="4275076"/>
          </a:xfrm>
        </p:spPr>
      </p:pic>
      <p:pic>
        <p:nvPicPr>
          <p:cNvPr id="18433" name="Picture 1" descr="D:\Мои документы\2025 год\Отчеты, письма 2025\Форум Мы вместе\иформация к презент УпФКиС\кросс нации ОВЗ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2370" y="1730188"/>
            <a:ext cx="6349490" cy="4231341"/>
          </a:xfrm>
          <a:prstGeom prst="rect">
            <a:avLst/>
          </a:prstGeom>
          <a:noFill/>
        </p:spPr>
      </p:pic>
      <p:pic>
        <p:nvPicPr>
          <p:cNvPr id="7" name="Рисунок 6" descr="https://russiaedu.ru/media/cache/image_md_resize/uploads/upload-images/2018/08/30/bVJO37G0tG8.jpg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5310554"/>
            <a:ext cx="1594338" cy="1547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22917105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503854"/>
            <a:ext cx="9601200" cy="551224"/>
          </a:xfrm>
        </p:spPr>
        <p:txBody>
          <a:bodyPr/>
          <a:lstStyle/>
          <a:p>
            <a:r>
              <a:rPr lang="ru-RU" dirty="0" smtClean="0"/>
              <a:t>Физкультурно-спортивные мероприятия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4636" y="853952"/>
            <a:ext cx="10761052" cy="736380"/>
          </a:xfrm>
        </p:spPr>
        <p:txBody>
          <a:bodyPr>
            <a:normAutofit/>
          </a:bodyPr>
          <a:lstStyle/>
          <a:p>
            <a:pPr algn="ctr"/>
            <a:r>
              <a:rPr lang="ru-RU" sz="2200" b="1" dirty="0" smtClean="0"/>
              <a:t>Всероссийский день ходьбы</a:t>
            </a:r>
            <a:endParaRPr lang="en-US" sz="2200" b="1" dirty="0"/>
          </a:p>
        </p:txBody>
      </p:sp>
      <p:pic>
        <p:nvPicPr>
          <p:cNvPr id="12" name="Содержимое 11" descr="День ходьбы.jpe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91531" y="1448167"/>
            <a:ext cx="3170491" cy="4691062"/>
          </a:xfrm>
        </p:spPr>
      </p:pic>
      <p:pic>
        <p:nvPicPr>
          <p:cNvPr id="13" name="Содержимое 12" descr="День ходьбы1.jpg"/>
          <p:cNvPicPr>
            <a:picLocks noGrp="1" noChangeAspect="1"/>
          </p:cNvPicPr>
          <p:nvPr>
            <p:ph sz="quarter" idx="4"/>
          </p:nvPr>
        </p:nvPicPr>
        <p:blipFill>
          <a:blip r:embed="rId4"/>
          <a:stretch>
            <a:fillRect/>
          </a:stretch>
        </p:blipFill>
        <p:spPr>
          <a:xfrm>
            <a:off x="4138247" y="1514301"/>
            <a:ext cx="7206030" cy="4630516"/>
          </a:xfrm>
        </p:spPr>
      </p:pic>
      <p:pic>
        <p:nvPicPr>
          <p:cNvPr id="7" name="Рисунок 6" descr="https://russiaedu.ru/media/cache/image_md_resize/uploads/upload-images/2018/08/30/bVJO37G0tG8.jpg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5310554"/>
            <a:ext cx="1594338" cy="1547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22917105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503854"/>
            <a:ext cx="9601200" cy="551224"/>
          </a:xfrm>
        </p:spPr>
        <p:txBody>
          <a:bodyPr/>
          <a:lstStyle/>
          <a:p>
            <a:r>
              <a:rPr lang="ru-RU" dirty="0" smtClean="0"/>
              <a:t>Физкультурно-спортивные мероприятия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4636" y="853952"/>
            <a:ext cx="10761052" cy="736380"/>
          </a:xfrm>
        </p:spPr>
        <p:txBody>
          <a:bodyPr>
            <a:normAutofit/>
          </a:bodyPr>
          <a:lstStyle/>
          <a:p>
            <a:pPr algn="ctr"/>
            <a:r>
              <a:rPr lang="ru-RU" sz="2500" b="1" dirty="0" smtClean="0"/>
              <a:t>         </a:t>
            </a:r>
            <a:r>
              <a:rPr lang="ru-RU" sz="2500" b="1" dirty="0" err="1" smtClean="0"/>
              <a:t>Велоосень</a:t>
            </a:r>
            <a:r>
              <a:rPr lang="ru-RU" sz="2500" b="1" dirty="0" smtClean="0"/>
              <a:t>                              Фестиваль «Лето на Исети»</a:t>
            </a:r>
            <a:endParaRPr lang="en-US" sz="2500" b="1" dirty="0"/>
          </a:p>
        </p:txBody>
      </p:sp>
      <p:pic>
        <p:nvPicPr>
          <p:cNvPr id="9" name="Содержимое 8" descr="велоосень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03845" y="1766047"/>
            <a:ext cx="5371083" cy="4025153"/>
          </a:xfrm>
        </p:spPr>
      </p:pic>
      <p:pic>
        <p:nvPicPr>
          <p:cNvPr id="10" name="Picture 2" descr="D:\Мои документы\2022 год\Отчеты, письма 2022\Форум Мы вместе\Лето на Исети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5885329" y="1756756"/>
            <a:ext cx="6046694" cy="4031129"/>
          </a:xfrm>
          <a:prstGeom prst="rect">
            <a:avLst/>
          </a:prstGeom>
          <a:noFill/>
        </p:spPr>
      </p:pic>
      <p:pic>
        <p:nvPicPr>
          <p:cNvPr id="7" name="Рисунок 6" descr="https://russiaedu.ru/media/cache/image_md_resize/uploads/upload-images/2018/08/30/bVJO37G0tG8.jpg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5310554"/>
            <a:ext cx="1594338" cy="1547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22917105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503854"/>
            <a:ext cx="9601200" cy="551224"/>
          </a:xfrm>
        </p:spPr>
        <p:txBody>
          <a:bodyPr/>
          <a:lstStyle/>
          <a:p>
            <a:r>
              <a:rPr lang="ru-RU" dirty="0" smtClean="0"/>
              <a:t>Физкультурно-спортивные мероприятия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4636" y="853952"/>
            <a:ext cx="10761052" cy="736380"/>
          </a:xfrm>
        </p:spPr>
        <p:txBody>
          <a:bodyPr>
            <a:normAutofit/>
          </a:bodyPr>
          <a:lstStyle/>
          <a:p>
            <a:pPr algn="ctr"/>
            <a:r>
              <a:rPr lang="ru-RU" sz="2500" b="1" dirty="0" smtClean="0"/>
              <a:t>         Урало-сибирский фестиваль</a:t>
            </a:r>
            <a:endParaRPr lang="en-US" sz="2500" b="1" dirty="0"/>
          </a:p>
        </p:txBody>
      </p:sp>
      <p:pic>
        <p:nvPicPr>
          <p:cNvPr id="7" name="Рисунок 6" descr="https://russiaedu.ru/media/cache/image_md_resize/uploads/upload-images/2018/08/30/bVJO37G0tG8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310554"/>
            <a:ext cx="1594338" cy="1547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Содержимое 10" descr="b_0_0_0_10_images_2025_uralsubir_20250704_220206.jpg"/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210671" y="1507797"/>
            <a:ext cx="6722452" cy="3781379"/>
          </a:xfrm>
        </p:spPr>
      </p:pic>
      <p:pic>
        <p:nvPicPr>
          <p:cNvPr id="12" name="Содержимое 11" descr="khnv5kg88bhdf45hdkj7sjp8i8wzmzmr.jpg"/>
          <p:cNvPicPr>
            <a:picLocks noGrp="1" noChangeAspect="1"/>
          </p:cNvPicPr>
          <p:nvPr>
            <p:ph sz="quarter" idx="4"/>
          </p:nvPr>
        </p:nvPicPr>
        <p:blipFill>
          <a:blip r:embed="rId5"/>
          <a:stretch>
            <a:fillRect/>
          </a:stretch>
        </p:blipFill>
        <p:spPr>
          <a:xfrm>
            <a:off x="7001501" y="1515035"/>
            <a:ext cx="4996329" cy="3747247"/>
          </a:xfrm>
        </p:spPr>
      </p:pic>
    </p:spTree>
    <p:extLst>
      <p:ext uri="{BB962C8B-B14F-4D97-AF65-F5344CB8AC3E}">
        <p14:creationId xmlns="" xmlns:p14="http://schemas.microsoft.com/office/powerpoint/2010/main" val="322917105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D:\Мои документы\2022 год\Отчеты, письма 2022\Форум Мы вместе\Металлист1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44063" y="1828799"/>
            <a:ext cx="4829906" cy="20632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503854"/>
            <a:ext cx="9601200" cy="551224"/>
          </a:xfrm>
        </p:spPr>
        <p:txBody>
          <a:bodyPr/>
          <a:lstStyle/>
          <a:p>
            <a:r>
              <a:rPr lang="ru-RU" dirty="0" smtClean="0"/>
              <a:t>Муниципальная спортивная инфраструктура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4062" y="1220445"/>
            <a:ext cx="5023338" cy="641350"/>
          </a:xfrm>
        </p:spPr>
        <p:txBody>
          <a:bodyPr/>
          <a:lstStyle/>
          <a:p>
            <a:pPr algn="ctr"/>
            <a:r>
              <a:rPr lang="ru-RU" b="1" dirty="0" smtClean="0"/>
              <a:t>Лыжно-лодочная база «Металлист»</a:t>
            </a:r>
            <a:endParaRPr lang="en-US" b="1" dirty="0"/>
          </a:p>
        </p:txBody>
      </p:sp>
      <p:pic>
        <p:nvPicPr>
          <p:cNvPr id="8" name="Содержимое 7" descr="Металлист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878623" y="3990087"/>
            <a:ext cx="4771900" cy="2111848"/>
          </a:xfr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8384" y="1279060"/>
            <a:ext cx="4572000" cy="641350"/>
          </a:xfrm>
        </p:spPr>
        <p:txBody>
          <a:bodyPr/>
          <a:lstStyle/>
          <a:p>
            <a:pPr algn="ctr"/>
            <a:r>
              <a:rPr lang="ru-RU" b="1" dirty="0" smtClean="0"/>
              <a:t>Центр гребного спорта</a:t>
            </a:r>
            <a:endParaRPr lang="en-US" b="1" dirty="0"/>
          </a:p>
        </p:txBody>
      </p:sp>
      <p:pic>
        <p:nvPicPr>
          <p:cNvPr id="10" name="Содержимое 9" descr="Центр гребного спорта.jpg"/>
          <p:cNvPicPr>
            <a:picLocks noGrp="1" noChangeAspect="1"/>
          </p:cNvPicPr>
          <p:nvPr>
            <p:ph sz="quarter" idx="4"/>
          </p:nvPr>
        </p:nvPicPr>
        <p:blipFill>
          <a:blip r:embed="rId4"/>
          <a:stretch>
            <a:fillRect/>
          </a:stretch>
        </p:blipFill>
        <p:spPr>
          <a:xfrm>
            <a:off x="5990300" y="1870687"/>
            <a:ext cx="5759925" cy="4225313"/>
          </a:xfrm>
        </p:spPr>
      </p:pic>
      <p:pic>
        <p:nvPicPr>
          <p:cNvPr id="7" name="Рисунок 6" descr="https://russiaedu.ru/media/cache/image_md_resize/uploads/upload-images/2018/08/30/bVJO37G0tG8.jpg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5310554"/>
            <a:ext cx="1594338" cy="1547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22917105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503854"/>
            <a:ext cx="9601200" cy="551224"/>
          </a:xfrm>
        </p:spPr>
        <p:txBody>
          <a:bodyPr/>
          <a:lstStyle/>
          <a:p>
            <a:r>
              <a:rPr lang="ru-RU" dirty="0" smtClean="0"/>
              <a:t>Муниципальная спортивная инфраструктура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1220445"/>
            <a:ext cx="4572000" cy="641350"/>
          </a:xfrm>
        </p:spPr>
        <p:txBody>
          <a:bodyPr/>
          <a:lstStyle/>
          <a:p>
            <a:pPr algn="ctr"/>
            <a:r>
              <a:rPr lang="ru-RU" b="1" dirty="0" smtClean="0"/>
              <a:t>Лыжно-биатлонный комплекс «Берёзовая роща»</a:t>
            </a:r>
            <a:endParaRPr lang="en-US" b="1" dirty="0"/>
          </a:p>
        </p:txBody>
      </p:sp>
      <p:pic>
        <p:nvPicPr>
          <p:cNvPr id="8" name="Содержимое 7" descr="Березовая роща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39271" y="2067917"/>
            <a:ext cx="5428129" cy="4071096"/>
          </a:xfr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8384" y="1279060"/>
            <a:ext cx="4572000" cy="641350"/>
          </a:xfrm>
        </p:spPr>
        <p:txBody>
          <a:bodyPr/>
          <a:lstStyle/>
          <a:p>
            <a:pPr algn="ctr"/>
            <a:r>
              <a:rPr lang="ru-RU" b="1" dirty="0" smtClean="0"/>
              <a:t>Горнолыжный комплекс «Богатырёк»</a:t>
            </a:r>
            <a:endParaRPr lang="en-US" b="1" dirty="0"/>
          </a:p>
        </p:txBody>
      </p:sp>
      <p:pic>
        <p:nvPicPr>
          <p:cNvPr id="9" name="Содержимое 8" descr="Богатырек.jpg"/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6391743" y="2098430"/>
            <a:ext cx="5401809" cy="4051357"/>
          </a:xfrm>
        </p:spPr>
      </p:pic>
      <p:pic>
        <p:nvPicPr>
          <p:cNvPr id="7" name="Рисунок 6" descr="https://russiaedu.ru/media/cache/image_md_resize/uploads/upload-images/2018/08/30/bVJO37G0tG8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310554"/>
            <a:ext cx="1594338" cy="1547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22917105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503854"/>
            <a:ext cx="9601200" cy="551224"/>
          </a:xfrm>
        </p:spPr>
        <p:txBody>
          <a:bodyPr/>
          <a:lstStyle/>
          <a:p>
            <a:r>
              <a:rPr lang="ru-RU" dirty="0" smtClean="0"/>
              <a:t>Муниципальная спортивная инфраструктура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1220445"/>
            <a:ext cx="5105400" cy="641350"/>
          </a:xfrm>
        </p:spPr>
        <p:txBody>
          <a:bodyPr/>
          <a:lstStyle/>
          <a:p>
            <a:pPr algn="ctr"/>
            <a:r>
              <a:rPr lang="ru-RU" b="1" dirty="0" smtClean="0"/>
              <a:t>Стадион «Энергетик», ул. Гагарина, 1</a:t>
            </a:r>
            <a:endParaRPr lang="en-US" b="1" dirty="0"/>
          </a:p>
        </p:txBody>
      </p:sp>
      <p:pic>
        <p:nvPicPr>
          <p:cNvPr id="9" name="Содержимое 8" descr="Энергетик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249060" y="2097053"/>
            <a:ext cx="5551592" cy="3981018"/>
          </a:xfr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8384" y="1279060"/>
            <a:ext cx="4572000" cy="641350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/>
              <a:t>Стадион «Космос», ул. Ленина, 5</a:t>
            </a:r>
            <a:endParaRPr lang="en-US" b="1" dirty="0" smtClean="0"/>
          </a:p>
        </p:txBody>
      </p:sp>
      <p:pic>
        <p:nvPicPr>
          <p:cNvPr id="8" name="Содержимое 7" descr="Стадион Космос.jpg"/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5904589" y="2121876"/>
            <a:ext cx="5943689" cy="3956195"/>
          </a:xfrm>
        </p:spPr>
      </p:pic>
      <p:pic>
        <p:nvPicPr>
          <p:cNvPr id="7" name="Рисунок 6" descr="https://russiaedu.ru/media/cache/image_md_resize/uploads/upload-images/2018/08/30/bVJO37G0tG8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310554"/>
            <a:ext cx="1594338" cy="1547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22917105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503854"/>
            <a:ext cx="9601200" cy="551224"/>
          </a:xfrm>
        </p:spPr>
        <p:txBody>
          <a:bodyPr/>
          <a:lstStyle/>
          <a:p>
            <a:r>
              <a:rPr lang="ru-RU" dirty="0" smtClean="0"/>
              <a:t>Муниципальная спортивная инфраструктура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1220445"/>
            <a:ext cx="4572000" cy="641350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/>
              <a:t>Шахматный клуб «Космос», </a:t>
            </a:r>
          </a:p>
          <a:p>
            <a:pPr algn="ctr"/>
            <a:r>
              <a:rPr lang="ru-RU" b="1" dirty="0" smtClean="0"/>
              <a:t>ул. Механизаторов, 72</a:t>
            </a:r>
            <a:endParaRPr lang="en-US" b="1" dirty="0"/>
          </a:p>
        </p:txBody>
      </p:sp>
      <p:pic>
        <p:nvPicPr>
          <p:cNvPr id="9" name="Содержимое 8" descr="ШШК Космос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66165" y="2067917"/>
            <a:ext cx="5401235" cy="4050926"/>
          </a:xfr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8384" y="1279060"/>
            <a:ext cx="4572000" cy="64135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 </a:t>
            </a:r>
            <a:r>
              <a:rPr lang="ru-RU" b="1" dirty="0" smtClean="0"/>
              <a:t>Шахматный клуб, </a:t>
            </a:r>
          </a:p>
          <a:p>
            <a:pPr algn="ctr"/>
            <a:r>
              <a:rPr lang="ru-RU" b="1" dirty="0" smtClean="0"/>
              <a:t>ул. Крылова, 15а</a:t>
            </a:r>
            <a:endParaRPr lang="en-US" b="1" dirty="0" smtClean="0"/>
          </a:p>
        </p:txBody>
      </p:sp>
      <p:pic>
        <p:nvPicPr>
          <p:cNvPr id="8" name="Содержимое 7" descr="Крылова, 15а.jpg"/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6238383" y="2075472"/>
            <a:ext cx="5372657" cy="4029493"/>
          </a:xfrm>
        </p:spPr>
      </p:pic>
      <p:pic>
        <p:nvPicPr>
          <p:cNvPr id="7" name="Рисунок 6" descr="https://russiaedu.ru/media/cache/image_md_resize/uploads/upload-images/2018/08/30/bVJO37G0tG8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310554"/>
            <a:ext cx="1594338" cy="1547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22917105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503854"/>
            <a:ext cx="9601200" cy="551224"/>
          </a:xfrm>
        </p:spPr>
        <p:txBody>
          <a:bodyPr/>
          <a:lstStyle/>
          <a:p>
            <a:r>
              <a:rPr lang="ru-RU" dirty="0" smtClean="0"/>
              <a:t>Муниципальная спортивная инфраструктура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1220445"/>
            <a:ext cx="4572000" cy="641350"/>
          </a:xfrm>
        </p:spPr>
        <p:txBody>
          <a:bodyPr/>
          <a:lstStyle/>
          <a:p>
            <a:pPr algn="ctr"/>
            <a:r>
              <a:rPr lang="ru-RU" b="1" dirty="0" smtClean="0"/>
              <a:t>Дом спорта «Металлист», </a:t>
            </a:r>
          </a:p>
          <a:p>
            <a:pPr algn="ctr"/>
            <a:r>
              <a:rPr lang="ru-RU" b="1" dirty="0" smtClean="0"/>
              <a:t>ул. Центральная, 13</a:t>
            </a:r>
            <a:endParaRPr lang="en-US" b="1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8384" y="1279060"/>
            <a:ext cx="4572000" cy="641350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/>
              <a:t>Дворец спорта «Салют», </a:t>
            </a:r>
          </a:p>
          <a:p>
            <a:pPr algn="ctr"/>
            <a:r>
              <a:rPr lang="ru-RU" b="1" dirty="0" smtClean="0"/>
              <a:t>ул. Каменская, 34</a:t>
            </a:r>
            <a:endParaRPr lang="en-US" b="1" dirty="0" smtClean="0"/>
          </a:p>
        </p:txBody>
      </p:sp>
      <p:pic>
        <p:nvPicPr>
          <p:cNvPr id="9" name="Содержимое 8" descr="Салют.jpg"/>
          <p:cNvPicPr>
            <a:picLocks noGrp="1" noChangeAspect="1"/>
          </p:cNvPicPr>
          <p:nvPr>
            <p:ph sz="quarter" idx="4"/>
          </p:nvPr>
        </p:nvPicPr>
        <p:blipFill>
          <a:blip r:embed="rId2"/>
          <a:stretch>
            <a:fillRect/>
          </a:stretch>
        </p:blipFill>
        <p:spPr>
          <a:xfrm>
            <a:off x="6345502" y="2063750"/>
            <a:ext cx="4969933" cy="3727450"/>
          </a:xfrm>
        </p:spPr>
      </p:pic>
      <p:pic>
        <p:nvPicPr>
          <p:cNvPr id="1026" name="Picture 2" descr="D:\Мои документы\2025 год\Отчеты, письма 2025\Форум Мы вместе\IMG-20251208-WA003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79317" y="2066084"/>
            <a:ext cx="5906330" cy="3743045"/>
          </a:xfrm>
          <a:prstGeom prst="rect">
            <a:avLst/>
          </a:prstGeom>
          <a:noFill/>
        </p:spPr>
      </p:pic>
      <p:pic>
        <p:nvPicPr>
          <p:cNvPr id="7" name="Рисунок 6" descr="https://russiaedu.ru/media/cache/image_md_resize/uploads/upload-images/2018/08/30/bVJO37G0tG8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310554"/>
            <a:ext cx="1594338" cy="1547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22917105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503854"/>
            <a:ext cx="9601200" cy="551224"/>
          </a:xfrm>
        </p:spPr>
        <p:txBody>
          <a:bodyPr/>
          <a:lstStyle/>
          <a:p>
            <a:r>
              <a:rPr lang="ru-RU" dirty="0" smtClean="0"/>
              <a:t>Муниципальная спортивная инфраструктура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399" y="1220445"/>
            <a:ext cx="8287871" cy="641350"/>
          </a:xfrm>
        </p:spPr>
        <p:txBody>
          <a:bodyPr/>
          <a:lstStyle/>
          <a:p>
            <a:pPr algn="ctr"/>
            <a:r>
              <a:rPr lang="ru-RU" b="1" dirty="0" smtClean="0"/>
              <a:t>Центр прогресса бокса «Витязь»</a:t>
            </a:r>
            <a:endParaRPr lang="en-US" b="1" dirty="0"/>
          </a:p>
        </p:txBody>
      </p:sp>
      <p:pic>
        <p:nvPicPr>
          <p:cNvPr id="12" name="Содержимое 11" descr="qrn-LEr5jXQ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195753" y="2097741"/>
            <a:ext cx="5615247" cy="3744229"/>
          </a:xfrm>
        </p:spPr>
      </p:pic>
      <p:pic>
        <p:nvPicPr>
          <p:cNvPr id="83970" name="Picture 2" descr="Z:\Бернекер В.В\532d136e31374c0869e5d30e218a212f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7278" y="2097741"/>
            <a:ext cx="5665938" cy="3770499"/>
          </a:xfrm>
          <a:prstGeom prst="rect">
            <a:avLst/>
          </a:prstGeom>
          <a:noFill/>
        </p:spPr>
      </p:pic>
      <p:pic>
        <p:nvPicPr>
          <p:cNvPr id="7" name="Рисунок 6" descr="https://russiaedu.ru/media/cache/image_md_resize/uploads/upload-images/2018/08/30/bVJO37G0tG8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310554"/>
            <a:ext cx="1594338" cy="1547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22917105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503854"/>
            <a:ext cx="9601200" cy="551224"/>
          </a:xfrm>
        </p:spPr>
        <p:txBody>
          <a:bodyPr/>
          <a:lstStyle/>
          <a:p>
            <a:r>
              <a:rPr lang="ru-RU" dirty="0" smtClean="0"/>
              <a:t>Муниципальная спортивная инфраструктура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1220445"/>
            <a:ext cx="4572000" cy="641350"/>
          </a:xfrm>
        </p:spPr>
        <p:txBody>
          <a:bodyPr/>
          <a:lstStyle/>
          <a:p>
            <a:pPr algn="ctr"/>
            <a:r>
              <a:rPr lang="ru-RU" b="1" dirty="0" smtClean="0"/>
              <a:t>Каменск-Арена, ул. Ленина, 7</a:t>
            </a:r>
            <a:endParaRPr lang="en-US" b="1" dirty="0"/>
          </a:p>
        </p:txBody>
      </p:sp>
      <p:pic>
        <p:nvPicPr>
          <p:cNvPr id="11" name="Содержимое 10" descr="Каменск-Арена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95601" y="1910861"/>
            <a:ext cx="5046784" cy="3645877"/>
          </a:xfr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8384" y="1279060"/>
            <a:ext cx="4572000" cy="641350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/>
              <a:t>Стадион ТВС «Юность»</a:t>
            </a:r>
            <a:endParaRPr lang="en-US" b="1" dirty="0" smtClean="0"/>
          </a:p>
        </p:txBody>
      </p:sp>
      <p:pic>
        <p:nvPicPr>
          <p:cNvPr id="9" name="Содержимое 8" descr="Мототрасса.jpg"/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6365631" y="1942338"/>
            <a:ext cx="5193445" cy="3649569"/>
          </a:xfrm>
        </p:spPr>
      </p:pic>
      <p:pic>
        <p:nvPicPr>
          <p:cNvPr id="7" name="Рисунок 6" descr="https://russiaedu.ru/media/cache/image_md_resize/uploads/upload-images/2018/08/30/bVJO37G0tG8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310554"/>
            <a:ext cx="1594338" cy="1547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22917105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72400" y="571500"/>
            <a:ext cx="4278923" cy="1679331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Уличные спортивные площадки и комплексные площадки открытого доступа:</a:t>
            </a:r>
            <a:endParaRPr lang="en-US" dirty="0"/>
          </a:p>
        </p:txBody>
      </p:sp>
      <p:pic>
        <p:nvPicPr>
          <p:cNvPr id="10" name="Содержимое 9" descr="Уличная гимнастика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73015" y="289307"/>
            <a:ext cx="5251939" cy="6426128"/>
          </a:xfrm>
        </p:spPr>
      </p:pic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7913152" y="2977662"/>
            <a:ext cx="3657600" cy="4947138"/>
          </a:xfrm>
        </p:spPr>
        <p:txBody>
          <a:bodyPr>
            <a:normAutofit fontScale="62500" lnSpcReduction="20000"/>
          </a:bodyPr>
          <a:lstStyle/>
          <a:p>
            <a:pPr>
              <a:buFontTx/>
              <a:buChar char="-"/>
            </a:pPr>
            <a:r>
              <a:rPr lang="ru-RU" sz="2600" dirty="0" smtClean="0"/>
              <a:t>- 2-я Рабочая;</a:t>
            </a:r>
          </a:p>
          <a:p>
            <a:pPr>
              <a:buFontTx/>
              <a:buChar char="-"/>
            </a:pPr>
            <a:r>
              <a:rPr lang="ru-RU" sz="2600" dirty="0" smtClean="0"/>
              <a:t>- Исетская, 12;</a:t>
            </a:r>
          </a:p>
          <a:p>
            <a:pPr>
              <a:buFontTx/>
              <a:buChar char="-"/>
            </a:pPr>
            <a:r>
              <a:rPr lang="ru-RU" sz="2600" dirty="0" smtClean="0"/>
              <a:t>- Дворец спорта «Салют»;</a:t>
            </a:r>
          </a:p>
          <a:p>
            <a:pPr>
              <a:buFontTx/>
              <a:buChar char="-"/>
            </a:pPr>
            <a:r>
              <a:rPr lang="ru-RU" sz="2600" dirty="0" smtClean="0"/>
              <a:t>- Лыжно-лодочная база «Металлист»;</a:t>
            </a:r>
          </a:p>
          <a:p>
            <a:pPr>
              <a:buFontTx/>
              <a:buChar char="-"/>
            </a:pPr>
            <a:r>
              <a:rPr lang="ru-RU" sz="2600" dirty="0" smtClean="0"/>
              <a:t>- Школы №№ 25, 35, 34, 17;</a:t>
            </a:r>
          </a:p>
          <a:p>
            <a:pPr>
              <a:buFontTx/>
              <a:buChar char="-"/>
            </a:pPr>
            <a:r>
              <a:rPr lang="ru-RU" sz="2600" dirty="0" smtClean="0"/>
              <a:t>- Тимирязевский парк,;</a:t>
            </a:r>
          </a:p>
          <a:p>
            <a:pPr>
              <a:buFontTx/>
              <a:buChar char="-"/>
            </a:pPr>
            <a:r>
              <a:rPr lang="ru-RU" sz="2600" dirty="0" smtClean="0"/>
              <a:t>- Парк «Космос»;</a:t>
            </a:r>
          </a:p>
          <a:p>
            <a:pPr>
              <a:buFontTx/>
              <a:buChar char="-"/>
            </a:pPr>
            <a:r>
              <a:rPr lang="ru-RU" sz="2600" dirty="0" smtClean="0"/>
              <a:t>- ул. Кунавина, 16;</a:t>
            </a:r>
          </a:p>
          <a:p>
            <a:pPr>
              <a:buFontTx/>
              <a:buChar char="-"/>
            </a:pPr>
            <a:r>
              <a:rPr lang="ru-RU" sz="2600" dirty="0" smtClean="0"/>
              <a:t>- Пугачева, 42;</a:t>
            </a:r>
          </a:p>
          <a:p>
            <a:pPr>
              <a:buFontTx/>
              <a:buChar char="-"/>
            </a:pPr>
            <a:r>
              <a:rPr lang="ru-RU" sz="2600" dirty="0" smtClean="0"/>
              <a:t>- ДК «Современник»;</a:t>
            </a:r>
          </a:p>
          <a:p>
            <a:pPr>
              <a:buFontTx/>
              <a:buChar char="-"/>
            </a:pPr>
            <a:r>
              <a:rPr lang="ru-RU" sz="2600" dirty="0" smtClean="0"/>
              <a:t>- Березовая роща.</a:t>
            </a:r>
          </a:p>
          <a:p>
            <a:pPr>
              <a:buFontTx/>
              <a:buChar char="-"/>
            </a:pPr>
            <a:endParaRPr lang="ru-RU" dirty="0" smtClean="0"/>
          </a:p>
          <a:p>
            <a:pPr>
              <a:buFontTx/>
              <a:buChar char="-"/>
            </a:pPr>
            <a:endParaRPr lang="ru-RU" dirty="0" smtClean="0"/>
          </a:p>
          <a:p>
            <a:pPr>
              <a:buFontTx/>
              <a:buChar char="-"/>
            </a:pPr>
            <a:endParaRPr lang="ru-RU" dirty="0" smtClean="0"/>
          </a:p>
          <a:p>
            <a:pPr>
              <a:buFontTx/>
              <a:buChar char="-"/>
            </a:pP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7" name="Рисунок 6" descr="https://russiaedu.ru/media/cache/image_md_resize/uploads/upload-images/2018/08/30/bVJO37G0tG8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310554"/>
            <a:ext cx="1594338" cy="1547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10160757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75177" y="1360395"/>
            <a:ext cx="4278923" cy="755276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ПЕРСПЕКТИВЫ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7913152" y="2977662"/>
            <a:ext cx="3657600" cy="4947138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endParaRPr lang="ru-RU" dirty="0" smtClean="0"/>
          </a:p>
          <a:p>
            <a:pPr>
              <a:buFontTx/>
              <a:buChar char="-"/>
            </a:pPr>
            <a:endParaRPr lang="ru-RU" dirty="0" smtClean="0"/>
          </a:p>
          <a:p>
            <a:pPr>
              <a:buFontTx/>
              <a:buChar char="-"/>
            </a:pPr>
            <a:endParaRPr lang="ru-RU" dirty="0" smtClean="0"/>
          </a:p>
          <a:p>
            <a:pPr>
              <a:buFontTx/>
              <a:buChar char="-"/>
            </a:pP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13" name="Содержимое 12" descr="IMG_438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7224" y="738572"/>
            <a:ext cx="6939103" cy="5204328"/>
          </a:xfrm>
        </p:spPr>
      </p:pic>
      <p:pic>
        <p:nvPicPr>
          <p:cNvPr id="7" name="Рисунок 6" descr="https://russiaedu.ru/media/cache/image_md_resize/uploads/upload-images/2018/08/30/bVJO37G0tG8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310554"/>
            <a:ext cx="1594338" cy="1547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 Placeholder 5"/>
          <p:cNvSpPr txBox="1">
            <a:spLocks/>
          </p:cNvSpPr>
          <p:nvPr/>
        </p:nvSpPr>
        <p:spPr>
          <a:xfrm>
            <a:off x="8065552" y="3130062"/>
            <a:ext cx="3657600" cy="49471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00000"/>
              <a:tabLst/>
              <a:defRPr/>
            </a:pP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Открытие филиала Центра АФК в Синарском районе по адресу Сибирская, 5а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00000"/>
              <a:buFontTx/>
              <a:buChar char="-"/>
              <a:tabLst/>
              <a:defRPr/>
            </a:pPr>
            <a:endParaRPr kumimoji="0" lang="ru-RU" sz="1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00000"/>
              <a:buFontTx/>
              <a:buChar char="-"/>
              <a:tabLst/>
              <a:defRPr/>
            </a:pPr>
            <a:endParaRPr kumimoji="0" lang="ru-RU" sz="1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00000"/>
              <a:buFontTx/>
              <a:buChar char="-"/>
              <a:tabLst/>
              <a:defRPr/>
            </a:pPr>
            <a:endParaRPr kumimoji="0" lang="ru-RU" sz="1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00000"/>
              <a:buFontTx/>
              <a:buChar char="-"/>
              <a:tabLst/>
              <a:defRPr/>
            </a:pP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0160757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75177" y="1360395"/>
            <a:ext cx="4278923" cy="755276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ПЕРСПЕКТИВЫ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7913152" y="2977662"/>
            <a:ext cx="3657600" cy="4947138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endParaRPr lang="ru-RU" dirty="0" smtClean="0"/>
          </a:p>
          <a:p>
            <a:pPr>
              <a:buFontTx/>
              <a:buChar char="-"/>
            </a:pPr>
            <a:endParaRPr lang="ru-RU" dirty="0" smtClean="0"/>
          </a:p>
          <a:p>
            <a:pPr>
              <a:buFontTx/>
              <a:buChar char="-"/>
            </a:pPr>
            <a:endParaRPr lang="ru-RU" dirty="0" smtClean="0"/>
          </a:p>
          <a:p>
            <a:pPr>
              <a:buFontTx/>
              <a:buChar char="-"/>
            </a:pP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4" name="Text Placeholder 5"/>
          <p:cNvSpPr txBox="1">
            <a:spLocks/>
          </p:cNvSpPr>
          <p:nvPr/>
        </p:nvSpPr>
        <p:spPr>
          <a:xfrm>
            <a:off x="8065552" y="3130062"/>
            <a:ext cx="3657600" cy="49471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00000"/>
              <a:tabLst/>
              <a:defRPr/>
            </a:pPr>
            <a:r>
              <a:rPr kumimoji="0" lang="ru-RU" sz="260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Строительство легкоатлетического манежа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00000"/>
              <a:buFontTx/>
              <a:buChar char="-"/>
              <a:tabLst/>
              <a:defRPr/>
            </a:pPr>
            <a:endParaRPr kumimoji="0" lang="ru-RU" sz="1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00000"/>
              <a:buFontTx/>
              <a:buChar char="-"/>
              <a:tabLst/>
              <a:defRPr/>
            </a:pPr>
            <a:endParaRPr kumimoji="0" lang="ru-RU" sz="1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00000"/>
              <a:buFontTx/>
              <a:buChar char="-"/>
              <a:tabLst/>
              <a:defRPr/>
            </a:pPr>
            <a:endParaRPr kumimoji="0" lang="ru-RU" sz="1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00000"/>
              <a:buFontTx/>
              <a:buChar char="-"/>
              <a:tabLst/>
              <a:defRPr/>
            </a:pP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9" name="Содержимое 8" descr="2025-12-11_09-21-26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7200" y="488380"/>
            <a:ext cx="6983529" cy="5300395"/>
          </a:xfrm>
        </p:spPr>
      </p:pic>
      <p:pic>
        <p:nvPicPr>
          <p:cNvPr id="7" name="Рисунок 6" descr="https://russiaedu.ru/media/cache/image_md_resize/uploads/upload-images/2018/08/30/bVJO37G0tG8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310554"/>
            <a:ext cx="1594338" cy="1547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10160757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75177" y="1360395"/>
            <a:ext cx="4278923" cy="755276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ПЕРСПЕКТИВЫ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7913152" y="2977662"/>
            <a:ext cx="3657600" cy="4947138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endParaRPr lang="ru-RU" dirty="0" smtClean="0"/>
          </a:p>
          <a:p>
            <a:pPr>
              <a:buFontTx/>
              <a:buChar char="-"/>
            </a:pPr>
            <a:endParaRPr lang="ru-RU" dirty="0" smtClean="0"/>
          </a:p>
          <a:p>
            <a:pPr>
              <a:buFontTx/>
              <a:buChar char="-"/>
            </a:pPr>
            <a:endParaRPr lang="ru-RU" dirty="0" smtClean="0"/>
          </a:p>
          <a:p>
            <a:pPr>
              <a:buFontTx/>
              <a:buChar char="-"/>
            </a:pP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4" name="Text Placeholder 5"/>
          <p:cNvSpPr txBox="1">
            <a:spLocks/>
          </p:cNvSpPr>
          <p:nvPr/>
        </p:nvSpPr>
        <p:spPr>
          <a:xfrm>
            <a:off x="8065552" y="3130062"/>
            <a:ext cx="3657600" cy="49471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00000"/>
              <a:tabLst/>
              <a:defRPr/>
            </a:pPr>
            <a:r>
              <a:rPr kumimoji="0" lang="ru-RU" sz="260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Строительство </a:t>
            </a:r>
            <a:r>
              <a:rPr kumimoji="0" lang="ru-RU" sz="260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картинговой</a:t>
            </a:r>
            <a:r>
              <a:rPr kumimoji="0" lang="ru-RU" sz="260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трассы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00000"/>
              <a:buFontTx/>
              <a:buChar char="-"/>
              <a:tabLst/>
              <a:defRPr/>
            </a:pPr>
            <a:endParaRPr kumimoji="0" lang="ru-RU" sz="1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00000"/>
              <a:buFontTx/>
              <a:buChar char="-"/>
              <a:tabLst/>
              <a:defRPr/>
            </a:pPr>
            <a:endParaRPr kumimoji="0" lang="ru-RU" sz="1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00000"/>
              <a:buFontTx/>
              <a:buChar char="-"/>
              <a:tabLst/>
              <a:defRPr/>
            </a:pPr>
            <a:endParaRPr kumimoji="0" lang="ru-RU" sz="1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00000"/>
              <a:buFontTx/>
              <a:buChar char="-"/>
              <a:tabLst/>
              <a:defRPr/>
            </a:pP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" name="Содержимое 9" descr="2025-12-11_09-21-53.pn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0698" y="1111624"/>
            <a:ext cx="7257494" cy="4419600"/>
          </a:xfrm>
        </p:spPr>
      </p:pic>
      <p:pic>
        <p:nvPicPr>
          <p:cNvPr id="7" name="Рисунок 6" descr="https://russiaedu.ru/media/cache/image_md_resize/uploads/upload-images/2018/08/30/bVJO37G0tG8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310554"/>
            <a:ext cx="1594338" cy="1547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10160757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75177" y="1360395"/>
            <a:ext cx="4278923" cy="755276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ПЕРСПЕКТИВЫ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7913152" y="2977662"/>
            <a:ext cx="3657600" cy="4947138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endParaRPr lang="ru-RU" dirty="0" smtClean="0"/>
          </a:p>
          <a:p>
            <a:pPr>
              <a:buFontTx/>
              <a:buChar char="-"/>
            </a:pPr>
            <a:endParaRPr lang="ru-RU" dirty="0" smtClean="0"/>
          </a:p>
          <a:p>
            <a:pPr>
              <a:buFontTx/>
              <a:buChar char="-"/>
            </a:pPr>
            <a:endParaRPr lang="ru-RU" dirty="0" smtClean="0"/>
          </a:p>
          <a:p>
            <a:pPr>
              <a:buFontTx/>
              <a:buChar char="-"/>
            </a:pP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4" name="Text Placeholder 5"/>
          <p:cNvSpPr txBox="1">
            <a:spLocks/>
          </p:cNvSpPr>
          <p:nvPr/>
        </p:nvSpPr>
        <p:spPr>
          <a:xfrm>
            <a:off x="8065552" y="3130062"/>
            <a:ext cx="3657600" cy="49471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00000"/>
              <a:tabLst/>
              <a:defRPr/>
            </a:pPr>
            <a:r>
              <a:rPr kumimoji="0" lang="ru-RU" sz="260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Строительство бассейна в Красногорском районе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00000"/>
              <a:buFontTx/>
              <a:buChar char="-"/>
              <a:tabLst/>
              <a:defRPr/>
            </a:pPr>
            <a:endParaRPr kumimoji="0" lang="ru-RU" sz="1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00000"/>
              <a:buFontTx/>
              <a:buChar char="-"/>
              <a:tabLst/>
              <a:defRPr/>
            </a:pPr>
            <a:endParaRPr kumimoji="0" lang="ru-RU" sz="1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00000"/>
              <a:buFontTx/>
              <a:buChar char="-"/>
              <a:tabLst/>
              <a:defRPr/>
            </a:pPr>
            <a:endParaRPr kumimoji="0" lang="ru-RU" sz="1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00000"/>
              <a:buFontTx/>
              <a:buChar char="-"/>
              <a:tabLst/>
              <a:defRPr/>
            </a:pP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" name="Рисунок 6" descr="https://russiaedu.ru/media/cache/image_md_resize/uploads/upload-images/2018/08/30/bVJO37G0tG8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310554"/>
            <a:ext cx="1594338" cy="1547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6541" y="759164"/>
            <a:ext cx="7146995" cy="43238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410160757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russiaedu.ru/media/cache/image_md_resize/uploads/upload-images/2018/08/30/bVJO37G0tG8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310554"/>
            <a:ext cx="1594338" cy="1547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95261" y="4605653"/>
            <a:ext cx="9604310" cy="2252347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ru-RU" sz="3900" dirty="0" smtClean="0">
                <a:solidFill>
                  <a:schemeClr val="accent1"/>
                </a:solidFill>
              </a:rPr>
              <a:t/>
            </a:r>
            <a:br>
              <a:rPr lang="ru-RU" sz="3900" dirty="0" smtClean="0">
                <a:solidFill>
                  <a:schemeClr val="accent1"/>
                </a:solidFill>
              </a:rPr>
            </a:br>
            <a:r>
              <a:rPr lang="ru-RU" sz="3900" dirty="0" smtClean="0">
                <a:solidFill>
                  <a:schemeClr val="accent1"/>
                </a:solidFill>
              </a:rPr>
              <a:t/>
            </a:r>
            <a:br>
              <a:rPr lang="ru-RU" sz="3900" dirty="0" smtClean="0">
                <a:solidFill>
                  <a:schemeClr val="accent1"/>
                </a:solidFill>
              </a:rPr>
            </a:br>
            <a:r>
              <a:rPr lang="ru-RU" sz="3900" dirty="0" smtClean="0">
                <a:solidFill>
                  <a:schemeClr val="accent1"/>
                </a:solidFill>
              </a:rPr>
              <a:t>Наши контакты:</a:t>
            </a:r>
            <a:br>
              <a:rPr lang="ru-RU" sz="3900" dirty="0" smtClean="0">
                <a:solidFill>
                  <a:schemeClr val="accent1"/>
                </a:solidFill>
              </a:rPr>
            </a:br>
            <a:r>
              <a:rPr lang="ru-RU" sz="3600" dirty="0" smtClean="0">
                <a:solidFill>
                  <a:schemeClr val="accent1"/>
                </a:solidFill>
              </a:rPr>
              <a:t/>
            </a:r>
            <a:br>
              <a:rPr lang="ru-RU" sz="3600" dirty="0" smtClean="0">
                <a:solidFill>
                  <a:schemeClr val="accent1"/>
                </a:solidFill>
              </a:rPr>
            </a:br>
            <a:r>
              <a:rPr lang="ru-RU" sz="3600" u="sng" dirty="0" smtClean="0">
                <a:solidFill>
                  <a:schemeClr val="accent1"/>
                </a:solidFill>
              </a:rPr>
              <a:t>Центр  развития физической культуры и спорта </a:t>
            </a:r>
            <a:r>
              <a:rPr lang="ru-RU" sz="3600" dirty="0" smtClean="0">
                <a:solidFill>
                  <a:schemeClr val="accent1"/>
                </a:solidFill>
              </a:rPr>
              <a:t>– 8(3439) 53-00-50, 53-00-40, </a:t>
            </a:r>
            <a:r>
              <a:rPr lang="en-US" sz="3600" dirty="0" smtClean="0">
                <a:solidFill>
                  <a:schemeClr val="accent1"/>
                </a:solidFill>
                <a:hlinkClick r:id="rId3"/>
              </a:rPr>
              <a:t>mbu95@mail.ru</a:t>
            </a:r>
            <a:r>
              <a:rPr lang="ru-RU" sz="3600" dirty="0" smtClean="0">
                <a:solidFill>
                  <a:schemeClr val="accent1"/>
                </a:solidFill>
              </a:rPr>
              <a:t>;</a:t>
            </a:r>
            <a:br>
              <a:rPr lang="ru-RU" sz="3600" dirty="0" smtClean="0">
                <a:solidFill>
                  <a:schemeClr val="accent1"/>
                </a:solidFill>
              </a:rPr>
            </a:br>
            <a:r>
              <a:rPr lang="ru-RU" sz="3600" dirty="0" smtClean="0">
                <a:solidFill>
                  <a:schemeClr val="accent1"/>
                </a:solidFill>
              </a:rPr>
              <a:t/>
            </a:r>
            <a:br>
              <a:rPr lang="ru-RU" sz="3600" dirty="0" smtClean="0">
                <a:solidFill>
                  <a:schemeClr val="accent1"/>
                </a:solidFill>
              </a:rPr>
            </a:br>
            <a:r>
              <a:rPr lang="ru-RU" sz="3600" u="sng" dirty="0" smtClean="0">
                <a:solidFill>
                  <a:schemeClr val="accent1"/>
                </a:solidFill>
              </a:rPr>
              <a:t>Управление по физической культуре и спорту </a:t>
            </a:r>
            <a:r>
              <a:rPr lang="ru-RU" sz="3600" dirty="0" smtClean="0">
                <a:solidFill>
                  <a:schemeClr val="accent1"/>
                </a:solidFill>
              </a:rPr>
              <a:t>- 8(3439) 315-520, </a:t>
            </a:r>
            <a:r>
              <a:rPr lang="en-US" sz="3600" dirty="0" smtClean="0">
                <a:solidFill>
                  <a:schemeClr val="accent1"/>
                </a:solidFill>
                <a:hlinkClick r:id="rId4"/>
              </a:rPr>
              <a:t>oms@ufk-sport.ru</a:t>
            </a:r>
            <a:r>
              <a:rPr lang="ru-RU" sz="3600" dirty="0" smtClean="0">
                <a:solidFill>
                  <a:schemeClr val="accent1"/>
                </a:solidFill>
              </a:rPr>
              <a:t/>
            </a:r>
            <a:br>
              <a:rPr lang="ru-RU" sz="3600" dirty="0" smtClean="0">
                <a:solidFill>
                  <a:schemeClr val="accent1"/>
                </a:solidFill>
              </a:rPr>
            </a:br>
            <a:r>
              <a:rPr lang="ru-RU" dirty="0" smtClean="0">
                <a:solidFill>
                  <a:schemeClr val="accent1"/>
                </a:solidFill>
              </a:rPr>
              <a:t/>
            </a:r>
            <a:br>
              <a:rPr lang="ru-RU" dirty="0" smtClean="0">
                <a:solidFill>
                  <a:schemeClr val="accent1"/>
                </a:solidFill>
              </a:rPr>
            </a:br>
            <a:endParaRPr lang="en-US" dirty="0">
              <a:solidFill>
                <a:schemeClr val="accent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ru-RU" sz="4000" dirty="0" smtClean="0"/>
              <a:t>        СПАСИБО ЗА ВНИМАНИЕ</a:t>
            </a:r>
            <a:endParaRPr lang="en-US" sz="4000" dirty="0"/>
          </a:p>
        </p:txBody>
      </p:sp>
    </p:spTree>
    <p:extLst>
      <p:ext uri="{BB962C8B-B14F-4D97-AF65-F5344CB8AC3E}">
        <p14:creationId xmlns="" xmlns:p14="http://schemas.microsoft.com/office/powerpoint/2010/main" val="10690491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f03031015_win32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rial">
      <a:majorFont>
        <a:latin typeface="Aria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Business diamond grid presentation (widescreen).potx" id="{B2221865-AD13-4DF0-B68E-BF08E8CC5659}" vid="{BAA0C488-98B6-4F47-8E1C-5C7CD9605F73}"/>
    </a:ext>
  </a:extLst>
</a:theme>
</file>

<file path=ppt/theme/theme2.xml><?xml version="1.0" encoding="utf-8"?>
<a:theme xmlns:a="http://schemas.openxmlformats.org/drawingml/2006/main" name="Office Theme">
  <a:themeElements>
    <a:clrScheme name="DiamondGrid">
      <a:dk1>
        <a:srgbClr val="2D2E2D"/>
      </a:dk1>
      <a:lt1>
        <a:sysClr val="window" lastClr="FFFFFF"/>
      </a:lt1>
      <a:dk2>
        <a:srgbClr val="000000"/>
      </a:dk2>
      <a:lt2>
        <a:srgbClr val="EAEAEA"/>
      </a:lt2>
      <a:accent1>
        <a:srgbClr val="D15A3E"/>
      </a:accent1>
      <a:accent2>
        <a:srgbClr val="B2B2B2"/>
      </a:accent2>
      <a:accent3>
        <a:srgbClr val="4F91A1"/>
      </a:accent3>
      <a:accent4>
        <a:srgbClr val="F0BA34"/>
      </a:accent4>
      <a:accent5>
        <a:srgbClr val="AEB733"/>
      </a:accent5>
      <a:accent6>
        <a:srgbClr val="926397"/>
      </a:accent6>
      <a:hlink>
        <a:srgbClr val="4F91A1"/>
      </a:hlink>
      <a:folHlink>
        <a:srgbClr val="808080"/>
      </a:folHlink>
    </a:clrScheme>
    <a:fontScheme name="Arial">
      <a:majorFont>
        <a:latin typeface="Aria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DiamondGrid">
      <a:dk1>
        <a:srgbClr val="2D2E2D"/>
      </a:dk1>
      <a:lt1>
        <a:sysClr val="window" lastClr="FFFFFF"/>
      </a:lt1>
      <a:dk2>
        <a:srgbClr val="000000"/>
      </a:dk2>
      <a:lt2>
        <a:srgbClr val="EAEAEA"/>
      </a:lt2>
      <a:accent1>
        <a:srgbClr val="D15A3E"/>
      </a:accent1>
      <a:accent2>
        <a:srgbClr val="B2B2B2"/>
      </a:accent2>
      <a:accent3>
        <a:srgbClr val="4F91A1"/>
      </a:accent3>
      <a:accent4>
        <a:srgbClr val="F0BA34"/>
      </a:accent4>
      <a:accent5>
        <a:srgbClr val="AEB733"/>
      </a:accent5>
      <a:accent6>
        <a:srgbClr val="926397"/>
      </a:accent6>
      <a:hlink>
        <a:srgbClr val="4F91A1"/>
      </a:hlink>
      <a:folHlink>
        <a:srgbClr val="808080"/>
      </a:folHlink>
    </a:clrScheme>
    <a:fontScheme name="Arial">
      <a:majorFont>
        <a:latin typeface="Aria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1238</TotalTime>
  <Words>981</Words>
  <Application>Microsoft Office PowerPoint</Application>
  <PresentationFormat>Произвольный</PresentationFormat>
  <Paragraphs>188</Paragraphs>
  <Slides>34</Slides>
  <Notes>14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5" baseType="lpstr">
      <vt:lpstr>tf03031015_win32</vt:lpstr>
      <vt:lpstr>О ФИЗИЧЕСКОЙ КУЛЬТУРЕ  И  СПОРТЕ   ДЛЯ   ЛЮДЕЙ  С  ОВЗ  НА  ТЕРРИТОРИИ КАМЕНСК - УРАЛЬСКОГО ГОРОДСКОГО  ОКРУГА</vt:lpstr>
      <vt:lpstr>Центр адаптивной физической культуры, спорта и оздоровления населения,  ул. Белинского, 22</vt:lpstr>
      <vt:lpstr>Фитнес-клуб «Гравитация»,  пр. Победы, 75</vt:lpstr>
      <vt:lpstr>Спортивный комплекс «Космос»,  ул. Ленина, 5</vt:lpstr>
      <vt:lpstr>«Каменск-Арена»,  ул. Ленина, 7</vt:lpstr>
      <vt:lpstr>Спортивный комплекс «Факел»,  ул. Железнодорожная,22</vt:lpstr>
      <vt:lpstr>МАУДО «КУСШТВС «ЮНОСТЬ-ДОСААФ, ул. Титова, 7 </vt:lpstr>
      <vt:lpstr>Реализация муниципального проекта  «Каменское активное долголетие»</vt:lpstr>
      <vt:lpstr>Реализация муниципального проекта  «Каменское активное долголетие»</vt:lpstr>
      <vt:lpstr>Реализация муниципального проекта  «Каменское активное долголетие»</vt:lpstr>
      <vt:lpstr>Приказ ОМС «Управление спорта»</vt:lpstr>
      <vt:lpstr>Спартакиада среди жителей города, трудящихся предприятий  и организаций 2025 год</vt:lpstr>
      <vt:lpstr>Мероприятия Комплекса  ГТО</vt:lpstr>
      <vt:lpstr>Мероприятия Комплекса  ГТО</vt:lpstr>
      <vt:lpstr>Физкультурно-спортивные мероприятия</vt:lpstr>
      <vt:lpstr>Физкультурно-спортивные мероприятия</vt:lpstr>
      <vt:lpstr>Физкультурно-спортивные мероприятия</vt:lpstr>
      <vt:lpstr>Физкультурно-спортивные мероприятия</vt:lpstr>
      <vt:lpstr>Физкультурно-спортивные мероприятия</vt:lpstr>
      <vt:lpstr>Физкультурно-спортивные мероприятия</vt:lpstr>
      <vt:lpstr>Физкультурно-спортивные мероприятия</vt:lpstr>
      <vt:lpstr>Муниципальная спортивная инфраструктура</vt:lpstr>
      <vt:lpstr>Муниципальная спортивная инфраструктура</vt:lpstr>
      <vt:lpstr>Муниципальная спортивная инфраструктура</vt:lpstr>
      <vt:lpstr>Муниципальная спортивная инфраструктура</vt:lpstr>
      <vt:lpstr>Муниципальная спортивная инфраструктура</vt:lpstr>
      <vt:lpstr>Муниципальная спортивная инфраструктура</vt:lpstr>
      <vt:lpstr>Муниципальная спортивная инфраструктура</vt:lpstr>
      <vt:lpstr>Уличные спортивные площадки и комплексные площадки открытого доступа:</vt:lpstr>
      <vt:lpstr>ПЕРСПЕКТИВЫ</vt:lpstr>
      <vt:lpstr>ПЕРСПЕКТИВЫ</vt:lpstr>
      <vt:lpstr>ПЕРСПЕКТИВЫ</vt:lpstr>
      <vt:lpstr>ПЕРСПЕКТИВЫ</vt:lpstr>
      <vt:lpstr>  Наши контакты:  Центр  развития физической культуры и спорта – 8(3439) 53-00-50, 53-00-40, mbu95@mail.ru;  Управление по физической культуре и спорту - 8(3439) 315-520, oms@ufk-sport.ru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 ФИЗИЧЕСКОЙ КУЛЬТУРЕ И СПОРТЕ ДЛЯ ЛЮДЕЙ С ОВЗ</dc:title>
  <dc:creator>BerPC</dc:creator>
  <cp:lastModifiedBy>BerPC</cp:lastModifiedBy>
  <cp:revision>120</cp:revision>
  <dcterms:created xsi:type="dcterms:W3CDTF">2022-12-08T05:45:09Z</dcterms:created>
  <dcterms:modified xsi:type="dcterms:W3CDTF">2025-12-11T04:45:39Z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InternalTags">
    <vt:lpwstr/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