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69" r:id="rId2"/>
    <p:sldId id="301" r:id="rId3"/>
    <p:sldId id="293" r:id="rId4"/>
    <p:sldId id="305" r:id="rId5"/>
    <p:sldId id="306" r:id="rId6"/>
    <p:sldId id="299" r:id="rId7"/>
    <p:sldId id="303" r:id="rId8"/>
    <p:sldId id="304" r:id="rId9"/>
    <p:sldId id="302" r:id="rId10"/>
    <p:sldId id="300" r:id="rId11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CF4520"/>
    <a:srgbClr val="D65700"/>
    <a:srgbClr val="CC3300"/>
    <a:srgbClr val="0066CC"/>
    <a:srgbClr val="0033A0"/>
    <a:srgbClr val="FE3C00"/>
    <a:srgbClr val="0000FF"/>
    <a:srgbClr val="EA5F00"/>
    <a:srgbClr val="2DBC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198" y="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 noEditPoints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  <a:p>
            <a:endParaRPr lang="en-US"/>
          </a:p>
        </p:txBody>
      </p:sp>
      <p:sp>
        <p:nvSpPr>
          <p:cNvPr id="3" name="Заполнитель даты 2"/>
          <p:cNvSpPr>
            <a:spLocks noGrp="1" noEditPoints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/>
          </a:p>
          <a:p>
            <a:r>
              <a:rPr lang="en-US" smtClean="0"/>
              <a:t>*</a:t>
            </a:r>
            <a:endParaRPr lang="en-US"/>
          </a:p>
        </p:txBody>
      </p:sp>
      <p:sp>
        <p:nvSpPr>
          <p:cNvPr id="4" name="Заполнитель изображения слайда 3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  <a:p>
            <a:endParaRPr lang="en-US"/>
          </a:p>
        </p:txBody>
      </p:sp>
      <p:sp>
        <p:nvSpPr>
          <p:cNvPr id="5" name="Заполнитель заметок 4"/>
          <p:cNvSpPr>
            <a:spLocks noGrp="1" noEditPoints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altLang="en-US"/>
              <a:t>Щелкните для изменения стиля основного текста</a:t>
            </a:r>
            <a:endParaRPr lang="en-US"/>
          </a:p>
          <a:p>
            <a:pPr lvl="1"/>
            <a:r>
              <a:rPr lang="ru-RU" altLang="en-US"/>
              <a:t>Второй уровень</a:t>
            </a:r>
            <a:endParaRPr lang="en-US"/>
          </a:p>
          <a:p>
            <a:pPr lvl="2"/>
            <a:r>
              <a:rPr lang="ru-RU" altLang="en-US"/>
              <a:t>Третий уровень</a:t>
            </a:r>
            <a:endParaRPr lang="en-US"/>
          </a:p>
          <a:p>
            <a:pPr lvl="3"/>
            <a:r>
              <a:rPr lang="ru-RU" altLang="en-US"/>
              <a:t>Четвертый уровень</a:t>
            </a:r>
            <a:endParaRPr lang="en-US"/>
          </a:p>
          <a:p>
            <a:pPr lvl="4"/>
            <a:r>
              <a:rPr lang="ru-RU" altLang="en-US"/>
              <a:t>Пятый уровень</a:t>
            </a:r>
            <a:endParaRPr lang="en-US"/>
          </a:p>
        </p:txBody>
      </p:sp>
      <p:sp>
        <p:nvSpPr>
          <p:cNvPr id="6" name="Заполнитель нижнего колонтитула 5"/>
          <p:cNvSpPr>
            <a:spLocks noGrp="1" noEditPoints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  <a:p>
            <a:endParaRPr lang="en-US"/>
          </a:p>
        </p:txBody>
      </p:sp>
      <p:sp>
        <p:nvSpPr>
          <p:cNvPr id="7" name="Заполнитель номера слайда 6"/>
          <p:cNvSpPr>
            <a:spLocks noGrp="1" noEditPoints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/>
          </a:p>
          <a:p>
            <a:r>
              <a:rPr lang="en-US" smtClean="0"/>
              <a:t>#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59160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9EAC81CA-7DC5-40B2-ACAB-9DBDEEFD3EF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037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57B02AE3-BE38-4BFA-8C03-72F14182995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6983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57B02AE3-BE38-4BFA-8C03-72F14182995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2804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57B02AE3-BE38-4BFA-8C03-72F14182995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6449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57B02AE3-BE38-4BFA-8C03-72F14182995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7551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1A28A1EF-89F2-47FE-9634-9FF1F7D5C03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2239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1A28A1EF-89F2-47FE-9634-9FF1F7D5C03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5580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1A28A1EF-89F2-47FE-9634-9FF1F7D5C03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5587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57B02AE3-BE38-4BFA-8C03-72F14182995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2602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1145F444-85FA-4A0D-88DE-A53D0F240D2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161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 noEditPoints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367E472F-1DF2-4448-8A6B-296F30F3252B}" type="datetime1">
              <a:rPr lang="en-US" smtClean="0"/>
              <a:t>12/3/2025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8557AD61-DBC4-4D21-867C-6FD728B0226D}" type="datetime1">
              <a:rPr lang="en-US" smtClean="0"/>
              <a:t>12/3/2025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 noEditPoints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4B34FAC9-C5CA-4A6E-9FDF-875436BA32BB}" type="datetime1">
              <a:rPr lang="en-US" smtClean="0"/>
              <a:t>12/3/2025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 noEditPoints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 noEditPoints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A3283358-3876-41C8-AABD-ECD6750FFB42}" type="datetime1">
              <a:rPr lang="en-US" smtClean="0"/>
              <a:t>12/3/2025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 noEditPoints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 noEditPoints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 noEditPoints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 noEditPoints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C306E4A7-8432-4D96-BEDD-249DA9F68F44}" type="datetime1">
              <a:rPr lang="en-US" smtClean="0"/>
              <a:t>12/3/2025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5D0F014B-200C-4D02-A2E5-A38BBF4A3F44}" type="datetime1">
              <a:rPr lang="en-US" smtClean="0"/>
              <a:t>12/3/2025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8B3AC6E8-83FE-43CC-9EB1-BF1852E87567}" type="datetime1">
              <a:rPr lang="en-US" smtClean="0"/>
              <a:t>12/3/2025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 noEditPoints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8C6C548F-015A-445A-8E0F-3B9D5EBD94D5}" type="datetime1">
              <a:rPr lang="en-US" smtClean="0"/>
              <a:t>12/3/2025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 noEditPoints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/>
          </a:p>
        </p:txBody>
      </p:sp>
      <p:sp>
        <p:nvSpPr>
          <p:cNvPr id="4" name="Текст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C20E80B0-DDC8-45B4-A3B3-781046AF1D1C}" type="datetime1">
              <a:rPr lang="en-US" smtClean="0"/>
              <a:t>12/3/2025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 noEditPoints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6DBAF691-73B9-4C64-AC38-E29B911D933B}" type="datetime1">
              <a:rPr lang="en-US" smtClean="0"/>
              <a:t>12/3/2025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 noEditPoints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 noEditPoints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2F1FBB3A-DE48-4ED7-88FD-5A2BDCB9BD9E}" type="datetime1">
              <a:rPr lang="en-US" smtClean="0"/>
              <a:t>12/3/2025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 noEditPoints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 noEditPoints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5BA48-3319-4111-9C7B-0BC16CACD555}" type="datetime1">
              <a:rPr lang="en-US" smtClean="0"/>
              <a:t>12/3/2025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 noEditPoints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 noEditPoints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ctrTitle"/>
          </p:nvPr>
        </p:nvSpPr>
        <p:spPr>
          <a:xfrm>
            <a:off x="762000" y="948752"/>
            <a:ext cx="11114925" cy="2418991"/>
          </a:xfrm>
        </p:spPr>
        <p:txBody>
          <a:bodyPr>
            <a:noAutofit/>
          </a:bodyPr>
          <a:lstStyle/>
          <a:p>
            <a:pPr marL="355600" algn="l"/>
            <a:r>
              <a:rPr lang="ru-RU" sz="54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/>
            </a:r>
            <a:br>
              <a:rPr lang="ru-RU" sz="54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</a:br>
            <a:endParaRPr lang="ru-RU" sz="50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946178" y="565633"/>
            <a:ext cx="1956788" cy="76623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t="46958" b="30278"/>
          <a:stretch/>
        </p:blipFill>
        <p:spPr bwMode="auto">
          <a:xfrm>
            <a:off x="0" y="5948038"/>
            <a:ext cx="12192000" cy="92565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7" name="Заголовок 1"/>
          <p:cNvSpPr txBox="1"/>
          <p:nvPr/>
        </p:nvSpPr>
        <p:spPr>
          <a:xfrm>
            <a:off x="762000" y="1187806"/>
            <a:ext cx="9522581" cy="436037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55600" algn="l"/>
            <a:r>
              <a:rPr lang="ru-RU" sz="54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/>
            </a:r>
            <a:br>
              <a:rPr lang="ru-RU" sz="54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</a:br>
            <a:endParaRPr lang="ru-RU" sz="5400" b="1" dirty="0" smtClean="0">
              <a:solidFill>
                <a:srgbClr val="003399"/>
              </a:solidFill>
              <a:latin typeface="Liberation Serif" panose="02020603050405020304" pitchFamily="18" charset="0"/>
            </a:endParaRPr>
          </a:p>
          <a:p>
            <a:pPr marL="355600"/>
            <a:endParaRPr lang="ru-RU" b="1" dirty="0" smtClean="0">
              <a:solidFill>
                <a:srgbClr val="003399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55600">
              <a:lnSpc>
                <a:spcPct val="100000"/>
              </a:lnSpc>
            </a:pPr>
            <a:r>
              <a:rPr lang="ru-RU" b="1" dirty="0" smtClean="0">
                <a:solidFill>
                  <a:srgbClr val="003399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Меры государственной поддержки в сфере </a:t>
            </a:r>
          </a:p>
          <a:p>
            <a:pPr marL="355600"/>
            <a:r>
              <a:rPr lang="ru-RU" b="1" dirty="0">
                <a:solidFill>
                  <a:srgbClr val="003399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з</a:t>
            </a:r>
            <a:r>
              <a:rPr lang="ru-RU" b="1" dirty="0" smtClean="0">
                <a:solidFill>
                  <a:srgbClr val="003399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анятости населения</a:t>
            </a:r>
          </a:p>
          <a:p>
            <a:pPr marL="355600"/>
            <a:r>
              <a:rPr lang="ru-RU" b="1" dirty="0" smtClean="0">
                <a:solidFill>
                  <a:srgbClr val="003399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для участников СВО </a:t>
            </a:r>
          </a:p>
          <a:p>
            <a:pPr marL="355600"/>
            <a:r>
              <a:rPr lang="ru-RU" b="1" dirty="0" smtClean="0">
                <a:solidFill>
                  <a:srgbClr val="003399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и членов их семей</a:t>
            </a:r>
            <a:r>
              <a:rPr lang="ru-RU" sz="6600" b="1" dirty="0" smtClean="0">
                <a:solidFill>
                  <a:srgbClr val="003399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66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>       </a:t>
            </a:r>
            <a:r>
              <a:rPr lang="ru-RU" sz="46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>                 </a:t>
            </a:r>
            <a:endParaRPr lang="ru-RU" sz="54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3600" smtClean="0">
                <a:solidFill>
                  <a:schemeClr val="tx1"/>
                </a:solidFill>
              </a:rPr>
              <a:t>1</a:t>
            </a:fld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ctrTitle"/>
          </p:nvPr>
        </p:nvSpPr>
        <p:spPr>
          <a:xfrm>
            <a:off x="1322173" y="2132357"/>
            <a:ext cx="8748584" cy="2694043"/>
          </a:xfrm>
        </p:spPr>
        <p:txBody>
          <a:bodyPr>
            <a:noAutofit/>
          </a:bodyPr>
          <a:lstStyle/>
          <a:p>
            <a:pPr marL="355600" algn="l"/>
            <a:r>
              <a:rPr lang="ru-RU" sz="2600" dirty="0" smtClean="0">
                <a:latin typeface="Liberation Serif" panose="02020603050405020304" pitchFamily="18" charset="0"/>
              </a:rPr>
              <a:t>  </a:t>
            </a:r>
            <a:r>
              <a:rPr lang="ru-RU" sz="2600" b="1" dirty="0" smtClean="0">
                <a:latin typeface="Liberation Serif" panose="02020603050405020304" pitchFamily="18" charset="0"/>
              </a:rPr>
              <a:t> </a:t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/>
            </a:r>
            <a:br>
              <a:rPr lang="ru-RU" sz="32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>   </a:t>
            </a:r>
            <a:endParaRPr lang="ru-RU" sz="32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sp>
        <p:nvSpPr>
          <p:cNvPr id="8" name="Заголовок 1"/>
          <p:cNvSpPr txBox="1"/>
          <p:nvPr/>
        </p:nvSpPr>
        <p:spPr>
          <a:xfrm>
            <a:off x="762001" y="397934"/>
            <a:ext cx="7967132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36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946177" y="565633"/>
            <a:ext cx="1856147" cy="76623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t="46958" b="30278"/>
          <a:stretch/>
        </p:blipFill>
        <p:spPr bwMode="auto">
          <a:xfrm>
            <a:off x="1588" y="5939161"/>
            <a:ext cx="12192000" cy="91887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2" name="Прямоугольник 21"/>
          <p:cNvSpPr/>
          <p:nvPr/>
        </p:nvSpPr>
        <p:spPr>
          <a:xfrm>
            <a:off x="762001" y="1230180"/>
            <a:ext cx="956413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>Федеральный закон </a:t>
            </a:r>
            <a:r>
              <a:rPr lang="ru-RU" sz="60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/>
            </a:r>
            <a:br>
              <a:rPr lang="ru-RU" sz="60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</a:br>
            <a:r>
              <a:rPr lang="ru-RU" sz="60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>от </a:t>
            </a:r>
            <a:r>
              <a:rPr lang="ru-RU" sz="60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>12.12.2023 № 565-ФЗ</a:t>
            </a:r>
          </a:p>
          <a:p>
            <a:pPr algn="ctr"/>
            <a:r>
              <a:rPr lang="ru-RU" sz="60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> «О занятости населения </a:t>
            </a:r>
            <a:r>
              <a:rPr lang="ru-RU" sz="60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/>
            </a:r>
            <a:br>
              <a:rPr lang="ru-RU" sz="60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</a:br>
            <a:r>
              <a:rPr lang="ru-RU" sz="60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>в </a:t>
            </a:r>
            <a:r>
              <a:rPr lang="ru-RU" sz="60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>Российской Федерации»</a:t>
            </a:r>
            <a:endParaRPr lang="ru-RU" sz="6000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3600" smtClean="0">
                <a:solidFill>
                  <a:schemeClr val="tx1"/>
                </a:solidFill>
              </a:rPr>
              <a:t>2</a:t>
            </a:fld>
            <a:endParaRPr 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89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ctrTitle"/>
          </p:nvPr>
        </p:nvSpPr>
        <p:spPr>
          <a:xfrm>
            <a:off x="1292589" y="2132357"/>
            <a:ext cx="10584336" cy="2694043"/>
          </a:xfrm>
        </p:spPr>
        <p:txBody>
          <a:bodyPr>
            <a:noAutofit/>
          </a:bodyPr>
          <a:lstStyle/>
          <a:p>
            <a:pPr marL="355600" algn="l"/>
            <a:r>
              <a:rPr lang="ru-RU" sz="2600" dirty="0" smtClean="0">
                <a:latin typeface="Liberation Serif" panose="02020603050405020304" pitchFamily="18" charset="0"/>
              </a:rPr>
              <a:t>  </a:t>
            </a:r>
            <a:r>
              <a:rPr lang="ru-RU" sz="2600" b="1" dirty="0" smtClean="0">
                <a:latin typeface="Liberation Serif" panose="02020603050405020304" pitchFamily="18" charset="0"/>
              </a:rPr>
              <a:t> </a:t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/>
            </a:r>
            <a:br>
              <a:rPr lang="ru-RU" sz="32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>   </a:t>
            </a:r>
            <a:endParaRPr lang="ru-RU" sz="32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946177" y="565633"/>
            <a:ext cx="1856147" cy="76623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t="46958" b="30278"/>
          <a:stretch/>
        </p:blipFill>
        <p:spPr bwMode="auto">
          <a:xfrm>
            <a:off x="1588" y="5939161"/>
            <a:ext cx="12192000" cy="91887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2" name="Прямоугольник 21"/>
          <p:cNvSpPr/>
          <p:nvPr/>
        </p:nvSpPr>
        <p:spPr>
          <a:xfrm>
            <a:off x="328774" y="1778002"/>
            <a:ext cx="1147355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Содействие гражданам в поиске подходящей работы;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Организация профессиональной ориентации;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Организация профессионального обучения;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 Содействие началу осуществления предпринимательской              деятельности;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> Содействие в переезде и переселении граждан;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> Психологическая поддержка;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> Социальная адаптация граждан на рынке труда. </a:t>
            </a:r>
            <a:r>
              <a:rPr lang="ru-RU" sz="2800" b="1" dirty="0">
                <a:solidFill>
                  <a:srgbClr val="003399"/>
                </a:solidFill>
                <a:latin typeface="Liberation Serif" panose="02020603050405020304" pitchFamily="18" charset="0"/>
              </a:rPr>
              <a:t/>
            </a:r>
            <a:br>
              <a:rPr lang="ru-RU" sz="2800" b="1" dirty="0">
                <a:solidFill>
                  <a:srgbClr val="003399"/>
                </a:solidFill>
                <a:latin typeface="Liberation Serif" panose="02020603050405020304" pitchFamily="18" charset="0"/>
              </a:rPr>
            </a:br>
            <a:endParaRPr lang="ru-RU" sz="2800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3600" smtClean="0">
                <a:solidFill>
                  <a:schemeClr val="tx1"/>
                </a:solidFill>
              </a:rPr>
              <a:t>3</a:t>
            </a:fld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9" name="Заголовок 1"/>
          <p:cNvSpPr txBox="1"/>
          <p:nvPr/>
        </p:nvSpPr>
        <p:spPr>
          <a:xfrm>
            <a:off x="328774" y="781079"/>
            <a:ext cx="9483046" cy="677852"/>
          </a:xfrm>
          <a:prstGeom prst="rect">
            <a:avLst/>
          </a:prstGeom>
          <a:ln>
            <a:solidFill>
              <a:srgbClr val="CC33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>
                <a:solidFill>
                  <a:srgbClr val="C00000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Меры </a:t>
            </a:r>
            <a:r>
              <a:rPr lang="ru-RU" sz="36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государственной поддержки:</a:t>
            </a:r>
            <a:endParaRPr lang="ru-RU" sz="3600" b="1" dirty="0">
              <a:solidFill>
                <a:srgbClr val="C00000"/>
              </a:solidFill>
              <a:latin typeface="Liberation Serif" panose="02020603050405020304" pitchFamily="18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ctrTitle"/>
          </p:nvPr>
        </p:nvSpPr>
        <p:spPr>
          <a:xfrm>
            <a:off x="1292589" y="2132357"/>
            <a:ext cx="10584336" cy="2694043"/>
          </a:xfrm>
        </p:spPr>
        <p:txBody>
          <a:bodyPr>
            <a:noAutofit/>
          </a:bodyPr>
          <a:lstStyle/>
          <a:p>
            <a:pPr marL="355600" algn="l"/>
            <a:r>
              <a:rPr lang="ru-RU" sz="2600" dirty="0" smtClean="0">
                <a:latin typeface="Liberation Serif" panose="02020603050405020304" pitchFamily="18" charset="0"/>
              </a:rPr>
              <a:t>  </a:t>
            </a:r>
            <a:r>
              <a:rPr lang="ru-RU" sz="2600" b="1" dirty="0" smtClean="0">
                <a:latin typeface="Liberation Serif" panose="02020603050405020304" pitchFamily="18" charset="0"/>
              </a:rPr>
              <a:t> </a:t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/>
            </a:r>
            <a:br>
              <a:rPr lang="ru-RU" sz="32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>   </a:t>
            </a:r>
            <a:endParaRPr lang="ru-RU" sz="32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946177" y="565633"/>
            <a:ext cx="1856147" cy="76623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t="46958" b="30278"/>
          <a:stretch/>
        </p:blipFill>
        <p:spPr bwMode="auto">
          <a:xfrm>
            <a:off x="1588" y="5939161"/>
            <a:ext cx="12192000" cy="91887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2" name="Прямоугольник 21"/>
          <p:cNvSpPr/>
          <p:nvPr/>
        </p:nvSpPr>
        <p:spPr>
          <a:xfrm>
            <a:off x="328774" y="1778002"/>
            <a:ext cx="11473550" cy="343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>Обучение граждан в рамках федерального проекта «Активные меры содействия занятости населения» национального проекта «Кадры»:</a:t>
            </a:r>
          </a:p>
          <a:p>
            <a:pPr algn="ctr"/>
            <a:endParaRPr lang="ru-RU" sz="1600" b="1" dirty="0" smtClean="0">
              <a:solidFill>
                <a:srgbClr val="003399"/>
              </a:solidFill>
              <a:latin typeface="Liberation Serif" panose="02020603050405020304" pitchFamily="18" charset="0"/>
            </a:endParaRP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>Ветераны боевых действий (участники СВО);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>Члены семей участников СВО погибших (умерших) при выполнении задач в ходе специальной военной операции, а также умерших после увольнения с военной службы.</a:t>
            </a:r>
            <a:r>
              <a:rPr lang="ru-RU" sz="2800" b="1" dirty="0">
                <a:solidFill>
                  <a:srgbClr val="003399"/>
                </a:solidFill>
                <a:latin typeface="Liberation Serif" panose="02020603050405020304" pitchFamily="18" charset="0"/>
              </a:rPr>
              <a:t/>
            </a:r>
            <a:br>
              <a:rPr lang="ru-RU" sz="2800" b="1" dirty="0">
                <a:solidFill>
                  <a:srgbClr val="003399"/>
                </a:solidFill>
                <a:latin typeface="Liberation Serif" panose="02020603050405020304" pitchFamily="18" charset="0"/>
              </a:rPr>
            </a:br>
            <a:endParaRPr lang="ru-RU" sz="2800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3600" smtClean="0">
                <a:solidFill>
                  <a:schemeClr val="tx1"/>
                </a:solidFill>
              </a:rPr>
              <a:t>4</a:t>
            </a:fld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9" name="Заголовок 1"/>
          <p:cNvSpPr txBox="1"/>
          <p:nvPr/>
        </p:nvSpPr>
        <p:spPr>
          <a:xfrm>
            <a:off x="328774" y="781079"/>
            <a:ext cx="9483046" cy="677852"/>
          </a:xfrm>
          <a:prstGeom prst="rect">
            <a:avLst/>
          </a:prstGeom>
          <a:ln>
            <a:solidFill>
              <a:srgbClr val="CC33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Национальный проект «Кадры»</a:t>
            </a:r>
            <a:endParaRPr lang="ru-RU" sz="3600" b="1" dirty="0">
              <a:solidFill>
                <a:srgbClr val="C00000"/>
              </a:solidFill>
              <a:latin typeface="Liberation Serif" panose="02020603050405020304" pitchFamily="18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96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ctrTitle"/>
          </p:nvPr>
        </p:nvSpPr>
        <p:spPr>
          <a:xfrm>
            <a:off x="1292589" y="2132357"/>
            <a:ext cx="10584336" cy="2694043"/>
          </a:xfrm>
        </p:spPr>
        <p:txBody>
          <a:bodyPr>
            <a:noAutofit/>
          </a:bodyPr>
          <a:lstStyle/>
          <a:p>
            <a:pPr marL="355600" algn="l"/>
            <a:r>
              <a:rPr lang="ru-RU" sz="2600" dirty="0" smtClean="0">
                <a:latin typeface="Liberation Serif" panose="02020603050405020304" pitchFamily="18" charset="0"/>
              </a:rPr>
              <a:t>  </a:t>
            </a:r>
            <a:r>
              <a:rPr lang="ru-RU" sz="2600" b="1" dirty="0" smtClean="0">
                <a:latin typeface="Liberation Serif" panose="02020603050405020304" pitchFamily="18" charset="0"/>
              </a:rPr>
              <a:t> </a:t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/>
            </a:r>
            <a:br>
              <a:rPr lang="ru-RU" sz="32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>   </a:t>
            </a:r>
            <a:endParaRPr lang="ru-RU" sz="32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946177" y="565633"/>
            <a:ext cx="1856147" cy="76623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t="46958" b="30278"/>
          <a:stretch/>
        </p:blipFill>
        <p:spPr bwMode="auto">
          <a:xfrm>
            <a:off x="1588" y="5939161"/>
            <a:ext cx="12192000" cy="91887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2" name="Прямоугольник 21"/>
          <p:cNvSpPr/>
          <p:nvPr/>
        </p:nvSpPr>
        <p:spPr>
          <a:xfrm>
            <a:off x="328774" y="1778002"/>
            <a:ext cx="1147355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>Профессиональное обучение, дополнительное профессиональное образование для следующих категорий граждан:</a:t>
            </a:r>
          </a:p>
          <a:p>
            <a:pPr algn="ctr"/>
            <a:endParaRPr lang="ru-RU" sz="1400" b="1" dirty="0" smtClean="0">
              <a:solidFill>
                <a:srgbClr val="003399"/>
              </a:solidFill>
              <a:latin typeface="Liberation Serif" panose="02020603050405020304" pitchFamily="18" charset="0"/>
            </a:endParaRP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>Женщины, находящиеся в отпуске по уходу за ребенком до 3 лет;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>Незанятые граждане, которым назначена страховая пенсия по старости и которые стремятся возобновить трудовую деятельность;</a:t>
            </a:r>
          </a:p>
          <a:p>
            <a:pPr marL="457200" indent="-4572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>Ветераны СВО и члены семей погибших участников СВО.</a:t>
            </a:r>
            <a:r>
              <a:rPr lang="ru-RU" sz="2800" b="1" dirty="0">
                <a:solidFill>
                  <a:srgbClr val="003399"/>
                </a:solidFill>
                <a:latin typeface="Liberation Serif" panose="02020603050405020304" pitchFamily="18" charset="0"/>
              </a:rPr>
              <a:t/>
            </a:r>
            <a:br>
              <a:rPr lang="ru-RU" sz="2800" b="1" dirty="0">
                <a:solidFill>
                  <a:srgbClr val="003399"/>
                </a:solidFill>
                <a:latin typeface="Liberation Serif" panose="02020603050405020304" pitchFamily="18" charset="0"/>
              </a:rPr>
            </a:br>
            <a:endParaRPr lang="ru-RU" sz="2800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3600" smtClean="0">
                <a:solidFill>
                  <a:schemeClr val="tx1"/>
                </a:solidFill>
              </a:rPr>
              <a:t>5</a:t>
            </a:fld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9" name="Заголовок 1"/>
          <p:cNvSpPr txBox="1"/>
          <p:nvPr/>
        </p:nvSpPr>
        <p:spPr>
          <a:xfrm>
            <a:off x="328774" y="603901"/>
            <a:ext cx="9483046" cy="996923"/>
          </a:xfrm>
          <a:prstGeom prst="rect">
            <a:avLst/>
          </a:prstGeom>
          <a:ln>
            <a:solidFill>
              <a:srgbClr val="CC3300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Бесплатное обучение членов семей участников СВО</a:t>
            </a:r>
            <a:endParaRPr lang="ru-RU" sz="3600" b="1" dirty="0">
              <a:solidFill>
                <a:srgbClr val="C00000"/>
              </a:solidFill>
              <a:latin typeface="Liberation Serif" panose="02020603050405020304" pitchFamily="18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8155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ctrTitle"/>
          </p:nvPr>
        </p:nvSpPr>
        <p:spPr>
          <a:xfrm>
            <a:off x="1292589" y="2132357"/>
            <a:ext cx="10584336" cy="2694043"/>
          </a:xfrm>
        </p:spPr>
        <p:txBody>
          <a:bodyPr>
            <a:noAutofit/>
          </a:bodyPr>
          <a:lstStyle/>
          <a:p>
            <a:pPr marL="355600" algn="l"/>
            <a:r>
              <a:rPr lang="ru-RU" sz="2600" dirty="0" smtClean="0">
                <a:latin typeface="Liberation Serif" panose="02020603050405020304" pitchFamily="18" charset="0"/>
              </a:rPr>
              <a:t>  </a:t>
            </a:r>
            <a:r>
              <a:rPr lang="ru-RU" sz="2600" b="1" dirty="0" smtClean="0">
                <a:latin typeface="Liberation Serif" panose="02020603050405020304" pitchFamily="18" charset="0"/>
              </a:rPr>
              <a:t> </a:t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/>
            </a:r>
            <a:br>
              <a:rPr lang="ru-RU" sz="32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>   </a:t>
            </a:r>
            <a:endParaRPr lang="ru-RU" sz="32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sp>
        <p:nvSpPr>
          <p:cNvPr id="8" name="Заголовок 1"/>
          <p:cNvSpPr txBox="1"/>
          <p:nvPr/>
        </p:nvSpPr>
        <p:spPr>
          <a:xfrm>
            <a:off x="774830" y="948752"/>
            <a:ext cx="7967132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36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946177" y="565633"/>
            <a:ext cx="1856147" cy="76623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t="46958" b="30278"/>
          <a:stretch/>
        </p:blipFill>
        <p:spPr bwMode="auto">
          <a:xfrm>
            <a:off x="1588" y="5948039"/>
            <a:ext cx="12192000" cy="90999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2" name="Прямоугольник 21"/>
          <p:cNvSpPr/>
          <p:nvPr/>
        </p:nvSpPr>
        <p:spPr>
          <a:xfrm>
            <a:off x="328774" y="1778002"/>
            <a:ext cx="11863226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sz="1000" b="1" dirty="0" smtClean="0">
              <a:solidFill>
                <a:srgbClr val="003399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На оборудование рабочего места для трудоустройства</a:t>
            </a:r>
          </a:p>
          <a:p>
            <a:r>
              <a:rPr lang="ru-RU" sz="2800" b="1" dirty="0">
                <a:solidFill>
                  <a:srgbClr val="003399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smtClean="0">
                <a:solidFill>
                  <a:srgbClr val="003399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    ветерана СВО – 67 000 рублей;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sz="1000" b="1" dirty="0" smtClean="0">
              <a:solidFill>
                <a:srgbClr val="003399"/>
              </a:solidFill>
              <a:latin typeface="Liberation Serif" panose="02020603050405020304" pitchFamily="18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400" b="1" dirty="0" smtClean="0">
              <a:solidFill>
                <a:srgbClr val="003399"/>
              </a:solidFill>
              <a:latin typeface="Liberation Serif" panose="02020603050405020304" pitchFamily="18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На  </a:t>
            </a:r>
            <a:r>
              <a:rPr lang="ru-RU" sz="2800" b="1" dirty="0">
                <a:solidFill>
                  <a:srgbClr val="003399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оборудование </a:t>
            </a:r>
            <a:r>
              <a:rPr lang="ru-RU" sz="2800" b="1" dirty="0" smtClean="0">
                <a:solidFill>
                  <a:srgbClr val="003399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рабочего </a:t>
            </a:r>
            <a:r>
              <a:rPr lang="ru-RU" sz="2800" b="1" dirty="0">
                <a:solidFill>
                  <a:srgbClr val="003399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места для трудоустройства </a:t>
            </a:r>
            <a:endParaRPr lang="ru-RU" sz="2800" b="1" dirty="0" smtClean="0">
              <a:solidFill>
                <a:srgbClr val="003399"/>
              </a:solidFill>
              <a:latin typeface="Liberation Serif" panose="02020603050405020304" pitchFamily="18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800" b="1" dirty="0">
                <a:solidFill>
                  <a:srgbClr val="003399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smtClean="0">
                <a:solidFill>
                  <a:srgbClr val="003399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    ветерана (инвалида) СВО  – 200 000 рублей;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sz="1000" b="1" dirty="0" smtClean="0">
              <a:solidFill>
                <a:srgbClr val="003399"/>
              </a:solidFill>
              <a:latin typeface="Liberation Serif" panose="02020603050405020304" pitchFamily="18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Tx/>
              <a:buChar char="-"/>
            </a:pPr>
            <a:endParaRPr lang="ru-RU" sz="400" b="1" dirty="0" smtClean="0">
              <a:solidFill>
                <a:srgbClr val="003399"/>
              </a:solidFill>
              <a:latin typeface="Liberation Serif" panose="02020603050405020304" pitchFamily="18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На возмещение затрат на заработную плату при трудоустройстве ветерана СВО по направлению центра занятости – до 300 000 рублей.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3600" smtClean="0">
                <a:solidFill>
                  <a:schemeClr val="tx1"/>
                </a:solidFill>
              </a:rPr>
              <a:t>6</a:t>
            </a:fld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9" name="Заголовок 1"/>
          <p:cNvSpPr txBox="1"/>
          <p:nvPr/>
        </p:nvSpPr>
        <p:spPr>
          <a:xfrm>
            <a:off x="328774" y="781079"/>
            <a:ext cx="9483046" cy="677852"/>
          </a:xfrm>
          <a:prstGeom prst="rect">
            <a:avLst/>
          </a:prstGeom>
          <a:ln>
            <a:solidFill>
              <a:srgbClr val="CC33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Субсидии для работодателей:</a:t>
            </a:r>
            <a:endParaRPr lang="ru-RU" sz="3600" b="1" dirty="0">
              <a:solidFill>
                <a:srgbClr val="C00000"/>
              </a:solidFill>
              <a:latin typeface="Liberation Serif" panose="02020603050405020304" pitchFamily="18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/>
          <p:nvPr/>
        </p:nvSpPr>
        <p:spPr>
          <a:xfrm>
            <a:off x="774830" y="948752"/>
            <a:ext cx="7967132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36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946177" y="565633"/>
            <a:ext cx="1856147" cy="76623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t="46958" b="30278"/>
          <a:stretch/>
        </p:blipFill>
        <p:spPr bwMode="auto">
          <a:xfrm>
            <a:off x="1588" y="5948039"/>
            <a:ext cx="12192000" cy="90999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3600" smtClean="0">
                <a:solidFill>
                  <a:schemeClr val="tx1"/>
                </a:solidFill>
              </a:rPr>
              <a:t>7</a:t>
            </a:fld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9" name="Заголовок 1"/>
          <p:cNvSpPr txBox="1"/>
          <p:nvPr/>
        </p:nvSpPr>
        <p:spPr>
          <a:xfrm>
            <a:off x="328774" y="781079"/>
            <a:ext cx="9483046" cy="677852"/>
          </a:xfrm>
          <a:prstGeom prst="rect">
            <a:avLst/>
          </a:prstGeom>
          <a:ln>
            <a:solidFill>
              <a:srgbClr val="CC33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Ярмарки вакансий рабочих мест</a:t>
            </a:r>
            <a:endParaRPr lang="ru-RU" sz="3600" b="1" dirty="0">
              <a:solidFill>
                <a:srgbClr val="C00000"/>
              </a:solidFill>
              <a:latin typeface="Liberation Serif" panose="02020603050405020304" pitchFamily="18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9896" y="1466436"/>
            <a:ext cx="9991186" cy="447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310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/>
          <p:nvPr/>
        </p:nvSpPr>
        <p:spPr>
          <a:xfrm>
            <a:off x="774830" y="948752"/>
            <a:ext cx="7967132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36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946177" y="565633"/>
            <a:ext cx="1856147" cy="76623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t="46958" b="30278"/>
          <a:stretch/>
        </p:blipFill>
        <p:spPr bwMode="auto">
          <a:xfrm>
            <a:off x="1588" y="5948039"/>
            <a:ext cx="12192000" cy="90999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3600" smtClean="0">
                <a:solidFill>
                  <a:schemeClr val="tx1"/>
                </a:solidFill>
              </a:rPr>
              <a:t>8</a:t>
            </a:fld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9" name="Заголовок 1"/>
          <p:cNvSpPr txBox="1"/>
          <p:nvPr/>
        </p:nvSpPr>
        <p:spPr>
          <a:xfrm>
            <a:off x="328774" y="781079"/>
            <a:ext cx="9483046" cy="677852"/>
          </a:xfrm>
          <a:prstGeom prst="rect">
            <a:avLst/>
          </a:prstGeom>
          <a:ln>
            <a:solidFill>
              <a:srgbClr val="CC33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 smtClean="0">
                <a:solidFill>
                  <a:srgbClr val="C00000"/>
                </a:solidFill>
                <a:latin typeface="Liberation Serif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Иные мероприятия</a:t>
            </a:r>
            <a:endParaRPr lang="ru-RU" sz="3600" b="1" dirty="0">
              <a:solidFill>
                <a:srgbClr val="C00000"/>
              </a:solidFill>
              <a:latin typeface="Liberation Serif" panose="02020603050405020304" pitchFamily="18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6506" y="1893675"/>
            <a:ext cx="4826160" cy="36196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2957" y="1893676"/>
            <a:ext cx="6417766" cy="3619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596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ctrTitle"/>
          </p:nvPr>
        </p:nvSpPr>
        <p:spPr>
          <a:xfrm>
            <a:off x="2961507" y="105849"/>
            <a:ext cx="8748584" cy="2694043"/>
          </a:xfrm>
        </p:spPr>
        <p:txBody>
          <a:bodyPr>
            <a:noAutofit/>
          </a:bodyPr>
          <a:lstStyle/>
          <a:p>
            <a:pPr marL="355600" algn="l"/>
            <a:r>
              <a:rPr lang="ru-RU" sz="2600" dirty="0" smtClean="0">
                <a:latin typeface="Liberation Serif" panose="02020603050405020304" pitchFamily="18" charset="0"/>
              </a:rPr>
              <a:t>  </a:t>
            </a:r>
            <a:r>
              <a:rPr lang="ru-RU" sz="2600" b="1" dirty="0" smtClean="0">
                <a:latin typeface="Liberation Serif" panose="02020603050405020304" pitchFamily="18" charset="0"/>
              </a:rPr>
              <a:t> </a:t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/>
            </a:r>
            <a:br>
              <a:rPr lang="ru-RU" sz="32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>   </a:t>
            </a:r>
            <a:endParaRPr lang="ru-RU" sz="32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946177" y="565633"/>
            <a:ext cx="1856147" cy="76623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t="46958" b="30278"/>
          <a:stretch/>
        </p:blipFill>
        <p:spPr bwMode="auto">
          <a:xfrm>
            <a:off x="1588" y="5939161"/>
            <a:ext cx="12192000" cy="91887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3600" smtClean="0">
                <a:solidFill>
                  <a:schemeClr val="tx1"/>
                </a:solidFill>
              </a:rPr>
              <a:t>9</a:t>
            </a:fld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1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3762" y="3239195"/>
            <a:ext cx="10684476" cy="2699392"/>
          </a:xfrm>
        </p:spPr>
        <p:txBody>
          <a:bodyPr>
            <a:normAutofit/>
          </a:bodyPr>
          <a:lstStyle/>
          <a:p>
            <a:r>
              <a:rPr lang="ru-RU" sz="4200" b="1" dirty="0">
                <a:solidFill>
                  <a:srgbClr val="0033A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Подписывайтесь на наши страницы в социальных </a:t>
            </a:r>
            <a:r>
              <a:rPr lang="ru-RU" sz="4200" b="1" dirty="0" smtClean="0">
                <a:solidFill>
                  <a:srgbClr val="0033A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сетях.  </a:t>
            </a:r>
          </a:p>
          <a:p>
            <a:r>
              <a:rPr lang="ru-RU" sz="300" b="1" dirty="0" smtClean="0">
                <a:solidFill>
                  <a:srgbClr val="0033A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</a:p>
          <a:p>
            <a:r>
              <a:rPr lang="ru-RU" sz="4200" b="1" dirty="0" smtClean="0">
                <a:solidFill>
                  <a:srgbClr val="0033A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Всё </a:t>
            </a:r>
            <a:r>
              <a:rPr lang="ru-RU" sz="4200" b="1" dirty="0">
                <a:solidFill>
                  <a:srgbClr val="0033A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самое и интересное здесь!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5"/>
          <a:srcRect l="37500" r="33606"/>
          <a:stretch/>
        </p:blipFill>
        <p:spPr>
          <a:xfrm>
            <a:off x="1971990" y="347810"/>
            <a:ext cx="2019605" cy="187220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60222" y="238359"/>
            <a:ext cx="2091109" cy="209110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7"/>
          <a:srcRect l="51647"/>
          <a:stretch/>
        </p:blipFill>
        <p:spPr>
          <a:xfrm>
            <a:off x="6123089" y="347810"/>
            <a:ext cx="2113597" cy="1871634"/>
          </a:xfrm>
          <a:prstGeom prst="rect">
            <a:avLst/>
          </a:prstGeom>
        </p:spPr>
      </p:pic>
      <p:sp>
        <p:nvSpPr>
          <p:cNvPr id="18" name="Подзаголовок 2"/>
          <p:cNvSpPr txBox="1">
            <a:spLocks/>
          </p:cNvSpPr>
          <p:nvPr/>
        </p:nvSpPr>
        <p:spPr>
          <a:xfrm>
            <a:off x="4420262" y="2329468"/>
            <a:ext cx="1484784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 smtClean="0">
                <a:solidFill>
                  <a:srgbClr val="0033A0"/>
                </a:solidFill>
                <a:latin typeface="Montserrat Medium" panose="00000600000000000000" pitchFamily="2" charset="-52"/>
                <a:ea typeface="Liberation Serif" panose="02020603050405020304" pitchFamily="18" charset="0"/>
                <a:cs typeface="Liberation Serif" panose="02020603050405020304" pitchFamily="18" charset="0"/>
              </a:rPr>
              <a:t>МАХ</a:t>
            </a:r>
            <a:endParaRPr lang="ru-RU" sz="2000" b="1" dirty="0">
              <a:solidFill>
                <a:srgbClr val="0033A0"/>
              </a:solidFill>
              <a:latin typeface="Montserrat Medium" panose="00000600000000000000" pitchFamily="2" charset="-52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9" name="Подзаголовок 2"/>
          <p:cNvSpPr txBox="1">
            <a:spLocks/>
          </p:cNvSpPr>
          <p:nvPr/>
        </p:nvSpPr>
        <p:spPr>
          <a:xfrm>
            <a:off x="2011123" y="2329468"/>
            <a:ext cx="1941339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 err="1" smtClean="0">
                <a:solidFill>
                  <a:srgbClr val="0033A0"/>
                </a:solidFill>
                <a:latin typeface="Montserrat Medium" panose="00000600000000000000" pitchFamily="2" charset="-52"/>
                <a:ea typeface="Liberation Serif" panose="02020603050405020304" pitchFamily="18" charset="0"/>
                <a:cs typeface="Liberation Serif" panose="02020603050405020304" pitchFamily="18" charset="0"/>
              </a:rPr>
              <a:t>ВКонтакте</a:t>
            </a:r>
            <a:endParaRPr lang="ru-RU" sz="2000" b="1" dirty="0">
              <a:solidFill>
                <a:srgbClr val="0033A0"/>
              </a:solidFill>
              <a:latin typeface="Montserrat Medium" panose="00000600000000000000" pitchFamily="2" charset="-52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0" name="Подзаголовок 2"/>
          <p:cNvSpPr txBox="1">
            <a:spLocks/>
          </p:cNvSpPr>
          <p:nvPr/>
        </p:nvSpPr>
        <p:spPr>
          <a:xfrm>
            <a:off x="6148454" y="2329468"/>
            <a:ext cx="2304256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 smtClean="0">
                <a:solidFill>
                  <a:srgbClr val="0033A0"/>
                </a:solidFill>
                <a:latin typeface="Montserrat Medium" panose="00000600000000000000" pitchFamily="2" charset="-52"/>
                <a:ea typeface="Liberation Serif" panose="02020603050405020304" pitchFamily="18" charset="0"/>
                <a:cs typeface="Liberation Serif" panose="02020603050405020304" pitchFamily="18" charset="0"/>
              </a:rPr>
              <a:t>Одноклассники</a:t>
            </a:r>
            <a:endParaRPr lang="ru-RU" sz="2000" b="1" dirty="0">
              <a:solidFill>
                <a:srgbClr val="0033A0"/>
              </a:solidFill>
              <a:latin typeface="Montserrat Medium" panose="00000600000000000000" pitchFamily="2" charset="-52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1040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ctrTitle"/>
          </p:nvPr>
        </p:nvSpPr>
        <p:spPr>
          <a:xfrm>
            <a:off x="1292589" y="2132357"/>
            <a:ext cx="10584336" cy="2694043"/>
          </a:xfrm>
        </p:spPr>
        <p:txBody>
          <a:bodyPr>
            <a:noAutofit/>
          </a:bodyPr>
          <a:lstStyle/>
          <a:p>
            <a:pPr marL="355600" algn="l"/>
            <a:r>
              <a:rPr lang="ru-RU" sz="2600" dirty="0" smtClean="0">
                <a:latin typeface="Liberation Serif" panose="02020603050405020304" pitchFamily="18" charset="0"/>
              </a:rPr>
              <a:t>  </a:t>
            </a:r>
            <a:r>
              <a:rPr lang="ru-RU" sz="2600" b="1" dirty="0" smtClean="0">
                <a:latin typeface="Liberation Serif" panose="02020603050405020304" pitchFamily="18" charset="0"/>
              </a:rPr>
              <a:t> </a:t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/>
            </a:r>
            <a:br>
              <a:rPr lang="ru-RU" sz="32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>   </a:t>
            </a:r>
            <a:endParaRPr lang="ru-RU" sz="32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sp>
        <p:nvSpPr>
          <p:cNvPr id="8" name="Заголовок 1"/>
          <p:cNvSpPr txBox="1"/>
          <p:nvPr/>
        </p:nvSpPr>
        <p:spPr>
          <a:xfrm>
            <a:off x="1814219" y="188872"/>
            <a:ext cx="7967132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36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946177" y="565633"/>
            <a:ext cx="1856147" cy="76623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t="46958" b="30278"/>
          <a:stretch/>
        </p:blipFill>
        <p:spPr bwMode="auto">
          <a:xfrm>
            <a:off x="1588" y="5934377"/>
            <a:ext cx="12192000" cy="923661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2" name="Прямоугольник 21"/>
          <p:cNvSpPr/>
          <p:nvPr/>
        </p:nvSpPr>
        <p:spPr>
          <a:xfrm>
            <a:off x="328774" y="1778002"/>
            <a:ext cx="11863226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400" b="1" dirty="0">
                <a:solidFill>
                  <a:srgbClr val="003399"/>
                </a:solidFill>
                <a:latin typeface="Liberation Serif" panose="02020603050405020304" pitchFamily="18" charset="0"/>
              </a:rPr>
              <a:t> </a:t>
            </a:r>
            <a:r>
              <a:rPr lang="ru-RU" sz="4600" b="1" dirty="0" smtClean="0">
                <a:solidFill>
                  <a:srgbClr val="C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Приглашаем в </a:t>
            </a:r>
          </a:p>
          <a:p>
            <a:pPr algn="ctr"/>
            <a:r>
              <a:rPr lang="ru-RU" sz="4600" b="1" dirty="0" smtClean="0">
                <a:solidFill>
                  <a:srgbClr val="C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Каменск-Уральский </a:t>
            </a:r>
            <a:r>
              <a:rPr lang="ru-RU" sz="4600" b="1" dirty="0">
                <a:solidFill>
                  <a:srgbClr val="C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ц</a:t>
            </a:r>
            <a:r>
              <a:rPr lang="ru-RU" sz="4600" b="1" dirty="0" smtClean="0">
                <a:solidFill>
                  <a:srgbClr val="C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ентр занятости!</a:t>
            </a:r>
          </a:p>
          <a:p>
            <a:pPr algn="ctr"/>
            <a:endParaRPr lang="ru-RU" sz="400" b="1" dirty="0">
              <a:solidFill>
                <a:srgbClr val="C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400" b="1" dirty="0" smtClean="0">
              <a:solidFill>
                <a:srgbClr val="C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400" b="1" dirty="0">
              <a:solidFill>
                <a:srgbClr val="C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400" b="1" dirty="0" smtClean="0">
              <a:solidFill>
                <a:srgbClr val="C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400" b="1" dirty="0" smtClean="0">
              <a:solidFill>
                <a:srgbClr val="C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4600" b="1" dirty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lang="ru-RU" sz="46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л. Кунавина, 1</a:t>
            </a:r>
          </a:p>
          <a:p>
            <a:pPr algn="ctr"/>
            <a:r>
              <a:rPr lang="ru-RU" sz="46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телефон: 32-42-62</a:t>
            </a:r>
          </a:p>
          <a:p>
            <a:pPr algn="ctr"/>
            <a:endParaRPr lang="ru-RU" sz="4600" b="1" dirty="0" smtClean="0">
              <a:solidFill>
                <a:srgbClr val="003399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4000" b="1" dirty="0" smtClean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3600" smtClean="0">
                <a:solidFill>
                  <a:schemeClr val="tx1"/>
                </a:solidFill>
              </a:rPr>
              <a:t>10</a:t>
            </a:fld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Notes Theme">
  <a:themeElements>
    <a:clrScheme name="Office Notes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Notes Them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 Notes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1"/>
        </a:gradFill>
      </a:fillStyleLst>
      <a:lnStyleLst>
        <a:ln w="9525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>
          <a:solidFill>
            <a:schemeClr val="phClr"/>
          </a:solidFill>
          <a:prstDash val="solid"/>
        </a:ln>
        <a:ln w="38100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2378</TotalTime>
  <Words>280</Words>
  <Application>Microsoft Office PowerPoint</Application>
  <PresentationFormat>Произвольный</PresentationFormat>
  <Paragraphs>83</Paragraphs>
  <Slides>10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 </vt:lpstr>
      <vt:lpstr>           </vt:lpstr>
      <vt:lpstr>           </vt:lpstr>
      <vt:lpstr>           </vt:lpstr>
      <vt:lpstr>           </vt:lpstr>
      <vt:lpstr>           </vt:lpstr>
      <vt:lpstr>Презентация PowerPoint</vt:lpstr>
      <vt:lpstr>Презентация PowerPoint</vt:lpstr>
      <vt:lpstr>           </vt:lpstr>
      <vt:lpstr>      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Константин</dc:creator>
  <cp:lastModifiedBy>Slobodchikova</cp:lastModifiedBy>
  <cp:revision>221</cp:revision>
  <cp:lastPrinted>2025-12-02T11:01:40Z</cp:lastPrinted>
  <dcterms:created xsi:type="dcterms:W3CDTF">2021-04-06T15:02:24Z</dcterms:created>
  <dcterms:modified xsi:type="dcterms:W3CDTF">2025-12-03T06:31:18Z</dcterms:modified>
</cp:coreProperties>
</file>