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6" r:id="rId2"/>
    <p:sldId id="273" r:id="rId3"/>
    <p:sldId id="280" r:id="rId4"/>
    <p:sldId id="275" r:id="rId5"/>
    <p:sldId id="277" r:id="rId6"/>
    <p:sldId id="278" r:id="rId7"/>
    <p:sldId id="279" r:id="rId8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EC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433" autoAdjust="0"/>
  </p:normalViewPr>
  <p:slideViewPr>
    <p:cSldViewPr snapToGrid="0">
      <p:cViewPr varScale="1">
        <p:scale>
          <a:sx n="113" d="100"/>
          <a:sy n="113" d="100"/>
        </p:scale>
        <p:origin x="-37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F5F19-A692-40AE-8729-88D8FA4A719E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4DC4B-3E33-4DD6-9727-79C00B7B6228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5170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F5F19-A692-40AE-8729-88D8FA4A719E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4DC4B-3E33-4DD6-9727-79C00B7B6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243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F5F19-A692-40AE-8729-88D8FA4A719E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4DC4B-3E33-4DD6-9727-79C00B7B6228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557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F5F19-A692-40AE-8729-88D8FA4A719E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4DC4B-3E33-4DD6-9727-79C00B7B6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570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F5F19-A692-40AE-8729-88D8FA4A719E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4DC4B-3E33-4DD6-9727-79C00B7B6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6327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F5F19-A692-40AE-8729-88D8FA4A719E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4DC4B-3E33-4DD6-9727-79C00B7B6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709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F5F19-A692-40AE-8729-88D8FA4A719E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4DC4B-3E33-4DD6-9727-79C00B7B6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73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C7F5F19-A692-40AE-8729-88D8FA4A719E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E4DC4B-3E33-4DD6-9727-79C00B7B6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644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F5F19-A692-40AE-8729-88D8FA4A719E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4DC4B-3E33-4DD6-9727-79C00B7B6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922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F5F19-A692-40AE-8729-88D8FA4A719E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4DC4B-3E33-4DD6-9727-79C00B7B6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061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F5F19-A692-40AE-8729-88D8FA4A719E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4DC4B-3E33-4DD6-9727-79C00B7B62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1116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C7F5F19-A692-40AE-8729-88D8FA4A719E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7E4DC4B-3E33-4DD6-9727-79C00B7B6228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5657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6" t="-437" r="54522" b="5461"/>
          <a:stretch/>
        </p:blipFill>
        <p:spPr>
          <a:xfrm>
            <a:off x="6787979" y="1396534"/>
            <a:ext cx="4604952" cy="4937066"/>
          </a:xfrm>
          <a:prstGeom prst="snip1Rect">
            <a:avLst>
              <a:gd name="adj" fmla="val 50000"/>
            </a:avLst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E07C783-8E82-4BC7-85F1-199589B96DB2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34950" y="444500"/>
            <a:ext cx="11957050" cy="2647950"/>
          </a:xfrm>
        </p:spPr>
        <p:txBody>
          <a:bodyPr>
            <a:noAutofit/>
          </a:bodyPr>
          <a:lstStyle/>
          <a:p>
            <a:r>
              <a:rPr lang="ru-RU" sz="8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ИМУЩЕСТВЕННЫЕ НАЛОГИ</a:t>
            </a:r>
            <a:endParaRPr lang="ru-RU" sz="85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0D18465-8643-4B4F-8365-70D9BF7B1A91}"/>
              </a:ext>
            </a:extLst>
          </p:cNvPr>
          <p:cNvSpPr txBox="1"/>
          <p:nvPr/>
        </p:nvSpPr>
        <p:spPr>
          <a:xfrm>
            <a:off x="688955" y="3297311"/>
            <a:ext cx="6099024" cy="2831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земельный налог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 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имущество физических </a:t>
            </a:r>
            <a:r>
              <a:rPr lang="ru-RU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транспортный налог</a:t>
            </a:r>
            <a:endParaRPr lang="ru-RU" sz="4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311978" y="2100649"/>
            <a:ext cx="2356022" cy="4760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9440562" y="2454876"/>
            <a:ext cx="1367481" cy="5684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4">
            <a:extLst>
              <a:ext uri="{FF2B5EF4-FFF2-40B4-BE49-F238E27FC236}">
                <a16:creationId xmlns="" xmlns:a16="http://schemas.microsoft.com/office/drawing/2014/main" id="{64CF171F-283A-FCAF-CDE9-5933F78F7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0562" y="2446619"/>
            <a:ext cx="678090" cy="70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Google Shape;398;p11"/>
          <p:cNvSpPr/>
          <p:nvPr/>
        </p:nvSpPr>
        <p:spPr>
          <a:xfrm>
            <a:off x="425720" y="3348757"/>
            <a:ext cx="6009470" cy="2728649"/>
          </a:xfrm>
          <a:prstGeom prst="roundRect">
            <a:avLst>
              <a:gd name="adj" fmla="val 4515"/>
            </a:avLst>
          </a:prstGeom>
          <a:solidFill>
            <a:srgbClr val="0164B3">
              <a:alpha val="12156"/>
            </a:srgbClr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92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76079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023213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Льготы по земельному налогу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7264" y="1293339"/>
            <a:ext cx="11121081" cy="434993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Ветераны боевых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действий</a:t>
            </a:r>
          </a:p>
          <a:p>
            <a:pPr marL="0" indent="0" algn="ctr"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Федеральная льгота (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пп.4 п.5 ст.391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Налоговый кодекс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России):</a:t>
            </a: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Льгота по земельному налогу предоставляется в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 необлагаемой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налогом суммы равной стоимости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600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отношении одного земельного участка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Местная льгота (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пп.4 п.2 ст.4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Решение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Каменск-Уральской городской Думы от 21.09.2011 №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397,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пп.6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п.6.1 ст.6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Думы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Каменского городского округа от 22.11.2012 №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65)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18" y="541976"/>
            <a:ext cx="2489465" cy="1659643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499257"/>
              </p:ext>
            </p:extLst>
          </p:nvPr>
        </p:nvGraphicFramePr>
        <p:xfrm>
          <a:off x="667263" y="3429000"/>
          <a:ext cx="11121082" cy="28532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60541"/>
                <a:gridCol w="5560541"/>
              </a:tblGrid>
              <a:tr h="31485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Каменск-Уральский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городской округ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Каменский городской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округ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53840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Льгота по земельному налогу предоставляется в виде уменьшения налоговой базы на необлагаемую сумму равной:</a:t>
                      </a:r>
                    </a:p>
                    <a:p>
                      <a:pPr marL="0" indent="17780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750 000 </a:t>
                      </a: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рублей в отношении одного из земельных участков, облагаемых </a:t>
                      </a: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</a:t>
                      </a: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налоговой ставке 0,2% (для жилищного строительства </a:t>
                      </a: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</a:t>
                      </a: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индивидуального жилищного строительства; для ведения личного подсобного хозяйства (приусадебные земельные участки); для садоводства или огородничества</a:t>
                      </a: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), не </a:t>
                      </a: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используемых в целях осуществления предпринимательской деятельности;</a:t>
                      </a:r>
                    </a:p>
                    <a:p>
                      <a:pPr marL="0" indent="17780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35 000 </a:t>
                      </a: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рублей на одного налогоплательщика в отношении одного </a:t>
                      </a: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</a:t>
                      </a: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земельных участков по усмотрению налогоплательщика, предназначенных для размещения гаражей, не используемых в целях осуществления предпринимательской деятельности</a:t>
                      </a:r>
                      <a:endParaRPr lang="ru-RU" sz="1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Освобождаются от уплаты земельного налога в отношении одного земельного участка занятых жилищным фондом или приобретенных (предоставленных) для индивидуального жилищного строительства, для личного подсобного хозяйства, садоводства, огородничества или животноводства.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04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Льготы по налогу на имущество </a:t>
            </a:r>
            <a:br>
              <a:rPr lang="ru-RU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физических лиц</a:t>
            </a:r>
            <a:endParaRPr lang="ru-RU" sz="4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7279" y="1750270"/>
            <a:ext cx="9908472" cy="4044320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налоговую льготу имеют следующие категории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налогоплательщиков (п.1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ст.407 Налоговый кодекс Российской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Федерации):</a:t>
            </a:r>
          </a:p>
          <a:p>
            <a:pPr marL="358775" indent="-358775" algn="just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Военнослужащие;</a:t>
            </a:r>
          </a:p>
          <a:p>
            <a:pPr marL="358775" indent="-358775" algn="just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Ветераны боевых действий;</a:t>
            </a:r>
          </a:p>
          <a:p>
            <a:pPr marL="358775" indent="-358775" algn="just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лены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 военнослужащих, потерявших кормильца, признаваемые таковыми в соответствии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Федеральным законом от 27 мая 1998 года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76-ФЗ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статусе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военнослужащих»;</a:t>
            </a:r>
          </a:p>
          <a:p>
            <a:pPr marL="358775" indent="-358775" algn="just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одители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супруги военнослужащих и государственных служащих, погибших при исполнении служебных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обязанностей;</a:t>
            </a:r>
          </a:p>
          <a:p>
            <a:pPr marL="358775" indent="-358775" algn="just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Лица, принимающие (принимавшие) участие в специальной военной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операции;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 algn="just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Члены семьи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участника специальной военной операции; </a:t>
            </a: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членам семьи относятся: супруг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супруга, несовершеннолетние дети, дети старше 18 лет, ставшие инвалидами до достижения ими возраста 18 лет, дети в возрасте до 23 лет, обучающиеся в образовательных организациях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очной форме обучения, лица, находящиеся на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иждивении.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1" y="541976"/>
            <a:ext cx="1955637" cy="130375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1978" y="5279216"/>
            <a:ext cx="1929578" cy="1578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2506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Льготы по налогу на имущество физических лиц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(п.2 ст.407 Налоговый кодекс Российской Федерации)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Налоговая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льгота предоставляется в отношении следующих видов объектов налогообложения: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жилой дом;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квартира или комната;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гараж или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машино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-место;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помещение или сооружение;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хозяйственное строение или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сооружение.</a:t>
            </a:r>
          </a:p>
          <a:p>
            <a:pPr marL="0" indent="449263" algn="just">
              <a:lnSpc>
                <a:spcPct val="100000"/>
              </a:lnSpc>
              <a:spcAft>
                <a:spcPts val="0"/>
              </a:spcAft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Налоговая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льгота предоставляется в размере подлежащей уплате налогоплательщиком суммы налога в отношении объекта налогообложения, находящегося в собственности налогоплательщика и не используемого налогоплательщиком в предпринимательской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деятельности.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49263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Налоговая льгота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предоставляется в отношении одного объекта налогообложения каждого вида по выбору налогоплательщика вне зависимости от количества оснований для применения налоговых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льгот.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679" y="5046428"/>
            <a:ext cx="1589218" cy="13003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40" y="907538"/>
            <a:ext cx="2489465" cy="1659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36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Льготы по транспортному налогу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(пп.14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п.1 ст.4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Закона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от 29.11.2002 №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43-ОЗ)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Льгота предусмотрена гражданам,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принимающим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принимавшим)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территориях Украины,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ДНР, ЛНР,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Запорожской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 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Херсонской области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зарегистрированный на них легковой автомобиль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мощностью двигателя свыше 100 лошадиных сил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 лошадиных сил (свыше 73,55 киловатт до 147,1 киловатт)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включительно.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816" y="4346567"/>
            <a:ext cx="2553728" cy="20894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2" y="-294984"/>
            <a:ext cx="2489465" cy="1659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06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воспользоваться льготой?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845734"/>
            <a:ext cx="10241280" cy="4023360"/>
          </a:xfrm>
        </p:spPr>
        <p:txBody>
          <a:bodyPr>
            <a:normAutofit lnSpcReduction="10000"/>
          </a:bodyPr>
          <a:lstStyle/>
          <a:p>
            <a:pPr marL="271463" indent="-271463" algn="just">
              <a:buFont typeface="Wingdings" panose="05000000000000000000" pitchFamily="2" charset="2"/>
              <a:buChar char="q"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Заявление о предоставлении налоговой льготы по имущественным налогам;</a:t>
            </a:r>
          </a:p>
          <a:p>
            <a:pPr marL="271463" indent="-271463" algn="just">
              <a:buFont typeface="Wingdings" panose="05000000000000000000" pitchFamily="2" charset="2"/>
              <a:buChar char="q"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Документы, подтверждающие право на льготу:</a:t>
            </a:r>
          </a:p>
          <a:p>
            <a:pPr marL="271463" indent="-271463" algn="just">
              <a:buFont typeface="Wingdings" panose="05000000000000000000" pitchFamily="2" charset="2"/>
              <a:buChar char="ü"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ветеранов и участников боевых действии – удостоверение ветерана боевых действий;</a:t>
            </a:r>
          </a:p>
          <a:p>
            <a:pPr marL="271463" indent="-271463" algn="just">
              <a:buFont typeface="Wingdings" panose="05000000000000000000" pitchFamily="2" charset="2"/>
              <a:buChar char="ü"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военнослужащих – контракт или справка из воинской части/военкомата;</a:t>
            </a:r>
          </a:p>
          <a:p>
            <a:pPr marL="271463" indent="-271463" algn="just">
              <a:buFont typeface="Wingdings" panose="05000000000000000000" pitchFamily="2" charset="2"/>
              <a:buChar char="ü"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Члены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 военнослужащих, потерявших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кормильца,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одители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супруги военнослужащих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государственных служащих, погибших при исполнении служебных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обязанностей -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удостоверение, подтверждающий данный статус</a:t>
            </a: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1463" indent="-271463" algn="just">
              <a:buFont typeface="Wingdings" panose="05000000000000000000" pitchFamily="2" charset="2"/>
              <a:buChar char="ü"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участников СВО – справка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подтверждающая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СВО с указанием периода;</a:t>
            </a:r>
          </a:p>
          <a:p>
            <a:pPr marL="271463" indent="-271463" algn="just">
              <a:buFont typeface="Wingdings" panose="05000000000000000000" pitchFamily="2" charset="2"/>
              <a:buChar char="ü"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членов семьи участника СВО (для супруг/супруга – свидетельство о заключении брака,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свидетельство о рождений детей, для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обучающиеся в образовательных организациях по очной форме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 – справка из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образовательного учреждения)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745" y="5188076"/>
            <a:ext cx="1929578" cy="15787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3221"/>
            <a:ext cx="2489465" cy="1659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02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подать заявление на  льготу?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1463" indent="-271463"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личный кабинет налогоплательщика на официальном сайте  ФНС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пользователей данного сервиса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1463" indent="-271463"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 обратиться в любой налоговый орган;</a:t>
            </a:r>
          </a:p>
          <a:p>
            <a:pPr marL="271463" indent="-271463"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Многофункциональный центр предоставления государственных и муниципальных услуг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(МФЦ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745" y="5188076"/>
            <a:ext cx="1929578" cy="15787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2" y="-187891"/>
            <a:ext cx="2489465" cy="1659643"/>
          </a:xfrm>
          <a:prstGeom prst="rect">
            <a:avLst/>
          </a:prstGeom>
        </p:spPr>
      </p:pic>
      <p:sp>
        <p:nvSpPr>
          <p:cNvPr id="6" name="Google Shape;398;p11"/>
          <p:cNvSpPr/>
          <p:nvPr/>
        </p:nvSpPr>
        <p:spPr>
          <a:xfrm>
            <a:off x="1295760" y="4548563"/>
            <a:ext cx="5268966" cy="1279026"/>
          </a:xfrm>
          <a:prstGeom prst="roundRect">
            <a:avLst>
              <a:gd name="adj" fmla="val 4515"/>
            </a:avLst>
          </a:prstGeom>
          <a:solidFill>
            <a:srgbClr val="0164B3">
              <a:alpha val="12156"/>
            </a:srgbClr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 smtClean="0"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  <a:sym typeface="Helvetica Neue"/>
              </a:rPr>
              <a:t>Сайт  ФНС России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 smtClean="0"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  <a:sym typeface="Helvetica Neue"/>
              </a:rPr>
              <a:t>WWW.NALOG.GOV.RU</a:t>
            </a:r>
            <a:endParaRPr sz="2400" b="1" dirty="0"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8057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9CC26709-368C-4D72-9060-94E5B3FF3C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644</TotalTime>
  <Words>385</Words>
  <Application>Microsoft Office PowerPoint</Application>
  <PresentationFormat>Произвольный</PresentationFormat>
  <Paragraphs>51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Ретро</vt:lpstr>
      <vt:lpstr>ИМУЩЕСТВЕННЫЕ НАЛОГИ</vt:lpstr>
      <vt:lpstr>Льготы по земельному налогу</vt:lpstr>
      <vt:lpstr>Льготы по налогу на имущество  физических лиц</vt:lpstr>
      <vt:lpstr>Льготы по налогу на имущество физических лиц</vt:lpstr>
      <vt:lpstr>Льготы по транспортному налогу</vt:lpstr>
      <vt:lpstr>Как воспользоваться льготой?</vt:lpstr>
      <vt:lpstr>Как подать заявление на  льготу?</vt:lpstr>
    </vt:vector>
  </TitlesOfParts>
  <Company>УФНС России по Свердловской области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Имущественные налоги</dc:title>
  <dc:creator>Плотникова Анастасия Ивановна</dc:creator>
  <cp:lastModifiedBy>Slobodchikova</cp:lastModifiedBy>
  <cp:revision>55</cp:revision>
  <cp:lastPrinted>2025-12-01T08:42:35Z</cp:lastPrinted>
  <dcterms:created xsi:type="dcterms:W3CDTF">2024-03-19T05:13:38Z</dcterms:created>
  <dcterms:modified xsi:type="dcterms:W3CDTF">2025-12-01T11:11:53Z</dcterms:modified>
</cp:coreProperties>
</file>