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11"/>
  </p:notesMasterIdLst>
  <p:sldIdLst>
    <p:sldId id="330" r:id="rId3"/>
    <p:sldId id="327" r:id="rId4"/>
    <p:sldId id="339" r:id="rId5"/>
    <p:sldId id="367" r:id="rId6"/>
    <p:sldId id="365" r:id="rId7"/>
    <p:sldId id="337" r:id="rId8"/>
    <p:sldId id="366" r:id="rId9"/>
    <p:sldId id="369" r:id="rId10"/>
  </p:sldIdLst>
  <p:sldSz cx="12192000" cy="6858000"/>
  <p:notesSz cx="6799263" cy="98758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Назаров Дмитрий Михайлович" initials="НДМ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2470"/>
    <a:srgbClr val="0992FF"/>
    <a:srgbClr val="594F8C"/>
    <a:srgbClr val="A5A5A5"/>
    <a:srgbClr val="3D30BB"/>
    <a:srgbClr val="92D050"/>
    <a:srgbClr val="5B9BD5"/>
    <a:srgbClr val="FFC000"/>
    <a:srgbClr val="ED7D31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92" autoAdjust="0"/>
    <p:restoredTop sz="94639" autoAdjust="0"/>
  </p:normalViewPr>
  <p:slideViewPr>
    <p:cSldViewPr snapToGrid="0" showGuides="1">
      <p:cViewPr varScale="1">
        <p:scale>
          <a:sx n="69" d="100"/>
          <a:sy n="69" d="100"/>
        </p:scale>
        <p:origin x="72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088" cy="49434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587" y="0"/>
            <a:ext cx="2947088" cy="49434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039A5A-FD26-4EFB-9456-F4F07F831F0B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41363"/>
            <a:ext cx="658336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609" y="4690747"/>
            <a:ext cx="5440046" cy="44443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9915"/>
            <a:ext cx="2947088" cy="4943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587" y="9379915"/>
            <a:ext cx="2947088" cy="4943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6DEA3C-76D3-4A5C-8AEF-F9CC63D2E1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509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960" y="4321173"/>
            <a:ext cx="5487682" cy="40937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2625"/>
            <a:ext cx="6065838" cy="34115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96304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1219170" lvl="1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828754" lvl="2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39" lvl="3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3047924" lvl="4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16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6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6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902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Два объекта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1219170" lvl="1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828754" lvl="2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39" lvl="3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3047924" lvl="4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1219170" lvl="1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828754" lvl="2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39" lvl="3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3047924" lvl="4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9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9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9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45532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Сравнение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0"/>
          <p:cNvSpPr txBox="1"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2400" b="1"/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2000" b="1"/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800" b="1"/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5pPr>
            <a:lvl6pPr marL="3657509" lvl="5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6pPr>
            <a:lvl7pPr marL="4267093" lvl="6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7pPr>
            <a:lvl8pPr marL="4876678" lvl="7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8pPr>
            <a:lvl9pPr marL="5486263" lvl="8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0"/>
          <p:cNvSpPr txBox="1">
            <a:spLocks noGrp="1"/>
          </p:cNvSpPr>
          <p:nvPr>
            <p:ph type="body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1219170" lvl="1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828754" lvl="2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39" lvl="3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3047924" lvl="4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0"/>
          <p:cNvSpPr txBox="1">
            <a:spLocks noGrp="1"/>
          </p:cNvSpPr>
          <p:nvPr>
            <p:ph type="body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2400" b="1"/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2000" b="1"/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800" b="1"/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5pPr>
            <a:lvl6pPr marL="3657509" lvl="5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6pPr>
            <a:lvl7pPr marL="4267093" lvl="6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7pPr>
            <a:lvl8pPr marL="4876678" lvl="7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8pPr>
            <a:lvl9pPr marL="5486263" lvl="8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0"/>
          <p:cNvSpPr txBox="1">
            <a:spLocks noGrp="1"/>
          </p:cNvSpPr>
          <p:nvPr>
            <p:ph type="body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1219170" lvl="1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828754" lvl="2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39" lvl="3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3047924" lvl="4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01359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Только заголовок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1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7804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Пустой слайд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2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2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2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953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Объект с подписью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3"/>
          <p:cNvSpPr txBox="1">
            <a:spLocks noGrp="1"/>
          </p:cNvSpPr>
          <p:nvPr>
            <p:ph type="body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507987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3200"/>
            </a:lvl1pPr>
            <a:lvl2pPr marL="1219170" lvl="1" indent="-48258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800"/>
            </a:lvl2pPr>
            <a:lvl3pPr marL="1828754" lvl="2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400"/>
            </a:lvl3pPr>
            <a:lvl4pPr marL="2438339" lvl="3" indent="-4317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2000"/>
            </a:lvl4pPr>
            <a:lvl5pPr marL="3047924" lvl="4" indent="-4317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2000"/>
            </a:lvl5pPr>
            <a:lvl6pPr marL="3657509" lvl="5" indent="-4317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2000"/>
            </a:lvl6pPr>
            <a:lvl7pPr marL="4267093" lvl="6" indent="-4317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2000"/>
            </a:lvl7pPr>
            <a:lvl8pPr marL="4876678" lvl="7" indent="-4317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2000"/>
            </a:lvl8pPr>
            <a:lvl9pPr marL="5486263" lvl="8" indent="-4317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3"/>
          <p:cNvSpPr txBox="1">
            <a:spLocks noGrp="1"/>
          </p:cNvSpPr>
          <p:nvPr>
            <p:ph type="body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/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400"/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1200"/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5pPr>
            <a:lvl6pPr marL="3657509" lvl="5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6pPr>
            <a:lvl7pPr marL="4267093" lvl="6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7pPr>
            <a:lvl8pPr marL="4876678" lvl="7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8pPr>
            <a:lvl9pPr marL="5486263" lvl="8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3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3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3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87339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Рисунок с подписью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4"/>
          <p:cNvSpPr>
            <a:spLocks noGrp="1"/>
          </p:cNvSpPr>
          <p:nvPr>
            <p:ph type="pic" idx="2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4"/>
          <p:cNvSpPr txBox="1">
            <a:spLocks noGrp="1"/>
          </p:cNvSpPr>
          <p:nvPr>
            <p:ph type="body" idx="1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600"/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400"/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1200"/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5pPr>
            <a:lvl6pPr marL="3657509" lvl="5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6pPr>
            <a:lvl7pPr marL="4267093" lvl="6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7pPr>
            <a:lvl8pPr marL="4876678" lvl="7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8pPr>
            <a:lvl9pPr marL="5486263" lvl="8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4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4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4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34089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Заголовок и вертикальный текст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5"/>
            <a:ext cx="4351339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1219170" lvl="1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828754" lvl="2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39" lvl="3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3047924" lvl="4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5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5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5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818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Вертикальный заголовок и текст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6"/>
          <p:cNvSpPr txBox="1">
            <a:spLocks noGrp="1"/>
          </p:cNvSpPr>
          <p:nvPr>
            <p:ph type="title"/>
          </p:nvPr>
        </p:nvSpPr>
        <p:spPr>
          <a:xfrm rot="5400000">
            <a:off x="7133431" y="1956595"/>
            <a:ext cx="5811839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5"/>
            <a:ext cx="5811839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1219170" lvl="1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828754" lvl="2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2438339" lvl="3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3047924" lvl="4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6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6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6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20232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425657" y="2540587"/>
            <a:ext cx="5340684" cy="590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50" b="0" i="0">
                <a:solidFill>
                  <a:srgbClr val="594F8C"/>
                </a:solidFill>
                <a:latin typeface="Calibri-Light"/>
                <a:cs typeface="Calibri-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12/3/2025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682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49542" y="432843"/>
            <a:ext cx="9492914" cy="473206"/>
          </a:xfrm>
        </p:spPr>
        <p:txBody>
          <a:bodyPr lIns="0" tIns="0" rIns="0" bIns="0"/>
          <a:lstStyle>
            <a:lvl1pPr>
              <a:defRPr sz="3075" b="0" i="0">
                <a:solidFill>
                  <a:srgbClr val="594F8C"/>
                </a:solidFill>
                <a:latin typeface="MyriadPro-Cond"/>
                <a:cs typeface="MyriadPro-C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12/3/2025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071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49542" y="432843"/>
            <a:ext cx="9492914" cy="473206"/>
          </a:xfrm>
        </p:spPr>
        <p:txBody>
          <a:bodyPr lIns="0" tIns="0" rIns="0" bIns="0"/>
          <a:lstStyle>
            <a:lvl1pPr>
              <a:defRPr sz="3075" b="0" i="0">
                <a:solidFill>
                  <a:srgbClr val="594F8C"/>
                </a:solidFill>
                <a:latin typeface="MyriadPro-Cond"/>
                <a:cs typeface="MyriadPro-C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12/3/2025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8339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49542" y="432843"/>
            <a:ext cx="9492914" cy="473206"/>
          </a:xfrm>
        </p:spPr>
        <p:txBody>
          <a:bodyPr lIns="0" tIns="0" rIns="0" bIns="0"/>
          <a:lstStyle>
            <a:lvl1pPr>
              <a:defRPr sz="3075" b="0" i="0">
                <a:solidFill>
                  <a:srgbClr val="594F8C"/>
                </a:solidFill>
                <a:latin typeface="MyriadPro-Cond"/>
                <a:cs typeface="MyriadPro-C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12/3/2025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6678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12/3/2025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081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5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endParaRPr kern="0"/>
          </a:p>
        </p:txBody>
      </p:sp>
      <p:sp>
        <p:nvSpPr>
          <p:cNvPr id="9" name="Google Shape;9;p15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endParaRPr kern="0"/>
          </a:p>
        </p:txBody>
      </p:sp>
      <p:sp>
        <p:nvSpPr>
          <p:cNvPr id="10" name="Google Shape;10;p15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 kern="0"/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kern="0"/>
          </a:p>
        </p:txBody>
      </p:sp>
    </p:spTree>
    <p:extLst>
      <p:ext uri="{BB962C8B-B14F-4D97-AF65-F5344CB8AC3E}">
        <p14:creationId xmlns:p14="http://schemas.microsoft.com/office/powerpoint/2010/main" val="220191791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49542" y="432843"/>
            <a:ext cx="9492914" cy="6309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00" b="0" i="0">
                <a:solidFill>
                  <a:srgbClr val="594F8C"/>
                </a:solidFill>
                <a:latin typeface="MyriadPro-Cond"/>
                <a:cs typeface="MyriadPro-C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784225" y="1692478"/>
            <a:ext cx="655462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12/3/2025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782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00">
        <a:defRPr>
          <a:latin typeface="+mn-lt"/>
          <a:ea typeface="+mn-ea"/>
          <a:cs typeface="+mn-cs"/>
        </a:defRPr>
      </a:lvl2pPr>
      <a:lvl3pPr marL="685800">
        <a:defRPr>
          <a:latin typeface="+mn-lt"/>
          <a:ea typeface="+mn-ea"/>
          <a:cs typeface="+mn-cs"/>
        </a:defRPr>
      </a:lvl3pPr>
      <a:lvl4pPr marL="1028700">
        <a:defRPr>
          <a:latin typeface="+mn-lt"/>
          <a:ea typeface="+mn-ea"/>
          <a:cs typeface="+mn-cs"/>
        </a:defRPr>
      </a:lvl4pPr>
      <a:lvl5pPr marL="1371600">
        <a:defRPr>
          <a:latin typeface="+mn-lt"/>
          <a:ea typeface="+mn-ea"/>
          <a:cs typeface="+mn-cs"/>
        </a:defRPr>
      </a:lvl5pPr>
      <a:lvl6pPr marL="1714500">
        <a:defRPr>
          <a:latin typeface="+mn-lt"/>
          <a:ea typeface="+mn-ea"/>
          <a:cs typeface="+mn-cs"/>
        </a:defRPr>
      </a:lvl6pPr>
      <a:lvl7pPr marL="2057400">
        <a:defRPr>
          <a:latin typeface="+mn-lt"/>
          <a:ea typeface="+mn-ea"/>
          <a:cs typeface="+mn-cs"/>
        </a:defRPr>
      </a:lvl7pPr>
      <a:lvl8pPr marL="2400300">
        <a:defRPr>
          <a:latin typeface="+mn-lt"/>
          <a:ea typeface="+mn-ea"/>
          <a:cs typeface="+mn-cs"/>
        </a:defRPr>
      </a:lvl8pPr>
      <a:lvl9pPr marL="27432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24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23.jpeg"/><Relationship Id="rId2" Type="http://schemas.openxmlformats.org/officeDocument/2006/relationships/image" Target="../media/image19.jpeg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21.jpe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30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29.png"/><Relationship Id="rId2" Type="http://schemas.openxmlformats.org/officeDocument/2006/relationships/image" Target="../media/image25.jpeg"/><Relationship Id="rId16" Type="http://schemas.openxmlformats.org/officeDocument/2006/relationships/image" Target="../media/image28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27.jpe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1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1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20.jpeg"/><Relationship Id="rId17" Type="http://schemas.openxmlformats.org/officeDocument/2006/relationships/image" Target="../media/image19.jpeg"/><Relationship Id="rId2" Type="http://schemas.openxmlformats.org/officeDocument/2006/relationships/image" Target="../media/image3.png"/><Relationship Id="rId16" Type="http://schemas.openxmlformats.org/officeDocument/2006/relationships/image" Target="../media/image23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24.jpe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26.jpeg"/><Relationship Id="rId17" Type="http://schemas.openxmlformats.org/officeDocument/2006/relationships/image" Target="../media/image25.jpeg"/><Relationship Id="rId2" Type="http://schemas.openxmlformats.org/officeDocument/2006/relationships/image" Target="../media/image3.png"/><Relationship Id="rId16" Type="http://schemas.openxmlformats.org/officeDocument/2006/relationships/image" Target="../media/image27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30.jpe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7393C0B-C635-A745-B96D-839C2846E7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0408" y="2939713"/>
            <a:ext cx="2612191" cy="3918287"/>
          </a:xfrm>
          <a:prstGeom prst="rect">
            <a:avLst/>
          </a:prstGeom>
        </p:spPr>
      </p:pic>
      <p:pic>
        <p:nvPicPr>
          <p:cNvPr id="2051" name="Picture 3" descr="R:\Материалы для обучения\Общие\Логотип\Логотипы\jpg png\Логотип WEB 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21" y="224108"/>
            <a:ext cx="3137448" cy="92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Google Shape;88;p1"/>
          <p:cNvSpPr txBox="1"/>
          <p:nvPr/>
        </p:nvSpPr>
        <p:spPr>
          <a:xfrm>
            <a:off x="472929" y="5465728"/>
            <a:ext cx="5548985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ru-RU" sz="1600" b="1" kern="0" dirty="0">
                <a:solidFill>
                  <a:srgbClr val="A5A5A5"/>
                </a:solidFill>
                <a:latin typeface="Verdana"/>
                <a:ea typeface="Verdana"/>
                <a:cs typeface="Verdana"/>
                <a:sym typeface="Verdana"/>
              </a:rPr>
              <a:t>Елена Анатольевна </a:t>
            </a:r>
            <a:r>
              <a:rPr lang="ru-RU" sz="1600" b="1" kern="0" dirty="0" err="1">
                <a:solidFill>
                  <a:srgbClr val="A5A5A5"/>
                </a:solidFill>
                <a:latin typeface="Verdana"/>
                <a:ea typeface="Verdana"/>
                <a:cs typeface="Verdana"/>
                <a:sym typeface="Verdana"/>
              </a:rPr>
              <a:t>Альшиц</a:t>
            </a:r>
            <a:endParaRPr lang="ru-RU" sz="1600" b="1" kern="0" dirty="0">
              <a:solidFill>
                <a:srgbClr val="A5A5A5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buClr>
                <a:srgbClr val="000000"/>
              </a:buClr>
              <a:buFont typeface="Arial"/>
              <a:buNone/>
            </a:pPr>
            <a:r>
              <a:rPr lang="ru-RU" sz="1600" b="1" kern="0" dirty="0">
                <a:solidFill>
                  <a:srgbClr val="A5A5A5"/>
                </a:solidFill>
                <a:latin typeface="Verdana"/>
                <a:ea typeface="Verdana"/>
                <a:cs typeface="Verdana"/>
                <a:sym typeface="Verdana"/>
              </a:rPr>
              <a:t>Управляющий ОСФР </a:t>
            </a:r>
          </a:p>
          <a:p>
            <a:pPr>
              <a:buClr>
                <a:srgbClr val="000000"/>
              </a:buClr>
              <a:buFont typeface="Arial"/>
              <a:buNone/>
            </a:pPr>
            <a:r>
              <a:rPr lang="ru-RU" sz="1600" b="1" kern="0" dirty="0">
                <a:solidFill>
                  <a:srgbClr val="A5A5A5"/>
                </a:solidFill>
                <a:latin typeface="Verdana"/>
                <a:ea typeface="Verdana"/>
                <a:cs typeface="Verdana"/>
                <a:sym typeface="Verdana"/>
              </a:rPr>
              <a:t>по Свердловской области</a:t>
            </a:r>
            <a:endParaRPr sz="1867" kern="0" dirty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" name="Google Shape;89;p1"/>
          <p:cNvSpPr txBox="1"/>
          <p:nvPr/>
        </p:nvSpPr>
        <p:spPr>
          <a:xfrm>
            <a:off x="472929" y="1274976"/>
            <a:ext cx="10906271" cy="3087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lnSpc>
                <a:spcPct val="107000"/>
              </a:lnSpc>
              <a:buClr>
                <a:srgbClr val="000000"/>
              </a:buClr>
              <a:buFont typeface="Arial"/>
              <a:buNone/>
            </a:pPr>
            <a:r>
              <a:rPr lang="ru-RU" sz="3600" b="1" kern="0" dirty="0">
                <a:solidFill>
                  <a:srgbClr val="594F8C"/>
                </a:solidFill>
                <a:latin typeface="Verdana"/>
                <a:ea typeface="Verdana"/>
                <a:cs typeface="Verdana"/>
                <a:sym typeface="Verdana"/>
              </a:rPr>
              <a:t>САНАТОРНО-КУРОРТНОЕ ЛЕЧЕНИЕ </a:t>
            </a:r>
          </a:p>
          <a:p>
            <a:pPr>
              <a:lnSpc>
                <a:spcPct val="107000"/>
              </a:lnSpc>
              <a:buClr>
                <a:srgbClr val="000000"/>
              </a:buClr>
              <a:buFont typeface="Arial"/>
              <a:buNone/>
            </a:pPr>
            <a:r>
              <a:rPr lang="ru-RU" sz="3600" b="1" kern="0" dirty="0">
                <a:solidFill>
                  <a:srgbClr val="594F8C"/>
                </a:solidFill>
                <a:latin typeface="Verdana"/>
                <a:ea typeface="Verdana"/>
                <a:cs typeface="Verdana"/>
                <a:sym typeface="Verdana"/>
              </a:rPr>
              <a:t>И МЕДИЦИНСКАЯ РЕАБИЛИТАЦИЯ УЧАСТНИКОВ СПЕЦИАЛЬНОЙ </a:t>
            </a:r>
          </a:p>
          <a:p>
            <a:pPr>
              <a:lnSpc>
                <a:spcPct val="107000"/>
              </a:lnSpc>
              <a:buClr>
                <a:srgbClr val="000000"/>
              </a:buClr>
              <a:buFont typeface="Arial"/>
              <a:buNone/>
            </a:pPr>
            <a:r>
              <a:rPr lang="ru-RU" sz="3600" b="1" kern="0" dirty="0">
                <a:solidFill>
                  <a:srgbClr val="594F8C"/>
                </a:solidFill>
                <a:latin typeface="Verdana"/>
                <a:ea typeface="Verdana"/>
                <a:cs typeface="Verdana"/>
                <a:sym typeface="Verdana"/>
              </a:rPr>
              <a:t>ВОЕННОЙ ОПЕРАЦИИ В ЦЕНТРАХ РЕАБИЛИТАЦИИ ФОНДА</a:t>
            </a:r>
          </a:p>
        </p:txBody>
      </p:sp>
    </p:spTree>
    <p:extLst>
      <p:ext uri="{BB962C8B-B14F-4D97-AF65-F5344CB8AC3E}">
        <p14:creationId xmlns:p14="http://schemas.microsoft.com/office/powerpoint/2010/main" val="919383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3168" y="458882"/>
            <a:ext cx="9208481" cy="95603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algn="l" rtl="0">
              <a:spcBef>
                <a:spcPts val="75"/>
              </a:spcBef>
            </a:pPr>
            <a:r>
              <a:rPr lang="ru-RU" kern="1200" spc="26" dirty="0"/>
              <a:t>СКЛ И МР В ЦЕНТРАХ РЕАБИЛИТАЦИИ СФР ДЛЯ УЧАСТНИКОВ СВО</a:t>
            </a:r>
          </a:p>
        </p:txBody>
      </p:sp>
      <p:grpSp>
        <p:nvGrpSpPr>
          <p:cNvPr id="49" name="Group 7">
            <a:extLst>
              <a:ext uri="{FF2B5EF4-FFF2-40B4-BE49-F238E27FC236}">
                <a16:creationId xmlns:a16="http://schemas.microsoft.com/office/drawing/2014/main" id="{538F7229-4659-5D45-A405-B15808C76DFC}"/>
              </a:ext>
            </a:extLst>
          </p:cNvPr>
          <p:cNvGrpSpPr/>
          <p:nvPr/>
        </p:nvGrpSpPr>
        <p:grpSpPr>
          <a:xfrm>
            <a:off x="476246" y="360007"/>
            <a:ext cx="685839" cy="806645"/>
            <a:chOff x="634994" y="480009"/>
            <a:chExt cx="914452" cy="1075526"/>
          </a:xfrm>
        </p:grpSpPr>
        <p:pic>
          <p:nvPicPr>
            <p:cNvPr id="50" name="object 3">
              <a:extLst>
                <a:ext uri="{FF2B5EF4-FFF2-40B4-BE49-F238E27FC236}">
                  <a16:creationId xmlns:a16="http://schemas.microsoft.com/office/drawing/2014/main" id="{9D43A794-0D8F-1B48-91F7-5DD4729EA932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7218" y="1352696"/>
              <a:ext cx="163266" cy="78676"/>
            </a:xfrm>
            <a:prstGeom prst="rect">
              <a:avLst/>
            </a:prstGeom>
          </p:spPr>
        </p:pic>
        <p:pic>
          <p:nvPicPr>
            <p:cNvPr id="51" name="object 4">
              <a:extLst>
                <a:ext uri="{FF2B5EF4-FFF2-40B4-BE49-F238E27FC236}">
                  <a16:creationId xmlns:a16="http://schemas.microsoft.com/office/drawing/2014/main" id="{428F637C-6B81-D047-B2ED-50CAC52D181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2641" y="1353580"/>
              <a:ext cx="341118" cy="89957"/>
            </a:xfrm>
            <a:prstGeom prst="rect">
              <a:avLst/>
            </a:prstGeom>
          </p:spPr>
        </p:pic>
        <p:sp>
          <p:nvSpPr>
            <p:cNvPr id="52" name="object 5">
              <a:extLst>
                <a:ext uri="{FF2B5EF4-FFF2-40B4-BE49-F238E27FC236}">
                  <a16:creationId xmlns:a16="http://schemas.microsoft.com/office/drawing/2014/main" id="{8AB4194F-E5B0-834D-B959-F2EBD751F2F0}"/>
                </a:ext>
              </a:extLst>
            </p:cNvPr>
            <p:cNvSpPr/>
            <p:nvPr/>
          </p:nvSpPr>
          <p:spPr>
            <a:xfrm>
              <a:off x="1192096" y="1353577"/>
              <a:ext cx="62230" cy="77470"/>
            </a:xfrm>
            <a:custGeom>
              <a:avLst/>
              <a:gdLst/>
              <a:ahLst/>
              <a:cxnLst/>
              <a:rect l="l" t="t" r="r" b="b"/>
              <a:pathLst>
                <a:path w="62230" h="77469">
                  <a:moveTo>
                    <a:pt x="10883" y="0"/>
                  </a:moveTo>
                  <a:lnTo>
                    <a:pt x="0" y="0"/>
                  </a:lnTo>
                  <a:lnTo>
                    <a:pt x="0" y="76923"/>
                  </a:lnTo>
                  <a:lnTo>
                    <a:pt x="31750" y="76923"/>
                  </a:lnTo>
                  <a:lnTo>
                    <a:pt x="44600" y="75284"/>
                  </a:lnTo>
                  <a:lnTo>
                    <a:pt x="54124" y="70399"/>
                  </a:lnTo>
                  <a:lnTo>
                    <a:pt x="55698" y="68249"/>
                  </a:lnTo>
                  <a:lnTo>
                    <a:pt x="10883" y="68249"/>
                  </a:lnTo>
                  <a:lnTo>
                    <a:pt x="10883" y="35483"/>
                  </a:lnTo>
                  <a:lnTo>
                    <a:pt x="56574" y="35483"/>
                  </a:lnTo>
                  <a:lnTo>
                    <a:pt x="54738" y="32935"/>
                  </a:lnTo>
                  <a:lnTo>
                    <a:pt x="45848" y="28348"/>
                  </a:lnTo>
                  <a:lnTo>
                    <a:pt x="33731" y="26809"/>
                  </a:lnTo>
                  <a:lnTo>
                    <a:pt x="10883" y="26809"/>
                  </a:lnTo>
                  <a:lnTo>
                    <a:pt x="10883" y="0"/>
                  </a:lnTo>
                  <a:close/>
                </a:path>
                <a:path w="62230" h="77469">
                  <a:moveTo>
                    <a:pt x="56574" y="35483"/>
                  </a:moveTo>
                  <a:lnTo>
                    <a:pt x="44170" y="35483"/>
                  </a:lnTo>
                  <a:lnTo>
                    <a:pt x="51079" y="40436"/>
                  </a:lnTo>
                  <a:lnTo>
                    <a:pt x="51079" y="51320"/>
                  </a:lnTo>
                  <a:lnTo>
                    <a:pt x="49782" y="58643"/>
                  </a:lnTo>
                  <a:lnTo>
                    <a:pt x="45972" y="63942"/>
                  </a:lnTo>
                  <a:lnTo>
                    <a:pt x="39769" y="67163"/>
                  </a:lnTo>
                  <a:lnTo>
                    <a:pt x="31292" y="68249"/>
                  </a:lnTo>
                  <a:lnTo>
                    <a:pt x="55698" y="68249"/>
                  </a:lnTo>
                  <a:lnTo>
                    <a:pt x="60042" y="62318"/>
                  </a:lnTo>
                  <a:lnTo>
                    <a:pt x="62077" y="51092"/>
                  </a:lnTo>
                  <a:lnTo>
                    <a:pt x="60211" y="40531"/>
                  </a:lnTo>
                  <a:lnTo>
                    <a:pt x="56574" y="35483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53" name="object 6">
              <a:extLst>
                <a:ext uri="{FF2B5EF4-FFF2-40B4-BE49-F238E27FC236}">
                  <a16:creationId xmlns:a16="http://schemas.microsoft.com/office/drawing/2014/main" id="{5A890D2E-372D-034F-A0FE-C20ED8F9A6E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74796" y="1353580"/>
              <a:ext cx="66154" cy="76911"/>
            </a:xfrm>
            <a:prstGeom prst="rect">
              <a:avLst/>
            </a:prstGeom>
          </p:spPr>
        </p:pic>
        <p:pic>
          <p:nvPicPr>
            <p:cNvPr id="54" name="object 7">
              <a:extLst>
                <a:ext uri="{FF2B5EF4-FFF2-40B4-BE49-F238E27FC236}">
                  <a16:creationId xmlns:a16="http://schemas.microsoft.com/office/drawing/2014/main" id="{2BFCEB57-CE55-F047-975F-66C26D02F08B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69272" y="1353577"/>
              <a:ext cx="85153" cy="76923"/>
            </a:xfrm>
            <a:prstGeom prst="rect">
              <a:avLst/>
            </a:prstGeom>
          </p:spPr>
        </p:pic>
        <p:sp>
          <p:nvSpPr>
            <p:cNvPr id="55" name="object 8">
              <a:extLst>
                <a:ext uri="{FF2B5EF4-FFF2-40B4-BE49-F238E27FC236}">
                  <a16:creationId xmlns:a16="http://schemas.microsoft.com/office/drawing/2014/main" id="{354DB75E-5E26-9844-B123-B3BDAEBD765E}"/>
                </a:ext>
              </a:extLst>
            </p:cNvPr>
            <p:cNvSpPr/>
            <p:nvPr/>
          </p:nvSpPr>
          <p:spPr>
            <a:xfrm>
              <a:off x="1482771" y="1353580"/>
              <a:ext cx="66675" cy="77470"/>
            </a:xfrm>
            <a:custGeom>
              <a:avLst/>
              <a:gdLst/>
              <a:ahLst/>
              <a:cxnLst/>
              <a:rect l="l" t="t" r="r" b="b"/>
              <a:pathLst>
                <a:path w="66675" h="77469">
                  <a:moveTo>
                    <a:pt x="66471" y="0"/>
                  </a:moveTo>
                  <a:lnTo>
                    <a:pt x="56349" y="0"/>
                  </a:lnTo>
                  <a:lnTo>
                    <a:pt x="10871" y="59334"/>
                  </a:lnTo>
                  <a:lnTo>
                    <a:pt x="10871" y="0"/>
                  </a:lnTo>
                  <a:lnTo>
                    <a:pt x="0" y="0"/>
                  </a:lnTo>
                  <a:lnTo>
                    <a:pt x="0" y="76911"/>
                  </a:lnTo>
                  <a:lnTo>
                    <a:pt x="10096" y="76911"/>
                  </a:lnTo>
                  <a:lnTo>
                    <a:pt x="55689" y="17691"/>
                  </a:lnTo>
                  <a:lnTo>
                    <a:pt x="55689" y="76911"/>
                  </a:lnTo>
                  <a:lnTo>
                    <a:pt x="66471" y="76911"/>
                  </a:lnTo>
                  <a:lnTo>
                    <a:pt x="66471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56" name="object 9">
              <a:extLst>
                <a:ext uri="{FF2B5EF4-FFF2-40B4-BE49-F238E27FC236}">
                  <a16:creationId xmlns:a16="http://schemas.microsoft.com/office/drawing/2014/main" id="{74F71148-B61D-D043-9C6D-32C3B4CAF077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4994" y="1464464"/>
              <a:ext cx="188554" cy="82626"/>
            </a:xfrm>
            <a:prstGeom prst="rect">
              <a:avLst/>
            </a:prstGeom>
          </p:spPr>
        </p:pic>
        <p:pic>
          <p:nvPicPr>
            <p:cNvPr id="57" name="object 10">
              <a:extLst>
                <a:ext uri="{FF2B5EF4-FFF2-40B4-BE49-F238E27FC236}">
                  <a16:creationId xmlns:a16="http://schemas.microsoft.com/office/drawing/2014/main" id="{11025285-1ADD-634C-83AE-98258F76EA7C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45724" y="1467309"/>
              <a:ext cx="164275" cy="88226"/>
            </a:xfrm>
            <a:prstGeom prst="rect">
              <a:avLst/>
            </a:prstGeom>
          </p:spPr>
        </p:pic>
        <p:pic>
          <p:nvPicPr>
            <p:cNvPr id="58" name="object 11">
              <a:extLst>
                <a:ext uri="{FF2B5EF4-FFF2-40B4-BE49-F238E27FC236}">
                  <a16:creationId xmlns:a16="http://schemas.microsoft.com/office/drawing/2014/main" id="{D229A563-FC74-4640-A3F3-2C25EDC29855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7757" y="1466442"/>
              <a:ext cx="319289" cy="78663"/>
            </a:xfrm>
            <a:prstGeom prst="rect">
              <a:avLst/>
            </a:prstGeom>
          </p:spPr>
        </p:pic>
        <p:pic>
          <p:nvPicPr>
            <p:cNvPr id="59" name="object 12">
              <a:extLst>
                <a:ext uri="{FF2B5EF4-FFF2-40B4-BE49-F238E27FC236}">
                  <a16:creationId xmlns:a16="http://schemas.microsoft.com/office/drawing/2014/main" id="{954E9F5D-1DC8-0B41-BACC-0C9B0D5929E2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96605" y="1467312"/>
              <a:ext cx="66471" cy="76911"/>
            </a:xfrm>
            <a:prstGeom prst="rect">
              <a:avLst/>
            </a:prstGeom>
          </p:spPr>
        </p:pic>
        <p:pic>
          <p:nvPicPr>
            <p:cNvPr id="60" name="object 13">
              <a:extLst>
                <a:ext uri="{FF2B5EF4-FFF2-40B4-BE49-F238E27FC236}">
                  <a16:creationId xmlns:a16="http://schemas.microsoft.com/office/drawing/2014/main" id="{69111D9D-DE7B-BA48-B874-D1CCCA2C2B5B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82771" y="1467312"/>
              <a:ext cx="66471" cy="76911"/>
            </a:xfrm>
            <a:prstGeom prst="rect">
              <a:avLst/>
            </a:prstGeom>
          </p:spPr>
        </p:pic>
        <p:sp>
          <p:nvSpPr>
            <p:cNvPr id="61" name="object 14">
              <a:extLst>
                <a:ext uri="{FF2B5EF4-FFF2-40B4-BE49-F238E27FC236}">
                  <a16:creationId xmlns:a16="http://schemas.microsoft.com/office/drawing/2014/main" id="{788AF0CC-46EE-6748-98AB-F714A52C2716}"/>
                </a:ext>
              </a:extLst>
            </p:cNvPr>
            <p:cNvSpPr/>
            <p:nvPr/>
          </p:nvSpPr>
          <p:spPr>
            <a:xfrm>
              <a:off x="1489430" y="1331849"/>
              <a:ext cx="54610" cy="8255"/>
            </a:xfrm>
            <a:custGeom>
              <a:avLst/>
              <a:gdLst/>
              <a:ahLst/>
              <a:cxnLst/>
              <a:rect l="l" t="t" r="r" b="b"/>
              <a:pathLst>
                <a:path w="54609" h="8255">
                  <a:moveTo>
                    <a:pt x="54533" y="0"/>
                  </a:moveTo>
                  <a:lnTo>
                    <a:pt x="0" y="0"/>
                  </a:lnTo>
                  <a:lnTo>
                    <a:pt x="0" y="8115"/>
                  </a:lnTo>
                  <a:lnTo>
                    <a:pt x="54533" y="8115"/>
                  </a:lnTo>
                  <a:lnTo>
                    <a:pt x="54533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62" name="object 15">
              <a:extLst>
                <a:ext uri="{FF2B5EF4-FFF2-40B4-BE49-F238E27FC236}">
                  <a16:creationId xmlns:a16="http://schemas.microsoft.com/office/drawing/2014/main" id="{EB65338B-07AD-4248-8FA6-7B6B79D06F08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4093" y="480009"/>
              <a:ext cx="895848" cy="769188"/>
            </a:xfrm>
            <a:prstGeom prst="rect">
              <a:avLst/>
            </a:prstGeom>
          </p:spPr>
        </p:pic>
      </p:grpSp>
      <p:pic>
        <p:nvPicPr>
          <p:cNvPr id="63" name="Picture 30">
            <a:extLst>
              <a:ext uri="{FF2B5EF4-FFF2-40B4-BE49-F238E27FC236}">
                <a16:creationId xmlns:a16="http://schemas.microsoft.com/office/drawing/2014/main" id="{F70FF60C-7341-964B-8440-4C1F2C70E60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63466">
            <a:off x="-3206374" y="2979729"/>
            <a:ext cx="8101383" cy="1132532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771908" y="1752973"/>
            <a:ext cx="9713848" cy="640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4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r>
              <a:rPr lang="ru-RU" dirty="0"/>
              <a:t>С </a:t>
            </a:r>
            <a:r>
              <a:rPr lang="ru-RU" b="1" dirty="0">
                <a:solidFill>
                  <a:srgbClr val="C62470"/>
                </a:solidFill>
              </a:rPr>
              <a:t>1 ЯНВАРЯ 2025 ГОДА </a:t>
            </a:r>
            <a:r>
              <a:rPr lang="ru-RU" dirty="0"/>
              <a:t>ВЕТЕРАНЫ СВО ИМЕЮТ ПРАВО НА МЕДИЦИНСКУЮ РЕАБИЛИТАЦИЮ И САНАТОРНО-КУРОРТНОЕ ЛЕЧЕНИЕ В ЦЕНТРАХ РЕАБИЛИТАЦИИ СОЦИАЛЬНОГО ФОНДА РОССИИ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53168" y="2573792"/>
            <a:ext cx="10114156" cy="1748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4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endParaRPr lang="ru-RU" dirty="0"/>
          </a:p>
          <a:p>
            <a:r>
              <a:rPr lang="ru-RU" b="1" dirty="0"/>
              <a:t>ОСНОВНЫЕ УСЛОВИЯ: </a:t>
            </a:r>
          </a:p>
          <a:p>
            <a:endParaRPr lang="ru-RU" sz="400" dirty="0"/>
          </a:p>
          <a:p>
            <a:pPr marL="285750" indent="-285750">
              <a:buClr>
                <a:srgbClr val="C62470"/>
              </a:buClr>
              <a:buFont typeface="Arial" panose="020B0604020202020204" pitchFamily="34" charset="0"/>
              <a:buChar char="•"/>
            </a:pPr>
            <a:r>
              <a:rPr lang="ru-RU" dirty="0"/>
              <a:t>НАЛИЧИЕ СТАТУСА УЧАСТНИКА СВО </a:t>
            </a:r>
          </a:p>
          <a:p>
            <a:pPr marL="285750" indent="-285750">
              <a:buClr>
                <a:srgbClr val="C62470"/>
              </a:buClr>
              <a:buFont typeface="Arial" panose="020B0604020202020204" pitchFamily="34" charset="0"/>
              <a:buChar char="•"/>
            </a:pPr>
            <a:r>
              <a:rPr lang="ru-RU" dirty="0"/>
              <a:t>УДОСТОВЕРЕНИЯ ВЕТЕРАНА БОЕВЫХ ДЕЙСТВИЙ </a:t>
            </a:r>
          </a:p>
          <a:p>
            <a:pPr marL="285750" indent="-285750">
              <a:buClr>
                <a:srgbClr val="C62470"/>
              </a:buClr>
              <a:buFont typeface="Arial" panose="020B0604020202020204" pitchFamily="34" charset="0"/>
              <a:buChar char="•"/>
            </a:pPr>
            <a:r>
              <a:rPr lang="ru-RU" dirty="0"/>
              <a:t>ЗАВЕРШЕНИЕ ПРАВООТНОШЕНИЙ С СИЛОВЫМИ ВЕДОМСТВАМИ </a:t>
            </a:r>
          </a:p>
          <a:p>
            <a:pPr marL="285750" indent="-285750">
              <a:buClr>
                <a:srgbClr val="C62470"/>
              </a:buClr>
              <a:buFont typeface="Arial" panose="020B0604020202020204" pitchFamily="34" charset="0"/>
              <a:buChar char="•"/>
            </a:pPr>
            <a:r>
              <a:rPr lang="ru-RU" dirty="0"/>
              <a:t>НАЛИЧИЕ МЕДИЦИНСКИХ ПОКАЗАНИЙ И ОТСУТСТВИЕ ПРОТИВОПОКАЗАНИЙ ДЛЯ СКЛ И МР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3168" y="4629253"/>
            <a:ext cx="9208481" cy="182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4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r>
              <a:rPr lang="ru-RU" b="1" dirty="0"/>
              <a:t>ПРОДОЛЖИТЕЛЬНОСТЬ:</a:t>
            </a:r>
          </a:p>
          <a:p>
            <a:endParaRPr lang="ru-RU" sz="400" dirty="0"/>
          </a:p>
          <a:p>
            <a:pPr indent="268288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ru-RU" dirty="0"/>
              <a:t>САНАТОРНО-КУРОРТНОЕ ЛЕЧЕНИЕ – НЕ БОЛЕЕ 21 ДНЯ (С ПЕРИОДИЧНОСТЬЮ 1 РАЗ В ТЕЧЕНИЕ КАЛЕНДАРНОГО ГОДА)</a:t>
            </a:r>
          </a:p>
          <a:p>
            <a:pPr marL="285750" indent="-285750">
              <a:buClr>
                <a:srgbClr val="C00000"/>
              </a:buClr>
              <a:buFont typeface="Arial" panose="020B0604020202020204" pitchFamily="34" charset="0"/>
              <a:buChar char="•"/>
            </a:pPr>
            <a:endParaRPr lang="ru-RU" sz="400" dirty="0"/>
          </a:p>
          <a:p>
            <a:pPr indent="268288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ru-RU" dirty="0"/>
              <a:t>МЕДИЦИНСКАЯ РЕАБИЛИТАЦИЯ – В СРОКИ, ОПРЕДЕЛЯЕМЫЕ С УЧЕТОМ МЕДИЦИНСКИХ ПОКАЗАНИЙ</a:t>
            </a:r>
          </a:p>
          <a:p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6147262" y="6525103"/>
            <a:ext cx="6867939" cy="38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4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r>
              <a:rPr lang="ru-RU" b="1" dirty="0">
                <a:solidFill>
                  <a:srgbClr val="A5A5A5"/>
                </a:solidFill>
              </a:rPr>
              <a:t>Постановление Правительства РФ от 28.12.2024 №1960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09236" y="6402545"/>
            <a:ext cx="348172" cy="455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20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r>
              <a:rPr lang="ru-RU" sz="1800" b="1" dirty="0">
                <a:solidFill>
                  <a:srgbClr val="A5A5A5"/>
                </a:solidFill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028554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3168" y="458882"/>
            <a:ext cx="9970746" cy="95603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algn="l" rtl="0">
              <a:spcBef>
                <a:spcPts val="75"/>
              </a:spcBef>
            </a:pPr>
            <a:r>
              <a:rPr lang="ru-RU" kern="1200" spc="26" dirty="0"/>
              <a:t>КАК ВЕТЕРАНАМ СВО ПОЛУЧИТЬ НАПРАВЛЕНИЕ НА СКЛ ИЛИ МР</a:t>
            </a:r>
          </a:p>
        </p:txBody>
      </p:sp>
      <p:grpSp>
        <p:nvGrpSpPr>
          <p:cNvPr id="49" name="Group 7">
            <a:extLst>
              <a:ext uri="{FF2B5EF4-FFF2-40B4-BE49-F238E27FC236}">
                <a16:creationId xmlns:a16="http://schemas.microsoft.com/office/drawing/2014/main" id="{538F7229-4659-5D45-A405-B15808C76DFC}"/>
              </a:ext>
            </a:extLst>
          </p:cNvPr>
          <p:cNvGrpSpPr/>
          <p:nvPr/>
        </p:nvGrpSpPr>
        <p:grpSpPr>
          <a:xfrm>
            <a:off x="476246" y="360007"/>
            <a:ext cx="685839" cy="806645"/>
            <a:chOff x="634994" y="480009"/>
            <a:chExt cx="914452" cy="1075526"/>
          </a:xfrm>
        </p:grpSpPr>
        <p:pic>
          <p:nvPicPr>
            <p:cNvPr id="50" name="object 3">
              <a:extLst>
                <a:ext uri="{FF2B5EF4-FFF2-40B4-BE49-F238E27FC236}">
                  <a16:creationId xmlns:a16="http://schemas.microsoft.com/office/drawing/2014/main" id="{9D43A794-0D8F-1B48-91F7-5DD4729EA932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7218" y="1352696"/>
              <a:ext cx="163266" cy="78676"/>
            </a:xfrm>
            <a:prstGeom prst="rect">
              <a:avLst/>
            </a:prstGeom>
          </p:spPr>
        </p:pic>
        <p:pic>
          <p:nvPicPr>
            <p:cNvPr id="51" name="object 4">
              <a:extLst>
                <a:ext uri="{FF2B5EF4-FFF2-40B4-BE49-F238E27FC236}">
                  <a16:creationId xmlns:a16="http://schemas.microsoft.com/office/drawing/2014/main" id="{428F637C-6B81-D047-B2ED-50CAC52D181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2641" y="1353580"/>
              <a:ext cx="341118" cy="89957"/>
            </a:xfrm>
            <a:prstGeom prst="rect">
              <a:avLst/>
            </a:prstGeom>
          </p:spPr>
        </p:pic>
        <p:sp>
          <p:nvSpPr>
            <p:cNvPr id="52" name="object 5">
              <a:extLst>
                <a:ext uri="{FF2B5EF4-FFF2-40B4-BE49-F238E27FC236}">
                  <a16:creationId xmlns:a16="http://schemas.microsoft.com/office/drawing/2014/main" id="{8AB4194F-E5B0-834D-B959-F2EBD751F2F0}"/>
                </a:ext>
              </a:extLst>
            </p:cNvPr>
            <p:cNvSpPr/>
            <p:nvPr/>
          </p:nvSpPr>
          <p:spPr>
            <a:xfrm>
              <a:off x="1192096" y="1353577"/>
              <a:ext cx="62230" cy="77470"/>
            </a:xfrm>
            <a:custGeom>
              <a:avLst/>
              <a:gdLst/>
              <a:ahLst/>
              <a:cxnLst/>
              <a:rect l="l" t="t" r="r" b="b"/>
              <a:pathLst>
                <a:path w="62230" h="77469">
                  <a:moveTo>
                    <a:pt x="10883" y="0"/>
                  </a:moveTo>
                  <a:lnTo>
                    <a:pt x="0" y="0"/>
                  </a:lnTo>
                  <a:lnTo>
                    <a:pt x="0" y="76923"/>
                  </a:lnTo>
                  <a:lnTo>
                    <a:pt x="31750" y="76923"/>
                  </a:lnTo>
                  <a:lnTo>
                    <a:pt x="44600" y="75284"/>
                  </a:lnTo>
                  <a:lnTo>
                    <a:pt x="54124" y="70399"/>
                  </a:lnTo>
                  <a:lnTo>
                    <a:pt x="55698" y="68249"/>
                  </a:lnTo>
                  <a:lnTo>
                    <a:pt x="10883" y="68249"/>
                  </a:lnTo>
                  <a:lnTo>
                    <a:pt x="10883" y="35483"/>
                  </a:lnTo>
                  <a:lnTo>
                    <a:pt x="56574" y="35483"/>
                  </a:lnTo>
                  <a:lnTo>
                    <a:pt x="54738" y="32935"/>
                  </a:lnTo>
                  <a:lnTo>
                    <a:pt x="45848" y="28348"/>
                  </a:lnTo>
                  <a:lnTo>
                    <a:pt x="33731" y="26809"/>
                  </a:lnTo>
                  <a:lnTo>
                    <a:pt x="10883" y="26809"/>
                  </a:lnTo>
                  <a:lnTo>
                    <a:pt x="10883" y="0"/>
                  </a:lnTo>
                  <a:close/>
                </a:path>
                <a:path w="62230" h="77469">
                  <a:moveTo>
                    <a:pt x="56574" y="35483"/>
                  </a:moveTo>
                  <a:lnTo>
                    <a:pt x="44170" y="35483"/>
                  </a:lnTo>
                  <a:lnTo>
                    <a:pt x="51079" y="40436"/>
                  </a:lnTo>
                  <a:lnTo>
                    <a:pt x="51079" y="51320"/>
                  </a:lnTo>
                  <a:lnTo>
                    <a:pt x="49782" y="58643"/>
                  </a:lnTo>
                  <a:lnTo>
                    <a:pt x="45972" y="63942"/>
                  </a:lnTo>
                  <a:lnTo>
                    <a:pt x="39769" y="67163"/>
                  </a:lnTo>
                  <a:lnTo>
                    <a:pt x="31292" y="68249"/>
                  </a:lnTo>
                  <a:lnTo>
                    <a:pt x="55698" y="68249"/>
                  </a:lnTo>
                  <a:lnTo>
                    <a:pt x="60042" y="62318"/>
                  </a:lnTo>
                  <a:lnTo>
                    <a:pt x="62077" y="51092"/>
                  </a:lnTo>
                  <a:lnTo>
                    <a:pt x="60211" y="40531"/>
                  </a:lnTo>
                  <a:lnTo>
                    <a:pt x="56574" y="35483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53" name="object 6">
              <a:extLst>
                <a:ext uri="{FF2B5EF4-FFF2-40B4-BE49-F238E27FC236}">
                  <a16:creationId xmlns:a16="http://schemas.microsoft.com/office/drawing/2014/main" id="{5A890D2E-372D-034F-A0FE-C20ED8F9A6E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74796" y="1353580"/>
              <a:ext cx="66154" cy="76911"/>
            </a:xfrm>
            <a:prstGeom prst="rect">
              <a:avLst/>
            </a:prstGeom>
          </p:spPr>
        </p:pic>
        <p:pic>
          <p:nvPicPr>
            <p:cNvPr id="54" name="object 7">
              <a:extLst>
                <a:ext uri="{FF2B5EF4-FFF2-40B4-BE49-F238E27FC236}">
                  <a16:creationId xmlns:a16="http://schemas.microsoft.com/office/drawing/2014/main" id="{2BFCEB57-CE55-F047-975F-66C26D02F08B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69272" y="1353577"/>
              <a:ext cx="85153" cy="76923"/>
            </a:xfrm>
            <a:prstGeom prst="rect">
              <a:avLst/>
            </a:prstGeom>
          </p:spPr>
        </p:pic>
        <p:sp>
          <p:nvSpPr>
            <p:cNvPr id="55" name="object 8">
              <a:extLst>
                <a:ext uri="{FF2B5EF4-FFF2-40B4-BE49-F238E27FC236}">
                  <a16:creationId xmlns:a16="http://schemas.microsoft.com/office/drawing/2014/main" id="{354DB75E-5E26-9844-B123-B3BDAEBD765E}"/>
                </a:ext>
              </a:extLst>
            </p:cNvPr>
            <p:cNvSpPr/>
            <p:nvPr/>
          </p:nvSpPr>
          <p:spPr>
            <a:xfrm>
              <a:off x="1482771" y="1353580"/>
              <a:ext cx="66675" cy="77470"/>
            </a:xfrm>
            <a:custGeom>
              <a:avLst/>
              <a:gdLst/>
              <a:ahLst/>
              <a:cxnLst/>
              <a:rect l="l" t="t" r="r" b="b"/>
              <a:pathLst>
                <a:path w="66675" h="77469">
                  <a:moveTo>
                    <a:pt x="66471" y="0"/>
                  </a:moveTo>
                  <a:lnTo>
                    <a:pt x="56349" y="0"/>
                  </a:lnTo>
                  <a:lnTo>
                    <a:pt x="10871" y="59334"/>
                  </a:lnTo>
                  <a:lnTo>
                    <a:pt x="10871" y="0"/>
                  </a:lnTo>
                  <a:lnTo>
                    <a:pt x="0" y="0"/>
                  </a:lnTo>
                  <a:lnTo>
                    <a:pt x="0" y="76911"/>
                  </a:lnTo>
                  <a:lnTo>
                    <a:pt x="10096" y="76911"/>
                  </a:lnTo>
                  <a:lnTo>
                    <a:pt x="55689" y="17691"/>
                  </a:lnTo>
                  <a:lnTo>
                    <a:pt x="55689" y="76911"/>
                  </a:lnTo>
                  <a:lnTo>
                    <a:pt x="66471" y="76911"/>
                  </a:lnTo>
                  <a:lnTo>
                    <a:pt x="66471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56" name="object 9">
              <a:extLst>
                <a:ext uri="{FF2B5EF4-FFF2-40B4-BE49-F238E27FC236}">
                  <a16:creationId xmlns:a16="http://schemas.microsoft.com/office/drawing/2014/main" id="{74F71148-B61D-D043-9C6D-32C3B4CAF077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4994" y="1464464"/>
              <a:ext cx="188554" cy="82626"/>
            </a:xfrm>
            <a:prstGeom prst="rect">
              <a:avLst/>
            </a:prstGeom>
          </p:spPr>
        </p:pic>
        <p:pic>
          <p:nvPicPr>
            <p:cNvPr id="57" name="object 10">
              <a:extLst>
                <a:ext uri="{FF2B5EF4-FFF2-40B4-BE49-F238E27FC236}">
                  <a16:creationId xmlns:a16="http://schemas.microsoft.com/office/drawing/2014/main" id="{11025285-1ADD-634C-83AE-98258F76EA7C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45724" y="1467309"/>
              <a:ext cx="164275" cy="88226"/>
            </a:xfrm>
            <a:prstGeom prst="rect">
              <a:avLst/>
            </a:prstGeom>
          </p:spPr>
        </p:pic>
        <p:pic>
          <p:nvPicPr>
            <p:cNvPr id="58" name="object 11">
              <a:extLst>
                <a:ext uri="{FF2B5EF4-FFF2-40B4-BE49-F238E27FC236}">
                  <a16:creationId xmlns:a16="http://schemas.microsoft.com/office/drawing/2014/main" id="{D229A563-FC74-4640-A3F3-2C25EDC29855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7757" y="1466442"/>
              <a:ext cx="319289" cy="78663"/>
            </a:xfrm>
            <a:prstGeom prst="rect">
              <a:avLst/>
            </a:prstGeom>
          </p:spPr>
        </p:pic>
        <p:pic>
          <p:nvPicPr>
            <p:cNvPr id="59" name="object 12">
              <a:extLst>
                <a:ext uri="{FF2B5EF4-FFF2-40B4-BE49-F238E27FC236}">
                  <a16:creationId xmlns:a16="http://schemas.microsoft.com/office/drawing/2014/main" id="{954E9F5D-1DC8-0B41-BACC-0C9B0D5929E2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96605" y="1467312"/>
              <a:ext cx="66471" cy="76911"/>
            </a:xfrm>
            <a:prstGeom prst="rect">
              <a:avLst/>
            </a:prstGeom>
          </p:spPr>
        </p:pic>
        <p:pic>
          <p:nvPicPr>
            <p:cNvPr id="60" name="object 13">
              <a:extLst>
                <a:ext uri="{FF2B5EF4-FFF2-40B4-BE49-F238E27FC236}">
                  <a16:creationId xmlns:a16="http://schemas.microsoft.com/office/drawing/2014/main" id="{69111D9D-DE7B-BA48-B874-D1CCCA2C2B5B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82771" y="1467312"/>
              <a:ext cx="66471" cy="76911"/>
            </a:xfrm>
            <a:prstGeom prst="rect">
              <a:avLst/>
            </a:prstGeom>
          </p:spPr>
        </p:pic>
        <p:sp>
          <p:nvSpPr>
            <p:cNvPr id="61" name="object 14">
              <a:extLst>
                <a:ext uri="{FF2B5EF4-FFF2-40B4-BE49-F238E27FC236}">
                  <a16:creationId xmlns:a16="http://schemas.microsoft.com/office/drawing/2014/main" id="{788AF0CC-46EE-6748-98AB-F714A52C2716}"/>
                </a:ext>
              </a:extLst>
            </p:cNvPr>
            <p:cNvSpPr/>
            <p:nvPr/>
          </p:nvSpPr>
          <p:spPr>
            <a:xfrm>
              <a:off x="1489430" y="1331849"/>
              <a:ext cx="54610" cy="8255"/>
            </a:xfrm>
            <a:custGeom>
              <a:avLst/>
              <a:gdLst/>
              <a:ahLst/>
              <a:cxnLst/>
              <a:rect l="l" t="t" r="r" b="b"/>
              <a:pathLst>
                <a:path w="54609" h="8255">
                  <a:moveTo>
                    <a:pt x="54533" y="0"/>
                  </a:moveTo>
                  <a:lnTo>
                    <a:pt x="0" y="0"/>
                  </a:lnTo>
                  <a:lnTo>
                    <a:pt x="0" y="8115"/>
                  </a:lnTo>
                  <a:lnTo>
                    <a:pt x="54533" y="8115"/>
                  </a:lnTo>
                  <a:lnTo>
                    <a:pt x="54533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62" name="object 15">
              <a:extLst>
                <a:ext uri="{FF2B5EF4-FFF2-40B4-BE49-F238E27FC236}">
                  <a16:creationId xmlns:a16="http://schemas.microsoft.com/office/drawing/2014/main" id="{EB65338B-07AD-4248-8FA6-7B6B79D06F08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4093" y="480009"/>
              <a:ext cx="895848" cy="769188"/>
            </a:xfrm>
            <a:prstGeom prst="rect">
              <a:avLst/>
            </a:prstGeom>
          </p:spPr>
        </p:pic>
      </p:grpSp>
      <p:pic>
        <p:nvPicPr>
          <p:cNvPr id="63" name="Picture 30">
            <a:extLst>
              <a:ext uri="{FF2B5EF4-FFF2-40B4-BE49-F238E27FC236}">
                <a16:creationId xmlns:a16="http://schemas.microsoft.com/office/drawing/2014/main" id="{F70FF60C-7341-964B-8440-4C1F2C70E60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63466">
            <a:off x="-3206374" y="2979729"/>
            <a:ext cx="8101383" cy="1132532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73937" y="1648896"/>
            <a:ext cx="9836996" cy="7878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4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r>
              <a:rPr lang="ru-RU" sz="1800" dirty="0"/>
              <a:t>НЕОБХОДИМО ПОДАТЬ ЗАЯВЛЕНИЕ НА ПОЛУЧЕНИЕ МЕДИЦИНСКОЙ РЕАБИЛИТАЦИИ И САНАТОРНО-КУРОРТНОГО ЛЕЧЕНИЯ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53168" y="2730055"/>
            <a:ext cx="9855736" cy="14526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4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r>
              <a:rPr lang="ru-RU" sz="1800" b="1" dirty="0"/>
              <a:t>СПОСОБЫ ПОДАЧИ ЗАЯВЛЕНИЯ: </a:t>
            </a:r>
            <a:endParaRPr lang="ru-RU" sz="1800" dirty="0"/>
          </a:p>
          <a:p>
            <a:pPr marL="285750" indent="-285750">
              <a:buClr>
                <a:srgbClr val="C62470"/>
              </a:buClr>
              <a:buFont typeface="Arial" panose="020B0604020202020204" pitchFamily="34" charset="0"/>
              <a:buChar char="•"/>
            </a:pPr>
            <a:r>
              <a:rPr lang="ru-RU" sz="1800" dirty="0"/>
              <a:t>ЛИЧНО В ЛЮБОЙ КЛИЕНТСКОЙ СЛУЖБЕ ОТДЕЛЕНИЯ СОЦИАЛЬНОГО ФОНДА</a:t>
            </a:r>
          </a:p>
          <a:p>
            <a:pPr marL="285750" indent="-285750">
              <a:buClr>
                <a:srgbClr val="C62470"/>
              </a:buClr>
              <a:buFont typeface="Arial" panose="020B0604020202020204" pitchFamily="34" charset="0"/>
              <a:buChar char="•"/>
            </a:pPr>
            <a:r>
              <a:rPr lang="ru-RU" sz="1800" dirty="0"/>
              <a:t>ОНЛАЙН ЧЕРЕЗ ПОРТАЛ ГОСУСЛУГ</a:t>
            </a:r>
          </a:p>
          <a:p>
            <a:pPr marL="285750" indent="-285750">
              <a:buClr>
                <a:srgbClr val="C62470"/>
              </a:buClr>
              <a:buFont typeface="Arial" panose="020B0604020202020204" pitchFamily="34" charset="0"/>
              <a:buChar char="•"/>
            </a:pPr>
            <a:r>
              <a:rPr lang="ru-RU" sz="1800" dirty="0"/>
              <a:t>ЧЕРЕЗ МНОГОФУНКЦИОНАЛЬНЫЙ ЦЕНТР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3732587" y="4476012"/>
            <a:ext cx="4395204" cy="2129612"/>
            <a:chOff x="3242729" y="4481276"/>
            <a:chExt cx="4395204" cy="2129612"/>
          </a:xfrm>
        </p:grpSpPr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id="{565E171A-2587-1C42-A00F-76F74238516E}"/>
                </a:ext>
              </a:extLst>
            </p:cNvPr>
            <p:cNvGrpSpPr/>
            <p:nvPr/>
          </p:nvGrpSpPr>
          <p:grpSpPr>
            <a:xfrm>
              <a:off x="4588572" y="4481276"/>
              <a:ext cx="3049361" cy="2129612"/>
              <a:chOff x="3852281" y="4136361"/>
              <a:chExt cx="3309979" cy="2162178"/>
            </a:xfrm>
          </p:grpSpPr>
          <p:grpSp>
            <p:nvGrpSpPr>
              <p:cNvPr id="24" name="Группа 23">
                <a:extLst>
                  <a:ext uri="{FF2B5EF4-FFF2-40B4-BE49-F238E27FC236}">
                    <a16:creationId xmlns:a16="http://schemas.microsoft.com/office/drawing/2014/main" id="{72237FA6-65D9-CB42-AAC1-9E85074D4A40}"/>
                  </a:ext>
                </a:extLst>
              </p:cNvPr>
              <p:cNvGrpSpPr/>
              <p:nvPr/>
            </p:nvGrpSpPr>
            <p:grpSpPr>
              <a:xfrm>
                <a:off x="5706991" y="4414585"/>
                <a:ext cx="1455269" cy="1696145"/>
                <a:chOff x="6170204" y="3140209"/>
                <a:chExt cx="711495" cy="792000"/>
              </a:xfrm>
            </p:grpSpPr>
            <p:pic>
              <p:nvPicPr>
                <p:cNvPr id="39" name="Picture 12" descr="C:\Users\rahmatulinVD\AppData\Local\Microsoft\Windows\Temporary Internet Files\Content.IE5\8LM7CNZ3\MC900434847[1].png">
                  <a:extLst>
                    <a:ext uri="{FF2B5EF4-FFF2-40B4-BE49-F238E27FC236}">
                      <a16:creationId xmlns:a16="http://schemas.microsoft.com/office/drawing/2014/main" id="{A19B69EB-6110-C443-9185-0BFDE253CB2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15516"/>
                <a:stretch/>
              </p:blipFill>
              <p:spPr bwMode="auto">
                <a:xfrm>
                  <a:off x="6170204" y="3140209"/>
                  <a:ext cx="711495" cy="792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0" name="Picture 4" descr="R:\Материалы для обучения\Общие\Логотип\Логотипы\jpg png\Логотип WEB 4.png">
                  <a:extLst>
                    <a:ext uri="{FF2B5EF4-FFF2-40B4-BE49-F238E27FC236}">
                      <a16:creationId xmlns:a16="http://schemas.microsoft.com/office/drawing/2014/main" id="{500B8143-2404-4B44-8272-2CFB323698B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63765"/>
                <a:stretch/>
              </p:blipFill>
              <p:spPr bwMode="auto">
                <a:xfrm>
                  <a:off x="6279889" y="3395554"/>
                  <a:ext cx="310580" cy="2520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26" name="Picture 2" descr="C:\Users\075LAM~1\AppData\Local\Temp\notesE1EF34\image2.png">
                <a:extLst>
                  <a:ext uri="{FF2B5EF4-FFF2-40B4-BE49-F238E27FC236}">
                    <a16:creationId xmlns:a16="http://schemas.microsoft.com/office/drawing/2014/main" id="{43C65407-9A7C-274F-982B-971BBE6B002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0207" y="4136361"/>
                <a:ext cx="599753" cy="6321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Рисунок 26">
                <a:extLst>
                  <a:ext uri="{FF2B5EF4-FFF2-40B4-BE49-F238E27FC236}">
                    <a16:creationId xmlns:a16="http://schemas.microsoft.com/office/drawing/2014/main" id="{D52387F1-A13A-494C-8A10-DDA168F2D8ED}"/>
                  </a:ext>
                </a:extLst>
              </p:cNvPr>
              <p:cNvPicPr/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7529" y="5615520"/>
                <a:ext cx="785108" cy="683019"/>
              </a:xfrm>
              <a:prstGeom prst="rect">
                <a:avLst/>
              </a:prstGeom>
              <a:noFill/>
              <a:ln>
                <a:noFill/>
              </a:ln>
            </p:spPr>
          </p:pic>
          <p:cxnSp>
            <p:nvCxnSpPr>
              <p:cNvPr id="29" name="Прямая со стрелкой 28">
                <a:extLst>
                  <a:ext uri="{FF2B5EF4-FFF2-40B4-BE49-F238E27FC236}">
                    <a16:creationId xmlns:a16="http://schemas.microsoft.com/office/drawing/2014/main" id="{15B031BA-2C9F-F74B-A073-FA633C6050AA}"/>
                  </a:ext>
                </a:extLst>
              </p:cNvPr>
              <p:cNvCxnSpPr/>
              <p:nvPr/>
            </p:nvCxnSpPr>
            <p:spPr>
              <a:xfrm flipV="1">
                <a:off x="3852281" y="4476971"/>
                <a:ext cx="596539" cy="220933"/>
              </a:xfrm>
              <a:prstGeom prst="straightConnector1">
                <a:avLst/>
              </a:prstGeom>
              <a:noFill/>
              <a:ln w="22225" cap="flat" cmpd="sng" algn="ctr">
                <a:solidFill>
                  <a:srgbClr val="0992FF"/>
                </a:solidFill>
                <a:prstDash val="sysDot"/>
                <a:miter lim="800000"/>
                <a:tailEnd type="arrow" w="lg" len="lg"/>
              </a:ln>
              <a:effectLst/>
            </p:spPr>
          </p:cxnSp>
          <p:cxnSp>
            <p:nvCxnSpPr>
              <p:cNvPr id="31" name="Прямая со стрелкой 30">
                <a:extLst>
                  <a:ext uri="{FF2B5EF4-FFF2-40B4-BE49-F238E27FC236}">
                    <a16:creationId xmlns:a16="http://schemas.microsoft.com/office/drawing/2014/main" id="{D83A37E0-1A04-6748-B77A-44DF63243E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52281" y="5145204"/>
                <a:ext cx="1708323" cy="0"/>
              </a:xfrm>
              <a:prstGeom prst="straightConnector1">
                <a:avLst/>
              </a:prstGeom>
              <a:noFill/>
              <a:ln w="22225" cap="flat" cmpd="sng" algn="ctr">
                <a:solidFill>
                  <a:srgbClr val="0992FF"/>
                </a:solidFill>
                <a:prstDash val="sysDot"/>
                <a:miter lim="800000"/>
                <a:tailEnd type="arrow" w="lg" len="lg"/>
              </a:ln>
              <a:effectLst/>
            </p:spPr>
          </p:cxnSp>
        </p:grpSp>
        <p:cxnSp>
          <p:nvCxnSpPr>
            <p:cNvPr id="42" name="Прямая со стрелкой 41">
              <a:extLst>
                <a:ext uri="{FF2B5EF4-FFF2-40B4-BE49-F238E27FC236}">
                  <a16:creationId xmlns:a16="http://schemas.microsoft.com/office/drawing/2014/main" id="{304CDEE3-792E-DC4A-90FA-E7E41E8139D8}"/>
                </a:ext>
              </a:extLst>
            </p:cNvPr>
            <p:cNvCxnSpPr/>
            <p:nvPr/>
          </p:nvCxnSpPr>
          <p:spPr>
            <a:xfrm>
              <a:off x="4588572" y="5961486"/>
              <a:ext cx="523448" cy="172495"/>
            </a:xfrm>
            <a:prstGeom prst="straightConnector1">
              <a:avLst/>
            </a:prstGeom>
            <a:noFill/>
            <a:ln w="22225" cap="flat" cmpd="sng" algn="ctr">
              <a:solidFill>
                <a:srgbClr val="0992FF"/>
              </a:solidFill>
              <a:prstDash val="sysDot"/>
              <a:miter lim="800000"/>
              <a:tailEnd type="arrow" w="lg" len="lg"/>
            </a:ln>
            <a:effectLst/>
          </p:spPr>
        </p:cxnSp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75802" flipH="1">
              <a:off x="3242729" y="4949964"/>
              <a:ext cx="1413942" cy="13229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347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Группа 105"/>
          <p:cNvGrpSpPr/>
          <p:nvPr/>
        </p:nvGrpSpPr>
        <p:grpSpPr>
          <a:xfrm rot="21121278">
            <a:off x="9460640" y="4000395"/>
            <a:ext cx="2540190" cy="2861283"/>
            <a:chOff x="8300941" y="3759050"/>
            <a:chExt cx="2540190" cy="2861283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8338026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08" name="Google Shape;2319;p21"/>
            <p:cNvGrpSpPr/>
            <p:nvPr/>
          </p:nvGrpSpPr>
          <p:grpSpPr>
            <a:xfrm>
              <a:off x="9429209" y="3759050"/>
              <a:ext cx="292693" cy="292702"/>
              <a:chOff x="2611906" y="2263504"/>
              <a:chExt cx="155788" cy="155784"/>
            </a:xfrm>
          </p:grpSpPr>
          <p:sp>
            <p:nvSpPr>
              <p:cNvPr id="111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114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118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9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15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116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7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09" name="TextBox 108"/>
            <p:cNvSpPr txBox="1"/>
            <p:nvPr/>
          </p:nvSpPr>
          <p:spPr>
            <a:xfrm>
              <a:off x="8300941" y="6093738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«ОМСКИЙ» </a:t>
              </a:r>
            </a:p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ОМСКАЯ ОБЛАСТЬ, г. ОМСК)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10" name="Рисунок 10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520" r="5742"/>
            <a:stretch/>
          </p:blipFill>
          <p:spPr>
            <a:xfrm>
              <a:off x="8552236" y="4156505"/>
              <a:ext cx="2037600" cy="1937233"/>
            </a:xfrm>
            <a:prstGeom prst="rect">
              <a:avLst/>
            </a:prstGeom>
          </p:spPr>
        </p:pic>
      </p:grpSp>
      <p:grpSp>
        <p:nvGrpSpPr>
          <p:cNvPr id="49" name="Group 7">
            <a:extLst>
              <a:ext uri="{FF2B5EF4-FFF2-40B4-BE49-F238E27FC236}">
                <a16:creationId xmlns:a16="http://schemas.microsoft.com/office/drawing/2014/main" id="{538F7229-4659-5D45-A405-B15808C76DFC}"/>
              </a:ext>
            </a:extLst>
          </p:cNvPr>
          <p:cNvGrpSpPr/>
          <p:nvPr/>
        </p:nvGrpSpPr>
        <p:grpSpPr>
          <a:xfrm>
            <a:off x="476246" y="360007"/>
            <a:ext cx="685839" cy="806645"/>
            <a:chOff x="634994" y="480009"/>
            <a:chExt cx="914452" cy="1075526"/>
          </a:xfrm>
        </p:grpSpPr>
        <p:pic>
          <p:nvPicPr>
            <p:cNvPr id="50" name="object 3">
              <a:extLst>
                <a:ext uri="{FF2B5EF4-FFF2-40B4-BE49-F238E27FC236}">
                  <a16:creationId xmlns:a16="http://schemas.microsoft.com/office/drawing/2014/main" id="{9D43A794-0D8F-1B48-91F7-5DD4729EA93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7218" y="1352696"/>
              <a:ext cx="163266" cy="78676"/>
            </a:xfrm>
            <a:prstGeom prst="rect">
              <a:avLst/>
            </a:prstGeom>
          </p:spPr>
        </p:pic>
        <p:pic>
          <p:nvPicPr>
            <p:cNvPr id="51" name="object 4">
              <a:extLst>
                <a:ext uri="{FF2B5EF4-FFF2-40B4-BE49-F238E27FC236}">
                  <a16:creationId xmlns:a16="http://schemas.microsoft.com/office/drawing/2014/main" id="{428F637C-6B81-D047-B2ED-50CAC52D1814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22641" y="1353580"/>
              <a:ext cx="341118" cy="89957"/>
            </a:xfrm>
            <a:prstGeom prst="rect">
              <a:avLst/>
            </a:prstGeom>
          </p:spPr>
        </p:pic>
        <p:sp>
          <p:nvSpPr>
            <p:cNvPr id="52" name="object 5">
              <a:extLst>
                <a:ext uri="{FF2B5EF4-FFF2-40B4-BE49-F238E27FC236}">
                  <a16:creationId xmlns:a16="http://schemas.microsoft.com/office/drawing/2014/main" id="{8AB4194F-E5B0-834D-B959-F2EBD751F2F0}"/>
                </a:ext>
              </a:extLst>
            </p:cNvPr>
            <p:cNvSpPr/>
            <p:nvPr/>
          </p:nvSpPr>
          <p:spPr>
            <a:xfrm>
              <a:off x="1192096" y="1353577"/>
              <a:ext cx="62230" cy="77470"/>
            </a:xfrm>
            <a:custGeom>
              <a:avLst/>
              <a:gdLst/>
              <a:ahLst/>
              <a:cxnLst/>
              <a:rect l="l" t="t" r="r" b="b"/>
              <a:pathLst>
                <a:path w="62230" h="77469">
                  <a:moveTo>
                    <a:pt x="10883" y="0"/>
                  </a:moveTo>
                  <a:lnTo>
                    <a:pt x="0" y="0"/>
                  </a:lnTo>
                  <a:lnTo>
                    <a:pt x="0" y="76923"/>
                  </a:lnTo>
                  <a:lnTo>
                    <a:pt x="31750" y="76923"/>
                  </a:lnTo>
                  <a:lnTo>
                    <a:pt x="44600" y="75284"/>
                  </a:lnTo>
                  <a:lnTo>
                    <a:pt x="54124" y="70399"/>
                  </a:lnTo>
                  <a:lnTo>
                    <a:pt x="55698" y="68249"/>
                  </a:lnTo>
                  <a:lnTo>
                    <a:pt x="10883" y="68249"/>
                  </a:lnTo>
                  <a:lnTo>
                    <a:pt x="10883" y="35483"/>
                  </a:lnTo>
                  <a:lnTo>
                    <a:pt x="56574" y="35483"/>
                  </a:lnTo>
                  <a:lnTo>
                    <a:pt x="54738" y="32935"/>
                  </a:lnTo>
                  <a:lnTo>
                    <a:pt x="45848" y="28348"/>
                  </a:lnTo>
                  <a:lnTo>
                    <a:pt x="33731" y="26809"/>
                  </a:lnTo>
                  <a:lnTo>
                    <a:pt x="10883" y="26809"/>
                  </a:lnTo>
                  <a:lnTo>
                    <a:pt x="10883" y="0"/>
                  </a:lnTo>
                  <a:close/>
                </a:path>
                <a:path w="62230" h="77469">
                  <a:moveTo>
                    <a:pt x="56574" y="35483"/>
                  </a:moveTo>
                  <a:lnTo>
                    <a:pt x="44170" y="35483"/>
                  </a:lnTo>
                  <a:lnTo>
                    <a:pt x="51079" y="40436"/>
                  </a:lnTo>
                  <a:lnTo>
                    <a:pt x="51079" y="51320"/>
                  </a:lnTo>
                  <a:lnTo>
                    <a:pt x="49782" y="58643"/>
                  </a:lnTo>
                  <a:lnTo>
                    <a:pt x="45972" y="63942"/>
                  </a:lnTo>
                  <a:lnTo>
                    <a:pt x="39769" y="67163"/>
                  </a:lnTo>
                  <a:lnTo>
                    <a:pt x="31292" y="68249"/>
                  </a:lnTo>
                  <a:lnTo>
                    <a:pt x="55698" y="68249"/>
                  </a:lnTo>
                  <a:lnTo>
                    <a:pt x="60042" y="62318"/>
                  </a:lnTo>
                  <a:lnTo>
                    <a:pt x="62077" y="51092"/>
                  </a:lnTo>
                  <a:lnTo>
                    <a:pt x="60211" y="40531"/>
                  </a:lnTo>
                  <a:lnTo>
                    <a:pt x="56574" y="35483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53" name="object 6">
              <a:extLst>
                <a:ext uri="{FF2B5EF4-FFF2-40B4-BE49-F238E27FC236}">
                  <a16:creationId xmlns:a16="http://schemas.microsoft.com/office/drawing/2014/main" id="{5A890D2E-372D-034F-A0FE-C20ED8F9A6ED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74796" y="1353580"/>
              <a:ext cx="66154" cy="76911"/>
            </a:xfrm>
            <a:prstGeom prst="rect">
              <a:avLst/>
            </a:prstGeom>
          </p:spPr>
        </p:pic>
        <p:pic>
          <p:nvPicPr>
            <p:cNvPr id="54" name="object 7">
              <a:extLst>
                <a:ext uri="{FF2B5EF4-FFF2-40B4-BE49-F238E27FC236}">
                  <a16:creationId xmlns:a16="http://schemas.microsoft.com/office/drawing/2014/main" id="{2BFCEB57-CE55-F047-975F-66C26D02F08B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69272" y="1353577"/>
              <a:ext cx="85153" cy="76923"/>
            </a:xfrm>
            <a:prstGeom prst="rect">
              <a:avLst/>
            </a:prstGeom>
          </p:spPr>
        </p:pic>
        <p:sp>
          <p:nvSpPr>
            <p:cNvPr id="55" name="object 8">
              <a:extLst>
                <a:ext uri="{FF2B5EF4-FFF2-40B4-BE49-F238E27FC236}">
                  <a16:creationId xmlns:a16="http://schemas.microsoft.com/office/drawing/2014/main" id="{354DB75E-5E26-9844-B123-B3BDAEBD765E}"/>
                </a:ext>
              </a:extLst>
            </p:cNvPr>
            <p:cNvSpPr/>
            <p:nvPr/>
          </p:nvSpPr>
          <p:spPr>
            <a:xfrm>
              <a:off x="1482771" y="1353580"/>
              <a:ext cx="66675" cy="77470"/>
            </a:xfrm>
            <a:custGeom>
              <a:avLst/>
              <a:gdLst/>
              <a:ahLst/>
              <a:cxnLst/>
              <a:rect l="l" t="t" r="r" b="b"/>
              <a:pathLst>
                <a:path w="66675" h="77469">
                  <a:moveTo>
                    <a:pt x="66471" y="0"/>
                  </a:moveTo>
                  <a:lnTo>
                    <a:pt x="56349" y="0"/>
                  </a:lnTo>
                  <a:lnTo>
                    <a:pt x="10871" y="59334"/>
                  </a:lnTo>
                  <a:lnTo>
                    <a:pt x="10871" y="0"/>
                  </a:lnTo>
                  <a:lnTo>
                    <a:pt x="0" y="0"/>
                  </a:lnTo>
                  <a:lnTo>
                    <a:pt x="0" y="76911"/>
                  </a:lnTo>
                  <a:lnTo>
                    <a:pt x="10096" y="76911"/>
                  </a:lnTo>
                  <a:lnTo>
                    <a:pt x="55689" y="17691"/>
                  </a:lnTo>
                  <a:lnTo>
                    <a:pt x="55689" y="76911"/>
                  </a:lnTo>
                  <a:lnTo>
                    <a:pt x="66471" y="76911"/>
                  </a:lnTo>
                  <a:lnTo>
                    <a:pt x="66471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56" name="object 9">
              <a:extLst>
                <a:ext uri="{FF2B5EF4-FFF2-40B4-BE49-F238E27FC236}">
                  <a16:creationId xmlns:a16="http://schemas.microsoft.com/office/drawing/2014/main" id="{74F71148-B61D-D043-9C6D-32C3B4CAF077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4994" y="1464464"/>
              <a:ext cx="188554" cy="82626"/>
            </a:xfrm>
            <a:prstGeom prst="rect">
              <a:avLst/>
            </a:prstGeom>
          </p:spPr>
        </p:pic>
        <p:pic>
          <p:nvPicPr>
            <p:cNvPr id="57" name="object 10">
              <a:extLst>
                <a:ext uri="{FF2B5EF4-FFF2-40B4-BE49-F238E27FC236}">
                  <a16:creationId xmlns:a16="http://schemas.microsoft.com/office/drawing/2014/main" id="{11025285-1ADD-634C-83AE-98258F76EA7C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45724" y="1467309"/>
              <a:ext cx="164275" cy="88226"/>
            </a:xfrm>
            <a:prstGeom prst="rect">
              <a:avLst/>
            </a:prstGeom>
          </p:spPr>
        </p:pic>
        <p:pic>
          <p:nvPicPr>
            <p:cNvPr id="58" name="object 11">
              <a:extLst>
                <a:ext uri="{FF2B5EF4-FFF2-40B4-BE49-F238E27FC236}">
                  <a16:creationId xmlns:a16="http://schemas.microsoft.com/office/drawing/2014/main" id="{D229A563-FC74-4640-A3F3-2C25EDC29855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57757" y="1466442"/>
              <a:ext cx="319289" cy="78663"/>
            </a:xfrm>
            <a:prstGeom prst="rect">
              <a:avLst/>
            </a:prstGeom>
          </p:spPr>
        </p:pic>
        <p:pic>
          <p:nvPicPr>
            <p:cNvPr id="59" name="object 12">
              <a:extLst>
                <a:ext uri="{FF2B5EF4-FFF2-40B4-BE49-F238E27FC236}">
                  <a16:creationId xmlns:a16="http://schemas.microsoft.com/office/drawing/2014/main" id="{954E9F5D-1DC8-0B41-BACC-0C9B0D5929E2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96605" y="1467312"/>
              <a:ext cx="66471" cy="76911"/>
            </a:xfrm>
            <a:prstGeom prst="rect">
              <a:avLst/>
            </a:prstGeom>
          </p:spPr>
        </p:pic>
        <p:pic>
          <p:nvPicPr>
            <p:cNvPr id="60" name="object 13">
              <a:extLst>
                <a:ext uri="{FF2B5EF4-FFF2-40B4-BE49-F238E27FC236}">
                  <a16:creationId xmlns:a16="http://schemas.microsoft.com/office/drawing/2014/main" id="{69111D9D-DE7B-BA48-B874-D1CCCA2C2B5B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82771" y="1467312"/>
              <a:ext cx="66471" cy="76911"/>
            </a:xfrm>
            <a:prstGeom prst="rect">
              <a:avLst/>
            </a:prstGeom>
          </p:spPr>
        </p:pic>
        <p:sp>
          <p:nvSpPr>
            <p:cNvPr id="61" name="object 14">
              <a:extLst>
                <a:ext uri="{FF2B5EF4-FFF2-40B4-BE49-F238E27FC236}">
                  <a16:creationId xmlns:a16="http://schemas.microsoft.com/office/drawing/2014/main" id="{788AF0CC-46EE-6748-98AB-F714A52C2716}"/>
                </a:ext>
              </a:extLst>
            </p:cNvPr>
            <p:cNvSpPr/>
            <p:nvPr/>
          </p:nvSpPr>
          <p:spPr>
            <a:xfrm>
              <a:off x="1489430" y="1331849"/>
              <a:ext cx="54610" cy="8255"/>
            </a:xfrm>
            <a:custGeom>
              <a:avLst/>
              <a:gdLst/>
              <a:ahLst/>
              <a:cxnLst/>
              <a:rect l="l" t="t" r="r" b="b"/>
              <a:pathLst>
                <a:path w="54609" h="8255">
                  <a:moveTo>
                    <a:pt x="54533" y="0"/>
                  </a:moveTo>
                  <a:lnTo>
                    <a:pt x="0" y="0"/>
                  </a:lnTo>
                  <a:lnTo>
                    <a:pt x="0" y="8115"/>
                  </a:lnTo>
                  <a:lnTo>
                    <a:pt x="54533" y="8115"/>
                  </a:lnTo>
                  <a:lnTo>
                    <a:pt x="54533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62" name="object 15">
              <a:extLst>
                <a:ext uri="{FF2B5EF4-FFF2-40B4-BE49-F238E27FC236}">
                  <a16:creationId xmlns:a16="http://schemas.microsoft.com/office/drawing/2014/main" id="{EB65338B-07AD-4248-8FA6-7B6B79D06F08}"/>
                </a:ext>
              </a:extLst>
            </p:cNvPr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44093" y="480009"/>
              <a:ext cx="895848" cy="769188"/>
            </a:xfrm>
            <a:prstGeom prst="rect">
              <a:avLst/>
            </a:prstGeom>
          </p:spPr>
        </p:pic>
      </p:grpSp>
      <p:pic>
        <p:nvPicPr>
          <p:cNvPr id="63" name="Picture 30">
            <a:extLst>
              <a:ext uri="{FF2B5EF4-FFF2-40B4-BE49-F238E27FC236}">
                <a16:creationId xmlns:a16="http://schemas.microsoft.com/office/drawing/2014/main" id="{F70FF60C-7341-964B-8440-4C1F2C70E60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63466">
            <a:off x="-3206374" y="2979729"/>
            <a:ext cx="8101383" cy="11325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03777" y="451924"/>
            <a:ext cx="4822178" cy="48282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>
            <a:defPPr>
              <a:defRPr lang="ru-RU"/>
            </a:defPPr>
            <a:lvl1pPr marL="9525">
              <a:spcBef>
                <a:spcPts val="75"/>
              </a:spcBef>
              <a:defRPr sz="3075" b="0" i="0" spc="26">
                <a:solidFill>
                  <a:srgbClr val="594F8C"/>
                </a:solidFill>
                <a:latin typeface="MyriadPro-Cond"/>
                <a:ea typeface="+mj-ea"/>
                <a:cs typeface="MyriadPro-Cond"/>
              </a:defRPr>
            </a:lvl1pPr>
          </a:lstStyle>
          <a:p>
            <a:r>
              <a:rPr lang="ru-RU" dirty="0"/>
              <a:t>ЗАГОЛОВОК</a:t>
            </a:r>
          </a:p>
        </p:txBody>
      </p:sp>
      <p:grpSp>
        <p:nvGrpSpPr>
          <p:cNvPr id="22" name="Группа 21"/>
          <p:cNvGrpSpPr/>
          <p:nvPr/>
        </p:nvGrpSpPr>
        <p:grpSpPr>
          <a:xfrm rot="20694969">
            <a:off x="8134061" y="-225717"/>
            <a:ext cx="2540190" cy="2861283"/>
            <a:chOff x="1463767" y="152251"/>
            <a:chExt cx="2540190" cy="2861283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1500852" y="312702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27" name="Google Shape;2319;p21"/>
            <p:cNvGrpSpPr/>
            <p:nvPr/>
          </p:nvGrpSpPr>
          <p:grpSpPr>
            <a:xfrm>
              <a:off x="2592035" y="152251"/>
              <a:ext cx="292693" cy="292702"/>
              <a:chOff x="2611906" y="2263504"/>
              <a:chExt cx="155788" cy="155784"/>
            </a:xfrm>
          </p:grpSpPr>
          <p:sp>
            <p:nvSpPr>
              <p:cNvPr id="30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31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35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6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32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33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4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28" name="TextBox 27"/>
            <p:cNvSpPr txBox="1"/>
            <p:nvPr/>
          </p:nvSpPr>
          <p:spPr>
            <a:xfrm>
              <a:off x="1463767" y="2486939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«ВЯТСКИЕ УВАЛЫ» </a:t>
              </a: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КИРОВСКАЯ ОБЛАСТЬ, с. БУРМАКИНО)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29" name="Рисунок 28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7" r="16538"/>
            <a:stretch/>
          </p:blipFill>
          <p:spPr>
            <a:xfrm>
              <a:off x="1722038" y="503544"/>
              <a:ext cx="2037600" cy="1924804"/>
            </a:xfrm>
            <a:prstGeom prst="rect">
              <a:avLst/>
            </a:prstGeom>
          </p:spPr>
        </p:pic>
      </p:grpSp>
      <p:grpSp>
        <p:nvGrpSpPr>
          <p:cNvPr id="37" name="Группа 36"/>
          <p:cNvGrpSpPr/>
          <p:nvPr/>
        </p:nvGrpSpPr>
        <p:grpSpPr>
          <a:xfrm rot="271834">
            <a:off x="9934614" y="3712"/>
            <a:ext cx="2540190" cy="2861283"/>
            <a:chOff x="5036700" y="529017"/>
            <a:chExt cx="2540190" cy="2861283"/>
          </a:xfrm>
        </p:grpSpPr>
        <p:sp>
          <p:nvSpPr>
            <p:cNvPr id="38" name="Прямоугольник 37"/>
            <p:cNvSpPr/>
            <p:nvPr/>
          </p:nvSpPr>
          <p:spPr>
            <a:xfrm>
              <a:off x="5073785" y="689468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39" name="Google Shape;2319;p21"/>
            <p:cNvGrpSpPr/>
            <p:nvPr/>
          </p:nvGrpSpPr>
          <p:grpSpPr>
            <a:xfrm>
              <a:off x="6164968" y="529017"/>
              <a:ext cx="292693" cy="292702"/>
              <a:chOff x="2611906" y="2263504"/>
              <a:chExt cx="155788" cy="155784"/>
            </a:xfrm>
          </p:grpSpPr>
          <p:sp>
            <p:nvSpPr>
              <p:cNvPr id="42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43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47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8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44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45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6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40" name="TextBox 39"/>
            <p:cNvSpPr txBox="1"/>
            <p:nvPr/>
          </p:nvSpPr>
          <p:spPr>
            <a:xfrm>
              <a:off x="5036700" y="2863705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«ТАРАСКУЛЬ»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г. ТЮМЕНЬ, п. МАЛЫЙ ТАРАСКУЛЬ)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41" name="Рисунок 40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458" r="16058"/>
            <a:stretch/>
          </p:blipFill>
          <p:spPr>
            <a:xfrm>
              <a:off x="5298994" y="876897"/>
              <a:ext cx="2037600" cy="1935574"/>
            </a:xfrm>
            <a:prstGeom prst="rect">
              <a:avLst/>
            </a:prstGeom>
          </p:spPr>
        </p:pic>
      </p:grpSp>
      <p:grpSp>
        <p:nvGrpSpPr>
          <p:cNvPr id="64" name="Группа 63"/>
          <p:cNvGrpSpPr/>
          <p:nvPr/>
        </p:nvGrpSpPr>
        <p:grpSpPr>
          <a:xfrm rot="738763">
            <a:off x="7510533" y="2167301"/>
            <a:ext cx="2540190" cy="2861283"/>
            <a:chOff x="8263856" y="529017"/>
            <a:chExt cx="2540190" cy="2861283"/>
          </a:xfrm>
        </p:grpSpPr>
        <p:sp>
          <p:nvSpPr>
            <p:cNvPr id="65" name="Прямоугольник 64"/>
            <p:cNvSpPr/>
            <p:nvPr/>
          </p:nvSpPr>
          <p:spPr>
            <a:xfrm>
              <a:off x="8300941" y="689468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66" name="Google Shape;2319;p21"/>
            <p:cNvGrpSpPr/>
            <p:nvPr/>
          </p:nvGrpSpPr>
          <p:grpSpPr>
            <a:xfrm>
              <a:off x="9392124" y="529017"/>
              <a:ext cx="292693" cy="292702"/>
              <a:chOff x="2611906" y="2263504"/>
              <a:chExt cx="155788" cy="155784"/>
            </a:xfrm>
          </p:grpSpPr>
          <p:sp>
            <p:nvSpPr>
              <p:cNvPr id="69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70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74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5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71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72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3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67" name="TextBox 66"/>
            <p:cNvSpPr txBox="1"/>
            <p:nvPr/>
          </p:nvSpPr>
          <p:spPr>
            <a:xfrm>
              <a:off x="8263856" y="2863705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«КРИСТАЛЛ»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КРАСНОДАРСКИЙ КРАЙ, г. АНАПА)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68" name="Рисунок 67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940" t="-1060" r="12476" b="263"/>
            <a:stretch/>
          </p:blipFill>
          <p:spPr>
            <a:xfrm>
              <a:off x="8515151" y="821719"/>
              <a:ext cx="2037600" cy="1936800"/>
            </a:xfrm>
            <a:prstGeom prst="rect">
              <a:avLst/>
            </a:prstGeom>
          </p:spPr>
        </p:pic>
      </p:grpSp>
      <p:grpSp>
        <p:nvGrpSpPr>
          <p:cNvPr id="88" name="Группа 87"/>
          <p:cNvGrpSpPr/>
          <p:nvPr/>
        </p:nvGrpSpPr>
        <p:grpSpPr>
          <a:xfrm rot="247824">
            <a:off x="8386394" y="3674711"/>
            <a:ext cx="2540190" cy="2861283"/>
            <a:chOff x="5022530" y="3759050"/>
            <a:chExt cx="2540190" cy="2861283"/>
          </a:xfrm>
        </p:grpSpPr>
        <p:sp>
          <p:nvSpPr>
            <p:cNvPr id="89" name="Прямоугольник 88"/>
            <p:cNvSpPr/>
            <p:nvPr/>
          </p:nvSpPr>
          <p:spPr>
            <a:xfrm>
              <a:off x="5059615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90" name="Google Shape;2319;p21"/>
            <p:cNvGrpSpPr/>
            <p:nvPr/>
          </p:nvGrpSpPr>
          <p:grpSpPr>
            <a:xfrm>
              <a:off x="6150798" y="3759050"/>
              <a:ext cx="292693" cy="292702"/>
              <a:chOff x="2611906" y="2263504"/>
              <a:chExt cx="155788" cy="155784"/>
            </a:xfrm>
          </p:grpSpPr>
          <p:sp>
            <p:nvSpPr>
              <p:cNvPr id="93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94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98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99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95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96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97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91" name="TextBox 90"/>
            <p:cNvSpPr txBox="1"/>
            <p:nvPr/>
          </p:nvSpPr>
          <p:spPr>
            <a:xfrm>
              <a:off x="5022530" y="6093738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«КЛЮЧИ»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ТОМСКАЯ ОБЛАСТЬ, пос. КЛЮЧИ)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92" name="Рисунок 91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46" r="24121"/>
            <a:stretch/>
          </p:blipFill>
          <p:spPr>
            <a:xfrm>
              <a:off x="5287995" y="4157149"/>
              <a:ext cx="2037600" cy="1938204"/>
            </a:xfrm>
            <a:prstGeom prst="rect">
              <a:avLst/>
            </a:prstGeom>
          </p:spPr>
        </p:pic>
      </p:grpSp>
      <p:grpSp>
        <p:nvGrpSpPr>
          <p:cNvPr id="76" name="Группа 75"/>
          <p:cNvGrpSpPr/>
          <p:nvPr/>
        </p:nvGrpSpPr>
        <p:grpSpPr>
          <a:xfrm rot="21206181">
            <a:off x="10017666" y="2466389"/>
            <a:ext cx="2540190" cy="2861283"/>
            <a:chOff x="1876343" y="3759050"/>
            <a:chExt cx="2540190" cy="2861283"/>
          </a:xfrm>
        </p:grpSpPr>
        <p:sp>
          <p:nvSpPr>
            <p:cNvPr id="77" name="Прямоугольник 76"/>
            <p:cNvSpPr/>
            <p:nvPr/>
          </p:nvSpPr>
          <p:spPr>
            <a:xfrm>
              <a:off x="1913428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78" name="Google Shape;2319;p21"/>
            <p:cNvGrpSpPr/>
            <p:nvPr/>
          </p:nvGrpSpPr>
          <p:grpSpPr>
            <a:xfrm>
              <a:off x="3004611" y="3759050"/>
              <a:ext cx="292693" cy="292702"/>
              <a:chOff x="2611906" y="2263504"/>
              <a:chExt cx="155788" cy="155784"/>
            </a:xfrm>
          </p:grpSpPr>
          <p:sp>
            <p:nvSpPr>
              <p:cNvPr id="81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82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86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87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83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84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85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79" name="TextBox 78"/>
            <p:cNvSpPr txBox="1"/>
            <p:nvPr/>
          </p:nvSpPr>
          <p:spPr>
            <a:xfrm>
              <a:off x="1876343" y="6093738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«ТУМАННЫЙ»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РЕСПУБЛИКА ХАКАСИЯ, г. СОРСК)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80" name="Рисунок 79"/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934" r="47906"/>
            <a:stretch/>
          </p:blipFill>
          <p:spPr>
            <a:xfrm>
              <a:off x="2134614" y="4157149"/>
              <a:ext cx="2037600" cy="1906806"/>
            </a:xfrm>
            <a:prstGeom prst="rect">
              <a:avLst/>
            </a:prstGeom>
          </p:spPr>
        </p:pic>
      </p:grpSp>
      <p:sp>
        <p:nvSpPr>
          <p:cNvPr id="100" name="Прямоугольник 99"/>
          <p:cNvSpPr/>
          <p:nvPr/>
        </p:nvSpPr>
        <p:spPr>
          <a:xfrm>
            <a:off x="1622835" y="1546237"/>
            <a:ext cx="34569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0" b="1" dirty="0">
                <a:solidFill>
                  <a:srgbClr val="C62470"/>
                </a:solidFill>
                <a:latin typeface="Verdana"/>
                <a:ea typeface="Verdana"/>
                <a:cs typeface="Verdana"/>
              </a:rPr>
              <a:t>12</a:t>
            </a:r>
          </a:p>
        </p:txBody>
      </p:sp>
      <p:sp>
        <p:nvSpPr>
          <p:cNvPr id="101" name="Прямоугольник 100"/>
          <p:cNvSpPr/>
          <p:nvPr/>
        </p:nvSpPr>
        <p:spPr>
          <a:xfrm>
            <a:off x="1797550" y="3175248"/>
            <a:ext cx="33854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ru-RU" sz="1400" kern="0" dirty="0">
                <a:solidFill>
                  <a:srgbClr val="4F4F4F"/>
                </a:solidFill>
                <a:latin typeface="Verdana"/>
                <a:ea typeface="Verdana"/>
                <a:cs typeface="Verdana"/>
                <a:sym typeface="Arial"/>
              </a:rPr>
              <a:t>РЕАБИЛИТАЦИОННЫХ ЦЕНТРОВ ПО ВСЕЙ ТЕРРИТОРИИ РФ</a:t>
            </a:r>
          </a:p>
        </p:txBody>
      </p:sp>
      <p:sp>
        <p:nvSpPr>
          <p:cNvPr id="102" name="Прямоугольник 101"/>
          <p:cNvSpPr/>
          <p:nvPr/>
        </p:nvSpPr>
        <p:spPr>
          <a:xfrm>
            <a:off x="1619299" y="4614031"/>
            <a:ext cx="2003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/>
                <a:ea typeface="Verdana"/>
                <a:cs typeface="Verdana"/>
              </a:rPr>
              <a:t>24</a:t>
            </a:r>
          </a:p>
        </p:txBody>
      </p:sp>
      <p:sp>
        <p:nvSpPr>
          <p:cNvPr id="103" name="Прямоугольник 102"/>
          <p:cNvSpPr/>
          <p:nvPr/>
        </p:nvSpPr>
        <p:spPr>
          <a:xfrm>
            <a:off x="1694299" y="5718319"/>
            <a:ext cx="338547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ru-RU" sz="1400" kern="0" dirty="0">
                <a:solidFill>
                  <a:srgbClr val="4F4F4F"/>
                </a:solidFill>
                <a:latin typeface="Verdana"/>
                <a:ea typeface="Verdana"/>
                <a:cs typeface="Verdana"/>
                <a:sym typeface="Arial"/>
              </a:rPr>
              <a:t>РЕАБИЛИТАЦИОННЫХ ПРОГРАММ</a:t>
            </a:r>
          </a:p>
        </p:txBody>
      </p:sp>
      <p:sp>
        <p:nvSpPr>
          <p:cNvPr id="104" name="Прямоугольник 103"/>
          <p:cNvSpPr/>
          <p:nvPr/>
        </p:nvSpPr>
        <p:spPr>
          <a:xfrm>
            <a:off x="5350574" y="4614031"/>
            <a:ext cx="20031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/>
                <a:ea typeface="Verdana"/>
                <a:cs typeface="Verdana"/>
              </a:rPr>
              <a:t>60</a:t>
            </a:r>
          </a:p>
        </p:txBody>
      </p:sp>
      <p:sp>
        <p:nvSpPr>
          <p:cNvPr id="105" name="Прямоугольник 104"/>
          <p:cNvSpPr/>
          <p:nvPr/>
        </p:nvSpPr>
        <p:spPr>
          <a:xfrm>
            <a:off x="5425402" y="5718319"/>
            <a:ext cx="338547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ru-RU" sz="1400" kern="0" dirty="0">
                <a:solidFill>
                  <a:srgbClr val="4F4F4F"/>
                </a:solidFill>
                <a:latin typeface="Verdana"/>
                <a:ea typeface="Verdana"/>
                <a:cs typeface="Verdana"/>
                <a:sym typeface="Arial"/>
              </a:rPr>
              <a:t>ЛЕЧЕБНЫХ ПРОЦЕДУР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18647" y="3910077"/>
            <a:ext cx="4904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prstClr val="black"/>
                </a:solidFill>
              </a:rPr>
              <a:t>ПРЕДОСТАВЛЯЮТ ОБШИРНЫЙ ПЕРЕЧЕНЬ </a:t>
            </a:r>
            <a:r>
              <a:rPr lang="ru-RU" sz="2000" b="1" dirty="0">
                <a:solidFill>
                  <a:prstClr val="black"/>
                </a:solidFill>
              </a:rPr>
              <a:t>УСЛУГ</a:t>
            </a:r>
          </a:p>
        </p:txBody>
      </p:sp>
    </p:spTree>
    <p:extLst>
      <p:ext uri="{BB962C8B-B14F-4D97-AF65-F5344CB8AC3E}">
        <p14:creationId xmlns:p14="http://schemas.microsoft.com/office/powerpoint/2010/main" val="2693014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" name="Группа 165"/>
          <p:cNvGrpSpPr/>
          <p:nvPr/>
        </p:nvGrpSpPr>
        <p:grpSpPr>
          <a:xfrm rot="268251">
            <a:off x="7918316" y="4162224"/>
            <a:ext cx="2540190" cy="2861283"/>
            <a:chOff x="8300941" y="3759050"/>
            <a:chExt cx="2540190" cy="2861283"/>
          </a:xfrm>
        </p:grpSpPr>
        <p:sp>
          <p:nvSpPr>
            <p:cNvPr id="167" name="Прямоугольник 166"/>
            <p:cNvSpPr/>
            <p:nvPr/>
          </p:nvSpPr>
          <p:spPr>
            <a:xfrm>
              <a:off x="8338026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168" name="Google Shape;2319;p21"/>
            <p:cNvGrpSpPr/>
            <p:nvPr/>
          </p:nvGrpSpPr>
          <p:grpSpPr>
            <a:xfrm>
              <a:off x="9429209" y="3759050"/>
              <a:ext cx="292693" cy="292702"/>
              <a:chOff x="2611906" y="2263504"/>
              <a:chExt cx="155788" cy="155784"/>
            </a:xfrm>
          </p:grpSpPr>
          <p:sp>
            <p:nvSpPr>
              <p:cNvPr id="171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172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176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7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73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174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5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69" name="TextBox 168"/>
            <p:cNvSpPr txBox="1"/>
            <p:nvPr/>
          </p:nvSpPr>
          <p:spPr>
            <a:xfrm>
              <a:off x="8300941" y="6093738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«ТОПАЗ»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КЕМЕРОВСКАЯ ОБЛАСТЬ, г. МЫСКИ)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70" name="Рисунок 16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30" r="6934"/>
            <a:stretch/>
          </p:blipFill>
          <p:spPr>
            <a:xfrm>
              <a:off x="8581870" y="4157149"/>
              <a:ext cx="2037600" cy="1920459"/>
            </a:xfrm>
            <a:prstGeom prst="rect">
              <a:avLst/>
            </a:prstGeom>
          </p:spPr>
        </p:pic>
      </p:grpSp>
      <p:grpSp>
        <p:nvGrpSpPr>
          <p:cNvPr id="49" name="Group 7">
            <a:extLst>
              <a:ext uri="{FF2B5EF4-FFF2-40B4-BE49-F238E27FC236}">
                <a16:creationId xmlns:a16="http://schemas.microsoft.com/office/drawing/2014/main" id="{538F7229-4659-5D45-A405-B15808C76DFC}"/>
              </a:ext>
            </a:extLst>
          </p:cNvPr>
          <p:cNvGrpSpPr/>
          <p:nvPr/>
        </p:nvGrpSpPr>
        <p:grpSpPr>
          <a:xfrm>
            <a:off x="476246" y="360007"/>
            <a:ext cx="685839" cy="806645"/>
            <a:chOff x="634994" y="480009"/>
            <a:chExt cx="914452" cy="1075526"/>
          </a:xfrm>
        </p:grpSpPr>
        <p:pic>
          <p:nvPicPr>
            <p:cNvPr id="50" name="object 3">
              <a:extLst>
                <a:ext uri="{FF2B5EF4-FFF2-40B4-BE49-F238E27FC236}">
                  <a16:creationId xmlns:a16="http://schemas.microsoft.com/office/drawing/2014/main" id="{9D43A794-0D8F-1B48-91F7-5DD4729EA93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7218" y="1352696"/>
              <a:ext cx="163266" cy="78676"/>
            </a:xfrm>
            <a:prstGeom prst="rect">
              <a:avLst/>
            </a:prstGeom>
          </p:spPr>
        </p:pic>
        <p:pic>
          <p:nvPicPr>
            <p:cNvPr id="51" name="object 4">
              <a:extLst>
                <a:ext uri="{FF2B5EF4-FFF2-40B4-BE49-F238E27FC236}">
                  <a16:creationId xmlns:a16="http://schemas.microsoft.com/office/drawing/2014/main" id="{428F637C-6B81-D047-B2ED-50CAC52D1814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22641" y="1353580"/>
              <a:ext cx="341118" cy="89957"/>
            </a:xfrm>
            <a:prstGeom prst="rect">
              <a:avLst/>
            </a:prstGeom>
          </p:spPr>
        </p:pic>
        <p:sp>
          <p:nvSpPr>
            <p:cNvPr id="52" name="object 5">
              <a:extLst>
                <a:ext uri="{FF2B5EF4-FFF2-40B4-BE49-F238E27FC236}">
                  <a16:creationId xmlns:a16="http://schemas.microsoft.com/office/drawing/2014/main" id="{8AB4194F-E5B0-834D-B959-F2EBD751F2F0}"/>
                </a:ext>
              </a:extLst>
            </p:cNvPr>
            <p:cNvSpPr/>
            <p:nvPr/>
          </p:nvSpPr>
          <p:spPr>
            <a:xfrm>
              <a:off x="1192096" y="1353577"/>
              <a:ext cx="62230" cy="77470"/>
            </a:xfrm>
            <a:custGeom>
              <a:avLst/>
              <a:gdLst/>
              <a:ahLst/>
              <a:cxnLst/>
              <a:rect l="l" t="t" r="r" b="b"/>
              <a:pathLst>
                <a:path w="62230" h="77469">
                  <a:moveTo>
                    <a:pt x="10883" y="0"/>
                  </a:moveTo>
                  <a:lnTo>
                    <a:pt x="0" y="0"/>
                  </a:lnTo>
                  <a:lnTo>
                    <a:pt x="0" y="76923"/>
                  </a:lnTo>
                  <a:lnTo>
                    <a:pt x="31750" y="76923"/>
                  </a:lnTo>
                  <a:lnTo>
                    <a:pt x="44600" y="75284"/>
                  </a:lnTo>
                  <a:lnTo>
                    <a:pt x="54124" y="70399"/>
                  </a:lnTo>
                  <a:lnTo>
                    <a:pt x="55698" y="68249"/>
                  </a:lnTo>
                  <a:lnTo>
                    <a:pt x="10883" y="68249"/>
                  </a:lnTo>
                  <a:lnTo>
                    <a:pt x="10883" y="35483"/>
                  </a:lnTo>
                  <a:lnTo>
                    <a:pt x="56574" y="35483"/>
                  </a:lnTo>
                  <a:lnTo>
                    <a:pt x="54738" y="32935"/>
                  </a:lnTo>
                  <a:lnTo>
                    <a:pt x="45848" y="28348"/>
                  </a:lnTo>
                  <a:lnTo>
                    <a:pt x="33731" y="26809"/>
                  </a:lnTo>
                  <a:lnTo>
                    <a:pt x="10883" y="26809"/>
                  </a:lnTo>
                  <a:lnTo>
                    <a:pt x="10883" y="0"/>
                  </a:lnTo>
                  <a:close/>
                </a:path>
                <a:path w="62230" h="77469">
                  <a:moveTo>
                    <a:pt x="56574" y="35483"/>
                  </a:moveTo>
                  <a:lnTo>
                    <a:pt x="44170" y="35483"/>
                  </a:lnTo>
                  <a:lnTo>
                    <a:pt x="51079" y="40436"/>
                  </a:lnTo>
                  <a:lnTo>
                    <a:pt x="51079" y="51320"/>
                  </a:lnTo>
                  <a:lnTo>
                    <a:pt x="49782" y="58643"/>
                  </a:lnTo>
                  <a:lnTo>
                    <a:pt x="45972" y="63942"/>
                  </a:lnTo>
                  <a:lnTo>
                    <a:pt x="39769" y="67163"/>
                  </a:lnTo>
                  <a:lnTo>
                    <a:pt x="31292" y="68249"/>
                  </a:lnTo>
                  <a:lnTo>
                    <a:pt x="55698" y="68249"/>
                  </a:lnTo>
                  <a:lnTo>
                    <a:pt x="60042" y="62318"/>
                  </a:lnTo>
                  <a:lnTo>
                    <a:pt x="62077" y="51092"/>
                  </a:lnTo>
                  <a:lnTo>
                    <a:pt x="60211" y="40531"/>
                  </a:lnTo>
                  <a:lnTo>
                    <a:pt x="56574" y="35483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53" name="object 6">
              <a:extLst>
                <a:ext uri="{FF2B5EF4-FFF2-40B4-BE49-F238E27FC236}">
                  <a16:creationId xmlns:a16="http://schemas.microsoft.com/office/drawing/2014/main" id="{5A890D2E-372D-034F-A0FE-C20ED8F9A6ED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74796" y="1353580"/>
              <a:ext cx="66154" cy="76911"/>
            </a:xfrm>
            <a:prstGeom prst="rect">
              <a:avLst/>
            </a:prstGeom>
          </p:spPr>
        </p:pic>
        <p:pic>
          <p:nvPicPr>
            <p:cNvPr id="54" name="object 7">
              <a:extLst>
                <a:ext uri="{FF2B5EF4-FFF2-40B4-BE49-F238E27FC236}">
                  <a16:creationId xmlns:a16="http://schemas.microsoft.com/office/drawing/2014/main" id="{2BFCEB57-CE55-F047-975F-66C26D02F08B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69272" y="1353577"/>
              <a:ext cx="85153" cy="76923"/>
            </a:xfrm>
            <a:prstGeom prst="rect">
              <a:avLst/>
            </a:prstGeom>
          </p:spPr>
        </p:pic>
        <p:sp>
          <p:nvSpPr>
            <p:cNvPr id="55" name="object 8">
              <a:extLst>
                <a:ext uri="{FF2B5EF4-FFF2-40B4-BE49-F238E27FC236}">
                  <a16:creationId xmlns:a16="http://schemas.microsoft.com/office/drawing/2014/main" id="{354DB75E-5E26-9844-B123-B3BDAEBD765E}"/>
                </a:ext>
              </a:extLst>
            </p:cNvPr>
            <p:cNvSpPr/>
            <p:nvPr/>
          </p:nvSpPr>
          <p:spPr>
            <a:xfrm>
              <a:off x="1482771" y="1353580"/>
              <a:ext cx="66675" cy="77470"/>
            </a:xfrm>
            <a:custGeom>
              <a:avLst/>
              <a:gdLst/>
              <a:ahLst/>
              <a:cxnLst/>
              <a:rect l="l" t="t" r="r" b="b"/>
              <a:pathLst>
                <a:path w="66675" h="77469">
                  <a:moveTo>
                    <a:pt x="66471" y="0"/>
                  </a:moveTo>
                  <a:lnTo>
                    <a:pt x="56349" y="0"/>
                  </a:lnTo>
                  <a:lnTo>
                    <a:pt x="10871" y="59334"/>
                  </a:lnTo>
                  <a:lnTo>
                    <a:pt x="10871" y="0"/>
                  </a:lnTo>
                  <a:lnTo>
                    <a:pt x="0" y="0"/>
                  </a:lnTo>
                  <a:lnTo>
                    <a:pt x="0" y="76911"/>
                  </a:lnTo>
                  <a:lnTo>
                    <a:pt x="10096" y="76911"/>
                  </a:lnTo>
                  <a:lnTo>
                    <a:pt x="55689" y="17691"/>
                  </a:lnTo>
                  <a:lnTo>
                    <a:pt x="55689" y="76911"/>
                  </a:lnTo>
                  <a:lnTo>
                    <a:pt x="66471" y="76911"/>
                  </a:lnTo>
                  <a:lnTo>
                    <a:pt x="66471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56" name="object 9">
              <a:extLst>
                <a:ext uri="{FF2B5EF4-FFF2-40B4-BE49-F238E27FC236}">
                  <a16:creationId xmlns:a16="http://schemas.microsoft.com/office/drawing/2014/main" id="{74F71148-B61D-D043-9C6D-32C3B4CAF077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4994" y="1464464"/>
              <a:ext cx="188554" cy="82626"/>
            </a:xfrm>
            <a:prstGeom prst="rect">
              <a:avLst/>
            </a:prstGeom>
          </p:spPr>
        </p:pic>
        <p:pic>
          <p:nvPicPr>
            <p:cNvPr id="57" name="object 10">
              <a:extLst>
                <a:ext uri="{FF2B5EF4-FFF2-40B4-BE49-F238E27FC236}">
                  <a16:creationId xmlns:a16="http://schemas.microsoft.com/office/drawing/2014/main" id="{11025285-1ADD-634C-83AE-98258F76EA7C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45724" y="1467309"/>
              <a:ext cx="164275" cy="88226"/>
            </a:xfrm>
            <a:prstGeom prst="rect">
              <a:avLst/>
            </a:prstGeom>
          </p:spPr>
        </p:pic>
        <p:pic>
          <p:nvPicPr>
            <p:cNvPr id="58" name="object 11">
              <a:extLst>
                <a:ext uri="{FF2B5EF4-FFF2-40B4-BE49-F238E27FC236}">
                  <a16:creationId xmlns:a16="http://schemas.microsoft.com/office/drawing/2014/main" id="{D229A563-FC74-4640-A3F3-2C25EDC29855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57757" y="1466442"/>
              <a:ext cx="319289" cy="78663"/>
            </a:xfrm>
            <a:prstGeom prst="rect">
              <a:avLst/>
            </a:prstGeom>
          </p:spPr>
        </p:pic>
        <p:pic>
          <p:nvPicPr>
            <p:cNvPr id="59" name="object 12">
              <a:extLst>
                <a:ext uri="{FF2B5EF4-FFF2-40B4-BE49-F238E27FC236}">
                  <a16:creationId xmlns:a16="http://schemas.microsoft.com/office/drawing/2014/main" id="{954E9F5D-1DC8-0B41-BACC-0C9B0D5929E2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96605" y="1467312"/>
              <a:ext cx="66471" cy="76911"/>
            </a:xfrm>
            <a:prstGeom prst="rect">
              <a:avLst/>
            </a:prstGeom>
          </p:spPr>
        </p:pic>
        <p:pic>
          <p:nvPicPr>
            <p:cNvPr id="60" name="object 13">
              <a:extLst>
                <a:ext uri="{FF2B5EF4-FFF2-40B4-BE49-F238E27FC236}">
                  <a16:creationId xmlns:a16="http://schemas.microsoft.com/office/drawing/2014/main" id="{69111D9D-DE7B-BA48-B874-D1CCCA2C2B5B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82771" y="1467312"/>
              <a:ext cx="66471" cy="76911"/>
            </a:xfrm>
            <a:prstGeom prst="rect">
              <a:avLst/>
            </a:prstGeom>
          </p:spPr>
        </p:pic>
        <p:sp>
          <p:nvSpPr>
            <p:cNvPr id="61" name="object 14">
              <a:extLst>
                <a:ext uri="{FF2B5EF4-FFF2-40B4-BE49-F238E27FC236}">
                  <a16:creationId xmlns:a16="http://schemas.microsoft.com/office/drawing/2014/main" id="{788AF0CC-46EE-6748-98AB-F714A52C2716}"/>
                </a:ext>
              </a:extLst>
            </p:cNvPr>
            <p:cNvSpPr/>
            <p:nvPr/>
          </p:nvSpPr>
          <p:spPr>
            <a:xfrm>
              <a:off x="1489430" y="1331849"/>
              <a:ext cx="54610" cy="8255"/>
            </a:xfrm>
            <a:custGeom>
              <a:avLst/>
              <a:gdLst/>
              <a:ahLst/>
              <a:cxnLst/>
              <a:rect l="l" t="t" r="r" b="b"/>
              <a:pathLst>
                <a:path w="54609" h="8255">
                  <a:moveTo>
                    <a:pt x="54533" y="0"/>
                  </a:moveTo>
                  <a:lnTo>
                    <a:pt x="0" y="0"/>
                  </a:lnTo>
                  <a:lnTo>
                    <a:pt x="0" y="8115"/>
                  </a:lnTo>
                  <a:lnTo>
                    <a:pt x="54533" y="8115"/>
                  </a:lnTo>
                  <a:lnTo>
                    <a:pt x="54533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62" name="object 15">
              <a:extLst>
                <a:ext uri="{FF2B5EF4-FFF2-40B4-BE49-F238E27FC236}">
                  <a16:creationId xmlns:a16="http://schemas.microsoft.com/office/drawing/2014/main" id="{EB65338B-07AD-4248-8FA6-7B6B79D06F08}"/>
                </a:ext>
              </a:extLst>
            </p:cNvPr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44093" y="480009"/>
              <a:ext cx="895848" cy="769188"/>
            </a:xfrm>
            <a:prstGeom prst="rect">
              <a:avLst/>
            </a:prstGeom>
          </p:spPr>
        </p:pic>
      </p:grpSp>
      <p:pic>
        <p:nvPicPr>
          <p:cNvPr id="63" name="Picture 30">
            <a:extLst>
              <a:ext uri="{FF2B5EF4-FFF2-40B4-BE49-F238E27FC236}">
                <a16:creationId xmlns:a16="http://schemas.microsoft.com/office/drawing/2014/main" id="{F70FF60C-7341-964B-8440-4C1F2C70E60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63466">
            <a:off x="-3206374" y="2979729"/>
            <a:ext cx="8101383" cy="11325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03777" y="451924"/>
            <a:ext cx="4822178" cy="48282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>
            <a:defPPr>
              <a:defRPr lang="ru-RU"/>
            </a:defPPr>
            <a:lvl1pPr marL="9525">
              <a:spcBef>
                <a:spcPts val="75"/>
              </a:spcBef>
              <a:defRPr sz="3075" b="0" i="0" spc="26">
                <a:solidFill>
                  <a:srgbClr val="594F8C"/>
                </a:solidFill>
                <a:latin typeface="MyriadPro-Cond"/>
                <a:ea typeface="+mj-ea"/>
                <a:cs typeface="MyriadPro-Cond"/>
              </a:defRPr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B9E5B45A-1464-8544-96D1-A0919FA34AAE}"/>
              </a:ext>
            </a:extLst>
          </p:cNvPr>
          <p:cNvSpPr txBox="1"/>
          <p:nvPr/>
        </p:nvSpPr>
        <p:spPr>
          <a:xfrm>
            <a:off x="1577565" y="1712964"/>
            <a:ext cx="6680067" cy="2228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4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r>
              <a:rPr lang="ru-RU" sz="1600" dirty="0"/>
              <a:t>СПЕЦИАЛИСТЫ ЦЕНТРОВ ОРГАНИЗУЮТ </a:t>
            </a:r>
          </a:p>
          <a:p>
            <a:r>
              <a:rPr lang="ru-RU" sz="1600" b="1" dirty="0">
                <a:solidFill>
                  <a:srgbClr val="C62470"/>
                </a:solidFill>
              </a:rPr>
              <a:t>ПЕРСОНАЛЬНОЕ СОПРОВОЖДЕНИЕ</a:t>
            </a:r>
            <a:r>
              <a:rPr lang="ru-RU" sz="1600" dirty="0"/>
              <a:t> </a:t>
            </a:r>
          </a:p>
          <a:p>
            <a:r>
              <a:rPr lang="ru-RU" sz="1600" dirty="0"/>
              <a:t>УЧАСТНИКОВ СВО, ПОКА ОНИ </a:t>
            </a:r>
          </a:p>
          <a:p>
            <a:r>
              <a:rPr lang="ru-RU" sz="1600" dirty="0"/>
              <a:t>НАХОДЯТСЯ НА ЛЕЧЕНИИ </a:t>
            </a:r>
          </a:p>
          <a:p>
            <a:endParaRPr lang="ru-RU" sz="800" dirty="0"/>
          </a:p>
          <a:p>
            <a:r>
              <a:rPr lang="ru-RU" dirty="0"/>
              <a:t>В ТОМ ЧИСЛЕ </a:t>
            </a:r>
            <a:r>
              <a:rPr lang="ru-RU" b="1" dirty="0"/>
              <a:t>ИНДИВИДУАЛЬНО</a:t>
            </a:r>
            <a:r>
              <a:rPr lang="ru-RU" dirty="0"/>
              <a:t> РАЗРАБАТЫВАЮТ </a:t>
            </a:r>
          </a:p>
          <a:p>
            <a:r>
              <a:rPr lang="ru-RU" dirty="0"/>
              <a:t>ПРОГРАММЫ ВОССТАНОВЛЕНИЯ ПО ПРОФИЛЯМ </a:t>
            </a:r>
          </a:p>
          <a:p>
            <a:r>
              <a:rPr lang="ru-RU" dirty="0"/>
              <a:t>ЗАБОЛЕВАНИЙ И ТРАВМАМ</a:t>
            </a:r>
            <a:endParaRPr lang="ru-RU" sz="1100" dirty="0"/>
          </a:p>
        </p:txBody>
      </p:sp>
      <p:sp>
        <p:nvSpPr>
          <p:cNvPr id="5" name="TextBox 4"/>
          <p:cNvSpPr txBox="1"/>
          <p:nvPr/>
        </p:nvSpPr>
        <p:spPr>
          <a:xfrm>
            <a:off x="1573512" y="4760846"/>
            <a:ext cx="7066919" cy="1600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6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r>
              <a:rPr lang="ru-RU" dirty="0"/>
              <a:t>БЛАГОДАРЯ СОЧЕТАНИЮ </a:t>
            </a:r>
          </a:p>
          <a:p>
            <a:r>
              <a:rPr lang="ru-RU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УНИКАЛЬНЫХ ПРИРОДНЫХ УСЛОВИЙ</a:t>
            </a:r>
            <a:r>
              <a:rPr lang="ru-RU" b="1" dirty="0">
                <a:solidFill>
                  <a:srgbClr val="C62470"/>
                </a:solidFill>
              </a:rPr>
              <a:t> </a:t>
            </a:r>
            <a:r>
              <a:rPr lang="ru-RU" dirty="0"/>
              <a:t>И </a:t>
            </a:r>
          </a:p>
          <a:p>
            <a:r>
              <a:rPr lang="ru-RU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СОВРЕМЕННЫХ МЕТОДОВ ЛЕЧЕНИЯ </a:t>
            </a:r>
            <a:r>
              <a:rPr lang="ru-RU" dirty="0"/>
              <a:t>ПАЦИЕНТЫ </a:t>
            </a:r>
          </a:p>
          <a:p>
            <a:r>
              <a:rPr lang="ru-RU" dirty="0"/>
              <a:t>НАШИХ ЦЕНТРОВ ДОСТИГАЮТ ПРЕКРАСНЫХ </a:t>
            </a:r>
          </a:p>
          <a:p>
            <a:r>
              <a:rPr lang="ru-RU" dirty="0"/>
              <a:t>РЕЗУЛЬТАТОВ В ВОСТАНОВЛЕНИИ</a:t>
            </a:r>
          </a:p>
        </p:txBody>
      </p:sp>
      <p:grpSp>
        <p:nvGrpSpPr>
          <p:cNvPr id="118" name="Группа 117"/>
          <p:cNvGrpSpPr/>
          <p:nvPr/>
        </p:nvGrpSpPr>
        <p:grpSpPr>
          <a:xfrm rot="862704">
            <a:off x="8134999" y="-320032"/>
            <a:ext cx="2540190" cy="2861283"/>
            <a:chOff x="1876343" y="529017"/>
            <a:chExt cx="2540190" cy="2861283"/>
          </a:xfrm>
        </p:grpSpPr>
        <p:sp>
          <p:nvSpPr>
            <p:cNvPr id="119" name="Прямоугольник 118"/>
            <p:cNvSpPr/>
            <p:nvPr/>
          </p:nvSpPr>
          <p:spPr>
            <a:xfrm>
              <a:off x="1913428" y="689468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120" name="Google Shape;2319;p21"/>
            <p:cNvGrpSpPr/>
            <p:nvPr/>
          </p:nvGrpSpPr>
          <p:grpSpPr>
            <a:xfrm>
              <a:off x="3004611" y="529017"/>
              <a:ext cx="292693" cy="292702"/>
              <a:chOff x="2611906" y="2263504"/>
              <a:chExt cx="155788" cy="155784"/>
            </a:xfrm>
          </p:grpSpPr>
          <p:sp>
            <p:nvSpPr>
              <p:cNvPr id="123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124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128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9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25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126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7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21" name="TextBox 120"/>
            <p:cNvSpPr txBox="1"/>
            <p:nvPr/>
          </p:nvSpPr>
          <p:spPr>
            <a:xfrm>
              <a:off x="1876343" y="2863705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«ВОЛГА»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САРАТОВСКАЯ ОБЛАСТЬ, г. БАЛАКОВО)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22" name="Рисунок 121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75" r="21551"/>
            <a:stretch/>
          </p:blipFill>
          <p:spPr>
            <a:xfrm>
              <a:off x="2127638" y="876961"/>
              <a:ext cx="2037600" cy="1935510"/>
            </a:xfrm>
            <a:prstGeom prst="rect">
              <a:avLst/>
            </a:prstGeom>
          </p:spPr>
        </p:pic>
      </p:grpSp>
      <p:grpSp>
        <p:nvGrpSpPr>
          <p:cNvPr id="130" name="Группа 129"/>
          <p:cNvGrpSpPr/>
          <p:nvPr/>
        </p:nvGrpSpPr>
        <p:grpSpPr>
          <a:xfrm rot="21227332">
            <a:off x="10087954" y="-105357"/>
            <a:ext cx="2540190" cy="2861283"/>
            <a:chOff x="5022530" y="3759050"/>
            <a:chExt cx="2540190" cy="2861283"/>
          </a:xfrm>
        </p:grpSpPr>
        <p:sp>
          <p:nvSpPr>
            <p:cNvPr id="131" name="Прямоугольник 130"/>
            <p:cNvSpPr/>
            <p:nvPr/>
          </p:nvSpPr>
          <p:spPr>
            <a:xfrm>
              <a:off x="5059615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132" name="Google Shape;2319;p21"/>
            <p:cNvGrpSpPr/>
            <p:nvPr/>
          </p:nvGrpSpPr>
          <p:grpSpPr>
            <a:xfrm>
              <a:off x="6150798" y="3759050"/>
              <a:ext cx="292693" cy="292702"/>
              <a:chOff x="2611906" y="2263504"/>
              <a:chExt cx="155788" cy="155784"/>
            </a:xfrm>
          </p:grpSpPr>
          <p:sp>
            <p:nvSpPr>
              <p:cNvPr id="135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136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140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1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37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138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9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33" name="TextBox 132"/>
            <p:cNvSpPr txBox="1"/>
            <p:nvPr/>
          </p:nvSpPr>
          <p:spPr>
            <a:xfrm>
              <a:off x="5022530" y="6093738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«ТИНАКИ»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АСТРАХАНСКАЯ ОБЛАСТЬ, с. РАССВЕТ)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34" name="Рисунок 133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29" r="21470"/>
            <a:stretch/>
          </p:blipFill>
          <p:spPr>
            <a:xfrm>
              <a:off x="5287995" y="4158550"/>
              <a:ext cx="2037600" cy="1933141"/>
            </a:xfrm>
            <a:prstGeom prst="rect">
              <a:avLst/>
            </a:prstGeom>
          </p:spPr>
        </p:pic>
      </p:grpSp>
      <p:grpSp>
        <p:nvGrpSpPr>
          <p:cNvPr id="142" name="Группа 141"/>
          <p:cNvGrpSpPr/>
          <p:nvPr/>
        </p:nvGrpSpPr>
        <p:grpSpPr>
          <a:xfrm rot="20897944">
            <a:off x="7997310" y="2108803"/>
            <a:ext cx="2540190" cy="2861283"/>
            <a:chOff x="8263856" y="529017"/>
            <a:chExt cx="2540190" cy="2861283"/>
          </a:xfrm>
        </p:grpSpPr>
        <p:sp>
          <p:nvSpPr>
            <p:cNvPr id="143" name="Прямоугольник 142"/>
            <p:cNvSpPr/>
            <p:nvPr/>
          </p:nvSpPr>
          <p:spPr>
            <a:xfrm>
              <a:off x="8300941" y="689468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144" name="Google Shape;2319;p21"/>
            <p:cNvGrpSpPr/>
            <p:nvPr/>
          </p:nvGrpSpPr>
          <p:grpSpPr>
            <a:xfrm>
              <a:off x="9392124" y="529017"/>
              <a:ext cx="292693" cy="292702"/>
              <a:chOff x="2611906" y="2263504"/>
              <a:chExt cx="155788" cy="155784"/>
            </a:xfrm>
          </p:grpSpPr>
          <p:sp>
            <p:nvSpPr>
              <p:cNvPr id="147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148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152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3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49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150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1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45" name="TextBox 144"/>
            <p:cNvSpPr txBox="1"/>
            <p:nvPr/>
          </p:nvSpPr>
          <p:spPr>
            <a:xfrm>
              <a:off x="8263856" y="2863705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«ВОЛЬГИНСКИЙ»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ВЛАДИМИРСКАЯ ОБЛАСТЬ)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46" name="Рисунок 145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065" r="31493"/>
            <a:stretch/>
          </p:blipFill>
          <p:spPr>
            <a:xfrm>
              <a:off x="8538066" y="895583"/>
              <a:ext cx="2037600" cy="1917731"/>
            </a:xfrm>
            <a:prstGeom prst="rect">
              <a:avLst/>
            </a:prstGeom>
          </p:spPr>
        </p:pic>
      </p:grpSp>
      <p:grpSp>
        <p:nvGrpSpPr>
          <p:cNvPr id="190" name="Группа 189"/>
          <p:cNvGrpSpPr/>
          <p:nvPr/>
        </p:nvGrpSpPr>
        <p:grpSpPr>
          <a:xfrm rot="21348844">
            <a:off x="9486039" y="3963255"/>
            <a:ext cx="2540190" cy="2861283"/>
            <a:chOff x="5036700" y="529017"/>
            <a:chExt cx="2540190" cy="2861283"/>
          </a:xfrm>
        </p:grpSpPr>
        <p:sp>
          <p:nvSpPr>
            <p:cNvPr id="191" name="Прямоугольник 190"/>
            <p:cNvSpPr/>
            <p:nvPr/>
          </p:nvSpPr>
          <p:spPr>
            <a:xfrm>
              <a:off x="5073785" y="689468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192" name="Google Shape;2319;p21"/>
            <p:cNvGrpSpPr/>
            <p:nvPr/>
          </p:nvGrpSpPr>
          <p:grpSpPr>
            <a:xfrm>
              <a:off x="6164968" y="529017"/>
              <a:ext cx="292693" cy="292702"/>
              <a:chOff x="2611906" y="2263504"/>
              <a:chExt cx="155788" cy="155784"/>
            </a:xfrm>
          </p:grpSpPr>
          <p:sp>
            <p:nvSpPr>
              <p:cNvPr id="195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196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200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01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97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198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99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93" name="TextBox 192"/>
            <p:cNvSpPr txBox="1"/>
            <p:nvPr/>
          </p:nvSpPr>
          <p:spPr>
            <a:xfrm>
              <a:off x="5036700" y="2863705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«ВОЛГОГРАД»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г. ВОЛГОГРАД)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94" name="Рисунок 193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31" t="53081" r="57017" b="-1258"/>
            <a:stretch/>
          </p:blipFill>
          <p:spPr>
            <a:xfrm>
              <a:off x="5297176" y="924995"/>
              <a:ext cx="2037600" cy="1936800"/>
            </a:xfrm>
            <a:prstGeom prst="rect">
              <a:avLst/>
            </a:prstGeom>
          </p:spPr>
        </p:pic>
      </p:grpSp>
      <p:grpSp>
        <p:nvGrpSpPr>
          <p:cNvPr id="154" name="Группа 153"/>
          <p:cNvGrpSpPr/>
          <p:nvPr/>
        </p:nvGrpSpPr>
        <p:grpSpPr>
          <a:xfrm rot="396495">
            <a:off x="9902296" y="2343586"/>
            <a:ext cx="2540190" cy="2861283"/>
            <a:chOff x="1876343" y="3759050"/>
            <a:chExt cx="2540190" cy="2861283"/>
          </a:xfrm>
        </p:grpSpPr>
        <p:sp>
          <p:nvSpPr>
            <p:cNvPr id="155" name="Прямоугольник 154"/>
            <p:cNvSpPr/>
            <p:nvPr/>
          </p:nvSpPr>
          <p:spPr>
            <a:xfrm>
              <a:off x="1913428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156" name="Google Shape;2319;p21"/>
            <p:cNvGrpSpPr/>
            <p:nvPr/>
          </p:nvGrpSpPr>
          <p:grpSpPr>
            <a:xfrm>
              <a:off x="3004611" y="3759050"/>
              <a:ext cx="292693" cy="292702"/>
              <a:chOff x="2611906" y="2263504"/>
              <a:chExt cx="155788" cy="155784"/>
            </a:xfrm>
          </p:grpSpPr>
          <p:sp>
            <p:nvSpPr>
              <p:cNvPr id="159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160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164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5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61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162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57" name="TextBox 156"/>
            <p:cNvSpPr txBox="1"/>
            <p:nvPr/>
          </p:nvSpPr>
          <p:spPr>
            <a:xfrm>
              <a:off x="1876343" y="6087243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РЕАБИЛИТАЦИОННЫЙ И УЧЕБНЫЙ ЦЕНТР СФР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МОСКОВСКАЯ ОБЛ., с. КАРИНСКОЕ)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58" name="Рисунок 157"/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095" r="1522"/>
            <a:stretch/>
          </p:blipFill>
          <p:spPr>
            <a:xfrm>
              <a:off x="2127638" y="4162618"/>
              <a:ext cx="2037600" cy="19311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0773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3168" y="458882"/>
            <a:ext cx="9208481" cy="95603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algn="l" rtl="0">
              <a:spcBef>
                <a:spcPts val="75"/>
              </a:spcBef>
            </a:pPr>
            <a:r>
              <a:rPr lang="ru-RU" kern="1200" spc="26" dirty="0"/>
              <a:t>КОМПЕНСАЦИЯ РАСХОДОВ НА ПРОЕЗД К МЕСТУ ЛЕЧЕНИЯ И ОБРАТНО</a:t>
            </a:r>
          </a:p>
        </p:txBody>
      </p:sp>
      <p:grpSp>
        <p:nvGrpSpPr>
          <p:cNvPr id="49" name="Group 7">
            <a:extLst>
              <a:ext uri="{FF2B5EF4-FFF2-40B4-BE49-F238E27FC236}">
                <a16:creationId xmlns:a16="http://schemas.microsoft.com/office/drawing/2014/main" id="{538F7229-4659-5D45-A405-B15808C76DFC}"/>
              </a:ext>
            </a:extLst>
          </p:cNvPr>
          <p:cNvGrpSpPr/>
          <p:nvPr/>
        </p:nvGrpSpPr>
        <p:grpSpPr>
          <a:xfrm>
            <a:off x="476246" y="360007"/>
            <a:ext cx="685839" cy="806645"/>
            <a:chOff x="634994" y="480009"/>
            <a:chExt cx="914452" cy="1075526"/>
          </a:xfrm>
        </p:grpSpPr>
        <p:pic>
          <p:nvPicPr>
            <p:cNvPr id="50" name="object 3">
              <a:extLst>
                <a:ext uri="{FF2B5EF4-FFF2-40B4-BE49-F238E27FC236}">
                  <a16:creationId xmlns:a16="http://schemas.microsoft.com/office/drawing/2014/main" id="{9D43A794-0D8F-1B48-91F7-5DD4729EA932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7218" y="1352696"/>
              <a:ext cx="163266" cy="78676"/>
            </a:xfrm>
            <a:prstGeom prst="rect">
              <a:avLst/>
            </a:prstGeom>
          </p:spPr>
        </p:pic>
        <p:pic>
          <p:nvPicPr>
            <p:cNvPr id="51" name="object 4">
              <a:extLst>
                <a:ext uri="{FF2B5EF4-FFF2-40B4-BE49-F238E27FC236}">
                  <a16:creationId xmlns:a16="http://schemas.microsoft.com/office/drawing/2014/main" id="{428F637C-6B81-D047-B2ED-50CAC52D181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2641" y="1353580"/>
              <a:ext cx="341118" cy="89957"/>
            </a:xfrm>
            <a:prstGeom prst="rect">
              <a:avLst/>
            </a:prstGeom>
          </p:spPr>
        </p:pic>
        <p:sp>
          <p:nvSpPr>
            <p:cNvPr id="52" name="object 5">
              <a:extLst>
                <a:ext uri="{FF2B5EF4-FFF2-40B4-BE49-F238E27FC236}">
                  <a16:creationId xmlns:a16="http://schemas.microsoft.com/office/drawing/2014/main" id="{8AB4194F-E5B0-834D-B959-F2EBD751F2F0}"/>
                </a:ext>
              </a:extLst>
            </p:cNvPr>
            <p:cNvSpPr/>
            <p:nvPr/>
          </p:nvSpPr>
          <p:spPr>
            <a:xfrm>
              <a:off x="1192096" y="1353577"/>
              <a:ext cx="62230" cy="77470"/>
            </a:xfrm>
            <a:custGeom>
              <a:avLst/>
              <a:gdLst/>
              <a:ahLst/>
              <a:cxnLst/>
              <a:rect l="l" t="t" r="r" b="b"/>
              <a:pathLst>
                <a:path w="62230" h="77469">
                  <a:moveTo>
                    <a:pt x="10883" y="0"/>
                  </a:moveTo>
                  <a:lnTo>
                    <a:pt x="0" y="0"/>
                  </a:lnTo>
                  <a:lnTo>
                    <a:pt x="0" y="76923"/>
                  </a:lnTo>
                  <a:lnTo>
                    <a:pt x="31750" y="76923"/>
                  </a:lnTo>
                  <a:lnTo>
                    <a:pt x="44600" y="75284"/>
                  </a:lnTo>
                  <a:lnTo>
                    <a:pt x="54124" y="70399"/>
                  </a:lnTo>
                  <a:lnTo>
                    <a:pt x="55698" y="68249"/>
                  </a:lnTo>
                  <a:lnTo>
                    <a:pt x="10883" y="68249"/>
                  </a:lnTo>
                  <a:lnTo>
                    <a:pt x="10883" y="35483"/>
                  </a:lnTo>
                  <a:lnTo>
                    <a:pt x="56574" y="35483"/>
                  </a:lnTo>
                  <a:lnTo>
                    <a:pt x="54738" y="32935"/>
                  </a:lnTo>
                  <a:lnTo>
                    <a:pt x="45848" y="28348"/>
                  </a:lnTo>
                  <a:lnTo>
                    <a:pt x="33731" y="26809"/>
                  </a:lnTo>
                  <a:lnTo>
                    <a:pt x="10883" y="26809"/>
                  </a:lnTo>
                  <a:lnTo>
                    <a:pt x="10883" y="0"/>
                  </a:lnTo>
                  <a:close/>
                </a:path>
                <a:path w="62230" h="77469">
                  <a:moveTo>
                    <a:pt x="56574" y="35483"/>
                  </a:moveTo>
                  <a:lnTo>
                    <a:pt x="44170" y="35483"/>
                  </a:lnTo>
                  <a:lnTo>
                    <a:pt x="51079" y="40436"/>
                  </a:lnTo>
                  <a:lnTo>
                    <a:pt x="51079" y="51320"/>
                  </a:lnTo>
                  <a:lnTo>
                    <a:pt x="49782" y="58643"/>
                  </a:lnTo>
                  <a:lnTo>
                    <a:pt x="45972" y="63942"/>
                  </a:lnTo>
                  <a:lnTo>
                    <a:pt x="39769" y="67163"/>
                  </a:lnTo>
                  <a:lnTo>
                    <a:pt x="31292" y="68249"/>
                  </a:lnTo>
                  <a:lnTo>
                    <a:pt x="55698" y="68249"/>
                  </a:lnTo>
                  <a:lnTo>
                    <a:pt x="60042" y="62318"/>
                  </a:lnTo>
                  <a:lnTo>
                    <a:pt x="62077" y="51092"/>
                  </a:lnTo>
                  <a:lnTo>
                    <a:pt x="60211" y="40531"/>
                  </a:lnTo>
                  <a:lnTo>
                    <a:pt x="56574" y="35483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53" name="object 6">
              <a:extLst>
                <a:ext uri="{FF2B5EF4-FFF2-40B4-BE49-F238E27FC236}">
                  <a16:creationId xmlns:a16="http://schemas.microsoft.com/office/drawing/2014/main" id="{5A890D2E-372D-034F-A0FE-C20ED8F9A6E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74796" y="1353580"/>
              <a:ext cx="66154" cy="76911"/>
            </a:xfrm>
            <a:prstGeom prst="rect">
              <a:avLst/>
            </a:prstGeom>
          </p:spPr>
        </p:pic>
        <p:pic>
          <p:nvPicPr>
            <p:cNvPr id="54" name="object 7">
              <a:extLst>
                <a:ext uri="{FF2B5EF4-FFF2-40B4-BE49-F238E27FC236}">
                  <a16:creationId xmlns:a16="http://schemas.microsoft.com/office/drawing/2014/main" id="{2BFCEB57-CE55-F047-975F-66C26D02F08B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69272" y="1353577"/>
              <a:ext cx="85153" cy="76923"/>
            </a:xfrm>
            <a:prstGeom prst="rect">
              <a:avLst/>
            </a:prstGeom>
          </p:spPr>
        </p:pic>
        <p:sp>
          <p:nvSpPr>
            <p:cNvPr id="55" name="object 8">
              <a:extLst>
                <a:ext uri="{FF2B5EF4-FFF2-40B4-BE49-F238E27FC236}">
                  <a16:creationId xmlns:a16="http://schemas.microsoft.com/office/drawing/2014/main" id="{354DB75E-5E26-9844-B123-B3BDAEBD765E}"/>
                </a:ext>
              </a:extLst>
            </p:cNvPr>
            <p:cNvSpPr/>
            <p:nvPr/>
          </p:nvSpPr>
          <p:spPr>
            <a:xfrm>
              <a:off x="1482771" y="1353580"/>
              <a:ext cx="66675" cy="77470"/>
            </a:xfrm>
            <a:custGeom>
              <a:avLst/>
              <a:gdLst/>
              <a:ahLst/>
              <a:cxnLst/>
              <a:rect l="l" t="t" r="r" b="b"/>
              <a:pathLst>
                <a:path w="66675" h="77469">
                  <a:moveTo>
                    <a:pt x="66471" y="0"/>
                  </a:moveTo>
                  <a:lnTo>
                    <a:pt x="56349" y="0"/>
                  </a:lnTo>
                  <a:lnTo>
                    <a:pt x="10871" y="59334"/>
                  </a:lnTo>
                  <a:lnTo>
                    <a:pt x="10871" y="0"/>
                  </a:lnTo>
                  <a:lnTo>
                    <a:pt x="0" y="0"/>
                  </a:lnTo>
                  <a:lnTo>
                    <a:pt x="0" y="76911"/>
                  </a:lnTo>
                  <a:lnTo>
                    <a:pt x="10096" y="76911"/>
                  </a:lnTo>
                  <a:lnTo>
                    <a:pt x="55689" y="17691"/>
                  </a:lnTo>
                  <a:lnTo>
                    <a:pt x="55689" y="76911"/>
                  </a:lnTo>
                  <a:lnTo>
                    <a:pt x="66471" y="76911"/>
                  </a:lnTo>
                  <a:lnTo>
                    <a:pt x="66471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56" name="object 9">
              <a:extLst>
                <a:ext uri="{FF2B5EF4-FFF2-40B4-BE49-F238E27FC236}">
                  <a16:creationId xmlns:a16="http://schemas.microsoft.com/office/drawing/2014/main" id="{74F71148-B61D-D043-9C6D-32C3B4CAF077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4994" y="1464464"/>
              <a:ext cx="188554" cy="82626"/>
            </a:xfrm>
            <a:prstGeom prst="rect">
              <a:avLst/>
            </a:prstGeom>
          </p:spPr>
        </p:pic>
        <p:pic>
          <p:nvPicPr>
            <p:cNvPr id="57" name="object 10">
              <a:extLst>
                <a:ext uri="{FF2B5EF4-FFF2-40B4-BE49-F238E27FC236}">
                  <a16:creationId xmlns:a16="http://schemas.microsoft.com/office/drawing/2014/main" id="{11025285-1ADD-634C-83AE-98258F76EA7C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45724" y="1467309"/>
              <a:ext cx="164275" cy="88226"/>
            </a:xfrm>
            <a:prstGeom prst="rect">
              <a:avLst/>
            </a:prstGeom>
          </p:spPr>
        </p:pic>
        <p:pic>
          <p:nvPicPr>
            <p:cNvPr id="58" name="object 11">
              <a:extLst>
                <a:ext uri="{FF2B5EF4-FFF2-40B4-BE49-F238E27FC236}">
                  <a16:creationId xmlns:a16="http://schemas.microsoft.com/office/drawing/2014/main" id="{D229A563-FC74-4640-A3F3-2C25EDC29855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7757" y="1466442"/>
              <a:ext cx="319289" cy="78663"/>
            </a:xfrm>
            <a:prstGeom prst="rect">
              <a:avLst/>
            </a:prstGeom>
          </p:spPr>
        </p:pic>
        <p:pic>
          <p:nvPicPr>
            <p:cNvPr id="59" name="object 12">
              <a:extLst>
                <a:ext uri="{FF2B5EF4-FFF2-40B4-BE49-F238E27FC236}">
                  <a16:creationId xmlns:a16="http://schemas.microsoft.com/office/drawing/2014/main" id="{954E9F5D-1DC8-0B41-BACC-0C9B0D5929E2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96605" y="1467312"/>
              <a:ext cx="66471" cy="76911"/>
            </a:xfrm>
            <a:prstGeom prst="rect">
              <a:avLst/>
            </a:prstGeom>
          </p:spPr>
        </p:pic>
        <p:pic>
          <p:nvPicPr>
            <p:cNvPr id="60" name="object 13">
              <a:extLst>
                <a:ext uri="{FF2B5EF4-FFF2-40B4-BE49-F238E27FC236}">
                  <a16:creationId xmlns:a16="http://schemas.microsoft.com/office/drawing/2014/main" id="{69111D9D-DE7B-BA48-B874-D1CCCA2C2B5B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82771" y="1467312"/>
              <a:ext cx="66471" cy="76911"/>
            </a:xfrm>
            <a:prstGeom prst="rect">
              <a:avLst/>
            </a:prstGeom>
          </p:spPr>
        </p:pic>
        <p:sp>
          <p:nvSpPr>
            <p:cNvPr id="61" name="object 14">
              <a:extLst>
                <a:ext uri="{FF2B5EF4-FFF2-40B4-BE49-F238E27FC236}">
                  <a16:creationId xmlns:a16="http://schemas.microsoft.com/office/drawing/2014/main" id="{788AF0CC-46EE-6748-98AB-F714A52C2716}"/>
                </a:ext>
              </a:extLst>
            </p:cNvPr>
            <p:cNvSpPr/>
            <p:nvPr/>
          </p:nvSpPr>
          <p:spPr>
            <a:xfrm>
              <a:off x="1489430" y="1331849"/>
              <a:ext cx="54610" cy="8255"/>
            </a:xfrm>
            <a:custGeom>
              <a:avLst/>
              <a:gdLst/>
              <a:ahLst/>
              <a:cxnLst/>
              <a:rect l="l" t="t" r="r" b="b"/>
              <a:pathLst>
                <a:path w="54609" h="8255">
                  <a:moveTo>
                    <a:pt x="54533" y="0"/>
                  </a:moveTo>
                  <a:lnTo>
                    <a:pt x="0" y="0"/>
                  </a:lnTo>
                  <a:lnTo>
                    <a:pt x="0" y="8115"/>
                  </a:lnTo>
                  <a:lnTo>
                    <a:pt x="54533" y="8115"/>
                  </a:lnTo>
                  <a:lnTo>
                    <a:pt x="54533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62" name="object 15">
              <a:extLst>
                <a:ext uri="{FF2B5EF4-FFF2-40B4-BE49-F238E27FC236}">
                  <a16:creationId xmlns:a16="http://schemas.microsoft.com/office/drawing/2014/main" id="{EB65338B-07AD-4248-8FA6-7B6B79D06F08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4093" y="480009"/>
              <a:ext cx="895848" cy="769188"/>
            </a:xfrm>
            <a:prstGeom prst="rect">
              <a:avLst/>
            </a:prstGeom>
          </p:spPr>
        </p:pic>
      </p:grpSp>
      <p:pic>
        <p:nvPicPr>
          <p:cNvPr id="63" name="Picture 30">
            <a:extLst>
              <a:ext uri="{FF2B5EF4-FFF2-40B4-BE49-F238E27FC236}">
                <a16:creationId xmlns:a16="http://schemas.microsoft.com/office/drawing/2014/main" id="{F70FF60C-7341-964B-8440-4C1F2C70E60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63466">
            <a:off x="-3091233" y="3114936"/>
            <a:ext cx="8101383" cy="1132532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771908" y="1752973"/>
            <a:ext cx="9713848" cy="640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4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pPr algn="l"/>
            <a:r>
              <a:rPr lang="ru-RU" b="1" i="0" u="none" strike="noStrike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ПРОЕЗД К МЕСТУ ЛЕЧЕНИЯ И ОБРАТНО ОПЛАЧИВАЕТСЯ УЧАСТНИКОМ СВО ЗА СВОЙ СЧЕТ С ПОСЛЕДУЮЩЕЙ КОМПЕНСАЦИЕЙ ЗАТРАТ,</a:t>
            </a:r>
            <a:r>
              <a:rPr lang="en-US" b="1" i="0" u="none" strike="noStrike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НО НЕ ВЫШЕ СТОИМОСТИ ПРОЕЗДА</a:t>
            </a: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  <a:endParaRPr lang="ru-RU" b="1" i="0" u="none" strike="noStrike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53168" y="2573792"/>
            <a:ext cx="10114156" cy="20066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4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endParaRPr lang="ru-RU" sz="400" dirty="0"/>
          </a:p>
          <a:p>
            <a:pPr marL="285750" indent="-285750">
              <a:buClr>
                <a:srgbClr val="C62470"/>
              </a:buClr>
              <a:buFont typeface="Arial" panose="020B0604020202020204" pitchFamily="34" charset="0"/>
              <a:buChar char="•"/>
            </a:pPr>
            <a:r>
              <a:rPr lang="en-US" dirty="0" err="1"/>
              <a:t>Н</a:t>
            </a:r>
            <a:r>
              <a:rPr lang="ru-RU" dirty="0"/>
              <a:t>А ЖЕЛЕЗНОДОРОЖНОМ ТРАНСПОРТЕ ОБЩЕГО ПОЛЬЗОВАНИЯ – В ПОЕЗДАХ ДАЛЬНЕГО СЛЕДОВАНИЯ ВСЕХ ТИПОВ, В ТОМ ЧИСЛЕ ФИРМЕННЫХ ПОЕЗДАХ,</a:t>
            </a:r>
            <a:r>
              <a:rPr lang="en-US" dirty="0"/>
              <a:t> </a:t>
            </a:r>
            <a:r>
              <a:rPr lang="ru-RU" dirty="0"/>
              <a:t>ВАГОНАХ ВСЕХ КАТЕГОРИЙ, ЗА ИСКЛЮЧЕНИЕМ СПАЛЬНЫХ ВАГОНОВ С ДВУХМЕСТНЫМИ КУПЕ И ВАГОНОВ ПОВЫШЕННОЙ КОМФОРТНОСТИ,</a:t>
            </a:r>
            <a:r>
              <a:rPr lang="en-US" dirty="0"/>
              <a:t> </a:t>
            </a:r>
            <a:r>
              <a:rPr lang="ru-RU" dirty="0"/>
              <a:t>И ПОЕЗДАХ ПРИГОРОДНОГО СООБЩЕНИЯ </a:t>
            </a:r>
          </a:p>
          <a:p>
            <a:pPr marL="285750" indent="-285750">
              <a:buClr>
                <a:srgbClr val="C62470"/>
              </a:buClr>
              <a:buFont typeface="Arial" panose="020B0604020202020204" pitchFamily="34" charset="0"/>
              <a:buChar char="•"/>
            </a:pPr>
            <a:r>
              <a:rPr lang="ru-RU" dirty="0"/>
              <a:t>НА АВТОМОБИЛЬНОМ ТРАНСПОРТЕ ОБЩЕГО ПОЛЬЗОВАНИЯ (КРОМЕ ТАКСИ)</a:t>
            </a:r>
          </a:p>
          <a:p>
            <a:pPr marL="285750" indent="-285750">
              <a:buClr>
                <a:srgbClr val="C62470"/>
              </a:buClr>
              <a:buFont typeface="Arial" panose="020B0604020202020204" pitchFamily="34" charset="0"/>
              <a:buChar char="•"/>
            </a:pPr>
            <a:r>
              <a:rPr lang="ru-RU" dirty="0"/>
              <a:t>НА ВОЗДУШНОМ ТРАНСПОРТЕ - В САЛОНЕ ЭКОНОМИЧЕСКОГО КЛАССА</a:t>
            </a:r>
          </a:p>
          <a:p>
            <a:pPr marL="285750" indent="-285750">
              <a:buClr>
                <a:srgbClr val="C62470"/>
              </a:buClr>
              <a:buFont typeface="Arial" panose="020B0604020202020204" pitchFamily="34" charset="0"/>
              <a:buChar char="•"/>
            </a:pPr>
            <a:r>
              <a:rPr lang="ru-RU" dirty="0"/>
              <a:t>НА ЛИЧНОМ АВТОМОБИЛЬНОМ ТРАНСПОРТЕ</a:t>
            </a:r>
            <a:r>
              <a:rPr lang="ru-RU" sz="1400" b="1" dirty="0">
                <a:solidFill>
                  <a:srgbClr val="A5A5A5"/>
                </a:solidFill>
              </a:rPr>
              <a:t>*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EF0FC99-7879-2743-9C56-8091A59ECA72}"/>
              </a:ext>
            </a:extLst>
          </p:cNvPr>
          <p:cNvSpPr txBox="1"/>
          <p:nvPr/>
        </p:nvSpPr>
        <p:spPr>
          <a:xfrm>
            <a:off x="1753168" y="4730768"/>
            <a:ext cx="9713848" cy="640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4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pPr algn="l"/>
            <a:r>
              <a:rPr lang="ru-RU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ПОЛУЧЕНИЯ КОМПЕНСАЦИИ НЕОБХОДИМО ПРЕДОСТАВИТЬ ЗАЯВЛЕНИЕ И ПРОЕЗДНЫЕ ДОКУМЕНТЫ В ЛЮБУЮ КЛИЕНТСКУЮ СЛУЖБУ ОСФР</a:t>
            </a:r>
            <a:endParaRPr lang="ru-RU" b="1" i="0" u="none" strike="noStrike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235D2F3-4C49-F541-9051-C0E38EC48870}"/>
              </a:ext>
            </a:extLst>
          </p:cNvPr>
          <p:cNvSpPr txBox="1"/>
          <p:nvPr/>
        </p:nvSpPr>
        <p:spPr>
          <a:xfrm>
            <a:off x="1753168" y="5521216"/>
            <a:ext cx="9732588" cy="1009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>
            <a:defPPr>
              <a:defRPr lang="ru-RU"/>
            </a:defPPr>
            <a:lvl1pPr>
              <a:lnSpc>
                <a:spcPct val="120000"/>
              </a:lnSpc>
              <a:buClr>
                <a:srgbClr val="0992FF"/>
              </a:buClr>
              <a:buSzPts val="2400"/>
              <a:defRPr sz="1400">
                <a:solidFill>
                  <a:srgbClr val="4F4F4F"/>
                </a:solidFill>
                <a:latin typeface="Verdana"/>
                <a:ea typeface="Verdana"/>
                <a:cs typeface="Verdana"/>
              </a:defRPr>
            </a:lvl1pPr>
          </a:lstStyle>
          <a:p>
            <a:endParaRPr lang="ru-RU" sz="400" dirty="0"/>
          </a:p>
          <a:p>
            <a:pPr>
              <a:buClr>
                <a:srgbClr val="C62470"/>
              </a:buClr>
            </a:pPr>
            <a:r>
              <a:rPr lang="ru-RU" sz="1400" b="1" dirty="0">
                <a:solidFill>
                  <a:srgbClr val="A5A5A5"/>
                </a:solidFill>
              </a:rPr>
              <a:t>*</a:t>
            </a:r>
            <a:r>
              <a:rPr lang="ru-RU" sz="1000" dirty="0"/>
              <a:t>КОМПЕНСАЦИЯ ОПЛАТЫ ПРОЕЗДА ОСУЩЕСТВЛЯЕТСЯ НА ОСНОВАНИИ ЗАЯВЛЕНИЯ И ДОКУМЕНТОВ, ПОДТВЕРЖДАЮЩИХ ПРОИЗВЕДЕННЫЕ РАСХОДЫ НА ГОРЮЧЕ-СМАЗОЧНЫЕ МАТЕРИАЛЫ</a:t>
            </a:r>
            <a:r>
              <a:rPr lang="en-US" sz="1000" dirty="0"/>
              <a:t>, </a:t>
            </a:r>
            <a:r>
              <a:rPr lang="ru-RU" sz="1000" dirty="0"/>
              <a:t>НО НЕ ВЫШЕ СТОИМОСТИ,</a:t>
            </a:r>
            <a:r>
              <a:rPr lang="en-US" sz="1000" dirty="0"/>
              <a:t> </a:t>
            </a:r>
            <a:r>
              <a:rPr lang="ru-RU" sz="1000" dirty="0"/>
              <a:t>РАССЧИТАННОЙ НА ОСНОВЕ БАЗОВЫХ НОРМ РАСХОДА ТОПЛИВА ДЛЯ АВТОМОБИЛЕЙ ОБЩЕГО НАЗНАЧЕНИЯ,</a:t>
            </a:r>
            <a:r>
              <a:rPr lang="en-US" sz="1000" dirty="0"/>
              <a:t> </a:t>
            </a:r>
            <a:r>
              <a:rPr lang="ru-RU" sz="1000" dirty="0"/>
              <a:t>УСТАНОВЛЕННЫХ МИНИСТЕРСТВОМ ТРАНСПОРТА РОССИЙСКОЙ ФЕДЕРАЦИИ ДЛЯ СООТВЕТСВУЮЩИХ ТРАНСПОРТНЫХ СРЕДСТВ,</a:t>
            </a:r>
            <a:r>
              <a:rPr lang="en-US" sz="1000" dirty="0"/>
              <a:t> </a:t>
            </a:r>
            <a:r>
              <a:rPr lang="ru-RU" sz="1000" dirty="0"/>
              <a:t>И ПРОТЯЖЕННОСТИ КРАТЧАЙШЕГО МАРШРУТА СЛЕДОВАНИЯ К МЕСТУ ЛЕЧЕНИЯ И ОБРАТНО</a:t>
            </a:r>
          </a:p>
        </p:txBody>
      </p:sp>
      <p:pic>
        <p:nvPicPr>
          <p:cNvPr id="25" name="Рисунок 24" descr="C:\Users\075LAM~1\AppData\Local\Temp\notesE1EF34\Attachment-1.png">
            <a:extLst>
              <a:ext uri="{FF2B5EF4-FFF2-40B4-BE49-F238E27FC236}">
                <a16:creationId xmlns:a16="http://schemas.microsoft.com/office/drawing/2014/main" id="{075B6410-8D2C-E347-AFE7-35D31C282915}"/>
              </a:ext>
            </a:extLst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0011" y="779668"/>
            <a:ext cx="1452658" cy="782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60C85F98-1FAE-F043-BAF5-416C8E0AABA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60011" y="3478669"/>
            <a:ext cx="1653422" cy="124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257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Group 7">
            <a:extLst>
              <a:ext uri="{FF2B5EF4-FFF2-40B4-BE49-F238E27FC236}">
                <a16:creationId xmlns:a16="http://schemas.microsoft.com/office/drawing/2014/main" id="{538F7229-4659-5D45-A405-B15808C76DFC}"/>
              </a:ext>
            </a:extLst>
          </p:cNvPr>
          <p:cNvGrpSpPr/>
          <p:nvPr/>
        </p:nvGrpSpPr>
        <p:grpSpPr>
          <a:xfrm>
            <a:off x="476246" y="360007"/>
            <a:ext cx="685839" cy="806645"/>
            <a:chOff x="634994" y="480009"/>
            <a:chExt cx="914452" cy="1075526"/>
          </a:xfrm>
        </p:grpSpPr>
        <p:pic>
          <p:nvPicPr>
            <p:cNvPr id="92" name="object 3">
              <a:extLst>
                <a:ext uri="{FF2B5EF4-FFF2-40B4-BE49-F238E27FC236}">
                  <a16:creationId xmlns:a16="http://schemas.microsoft.com/office/drawing/2014/main" id="{9D43A794-0D8F-1B48-91F7-5DD4729EA932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7218" y="1352696"/>
              <a:ext cx="163266" cy="78676"/>
            </a:xfrm>
            <a:prstGeom prst="rect">
              <a:avLst/>
            </a:prstGeom>
          </p:spPr>
        </p:pic>
        <p:pic>
          <p:nvPicPr>
            <p:cNvPr id="97" name="object 4">
              <a:extLst>
                <a:ext uri="{FF2B5EF4-FFF2-40B4-BE49-F238E27FC236}">
                  <a16:creationId xmlns:a16="http://schemas.microsoft.com/office/drawing/2014/main" id="{428F637C-6B81-D047-B2ED-50CAC52D181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2641" y="1353580"/>
              <a:ext cx="341118" cy="89957"/>
            </a:xfrm>
            <a:prstGeom prst="rect">
              <a:avLst/>
            </a:prstGeom>
          </p:spPr>
        </p:pic>
        <p:sp>
          <p:nvSpPr>
            <p:cNvPr id="99" name="object 5">
              <a:extLst>
                <a:ext uri="{FF2B5EF4-FFF2-40B4-BE49-F238E27FC236}">
                  <a16:creationId xmlns:a16="http://schemas.microsoft.com/office/drawing/2014/main" id="{8AB4194F-E5B0-834D-B959-F2EBD751F2F0}"/>
                </a:ext>
              </a:extLst>
            </p:cNvPr>
            <p:cNvSpPr/>
            <p:nvPr/>
          </p:nvSpPr>
          <p:spPr>
            <a:xfrm>
              <a:off x="1192096" y="1353577"/>
              <a:ext cx="62230" cy="77470"/>
            </a:xfrm>
            <a:custGeom>
              <a:avLst/>
              <a:gdLst/>
              <a:ahLst/>
              <a:cxnLst/>
              <a:rect l="l" t="t" r="r" b="b"/>
              <a:pathLst>
                <a:path w="62230" h="77469">
                  <a:moveTo>
                    <a:pt x="10883" y="0"/>
                  </a:moveTo>
                  <a:lnTo>
                    <a:pt x="0" y="0"/>
                  </a:lnTo>
                  <a:lnTo>
                    <a:pt x="0" y="76923"/>
                  </a:lnTo>
                  <a:lnTo>
                    <a:pt x="31750" y="76923"/>
                  </a:lnTo>
                  <a:lnTo>
                    <a:pt x="44600" y="75284"/>
                  </a:lnTo>
                  <a:lnTo>
                    <a:pt x="54124" y="70399"/>
                  </a:lnTo>
                  <a:lnTo>
                    <a:pt x="55698" y="68249"/>
                  </a:lnTo>
                  <a:lnTo>
                    <a:pt x="10883" y="68249"/>
                  </a:lnTo>
                  <a:lnTo>
                    <a:pt x="10883" y="35483"/>
                  </a:lnTo>
                  <a:lnTo>
                    <a:pt x="56574" y="35483"/>
                  </a:lnTo>
                  <a:lnTo>
                    <a:pt x="54738" y="32935"/>
                  </a:lnTo>
                  <a:lnTo>
                    <a:pt x="45848" y="28348"/>
                  </a:lnTo>
                  <a:lnTo>
                    <a:pt x="33731" y="26809"/>
                  </a:lnTo>
                  <a:lnTo>
                    <a:pt x="10883" y="26809"/>
                  </a:lnTo>
                  <a:lnTo>
                    <a:pt x="10883" y="0"/>
                  </a:lnTo>
                  <a:close/>
                </a:path>
                <a:path w="62230" h="77469">
                  <a:moveTo>
                    <a:pt x="56574" y="35483"/>
                  </a:moveTo>
                  <a:lnTo>
                    <a:pt x="44170" y="35483"/>
                  </a:lnTo>
                  <a:lnTo>
                    <a:pt x="51079" y="40436"/>
                  </a:lnTo>
                  <a:lnTo>
                    <a:pt x="51079" y="51320"/>
                  </a:lnTo>
                  <a:lnTo>
                    <a:pt x="49782" y="58643"/>
                  </a:lnTo>
                  <a:lnTo>
                    <a:pt x="45972" y="63942"/>
                  </a:lnTo>
                  <a:lnTo>
                    <a:pt x="39769" y="67163"/>
                  </a:lnTo>
                  <a:lnTo>
                    <a:pt x="31292" y="68249"/>
                  </a:lnTo>
                  <a:lnTo>
                    <a:pt x="55698" y="68249"/>
                  </a:lnTo>
                  <a:lnTo>
                    <a:pt x="60042" y="62318"/>
                  </a:lnTo>
                  <a:lnTo>
                    <a:pt x="62077" y="51092"/>
                  </a:lnTo>
                  <a:lnTo>
                    <a:pt x="60211" y="40531"/>
                  </a:lnTo>
                  <a:lnTo>
                    <a:pt x="56574" y="35483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101" name="object 6">
              <a:extLst>
                <a:ext uri="{FF2B5EF4-FFF2-40B4-BE49-F238E27FC236}">
                  <a16:creationId xmlns:a16="http://schemas.microsoft.com/office/drawing/2014/main" id="{5A890D2E-372D-034F-A0FE-C20ED8F9A6E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74796" y="1353580"/>
              <a:ext cx="66154" cy="76911"/>
            </a:xfrm>
            <a:prstGeom prst="rect">
              <a:avLst/>
            </a:prstGeom>
          </p:spPr>
        </p:pic>
        <p:pic>
          <p:nvPicPr>
            <p:cNvPr id="150" name="object 7">
              <a:extLst>
                <a:ext uri="{FF2B5EF4-FFF2-40B4-BE49-F238E27FC236}">
                  <a16:creationId xmlns:a16="http://schemas.microsoft.com/office/drawing/2014/main" id="{2BFCEB57-CE55-F047-975F-66C26D02F08B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69272" y="1353577"/>
              <a:ext cx="85153" cy="76923"/>
            </a:xfrm>
            <a:prstGeom prst="rect">
              <a:avLst/>
            </a:prstGeom>
          </p:spPr>
        </p:pic>
        <p:sp>
          <p:nvSpPr>
            <p:cNvPr id="151" name="object 8">
              <a:extLst>
                <a:ext uri="{FF2B5EF4-FFF2-40B4-BE49-F238E27FC236}">
                  <a16:creationId xmlns:a16="http://schemas.microsoft.com/office/drawing/2014/main" id="{354DB75E-5E26-9844-B123-B3BDAEBD765E}"/>
                </a:ext>
              </a:extLst>
            </p:cNvPr>
            <p:cNvSpPr/>
            <p:nvPr/>
          </p:nvSpPr>
          <p:spPr>
            <a:xfrm>
              <a:off x="1482771" y="1353580"/>
              <a:ext cx="66675" cy="77470"/>
            </a:xfrm>
            <a:custGeom>
              <a:avLst/>
              <a:gdLst/>
              <a:ahLst/>
              <a:cxnLst/>
              <a:rect l="l" t="t" r="r" b="b"/>
              <a:pathLst>
                <a:path w="66675" h="77469">
                  <a:moveTo>
                    <a:pt x="66471" y="0"/>
                  </a:moveTo>
                  <a:lnTo>
                    <a:pt x="56349" y="0"/>
                  </a:lnTo>
                  <a:lnTo>
                    <a:pt x="10871" y="59334"/>
                  </a:lnTo>
                  <a:lnTo>
                    <a:pt x="10871" y="0"/>
                  </a:lnTo>
                  <a:lnTo>
                    <a:pt x="0" y="0"/>
                  </a:lnTo>
                  <a:lnTo>
                    <a:pt x="0" y="76911"/>
                  </a:lnTo>
                  <a:lnTo>
                    <a:pt x="10096" y="76911"/>
                  </a:lnTo>
                  <a:lnTo>
                    <a:pt x="55689" y="17691"/>
                  </a:lnTo>
                  <a:lnTo>
                    <a:pt x="55689" y="76911"/>
                  </a:lnTo>
                  <a:lnTo>
                    <a:pt x="66471" y="76911"/>
                  </a:lnTo>
                  <a:lnTo>
                    <a:pt x="66471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152" name="object 9">
              <a:extLst>
                <a:ext uri="{FF2B5EF4-FFF2-40B4-BE49-F238E27FC236}">
                  <a16:creationId xmlns:a16="http://schemas.microsoft.com/office/drawing/2014/main" id="{74F71148-B61D-D043-9C6D-32C3B4CAF077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4994" y="1464464"/>
              <a:ext cx="188554" cy="82626"/>
            </a:xfrm>
            <a:prstGeom prst="rect">
              <a:avLst/>
            </a:prstGeom>
          </p:spPr>
        </p:pic>
        <p:pic>
          <p:nvPicPr>
            <p:cNvPr id="153" name="object 10">
              <a:extLst>
                <a:ext uri="{FF2B5EF4-FFF2-40B4-BE49-F238E27FC236}">
                  <a16:creationId xmlns:a16="http://schemas.microsoft.com/office/drawing/2014/main" id="{11025285-1ADD-634C-83AE-98258F76EA7C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45724" y="1467309"/>
              <a:ext cx="164275" cy="88226"/>
            </a:xfrm>
            <a:prstGeom prst="rect">
              <a:avLst/>
            </a:prstGeom>
          </p:spPr>
        </p:pic>
        <p:pic>
          <p:nvPicPr>
            <p:cNvPr id="154" name="object 11">
              <a:extLst>
                <a:ext uri="{FF2B5EF4-FFF2-40B4-BE49-F238E27FC236}">
                  <a16:creationId xmlns:a16="http://schemas.microsoft.com/office/drawing/2014/main" id="{D229A563-FC74-4640-A3F3-2C25EDC29855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7757" y="1466442"/>
              <a:ext cx="319289" cy="78663"/>
            </a:xfrm>
            <a:prstGeom prst="rect">
              <a:avLst/>
            </a:prstGeom>
          </p:spPr>
        </p:pic>
        <p:pic>
          <p:nvPicPr>
            <p:cNvPr id="155" name="object 12">
              <a:extLst>
                <a:ext uri="{FF2B5EF4-FFF2-40B4-BE49-F238E27FC236}">
                  <a16:creationId xmlns:a16="http://schemas.microsoft.com/office/drawing/2014/main" id="{954E9F5D-1DC8-0B41-BACC-0C9B0D5929E2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96605" y="1467312"/>
              <a:ext cx="66471" cy="76911"/>
            </a:xfrm>
            <a:prstGeom prst="rect">
              <a:avLst/>
            </a:prstGeom>
          </p:spPr>
        </p:pic>
        <p:pic>
          <p:nvPicPr>
            <p:cNvPr id="156" name="object 13">
              <a:extLst>
                <a:ext uri="{FF2B5EF4-FFF2-40B4-BE49-F238E27FC236}">
                  <a16:creationId xmlns:a16="http://schemas.microsoft.com/office/drawing/2014/main" id="{69111D9D-DE7B-BA48-B874-D1CCCA2C2B5B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82771" y="1467312"/>
              <a:ext cx="66471" cy="76911"/>
            </a:xfrm>
            <a:prstGeom prst="rect">
              <a:avLst/>
            </a:prstGeom>
          </p:spPr>
        </p:pic>
        <p:sp>
          <p:nvSpPr>
            <p:cNvPr id="157" name="object 14">
              <a:extLst>
                <a:ext uri="{FF2B5EF4-FFF2-40B4-BE49-F238E27FC236}">
                  <a16:creationId xmlns:a16="http://schemas.microsoft.com/office/drawing/2014/main" id="{788AF0CC-46EE-6748-98AB-F714A52C2716}"/>
                </a:ext>
              </a:extLst>
            </p:cNvPr>
            <p:cNvSpPr/>
            <p:nvPr/>
          </p:nvSpPr>
          <p:spPr>
            <a:xfrm>
              <a:off x="1489430" y="1331849"/>
              <a:ext cx="54610" cy="8255"/>
            </a:xfrm>
            <a:custGeom>
              <a:avLst/>
              <a:gdLst/>
              <a:ahLst/>
              <a:cxnLst/>
              <a:rect l="l" t="t" r="r" b="b"/>
              <a:pathLst>
                <a:path w="54609" h="8255">
                  <a:moveTo>
                    <a:pt x="54533" y="0"/>
                  </a:moveTo>
                  <a:lnTo>
                    <a:pt x="0" y="0"/>
                  </a:lnTo>
                  <a:lnTo>
                    <a:pt x="0" y="8115"/>
                  </a:lnTo>
                  <a:lnTo>
                    <a:pt x="54533" y="8115"/>
                  </a:lnTo>
                  <a:lnTo>
                    <a:pt x="54533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158" name="object 15">
              <a:extLst>
                <a:ext uri="{FF2B5EF4-FFF2-40B4-BE49-F238E27FC236}">
                  <a16:creationId xmlns:a16="http://schemas.microsoft.com/office/drawing/2014/main" id="{EB65338B-07AD-4248-8FA6-7B6B79D06F08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4093" y="480009"/>
              <a:ext cx="895848" cy="769188"/>
            </a:xfrm>
            <a:prstGeom prst="rect">
              <a:avLst/>
            </a:prstGeom>
          </p:spPr>
        </p:pic>
      </p:grpSp>
      <p:grpSp>
        <p:nvGrpSpPr>
          <p:cNvPr id="3" name="Группа 2"/>
          <p:cNvGrpSpPr/>
          <p:nvPr/>
        </p:nvGrpSpPr>
        <p:grpSpPr>
          <a:xfrm>
            <a:off x="1876343" y="529017"/>
            <a:ext cx="2540190" cy="2861283"/>
            <a:chOff x="1463767" y="152251"/>
            <a:chExt cx="2540190" cy="2861283"/>
          </a:xfrm>
        </p:grpSpPr>
        <p:sp>
          <p:nvSpPr>
            <p:cNvPr id="31" name="Прямоугольник 30"/>
            <p:cNvSpPr/>
            <p:nvPr/>
          </p:nvSpPr>
          <p:spPr>
            <a:xfrm>
              <a:off x="1500852" y="312702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3" name="Google Shape;2319;p21"/>
            <p:cNvGrpSpPr/>
            <p:nvPr/>
          </p:nvGrpSpPr>
          <p:grpSpPr>
            <a:xfrm>
              <a:off x="2592035" y="152251"/>
              <a:ext cx="292693" cy="292702"/>
              <a:chOff x="2611906" y="2263504"/>
              <a:chExt cx="155788" cy="155784"/>
            </a:xfrm>
          </p:grpSpPr>
          <p:sp>
            <p:nvSpPr>
              <p:cNvPr id="35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36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41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2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37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38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0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43" name="TextBox 42"/>
            <p:cNvSpPr txBox="1"/>
            <p:nvPr/>
          </p:nvSpPr>
          <p:spPr>
            <a:xfrm>
              <a:off x="1463767" y="2486939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«ВЯТСКИЕ УВАЛЫ» </a:t>
              </a:r>
              <a:r>
                <a:rPr lang="ru-RU" sz="800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КИРОВСКАЯ ОБЛАСТЬ, с. БУРМАКИНО)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7" r="16538"/>
            <a:stretch/>
          </p:blipFill>
          <p:spPr>
            <a:xfrm>
              <a:off x="1722038" y="503544"/>
              <a:ext cx="2037600" cy="1924804"/>
            </a:xfrm>
            <a:prstGeom prst="rect">
              <a:avLst/>
            </a:prstGeom>
          </p:spPr>
        </p:pic>
      </p:grpSp>
      <p:grpSp>
        <p:nvGrpSpPr>
          <p:cNvPr id="5" name="Группа 4"/>
          <p:cNvGrpSpPr/>
          <p:nvPr/>
        </p:nvGrpSpPr>
        <p:grpSpPr>
          <a:xfrm>
            <a:off x="5036700" y="529017"/>
            <a:ext cx="2540190" cy="2861283"/>
            <a:chOff x="5036700" y="529017"/>
            <a:chExt cx="2540190" cy="2861283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5073785" y="689468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49" name="Google Shape;2319;p21"/>
            <p:cNvGrpSpPr/>
            <p:nvPr/>
          </p:nvGrpSpPr>
          <p:grpSpPr>
            <a:xfrm>
              <a:off x="6164968" y="529017"/>
              <a:ext cx="292693" cy="292702"/>
              <a:chOff x="2611906" y="2263504"/>
              <a:chExt cx="155788" cy="155784"/>
            </a:xfrm>
          </p:grpSpPr>
          <p:sp>
            <p:nvSpPr>
              <p:cNvPr id="52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53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57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8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54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55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6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50" name="TextBox 49"/>
            <p:cNvSpPr txBox="1"/>
            <p:nvPr/>
          </p:nvSpPr>
          <p:spPr>
            <a:xfrm>
              <a:off x="5036700" y="2863705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«ТАРАСКУЛЬ» </a:t>
              </a:r>
            </a:p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г. ТЮМЕНЬ, п. МАЛЫЙ ТАРАСКУЛЬ)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458" r="16058"/>
            <a:stretch/>
          </p:blipFill>
          <p:spPr>
            <a:xfrm>
              <a:off x="5298994" y="876897"/>
              <a:ext cx="2037600" cy="1935574"/>
            </a:xfrm>
            <a:prstGeom prst="rect">
              <a:avLst/>
            </a:prstGeom>
          </p:spPr>
        </p:pic>
      </p:grpSp>
      <p:grpSp>
        <p:nvGrpSpPr>
          <p:cNvPr id="7" name="Группа 6"/>
          <p:cNvGrpSpPr/>
          <p:nvPr/>
        </p:nvGrpSpPr>
        <p:grpSpPr>
          <a:xfrm>
            <a:off x="8263856" y="529017"/>
            <a:ext cx="2540190" cy="2861283"/>
            <a:chOff x="8263856" y="529017"/>
            <a:chExt cx="2540190" cy="2861283"/>
          </a:xfrm>
        </p:grpSpPr>
        <p:sp>
          <p:nvSpPr>
            <p:cNvPr id="62" name="Прямоугольник 61"/>
            <p:cNvSpPr/>
            <p:nvPr/>
          </p:nvSpPr>
          <p:spPr>
            <a:xfrm>
              <a:off x="8300941" y="689468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63" name="Google Shape;2319;p21"/>
            <p:cNvGrpSpPr/>
            <p:nvPr/>
          </p:nvGrpSpPr>
          <p:grpSpPr>
            <a:xfrm>
              <a:off x="9392124" y="529017"/>
              <a:ext cx="292693" cy="292702"/>
              <a:chOff x="2611906" y="2263504"/>
              <a:chExt cx="155788" cy="155784"/>
            </a:xfrm>
          </p:grpSpPr>
          <p:sp>
            <p:nvSpPr>
              <p:cNvPr id="66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67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71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2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68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69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64" name="TextBox 63"/>
            <p:cNvSpPr txBox="1"/>
            <p:nvPr/>
          </p:nvSpPr>
          <p:spPr>
            <a:xfrm>
              <a:off x="8263856" y="2863705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«КРИСТАЛЛ» </a:t>
              </a:r>
            </a:p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КРАСНОДАРСКИЙ КРАЙ, г. АНАПА)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940" t="-1060" r="12476" b="263"/>
            <a:stretch/>
          </p:blipFill>
          <p:spPr>
            <a:xfrm>
              <a:off x="8515151" y="821719"/>
              <a:ext cx="2037600" cy="1936800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1876343" y="3759050"/>
            <a:ext cx="2540190" cy="2861283"/>
            <a:chOff x="1876343" y="3759050"/>
            <a:chExt cx="2540190" cy="2861283"/>
          </a:xfrm>
        </p:grpSpPr>
        <p:sp>
          <p:nvSpPr>
            <p:cNvPr id="77" name="Прямоугольник 76"/>
            <p:cNvSpPr/>
            <p:nvPr/>
          </p:nvSpPr>
          <p:spPr>
            <a:xfrm>
              <a:off x="1913428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78" name="Google Shape;2319;p21"/>
            <p:cNvGrpSpPr/>
            <p:nvPr/>
          </p:nvGrpSpPr>
          <p:grpSpPr>
            <a:xfrm>
              <a:off x="3004611" y="3759050"/>
              <a:ext cx="292693" cy="292702"/>
              <a:chOff x="2611906" y="2263504"/>
              <a:chExt cx="155788" cy="155784"/>
            </a:xfrm>
          </p:grpSpPr>
          <p:sp>
            <p:nvSpPr>
              <p:cNvPr id="81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82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86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88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83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84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85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79" name="TextBox 78"/>
            <p:cNvSpPr txBox="1"/>
            <p:nvPr/>
          </p:nvSpPr>
          <p:spPr>
            <a:xfrm>
              <a:off x="1876343" y="6093738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«ТУМАННЫЙ» </a:t>
              </a:r>
            </a:p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РЕСПУБЛИКА ХАКАСИЯ, г. СОРСК)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934" r="47906"/>
            <a:stretch/>
          </p:blipFill>
          <p:spPr>
            <a:xfrm>
              <a:off x="2134614" y="4157149"/>
              <a:ext cx="2037600" cy="1906806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5022530" y="3759050"/>
            <a:ext cx="2540190" cy="2861283"/>
            <a:chOff x="5022530" y="3759050"/>
            <a:chExt cx="2540190" cy="2861283"/>
          </a:xfrm>
        </p:grpSpPr>
        <p:sp>
          <p:nvSpPr>
            <p:cNvPr id="90" name="Прямоугольник 89"/>
            <p:cNvSpPr/>
            <p:nvPr/>
          </p:nvSpPr>
          <p:spPr>
            <a:xfrm>
              <a:off x="5059615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91" name="Google Shape;2319;p21"/>
            <p:cNvGrpSpPr/>
            <p:nvPr/>
          </p:nvGrpSpPr>
          <p:grpSpPr>
            <a:xfrm>
              <a:off x="6150798" y="3759050"/>
              <a:ext cx="292693" cy="292702"/>
              <a:chOff x="2611906" y="2263504"/>
              <a:chExt cx="155788" cy="155784"/>
            </a:xfrm>
          </p:grpSpPr>
          <p:sp>
            <p:nvSpPr>
              <p:cNvPr id="102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103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107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8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04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105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6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98" name="TextBox 97"/>
            <p:cNvSpPr txBox="1"/>
            <p:nvPr/>
          </p:nvSpPr>
          <p:spPr>
            <a:xfrm>
              <a:off x="5022530" y="6093738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«КЛЮЧИ» </a:t>
              </a:r>
            </a:p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ТОМСКАЯ ОБЛАСТЬ, пос. КЛЮЧИ)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46" r="24121"/>
            <a:stretch/>
          </p:blipFill>
          <p:spPr>
            <a:xfrm>
              <a:off x="5287995" y="4157149"/>
              <a:ext cx="2037600" cy="1938204"/>
            </a:xfrm>
            <a:prstGeom prst="rect">
              <a:avLst/>
            </a:prstGeom>
          </p:spPr>
        </p:pic>
      </p:grpSp>
      <p:grpSp>
        <p:nvGrpSpPr>
          <p:cNvPr id="14" name="Группа 13"/>
          <p:cNvGrpSpPr/>
          <p:nvPr/>
        </p:nvGrpSpPr>
        <p:grpSpPr>
          <a:xfrm>
            <a:off x="8300941" y="3759050"/>
            <a:ext cx="2540190" cy="2861283"/>
            <a:chOff x="8300941" y="3759050"/>
            <a:chExt cx="2540190" cy="2861283"/>
          </a:xfrm>
        </p:grpSpPr>
        <p:sp>
          <p:nvSpPr>
            <p:cNvPr id="112" name="Прямоугольник 111"/>
            <p:cNvSpPr/>
            <p:nvPr/>
          </p:nvSpPr>
          <p:spPr>
            <a:xfrm>
              <a:off x="8338026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13" name="Google Shape;2319;p21"/>
            <p:cNvGrpSpPr/>
            <p:nvPr/>
          </p:nvGrpSpPr>
          <p:grpSpPr>
            <a:xfrm>
              <a:off x="9429209" y="3759050"/>
              <a:ext cx="292693" cy="292702"/>
              <a:chOff x="2611906" y="2263504"/>
              <a:chExt cx="155788" cy="155784"/>
            </a:xfrm>
          </p:grpSpPr>
          <p:sp>
            <p:nvSpPr>
              <p:cNvPr id="116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117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121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18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119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14" name="TextBox 113"/>
            <p:cNvSpPr txBox="1"/>
            <p:nvPr/>
          </p:nvSpPr>
          <p:spPr>
            <a:xfrm>
              <a:off x="8300941" y="6093738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«ОМСКИЙ» </a:t>
              </a:r>
            </a:p>
            <a:p>
              <a:pPr lvl="0"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ОМСКАЯ ОБЛАСТЬ, г. ОМСК)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520" r="5742"/>
            <a:stretch/>
          </p:blipFill>
          <p:spPr>
            <a:xfrm>
              <a:off x="8552236" y="4156505"/>
              <a:ext cx="2037600" cy="19372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64859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Group 7">
            <a:extLst>
              <a:ext uri="{FF2B5EF4-FFF2-40B4-BE49-F238E27FC236}">
                <a16:creationId xmlns:a16="http://schemas.microsoft.com/office/drawing/2014/main" id="{538F7229-4659-5D45-A405-B15808C76DFC}"/>
              </a:ext>
            </a:extLst>
          </p:cNvPr>
          <p:cNvGrpSpPr/>
          <p:nvPr/>
        </p:nvGrpSpPr>
        <p:grpSpPr>
          <a:xfrm>
            <a:off x="476246" y="360007"/>
            <a:ext cx="685839" cy="806645"/>
            <a:chOff x="634994" y="480009"/>
            <a:chExt cx="914452" cy="1075526"/>
          </a:xfrm>
        </p:grpSpPr>
        <p:pic>
          <p:nvPicPr>
            <p:cNvPr id="92" name="object 3">
              <a:extLst>
                <a:ext uri="{FF2B5EF4-FFF2-40B4-BE49-F238E27FC236}">
                  <a16:creationId xmlns:a16="http://schemas.microsoft.com/office/drawing/2014/main" id="{9D43A794-0D8F-1B48-91F7-5DD4729EA932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7218" y="1352696"/>
              <a:ext cx="163266" cy="78676"/>
            </a:xfrm>
            <a:prstGeom prst="rect">
              <a:avLst/>
            </a:prstGeom>
          </p:spPr>
        </p:pic>
        <p:pic>
          <p:nvPicPr>
            <p:cNvPr id="97" name="object 4">
              <a:extLst>
                <a:ext uri="{FF2B5EF4-FFF2-40B4-BE49-F238E27FC236}">
                  <a16:creationId xmlns:a16="http://schemas.microsoft.com/office/drawing/2014/main" id="{428F637C-6B81-D047-B2ED-50CAC52D181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2641" y="1353580"/>
              <a:ext cx="341118" cy="89957"/>
            </a:xfrm>
            <a:prstGeom prst="rect">
              <a:avLst/>
            </a:prstGeom>
          </p:spPr>
        </p:pic>
        <p:sp>
          <p:nvSpPr>
            <p:cNvPr id="99" name="object 5">
              <a:extLst>
                <a:ext uri="{FF2B5EF4-FFF2-40B4-BE49-F238E27FC236}">
                  <a16:creationId xmlns:a16="http://schemas.microsoft.com/office/drawing/2014/main" id="{8AB4194F-E5B0-834D-B959-F2EBD751F2F0}"/>
                </a:ext>
              </a:extLst>
            </p:cNvPr>
            <p:cNvSpPr/>
            <p:nvPr/>
          </p:nvSpPr>
          <p:spPr>
            <a:xfrm>
              <a:off x="1192096" y="1353577"/>
              <a:ext cx="62230" cy="77470"/>
            </a:xfrm>
            <a:custGeom>
              <a:avLst/>
              <a:gdLst/>
              <a:ahLst/>
              <a:cxnLst/>
              <a:rect l="l" t="t" r="r" b="b"/>
              <a:pathLst>
                <a:path w="62230" h="77469">
                  <a:moveTo>
                    <a:pt x="10883" y="0"/>
                  </a:moveTo>
                  <a:lnTo>
                    <a:pt x="0" y="0"/>
                  </a:lnTo>
                  <a:lnTo>
                    <a:pt x="0" y="76923"/>
                  </a:lnTo>
                  <a:lnTo>
                    <a:pt x="31750" y="76923"/>
                  </a:lnTo>
                  <a:lnTo>
                    <a:pt x="44600" y="75284"/>
                  </a:lnTo>
                  <a:lnTo>
                    <a:pt x="54124" y="70399"/>
                  </a:lnTo>
                  <a:lnTo>
                    <a:pt x="55698" y="68249"/>
                  </a:lnTo>
                  <a:lnTo>
                    <a:pt x="10883" y="68249"/>
                  </a:lnTo>
                  <a:lnTo>
                    <a:pt x="10883" y="35483"/>
                  </a:lnTo>
                  <a:lnTo>
                    <a:pt x="56574" y="35483"/>
                  </a:lnTo>
                  <a:lnTo>
                    <a:pt x="54738" y="32935"/>
                  </a:lnTo>
                  <a:lnTo>
                    <a:pt x="45848" y="28348"/>
                  </a:lnTo>
                  <a:lnTo>
                    <a:pt x="33731" y="26809"/>
                  </a:lnTo>
                  <a:lnTo>
                    <a:pt x="10883" y="26809"/>
                  </a:lnTo>
                  <a:lnTo>
                    <a:pt x="10883" y="0"/>
                  </a:lnTo>
                  <a:close/>
                </a:path>
                <a:path w="62230" h="77469">
                  <a:moveTo>
                    <a:pt x="56574" y="35483"/>
                  </a:moveTo>
                  <a:lnTo>
                    <a:pt x="44170" y="35483"/>
                  </a:lnTo>
                  <a:lnTo>
                    <a:pt x="51079" y="40436"/>
                  </a:lnTo>
                  <a:lnTo>
                    <a:pt x="51079" y="51320"/>
                  </a:lnTo>
                  <a:lnTo>
                    <a:pt x="49782" y="58643"/>
                  </a:lnTo>
                  <a:lnTo>
                    <a:pt x="45972" y="63942"/>
                  </a:lnTo>
                  <a:lnTo>
                    <a:pt x="39769" y="67163"/>
                  </a:lnTo>
                  <a:lnTo>
                    <a:pt x="31292" y="68249"/>
                  </a:lnTo>
                  <a:lnTo>
                    <a:pt x="55698" y="68249"/>
                  </a:lnTo>
                  <a:lnTo>
                    <a:pt x="60042" y="62318"/>
                  </a:lnTo>
                  <a:lnTo>
                    <a:pt x="62077" y="51092"/>
                  </a:lnTo>
                  <a:lnTo>
                    <a:pt x="60211" y="40531"/>
                  </a:lnTo>
                  <a:lnTo>
                    <a:pt x="56574" y="35483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101" name="object 6">
              <a:extLst>
                <a:ext uri="{FF2B5EF4-FFF2-40B4-BE49-F238E27FC236}">
                  <a16:creationId xmlns:a16="http://schemas.microsoft.com/office/drawing/2014/main" id="{5A890D2E-372D-034F-A0FE-C20ED8F9A6E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74796" y="1353580"/>
              <a:ext cx="66154" cy="76911"/>
            </a:xfrm>
            <a:prstGeom prst="rect">
              <a:avLst/>
            </a:prstGeom>
          </p:spPr>
        </p:pic>
        <p:pic>
          <p:nvPicPr>
            <p:cNvPr id="150" name="object 7">
              <a:extLst>
                <a:ext uri="{FF2B5EF4-FFF2-40B4-BE49-F238E27FC236}">
                  <a16:creationId xmlns:a16="http://schemas.microsoft.com/office/drawing/2014/main" id="{2BFCEB57-CE55-F047-975F-66C26D02F08B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69272" y="1353577"/>
              <a:ext cx="85153" cy="76923"/>
            </a:xfrm>
            <a:prstGeom prst="rect">
              <a:avLst/>
            </a:prstGeom>
          </p:spPr>
        </p:pic>
        <p:sp>
          <p:nvSpPr>
            <p:cNvPr id="151" name="object 8">
              <a:extLst>
                <a:ext uri="{FF2B5EF4-FFF2-40B4-BE49-F238E27FC236}">
                  <a16:creationId xmlns:a16="http://schemas.microsoft.com/office/drawing/2014/main" id="{354DB75E-5E26-9844-B123-B3BDAEBD765E}"/>
                </a:ext>
              </a:extLst>
            </p:cNvPr>
            <p:cNvSpPr/>
            <p:nvPr/>
          </p:nvSpPr>
          <p:spPr>
            <a:xfrm>
              <a:off x="1482771" y="1353580"/>
              <a:ext cx="66675" cy="77470"/>
            </a:xfrm>
            <a:custGeom>
              <a:avLst/>
              <a:gdLst/>
              <a:ahLst/>
              <a:cxnLst/>
              <a:rect l="l" t="t" r="r" b="b"/>
              <a:pathLst>
                <a:path w="66675" h="77469">
                  <a:moveTo>
                    <a:pt x="66471" y="0"/>
                  </a:moveTo>
                  <a:lnTo>
                    <a:pt x="56349" y="0"/>
                  </a:lnTo>
                  <a:lnTo>
                    <a:pt x="10871" y="59334"/>
                  </a:lnTo>
                  <a:lnTo>
                    <a:pt x="10871" y="0"/>
                  </a:lnTo>
                  <a:lnTo>
                    <a:pt x="0" y="0"/>
                  </a:lnTo>
                  <a:lnTo>
                    <a:pt x="0" y="76911"/>
                  </a:lnTo>
                  <a:lnTo>
                    <a:pt x="10096" y="76911"/>
                  </a:lnTo>
                  <a:lnTo>
                    <a:pt x="55689" y="17691"/>
                  </a:lnTo>
                  <a:lnTo>
                    <a:pt x="55689" y="76911"/>
                  </a:lnTo>
                  <a:lnTo>
                    <a:pt x="66471" y="76911"/>
                  </a:lnTo>
                  <a:lnTo>
                    <a:pt x="66471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152" name="object 9">
              <a:extLst>
                <a:ext uri="{FF2B5EF4-FFF2-40B4-BE49-F238E27FC236}">
                  <a16:creationId xmlns:a16="http://schemas.microsoft.com/office/drawing/2014/main" id="{74F71148-B61D-D043-9C6D-32C3B4CAF077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4994" y="1464464"/>
              <a:ext cx="188554" cy="82626"/>
            </a:xfrm>
            <a:prstGeom prst="rect">
              <a:avLst/>
            </a:prstGeom>
          </p:spPr>
        </p:pic>
        <p:pic>
          <p:nvPicPr>
            <p:cNvPr id="153" name="object 10">
              <a:extLst>
                <a:ext uri="{FF2B5EF4-FFF2-40B4-BE49-F238E27FC236}">
                  <a16:creationId xmlns:a16="http://schemas.microsoft.com/office/drawing/2014/main" id="{11025285-1ADD-634C-83AE-98258F76EA7C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45724" y="1467309"/>
              <a:ext cx="164275" cy="88226"/>
            </a:xfrm>
            <a:prstGeom prst="rect">
              <a:avLst/>
            </a:prstGeom>
          </p:spPr>
        </p:pic>
        <p:pic>
          <p:nvPicPr>
            <p:cNvPr id="154" name="object 11">
              <a:extLst>
                <a:ext uri="{FF2B5EF4-FFF2-40B4-BE49-F238E27FC236}">
                  <a16:creationId xmlns:a16="http://schemas.microsoft.com/office/drawing/2014/main" id="{D229A563-FC74-4640-A3F3-2C25EDC29855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7757" y="1466442"/>
              <a:ext cx="319289" cy="78663"/>
            </a:xfrm>
            <a:prstGeom prst="rect">
              <a:avLst/>
            </a:prstGeom>
          </p:spPr>
        </p:pic>
        <p:pic>
          <p:nvPicPr>
            <p:cNvPr id="155" name="object 12">
              <a:extLst>
                <a:ext uri="{FF2B5EF4-FFF2-40B4-BE49-F238E27FC236}">
                  <a16:creationId xmlns:a16="http://schemas.microsoft.com/office/drawing/2014/main" id="{954E9F5D-1DC8-0B41-BACC-0C9B0D5929E2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96605" y="1467312"/>
              <a:ext cx="66471" cy="76911"/>
            </a:xfrm>
            <a:prstGeom prst="rect">
              <a:avLst/>
            </a:prstGeom>
          </p:spPr>
        </p:pic>
        <p:pic>
          <p:nvPicPr>
            <p:cNvPr id="156" name="object 13">
              <a:extLst>
                <a:ext uri="{FF2B5EF4-FFF2-40B4-BE49-F238E27FC236}">
                  <a16:creationId xmlns:a16="http://schemas.microsoft.com/office/drawing/2014/main" id="{69111D9D-DE7B-BA48-B874-D1CCCA2C2B5B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82771" y="1467312"/>
              <a:ext cx="66471" cy="76911"/>
            </a:xfrm>
            <a:prstGeom prst="rect">
              <a:avLst/>
            </a:prstGeom>
          </p:spPr>
        </p:pic>
        <p:sp>
          <p:nvSpPr>
            <p:cNvPr id="157" name="object 14">
              <a:extLst>
                <a:ext uri="{FF2B5EF4-FFF2-40B4-BE49-F238E27FC236}">
                  <a16:creationId xmlns:a16="http://schemas.microsoft.com/office/drawing/2014/main" id="{788AF0CC-46EE-6748-98AB-F714A52C2716}"/>
                </a:ext>
              </a:extLst>
            </p:cNvPr>
            <p:cNvSpPr/>
            <p:nvPr/>
          </p:nvSpPr>
          <p:spPr>
            <a:xfrm>
              <a:off x="1489430" y="1331849"/>
              <a:ext cx="54610" cy="8255"/>
            </a:xfrm>
            <a:custGeom>
              <a:avLst/>
              <a:gdLst/>
              <a:ahLst/>
              <a:cxnLst/>
              <a:rect l="l" t="t" r="r" b="b"/>
              <a:pathLst>
                <a:path w="54609" h="8255">
                  <a:moveTo>
                    <a:pt x="54533" y="0"/>
                  </a:moveTo>
                  <a:lnTo>
                    <a:pt x="0" y="0"/>
                  </a:lnTo>
                  <a:lnTo>
                    <a:pt x="0" y="8115"/>
                  </a:lnTo>
                  <a:lnTo>
                    <a:pt x="54533" y="8115"/>
                  </a:lnTo>
                  <a:lnTo>
                    <a:pt x="54533" y="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 sz="1350">
                <a:solidFill>
                  <a:prstClr val="black"/>
                </a:solidFill>
              </a:endParaRPr>
            </a:p>
          </p:txBody>
        </p:sp>
        <p:pic>
          <p:nvPicPr>
            <p:cNvPr id="158" name="object 15">
              <a:extLst>
                <a:ext uri="{FF2B5EF4-FFF2-40B4-BE49-F238E27FC236}">
                  <a16:creationId xmlns:a16="http://schemas.microsoft.com/office/drawing/2014/main" id="{EB65338B-07AD-4248-8FA6-7B6B79D06F08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4093" y="480009"/>
              <a:ext cx="895848" cy="769188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1876343" y="529017"/>
            <a:ext cx="2540190" cy="2861283"/>
            <a:chOff x="1876343" y="529017"/>
            <a:chExt cx="2540190" cy="2861283"/>
          </a:xfrm>
        </p:grpSpPr>
        <p:sp>
          <p:nvSpPr>
            <p:cNvPr id="31" name="Прямоугольник 30"/>
            <p:cNvSpPr/>
            <p:nvPr/>
          </p:nvSpPr>
          <p:spPr>
            <a:xfrm>
              <a:off x="1913428" y="689468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33" name="Google Shape;2319;p21"/>
            <p:cNvGrpSpPr/>
            <p:nvPr/>
          </p:nvGrpSpPr>
          <p:grpSpPr>
            <a:xfrm>
              <a:off x="3004611" y="529017"/>
              <a:ext cx="292693" cy="292702"/>
              <a:chOff x="2611906" y="2263504"/>
              <a:chExt cx="155788" cy="155784"/>
            </a:xfrm>
          </p:grpSpPr>
          <p:sp>
            <p:nvSpPr>
              <p:cNvPr id="35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36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41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2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37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38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0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43" name="TextBox 42"/>
            <p:cNvSpPr txBox="1"/>
            <p:nvPr/>
          </p:nvSpPr>
          <p:spPr>
            <a:xfrm>
              <a:off x="1876343" y="2863705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«ВОЛГА»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САРАТОВСКАЯ ОБЛАСТЬ, г. БАЛАКОВО)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75" r="21551"/>
            <a:stretch/>
          </p:blipFill>
          <p:spPr>
            <a:xfrm>
              <a:off x="2127638" y="876961"/>
              <a:ext cx="2037600" cy="1935510"/>
            </a:xfrm>
            <a:prstGeom prst="rect">
              <a:avLst/>
            </a:prstGeom>
          </p:spPr>
        </p:pic>
      </p:grpSp>
      <p:grpSp>
        <p:nvGrpSpPr>
          <p:cNvPr id="17" name="Группа 16"/>
          <p:cNvGrpSpPr/>
          <p:nvPr/>
        </p:nvGrpSpPr>
        <p:grpSpPr>
          <a:xfrm>
            <a:off x="5036700" y="529017"/>
            <a:ext cx="2540190" cy="2861283"/>
            <a:chOff x="5036700" y="529017"/>
            <a:chExt cx="2540190" cy="2861283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5073785" y="689468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49" name="Google Shape;2319;p21"/>
            <p:cNvGrpSpPr/>
            <p:nvPr/>
          </p:nvGrpSpPr>
          <p:grpSpPr>
            <a:xfrm>
              <a:off x="6164968" y="529017"/>
              <a:ext cx="292693" cy="292702"/>
              <a:chOff x="2611906" y="2263504"/>
              <a:chExt cx="155788" cy="155784"/>
            </a:xfrm>
          </p:grpSpPr>
          <p:sp>
            <p:nvSpPr>
              <p:cNvPr id="52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53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57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8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54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55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56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50" name="TextBox 49"/>
            <p:cNvSpPr txBox="1"/>
            <p:nvPr/>
          </p:nvSpPr>
          <p:spPr>
            <a:xfrm>
              <a:off x="5036700" y="2863705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«ВОЛГОГРАД»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г. ВОЛГОГРАД)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31" t="53081" r="57017" b="-1258"/>
            <a:stretch/>
          </p:blipFill>
          <p:spPr>
            <a:xfrm>
              <a:off x="5297176" y="924995"/>
              <a:ext cx="2037600" cy="1936800"/>
            </a:xfrm>
            <a:prstGeom prst="rect">
              <a:avLst/>
            </a:prstGeom>
          </p:spPr>
        </p:pic>
      </p:grpSp>
      <p:grpSp>
        <p:nvGrpSpPr>
          <p:cNvPr id="19" name="Группа 18"/>
          <p:cNvGrpSpPr/>
          <p:nvPr/>
        </p:nvGrpSpPr>
        <p:grpSpPr>
          <a:xfrm>
            <a:off x="8263856" y="529017"/>
            <a:ext cx="2540190" cy="2861283"/>
            <a:chOff x="8263856" y="529017"/>
            <a:chExt cx="2540190" cy="2861283"/>
          </a:xfrm>
        </p:grpSpPr>
        <p:sp>
          <p:nvSpPr>
            <p:cNvPr id="62" name="Прямоугольник 61"/>
            <p:cNvSpPr/>
            <p:nvPr/>
          </p:nvSpPr>
          <p:spPr>
            <a:xfrm>
              <a:off x="8300941" y="689468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63" name="Google Shape;2319;p21"/>
            <p:cNvGrpSpPr/>
            <p:nvPr/>
          </p:nvGrpSpPr>
          <p:grpSpPr>
            <a:xfrm>
              <a:off x="9392124" y="529017"/>
              <a:ext cx="292693" cy="292702"/>
              <a:chOff x="2611906" y="2263504"/>
              <a:chExt cx="155788" cy="155784"/>
            </a:xfrm>
          </p:grpSpPr>
          <p:sp>
            <p:nvSpPr>
              <p:cNvPr id="66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67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71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2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68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69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64" name="TextBox 63"/>
            <p:cNvSpPr txBox="1"/>
            <p:nvPr/>
          </p:nvSpPr>
          <p:spPr>
            <a:xfrm>
              <a:off x="8263856" y="2863705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«ВОЛЬГИНСКИЙ»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ВЛАДИМИРСКАЯ ОБЛАСТЬ)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18" name="Рисунок 17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065" r="31493"/>
            <a:stretch/>
          </p:blipFill>
          <p:spPr>
            <a:xfrm>
              <a:off x="8538066" y="895583"/>
              <a:ext cx="2037600" cy="1917731"/>
            </a:xfrm>
            <a:prstGeom prst="rect">
              <a:avLst/>
            </a:prstGeom>
          </p:spPr>
        </p:pic>
      </p:grpSp>
      <p:grpSp>
        <p:nvGrpSpPr>
          <p:cNvPr id="21" name="Группа 20"/>
          <p:cNvGrpSpPr/>
          <p:nvPr/>
        </p:nvGrpSpPr>
        <p:grpSpPr>
          <a:xfrm>
            <a:off x="1876343" y="3759050"/>
            <a:ext cx="2540190" cy="2861283"/>
            <a:chOff x="1876343" y="3759050"/>
            <a:chExt cx="2540190" cy="2861283"/>
          </a:xfrm>
        </p:grpSpPr>
        <p:sp>
          <p:nvSpPr>
            <p:cNvPr id="77" name="Прямоугольник 76"/>
            <p:cNvSpPr/>
            <p:nvPr/>
          </p:nvSpPr>
          <p:spPr>
            <a:xfrm>
              <a:off x="1913428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78" name="Google Shape;2319;p21"/>
            <p:cNvGrpSpPr/>
            <p:nvPr/>
          </p:nvGrpSpPr>
          <p:grpSpPr>
            <a:xfrm>
              <a:off x="3004611" y="3759050"/>
              <a:ext cx="292693" cy="292702"/>
              <a:chOff x="2611906" y="2263504"/>
              <a:chExt cx="155788" cy="155784"/>
            </a:xfrm>
          </p:grpSpPr>
          <p:sp>
            <p:nvSpPr>
              <p:cNvPr id="81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82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86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88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83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84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85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79" name="TextBox 78"/>
            <p:cNvSpPr txBox="1"/>
            <p:nvPr/>
          </p:nvSpPr>
          <p:spPr>
            <a:xfrm>
              <a:off x="1876343" y="6087243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РЕАБИЛИТАЦИОННЫЙ И УЧЕБНЫЙ ЦЕНТР СФР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МОСКОВСКАЯ ОБЛ., с. КАРИНСКОЕ)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095" r="1522"/>
            <a:stretch/>
          </p:blipFill>
          <p:spPr>
            <a:xfrm>
              <a:off x="2127638" y="4162618"/>
              <a:ext cx="2037600" cy="1931120"/>
            </a:xfrm>
            <a:prstGeom prst="rect">
              <a:avLst/>
            </a:prstGeom>
          </p:spPr>
        </p:pic>
      </p:grpSp>
      <p:grpSp>
        <p:nvGrpSpPr>
          <p:cNvPr id="22" name="Группа 21"/>
          <p:cNvGrpSpPr/>
          <p:nvPr/>
        </p:nvGrpSpPr>
        <p:grpSpPr>
          <a:xfrm>
            <a:off x="5022530" y="3759050"/>
            <a:ext cx="2540190" cy="2861283"/>
            <a:chOff x="5022530" y="3759050"/>
            <a:chExt cx="2540190" cy="2861283"/>
          </a:xfrm>
        </p:grpSpPr>
        <p:sp>
          <p:nvSpPr>
            <p:cNvPr id="90" name="Прямоугольник 89"/>
            <p:cNvSpPr/>
            <p:nvPr/>
          </p:nvSpPr>
          <p:spPr>
            <a:xfrm>
              <a:off x="5059615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91" name="Google Shape;2319;p21"/>
            <p:cNvGrpSpPr/>
            <p:nvPr/>
          </p:nvGrpSpPr>
          <p:grpSpPr>
            <a:xfrm>
              <a:off x="6150798" y="3759050"/>
              <a:ext cx="292693" cy="292702"/>
              <a:chOff x="2611906" y="2263504"/>
              <a:chExt cx="155788" cy="155784"/>
            </a:xfrm>
          </p:grpSpPr>
          <p:sp>
            <p:nvSpPr>
              <p:cNvPr id="102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103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107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8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04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105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6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98" name="TextBox 97"/>
            <p:cNvSpPr txBox="1"/>
            <p:nvPr/>
          </p:nvSpPr>
          <p:spPr>
            <a:xfrm>
              <a:off x="5022530" y="6093738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«ТИНАКИ»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АСТРАХАНСКАЯ ОБЛАСТЬ, с. РАССВЕТ)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96" name="Рисунок 95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29" r="21470"/>
            <a:stretch/>
          </p:blipFill>
          <p:spPr>
            <a:xfrm>
              <a:off x="5287995" y="4158550"/>
              <a:ext cx="2037600" cy="1933141"/>
            </a:xfrm>
            <a:prstGeom prst="rect">
              <a:avLst/>
            </a:prstGeom>
          </p:spPr>
        </p:pic>
      </p:grpSp>
      <p:grpSp>
        <p:nvGrpSpPr>
          <p:cNvPr id="24" name="Группа 23"/>
          <p:cNvGrpSpPr/>
          <p:nvPr/>
        </p:nvGrpSpPr>
        <p:grpSpPr>
          <a:xfrm>
            <a:off x="8300941" y="3759050"/>
            <a:ext cx="2540190" cy="2861283"/>
            <a:chOff x="8300941" y="3759050"/>
            <a:chExt cx="2540190" cy="2861283"/>
          </a:xfrm>
        </p:grpSpPr>
        <p:sp>
          <p:nvSpPr>
            <p:cNvPr id="112" name="Прямоугольник 111"/>
            <p:cNvSpPr/>
            <p:nvPr/>
          </p:nvSpPr>
          <p:spPr>
            <a:xfrm>
              <a:off x="8338026" y="3919501"/>
              <a:ext cx="2477852" cy="270083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/>
              <a:endParaRPr lang="ru-RU" kern="0">
                <a:solidFill>
                  <a:prstClr val="white"/>
                </a:solidFill>
              </a:endParaRPr>
            </a:p>
          </p:txBody>
        </p:sp>
        <p:grpSp>
          <p:nvGrpSpPr>
            <p:cNvPr id="113" name="Google Shape;2319;p21"/>
            <p:cNvGrpSpPr/>
            <p:nvPr/>
          </p:nvGrpSpPr>
          <p:grpSpPr>
            <a:xfrm>
              <a:off x="9429209" y="3759050"/>
              <a:ext cx="292693" cy="292702"/>
              <a:chOff x="2611906" y="2263504"/>
              <a:chExt cx="155788" cy="155784"/>
            </a:xfrm>
          </p:grpSpPr>
          <p:sp>
            <p:nvSpPr>
              <p:cNvPr id="116" name="Google Shape;2320;p21"/>
              <p:cNvSpPr/>
              <p:nvPr/>
            </p:nvSpPr>
            <p:spPr>
              <a:xfrm>
                <a:off x="2611906" y="2263504"/>
                <a:ext cx="155298" cy="155784"/>
              </a:xfrm>
              <a:custGeom>
                <a:avLst/>
                <a:gdLst/>
                <a:ahLst/>
                <a:cxnLst/>
                <a:rect l="l" t="t" r="r" b="b"/>
                <a:pathLst>
                  <a:path w="155298" h="155784" extrusionOk="0">
                    <a:moveTo>
                      <a:pt x="0" y="77890"/>
                    </a:moveTo>
                    <a:cubicBezTo>
                      <a:pt x="0" y="34875"/>
                      <a:pt x="34765" y="0"/>
                      <a:pt x="77651" y="0"/>
                    </a:cubicBezTo>
                    <a:cubicBezTo>
                      <a:pt x="120533" y="0"/>
                      <a:pt x="155298" y="34875"/>
                      <a:pt x="155298" y="77890"/>
                    </a:cubicBezTo>
                    <a:cubicBezTo>
                      <a:pt x="155298" y="120910"/>
                      <a:pt x="120533" y="155784"/>
                      <a:pt x="77651" y="155784"/>
                    </a:cubicBezTo>
                    <a:cubicBezTo>
                      <a:pt x="34765" y="155784"/>
                      <a:pt x="0" y="120910"/>
                      <a:pt x="0" y="77890"/>
                    </a:cubicBezTo>
                    <a:close/>
                  </a:path>
                </a:pathLst>
              </a:custGeom>
              <a:solidFill>
                <a:srgbClr val="EAE1DC"/>
              </a:solidFill>
              <a:ln>
                <a:noFill/>
              </a:ln>
              <a:effectLst>
                <a:outerShdw blurRad="38100" dist="12700" dir="2700000" algn="tl" rotWithShape="0">
                  <a:srgbClr val="000000">
                    <a:alpha val="29800"/>
                  </a:srgbClr>
                </a:outerShdw>
              </a:effectLst>
            </p:spPr>
            <p:txBody>
              <a:bodyPr spcFirstLastPara="1" wrap="square" lIns="91426" tIns="45700" rIns="91426" bIns="45700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401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grpSp>
            <p:nvGrpSpPr>
              <p:cNvPr id="117" name="Google Shape;2321;p21"/>
              <p:cNvGrpSpPr/>
              <p:nvPr/>
            </p:nvGrpSpPr>
            <p:grpSpPr>
              <a:xfrm>
                <a:off x="2611951" y="2265537"/>
                <a:ext cx="155743" cy="153751"/>
                <a:chOff x="2611951" y="2265537"/>
                <a:chExt cx="155743" cy="153751"/>
              </a:xfrm>
            </p:grpSpPr>
            <p:sp>
              <p:nvSpPr>
                <p:cNvPr id="121" name="Google Shape;2322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000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2" name="Google Shape;2323;p21"/>
                <p:cNvSpPr/>
                <p:nvPr/>
              </p:nvSpPr>
              <p:spPr>
                <a:xfrm>
                  <a:off x="2611951" y="2265537"/>
                  <a:ext cx="155743" cy="153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5743" h="153751" extrusionOk="0">
                      <a:moveTo>
                        <a:pt x="91249" y="0"/>
                      </a:moveTo>
                      <a:cubicBezTo>
                        <a:pt x="125063" y="6894"/>
                        <a:pt x="150428" y="36826"/>
                        <a:pt x="150428" y="72550"/>
                      </a:cubicBezTo>
                      <a:cubicBezTo>
                        <a:pt x="150428" y="113384"/>
                        <a:pt x="117173" y="146340"/>
                        <a:pt x="76186" y="146340"/>
                      </a:cubicBezTo>
                      <a:cubicBezTo>
                        <a:pt x="35207" y="146340"/>
                        <a:pt x="1947" y="113384"/>
                        <a:pt x="1947" y="72550"/>
                      </a:cubicBezTo>
                      <a:cubicBezTo>
                        <a:pt x="1947" y="52314"/>
                        <a:pt x="10161" y="33826"/>
                        <a:pt x="23386" y="20480"/>
                      </a:cubicBezTo>
                      <a:cubicBezTo>
                        <a:pt x="8878" y="34571"/>
                        <a:pt x="0" y="54298"/>
                        <a:pt x="0" y="76080"/>
                      </a:cubicBezTo>
                      <a:cubicBezTo>
                        <a:pt x="0" y="118934"/>
                        <a:pt x="34770" y="153752"/>
                        <a:pt x="77781" y="153752"/>
                      </a:cubicBezTo>
                      <a:cubicBezTo>
                        <a:pt x="120792" y="153752"/>
                        <a:pt x="155744" y="118934"/>
                        <a:pt x="155744" y="76080"/>
                      </a:cubicBezTo>
                      <a:cubicBezTo>
                        <a:pt x="155744" y="37810"/>
                        <a:pt x="127840" y="6356"/>
                        <a:pt x="9124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18" name="Google Shape;2324;p21"/>
              <p:cNvGrpSpPr/>
              <p:nvPr/>
            </p:nvGrpSpPr>
            <p:grpSpPr>
              <a:xfrm>
                <a:off x="2613008" y="2263792"/>
                <a:ext cx="133689" cy="128228"/>
                <a:chOff x="2613008" y="2263792"/>
                <a:chExt cx="133689" cy="128228"/>
              </a:xfrm>
            </p:grpSpPr>
            <p:sp>
              <p:nvSpPr>
                <p:cNvPr id="119" name="Google Shape;2325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44710"/>
                  </a:srgbClr>
                </a:solidFill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0" name="Google Shape;2326;p21"/>
                <p:cNvSpPr/>
                <p:nvPr/>
              </p:nvSpPr>
              <p:spPr>
                <a:xfrm>
                  <a:off x="2613008" y="2263792"/>
                  <a:ext cx="133689" cy="128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689" h="128228" extrusionOk="0">
                      <a:moveTo>
                        <a:pt x="76319" y="0"/>
                      </a:moveTo>
                      <a:cubicBezTo>
                        <a:pt x="34118" y="0"/>
                        <a:pt x="0" y="33110"/>
                        <a:pt x="0" y="74069"/>
                      </a:cubicBezTo>
                      <a:cubicBezTo>
                        <a:pt x="0" y="95495"/>
                        <a:pt x="9367" y="114692"/>
                        <a:pt x="24337" y="128229"/>
                      </a:cubicBezTo>
                      <a:cubicBezTo>
                        <a:pt x="12165" y="115092"/>
                        <a:pt x="4518" y="97852"/>
                        <a:pt x="4518" y="78793"/>
                      </a:cubicBezTo>
                      <a:cubicBezTo>
                        <a:pt x="4518" y="37838"/>
                        <a:pt x="38639" y="4720"/>
                        <a:pt x="80841" y="4724"/>
                      </a:cubicBezTo>
                      <a:cubicBezTo>
                        <a:pt x="101365" y="4724"/>
                        <a:pt x="119962" y="12699"/>
                        <a:pt x="133689" y="25479"/>
                      </a:cubicBezTo>
                      <a:cubicBezTo>
                        <a:pt x="119683" y="9934"/>
                        <a:pt x="99264" y="0"/>
                        <a:pt x="76319" y="0"/>
                      </a:cubicBezTo>
                      <a:close/>
                    </a:path>
                  </a:pathLst>
                </a:custGeom>
                <a:noFill/>
                <a:ln>
                  <a:noFill/>
                </a:ln>
              </p:spPr>
              <p:txBody>
                <a:bodyPr spcFirstLastPara="1" wrap="square" lIns="91426" tIns="45700" rIns="91426" bIns="45700" anchor="ctr" anchorCtr="0">
                  <a:noAutofit/>
                </a:bodyPr>
                <a:lstStyle/>
                <a:p>
                  <a:pPr>
                    <a:buClr>
                      <a:srgbClr val="000000"/>
                    </a:buClr>
                    <a:buFont typeface="Arial"/>
                    <a:buNone/>
                  </a:pPr>
                  <a:endParaRPr sz="1401" kern="0">
                    <a:solidFill>
                      <a:srgbClr val="000000"/>
                    </a:solidFill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14" name="TextBox 113"/>
            <p:cNvSpPr txBox="1"/>
            <p:nvPr/>
          </p:nvSpPr>
          <p:spPr>
            <a:xfrm>
              <a:off x="8300941" y="6093738"/>
              <a:ext cx="2540190" cy="412934"/>
            </a:xfrm>
            <a:prstGeom prst="rect">
              <a:avLst/>
            </a:prstGeom>
          </p:spPr>
          <p:txBody>
            <a:bodyPr/>
            <a:lstStyle>
              <a:defPPr>
                <a:defRPr lang="ru-RU"/>
              </a:defPPr>
              <a:lvl1pPr indent="0" defTabSz="755934">
                <a:lnSpc>
                  <a:spcPct val="90000"/>
                </a:lnSpc>
                <a:spcBef>
                  <a:spcPts val="827"/>
                </a:spcBef>
                <a:buFont typeface="Arial" panose="020B0604020202020204" pitchFamily="34" charset="0"/>
                <a:buNone/>
                <a:defRPr sz="2315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Next LT Pro" panose="020B0504020202020204" pitchFamily="34" charset="77"/>
                  <a:cs typeface="Posterama" panose="020B0504020200020000" pitchFamily="34" charset="0"/>
                </a:defRPr>
              </a:lvl1pPr>
              <a:lvl2pPr marL="566951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984"/>
              </a:lvl2pPr>
              <a:lvl3pPr marL="944918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653"/>
              </a:lvl3pPr>
              <a:lvl4pPr marL="1322885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4pPr>
              <a:lvl5pPr marL="1700853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5pPr>
              <a:lvl6pPr marL="2078820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6pPr>
              <a:lvl7pPr marL="2456787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7pPr>
              <a:lvl8pPr marL="2834754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8pPr>
              <a:lvl9pPr marL="3212722" indent="-188984" defTabSz="755934">
                <a:lnSpc>
                  <a:spcPct val="90000"/>
                </a:lnSpc>
                <a:spcBef>
                  <a:spcPts val="413"/>
                </a:spcBef>
                <a:buFont typeface="Arial" panose="020B0604020202020204" pitchFamily="34" charset="0"/>
                <a:buChar char="•"/>
                <a:defRPr sz="1488"/>
              </a:lvl9pPr>
            </a:lstStyle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ЦР «ТОПАЗ» </a:t>
              </a:r>
            </a:p>
            <a:p>
              <a:pPr algn="ctr" defTabSz="914400">
                <a:lnSpc>
                  <a:spcPct val="100000"/>
                </a:lnSpc>
                <a:spcBef>
                  <a:spcPts val="0"/>
                </a:spcBef>
              </a:pPr>
              <a:r>
                <a:rPr lang="ru-RU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(</a:t>
              </a:r>
              <a:r>
                <a:rPr lang="ru-RU" sz="800" i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+mn-cs"/>
                </a:rPr>
                <a:t>КЕМЕРОВСКАЯ ОБЛАСТЬ, г. МЫСКИ)</a:t>
              </a:r>
              <a:endParaRPr lang="ru-RU" sz="8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endParaRPr>
            </a:p>
          </p:txBody>
        </p:sp>
        <p:pic>
          <p:nvPicPr>
            <p:cNvPr id="23" name="Рисунок 22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30" r="6934"/>
            <a:stretch/>
          </p:blipFill>
          <p:spPr>
            <a:xfrm>
              <a:off x="8581870" y="4157149"/>
              <a:ext cx="2037600" cy="19204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93620181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11862</TotalTime>
  <Words>660</Words>
  <Application>Microsoft Office PowerPoint</Application>
  <PresentationFormat>Широкоэкранный</PresentationFormat>
  <Paragraphs>106</Paragraphs>
  <Slides>8</Slides>
  <Notes>1</Notes>
  <HiddenSlides>2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Calibri-Light</vt:lpstr>
      <vt:lpstr>MyriadPro-Cond</vt:lpstr>
      <vt:lpstr>Verdana</vt:lpstr>
      <vt:lpstr>1_Тема Office</vt:lpstr>
      <vt:lpstr>Office Theme</vt:lpstr>
      <vt:lpstr>Презентация PowerPoint</vt:lpstr>
      <vt:lpstr>СКЛ И МР В ЦЕНТРАХ РЕАБИЛИТАЦИИ СФР ДЛЯ УЧАСТНИКОВ СВО</vt:lpstr>
      <vt:lpstr>КАК ВЕТЕРАНАМ СВО ПОЛУЧИТЬ НАПРАВЛЕНИЕ НА СКЛ ИЛИ МР</vt:lpstr>
      <vt:lpstr>Презентация PowerPoint</vt:lpstr>
      <vt:lpstr>Презентация PowerPoint</vt:lpstr>
      <vt:lpstr>КОМПЕНСАЦИЯ РАСХОДОВ НА ПРОЕЗД К МЕСТУ ЛЕЧЕНИЯ И ОБРАТНО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Большой зал</cp:lastModifiedBy>
  <cp:revision>270</cp:revision>
  <cp:lastPrinted>2023-09-04T07:51:58Z</cp:lastPrinted>
  <dcterms:created xsi:type="dcterms:W3CDTF">2023-07-22T08:37:59Z</dcterms:created>
  <dcterms:modified xsi:type="dcterms:W3CDTF">2025-12-03T11:58:44Z</dcterms:modified>
</cp:coreProperties>
</file>