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6" r:id="rId2"/>
    <p:sldId id="267" r:id="rId3"/>
    <p:sldId id="268" r:id="rId4"/>
    <p:sldId id="259" r:id="rId5"/>
    <p:sldId id="270" r:id="rId6"/>
    <p:sldId id="271" r:id="rId7"/>
    <p:sldId id="264" r:id="rId8"/>
    <p:sldId id="274" r:id="rId9"/>
    <p:sldId id="275" r:id="rId10"/>
    <p:sldId id="277" r:id="rId11"/>
    <p:sldId id="278" r:id="rId12"/>
    <p:sldId id="27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2" autoAdjust="0"/>
    <p:restoredTop sz="94638" autoAdjust="0"/>
  </p:normalViewPr>
  <p:slideViewPr>
    <p:cSldViewPr>
      <p:cViewPr varScale="1">
        <p:scale>
          <a:sx n="110" d="100"/>
          <a:sy n="110" d="100"/>
        </p:scale>
        <p:origin x="-17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36003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5576" y="620688"/>
            <a:ext cx="7704856" cy="540060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Меры социальной поддержки </a:t>
            </a:r>
            <a:br>
              <a:rPr lang="ru-RU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для участников специальной военной операции и </a:t>
            </a:r>
            <a:br>
              <a:rPr lang="ru-RU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членов их семей </a:t>
            </a:r>
            <a:br>
              <a:rPr lang="ru-RU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 Свердловской области.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2376264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cs typeface="Times New Roman" pitchFamily="18" charset="0"/>
              </a:rPr>
              <a:t>Постановление Правительства Свердловской области от 14.01.2025 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200" b="1" dirty="0" smtClean="0">
                <a:cs typeface="Times New Roman" pitchFamily="18" charset="0"/>
              </a:rPr>
              <a:t>№ 1-ПП</a:t>
            </a:r>
            <a:br>
              <a:rPr lang="ru-RU" sz="2200" b="1" dirty="0" smtClean="0">
                <a:cs typeface="Times New Roman" pitchFamily="18" charset="0"/>
              </a:rPr>
            </a:br>
            <a:r>
              <a:rPr lang="ru-RU" sz="2400" b="1" dirty="0" smtClean="0">
                <a:cs typeface="Times New Roman" pitchFamily="18" charset="0"/>
              </a:rPr>
              <a:t/>
            </a:r>
            <a:br>
              <a:rPr lang="ru-RU" sz="2400" b="1" dirty="0" smtClean="0">
                <a:cs typeface="Times New Roman" pitchFamily="18" charset="0"/>
              </a:rPr>
            </a:br>
            <a:r>
              <a:rPr lang="ru-RU" sz="2400" b="1" dirty="0" smtClean="0">
                <a:cs typeface="Times New Roman" pitchFamily="18" charset="0"/>
              </a:rPr>
              <a:t/>
            </a:r>
            <a:br>
              <a:rPr lang="ru-RU" sz="2400" b="1" dirty="0" smtClean="0">
                <a:cs typeface="Times New Roman" pitchFamily="18" charset="0"/>
              </a:rPr>
            </a:br>
            <a:r>
              <a:rPr lang="ru-RU" sz="2400" b="1" dirty="0" smtClean="0">
                <a:cs typeface="Times New Roman" pitchFamily="18" charset="0"/>
              </a:rPr>
              <a:t/>
            </a:r>
            <a:br>
              <a:rPr lang="ru-RU" sz="2400" b="1" dirty="0" smtClean="0">
                <a:cs typeface="Times New Roman" pitchFamily="18" charset="0"/>
              </a:rPr>
            </a:br>
            <a:r>
              <a:rPr lang="ru-RU" sz="2400" b="1" dirty="0" smtClean="0">
                <a:cs typeface="Times New Roman" pitchFamily="18" charset="0"/>
              </a:rPr>
              <a:t/>
            </a:r>
            <a:br>
              <a:rPr lang="ru-RU" sz="2400" b="1" dirty="0" smtClean="0"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772816"/>
            <a:ext cx="4032448" cy="4824536"/>
          </a:xfrm>
          <a:prstGeom prst="roundRect">
            <a:avLst>
              <a:gd name="adj" fmla="val 21808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Гражданину, заключившему контракт с МО РФ либо в войсках национальной гвардии РФ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(</a:t>
            </a:r>
            <a:r>
              <a:rPr lang="ru-RU" sz="2400" b="1" dirty="0" smtClean="0">
                <a:solidFill>
                  <a:schemeClr val="tx1"/>
                </a:solidFill>
              </a:rPr>
              <a:t>контракт должен быть заключен на территории Свердловской области</a:t>
            </a:r>
            <a:r>
              <a:rPr lang="ru-RU" sz="2800" b="1" dirty="0" smtClean="0">
                <a:solidFill>
                  <a:schemeClr val="tx1"/>
                </a:solidFill>
              </a:rPr>
              <a:t>)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40152" y="1916832"/>
            <a:ext cx="2016224" cy="50405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Ребенку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16016" y="2924944"/>
            <a:ext cx="2160240" cy="93610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до 18 лет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16216" y="4221088"/>
            <a:ext cx="2304256" cy="144016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С 18 до  23, </a:t>
            </a:r>
          </a:p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очная форма обучения</a:t>
            </a:r>
          </a:p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115616" y="764704"/>
            <a:ext cx="6984776" cy="7920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Единовременная денежная выплата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33" name="Прямая со стрелкой 32"/>
          <p:cNvCxnSpPr>
            <a:stCxn id="28" idx="2"/>
            <a:endCxn id="13" idx="0"/>
          </p:cNvCxnSpPr>
          <p:nvPr/>
        </p:nvCxnSpPr>
        <p:spPr>
          <a:xfrm flipH="1">
            <a:off x="2483768" y="1556792"/>
            <a:ext cx="2124236" cy="21602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8" idx="2"/>
            <a:endCxn id="14" idx="0"/>
          </p:cNvCxnSpPr>
          <p:nvPr/>
        </p:nvCxnSpPr>
        <p:spPr>
          <a:xfrm>
            <a:off x="4608004" y="1556792"/>
            <a:ext cx="2340260" cy="36004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14" idx="2"/>
            <a:endCxn id="22" idx="0"/>
          </p:cNvCxnSpPr>
          <p:nvPr/>
        </p:nvCxnSpPr>
        <p:spPr>
          <a:xfrm flipH="1">
            <a:off x="5796136" y="2420888"/>
            <a:ext cx="1152128" cy="50405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14" idx="2"/>
            <a:endCxn id="24" idx="0"/>
          </p:cNvCxnSpPr>
          <p:nvPr/>
        </p:nvCxnSpPr>
        <p:spPr>
          <a:xfrm>
            <a:off x="6948264" y="2420888"/>
            <a:ext cx="720080" cy="18002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9144000" cy="6857999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131840" y="332656"/>
            <a:ext cx="3024336" cy="72008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Размеры выплаты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1916832"/>
            <a:ext cx="3096344" cy="4464496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000 руб. </a:t>
            </a:r>
            <a:r>
              <a:rPr lang="ru-RU" sz="2400" b="1" dirty="0" smtClean="0">
                <a:solidFill>
                  <a:schemeClr val="tx1"/>
                </a:solidFill>
              </a:rPr>
              <a:t>ребенку</a:t>
            </a:r>
          </a:p>
          <a:p>
            <a:pPr algn="ctr"/>
            <a:endParaRPr lang="ru-RU" sz="28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</a:rPr>
              <a:t>участника СВО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</a:rPr>
              <a:t>лица, выполнявшего     задачи по отражению вооруженного вторжения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</a:rPr>
              <a:t>лица, заключившего  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 контракт в период с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 01.01.2024 г. по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 31.12.2025 г.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91880" y="3933056"/>
            <a:ext cx="2736304" cy="93610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500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000 руб.</a:t>
            </a:r>
          </a:p>
          <a:p>
            <a:pPr algn="ctr"/>
            <a:r>
              <a:rPr lang="ru-RU" sz="1600" b="1" dirty="0" smtClean="0"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cs typeface="Times New Roman" pitchFamily="18" charset="0"/>
              </a:rPr>
              <a:t>с 01.01.2025 г по 31.12.2025 г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88224" y="4365104"/>
            <a:ext cx="2412776" cy="129614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400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000 руб.</a:t>
            </a:r>
            <a:r>
              <a:rPr lang="ru-RU" b="1" dirty="0" smtClean="0">
                <a:cs typeface="Times New Roman" pitchFamily="18" charset="0"/>
              </a:rPr>
              <a:t> </a:t>
            </a: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91880" y="1556792"/>
            <a:ext cx="2664296" cy="201622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Гражданину, заключившему контракт с МО РФ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>
            <a:endCxn id="7" idx="0"/>
          </p:cNvCxnSpPr>
          <p:nvPr/>
        </p:nvCxnSpPr>
        <p:spPr>
          <a:xfrm flipH="1">
            <a:off x="1727684" y="980728"/>
            <a:ext cx="1404156" cy="93610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2" idx="2"/>
          </p:cNvCxnSpPr>
          <p:nvPr/>
        </p:nvCxnSpPr>
        <p:spPr>
          <a:xfrm>
            <a:off x="4824028" y="3573016"/>
            <a:ext cx="0" cy="36004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Скругленный прямоугольник 62"/>
          <p:cNvSpPr/>
          <p:nvPr/>
        </p:nvSpPr>
        <p:spPr>
          <a:xfrm>
            <a:off x="6444208" y="1556792"/>
            <a:ext cx="2520280" cy="216024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Гражданину, заключившему контракт в войсках национальной гвардии РФ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72" name="Прямая со стрелкой 71"/>
          <p:cNvCxnSpPr/>
          <p:nvPr/>
        </p:nvCxnSpPr>
        <p:spPr>
          <a:xfrm>
            <a:off x="6156176" y="980728"/>
            <a:ext cx="792088" cy="57606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7740352" y="3789040"/>
            <a:ext cx="0" cy="57606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788024" y="1124744"/>
            <a:ext cx="0" cy="43204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cs typeface="Times New Roman" pitchFamily="18" charset="0"/>
              </a:rPr>
              <a:t>Постановление Правительства Свердловской области от 08.06.2023 </a:t>
            </a:r>
            <a:br>
              <a:rPr lang="ru-RU" sz="2000" b="1" dirty="0" smtClean="0">
                <a:cs typeface="Times New Roman" pitchFamily="18" charset="0"/>
              </a:rPr>
            </a:br>
            <a:r>
              <a:rPr lang="ru-RU" sz="2000" b="1" dirty="0" smtClean="0">
                <a:cs typeface="Times New Roman" pitchFamily="18" charset="0"/>
              </a:rPr>
              <a:t>№ 407-ПП</a:t>
            </a:r>
            <a:endParaRPr lang="ru-RU" sz="2000" b="1" dirty="0"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3608" y="980728"/>
            <a:ext cx="6984776" cy="72008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Единовременная денежная выплата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1844824"/>
            <a:ext cx="2880320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Категории лиц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2564904"/>
            <a:ext cx="2880320" cy="396044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военнослужащие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лица, проходившие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службу в войсках    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национальной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гвардии РФ и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имеющие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специальное звание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полиции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лица, выполнявшие     задачи по отражению вооруженного вторжения</a:t>
            </a: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91880" y="4149080"/>
            <a:ext cx="2520280" cy="216024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Доброволец</a:t>
            </a:r>
            <a:r>
              <a:rPr lang="en-US" b="1" u="sng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лица, поступившие в созданные по решению органов государственной  власти РФ добровольческие формирования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72200" y="3501008"/>
            <a:ext cx="2448272" cy="237626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Лица, заключившие контракт с организациями, содействующими выполнению задач, возложенных на Вооруженные Силы РФ 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1979712" y="2420888"/>
            <a:ext cx="1296144" cy="14401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2"/>
            <a:endCxn id="8" idx="0"/>
          </p:cNvCxnSpPr>
          <p:nvPr/>
        </p:nvCxnSpPr>
        <p:spPr>
          <a:xfrm>
            <a:off x="4716016" y="2420888"/>
            <a:ext cx="36004" cy="172819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9" idx="0"/>
          </p:cNvCxnSpPr>
          <p:nvPr/>
        </p:nvCxnSpPr>
        <p:spPr>
          <a:xfrm>
            <a:off x="6156176" y="2420888"/>
            <a:ext cx="1440160" cy="108012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131840" y="332656"/>
            <a:ext cx="3024336" cy="72008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Размеры выплаты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1412776"/>
            <a:ext cx="3384376" cy="864096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ru-RU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solidFill>
                  <a:schemeClr val="tx1"/>
                </a:solidFill>
                <a:cs typeface="Times New Roman" pitchFamily="18" charset="0"/>
              </a:rPr>
              <a:t>150 000 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руб. </a:t>
            </a:r>
          </a:p>
          <a:p>
            <a:pPr algn="ctr">
              <a:buNone/>
            </a:pP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за каждое ранение</a:t>
            </a:r>
            <a:r>
              <a:rPr lang="en-US" sz="1400" b="1" dirty="0" smtClean="0">
                <a:solidFill>
                  <a:schemeClr val="tx1"/>
                </a:solidFill>
                <a:cs typeface="Times New Roman" pitchFamily="18" charset="0"/>
              </a:rPr>
              <a:t> (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травму</a:t>
            </a:r>
            <a:r>
              <a:rPr lang="en-US" sz="1400" b="1" dirty="0" smtClean="0">
                <a:solidFill>
                  <a:schemeClr val="tx1"/>
                </a:solidFill>
                <a:cs typeface="Times New Roman" pitchFamily="18" charset="0"/>
              </a:rPr>
              <a:t>,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увечье</a:t>
            </a:r>
            <a:r>
              <a:rPr lang="en-US" sz="1400" b="1" dirty="0" smtClean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контузию</a:t>
            </a:r>
            <a:r>
              <a:rPr lang="en-US" sz="1400" b="1" dirty="0" smtClean="0">
                <a:solidFill>
                  <a:schemeClr val="tx1"/>
                </a:solidFill>
                <a:cs typeface="Times New Roman" pitchFamily="18" charset="0"/>
              </a:rPr>
              <a:t>)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31640" y="2636912"/>
            <a:ext cx="3024336" cy="1008112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cs typeface="Times New Roman" pitchFamily="18" charset="0"/>
              </a:rPr>
              <a:t>300 000 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руб.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cs typeface="Times New Roman" pitchFamily="18" charset="0"/>
              </a:rPr>
              <a:t>III 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группа)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15816" y="3933056"/>
            <a:ext cx="3024336" cy="1008112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cs typeface="Times New Roman" pitchFamily="18" charset="0"/>
              </a:rPr>
              <a:t>			        </a:t>
            </a:r>
          </a:p>
          <a:p>
            <a:pPr algn="ctr"/>
            <a:endParaRPr lang="ru-RU" sz="12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400</a:t>
            </a:r>
            <a:r>
              <a:rPr lang="en-US" sz="2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000 руб.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 (</a:t>
            </a:r>
            <a:r>
              <a:rPr lang="en-US" sz="2400" b="1" dirty="0" smtClean="0">
                <a:solidFill>
                  <a:schemeClr val="tx1"/>
                </a:solidFill>
                <a:cs typeface="Times New Roman" pitchFamily="18" charset="0"/>
              </a:rPr>
              <a:t>II 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группа)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76056" y="5229200"/>
            <a:ext cx="3024336" cy="1008112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500</a:t>
            </a:r>
            <a:r>
              <a:rPr lang="en-US" sz="2400" b="1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400" b="1" smtClean="0">
                <a:solidFill>
                  <a:schemeClr val="tx1"/>
                </a:solidFill>
                <a:cs typeface="Times New Roman" pitchFamily="18" charset="0"/>
              </a:rPr>
              <a:t>000 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руб.  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cs typeface="Times New Roman" pitchFamily="18" charset="0"/>
              </a:rPr>
              <a:t>( </a:t>
            </a:r>
            <a:r>
              <a:rPr lang="la-Latn" sz="2400" b="1" dirty="0" smtClean="0">
                <a:solidFill>
                  <a:schemeClr val="tx1"/>
                </a:solidFill>
                <a:cs typeface="Times New Roman" pitchFamily="18" charset="0"/>
              </a:rPr>
              <a:t>I 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группа)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>
            <a:stCxn id="5" idx="2"/>
            <a:endCxn id="6" idx="3"/>
          </p:cNvCxnSpPr>
          <p:nvPr/>
        </p:nvCxnSpPr>
        <p:spPr>
          <a:xfrm flipH="1">
            <a:off x="3635896" y="1052736"/>
            <a:ext cx="1008112" cy="7920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2"/>
          </p:cNvCxnSpPr>
          <p:nvPr/>
        </p:nvCxnSpPr>
        <p:spPr>
          <a:xfrm flipH="1">
            <a:off x="4139952" y="1052736"/>
            <a:ext cx="504056" cy="158417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2"/>
          </p:cNvCxnSpPr>
          <p:nvPr/>
        </p:nvCxnSpPr>
        <p:spPr>
          <a:xfrm>
            <a:off x="4644008" y="1052736"/>
            <a:ext cx="0" cy="288032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</p:cNvCxnSpPr>
          <p:nvPr/>
        </p:nvCxnSpPr>
        <p:spPr>
          <a:xfrm>
            <a:off x="4644008" y="1052736"/>
            <a:ext cx="2376264" cy="417646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3275856" y="260648"/>
            <a:ext cx="2880320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Категории лиц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03648" y="1196752"/>
            <a:ext cx="6984776" cy="7920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Члены семей погибших (умерших) лиц, принимавших участие в СВО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87824" y="2132856"/>
            <a:ext cx="3672408" cy="864096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500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000 руб.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 равных долях!!!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3356992"/>
            <a:ext cx="2880320" cy="57606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cs typeface="Times New Roman" pitchFamily="18" charset="0"/>
              </a:rPr>
              <a:t>супруга (супруг)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4365104"/>
            <a:ext cx="2880320" cy="57606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cs typeface="Times New Roman" pitchFamily="18" charset="0"/>
              </a:rPr>
              <a:t>родитель(усыновитель)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5576" y="5589240"/>
            <a:ext cx="2880320" cy="57606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ребенок</a:t>
            </a:r>
            <a:r>
              <a:rPr lang="ru-RU" sz="1600" b="1" dirty="0" smtClean="0">
                <a:cs typeface="Times New Roman" pitchFamily="18" charset="0"/>
              </a:rPr>
              <a:t>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24128" y="3356992"/>
            <a:ext cx="2880320" cy="648072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cs typeface="Times New Roman" pitchFamily="18" charset="0"/>
              </a:rPr>
              <a:t>дедушка и (или) бабушка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92080" y="4293096"/>
            <a:ext cx="3600400" cy="1008112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sz="1600" b="1" dirty="0" smtClean="0">
                <a:solidFill>
                  <a:schemeClr val="tx1"/>
                </a:solidFill>
                <a:cs typeface="Times New Roman" pitchFamily="18" charset="0"/>
              </a:rPr>
              <a:t>лицо</a:t>
            </a:r>
            <a:r>
              <a:rPr lang="en-US" sz="1600" b="1" dirty="0" smtClean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tx1"/>
                </a:solidFill>
                <a:cs typeface="Times New Roman" pitchFamily="18" charset="0"/>
              </a:rPr>
              <a:t>являющееся попечителем в течение 3-х  лет</a:t>
            </a:r>
            <a:r>
              <a:rPr lang="en-US" sz="1600" b="1" dirty="0" smtClean="0">
                <a:solidFill>
                  <a:schemeClr val="tx1"/>
                </a:solidFill>
                <a:cs typeface="Times New Roman" pitchFamily="18" charset="0"/>
              </a:rPr>
              <a:t>,</a:t>
            </a:r>
            <a:r>
              <a:rPr lang="ru-RU" sz="1600" b="1" dirty="0" smtClean="0">
                <a:solidFill>
                  <a:schemeClr val="tx1"/>
                </a:solidFill>
                <a:cs typeface="Times New Roman" pitchFamily="18" charset="0"/>
              </a:rPr>
              <a:t>предшествующих достижению  совершеннолетия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7984" y="5661248"/>
            <a:ext cx="4320480" cy="93610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лицо</a:t>
            </a:r>
            <a:r>
              <a:rPr lang="en-US" sz="1400" b="1" dirty="0" smtClean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признанное фактически воспитывавшим и</a:t>
            </a:r>
          </a:p>
          <a:p>
            <a:pPr>
              <a:buNone/>
            </a:pP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содержавшим в течение не менее 5 лет</a:t>
            </a:r>
            <a:r>
              <a:rPr lang="en-US" sz="1400" b="1" dirty="0" smtClean="0">
                <a:solidFill>
                  <a:schemeClr val="tx1"/>
                </a:solidFill>
                <a:cs typeface="Times New Roman" pitchFamily="18" charset="0"/>
              </a:rPr>
              <a:t>,</a:t>
            </a: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предшествующим достижению совершеннолетия</a:t>
            </a:r>
          </a:p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>
            <a:stCxn id="8" idx="2"/>
            <a:endCxn id="9" idx="0"/>
          </p:cNvCxnSpPr>
          <p:nvPr/>
        </p:nvCxnSpPr>
        <p:spPr>
          <a:xfrm flipH="1">
            <a:off x="1619672" y="2996952"/>
            <a:ext cx="3204356" cy="36004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8" idx="2"/>
          </p:cNvCxnSpPr>
          <p:nvPr/>
        </p:nvCxnSpPr>
        <p:spPr>
          <a:xfrm>
            <a:off x="4860032" y="2996952"/>
            <a:ext cx="914400" cy="9144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8" idx="2"/>
          </p:cNvCxnSpPr>
          <p:nvPr/>
        </p:nvCxnSpPr>
        <p:spPr>
          <a:xfrm flipH="1">
            <a:off x="3131840" y="2996952"/>
            <a:ext cx="1692188" cy="136815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8" idx="2"/>
          </p:cNvCxnSpPr>
          <p:nvPr/>
        </p:nvCxnSpPr>
        <p:spPr>
          <a:xfrm flipH="1">
            <a:off x="3059832" y="2996952"/>
            <a:ext cx="1764196" cy="25922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4716016" y="2996952"/>
            <a:ext cx="72008" cy="266429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788024" y="2996952"/>
            <a:ext cx="576064" cy="136815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2200" b="1" dirty="0" smtClean="0"/>
              <a:t>Постановление Правительства Свердловской области от 13.03.2023 г. № 173-ПП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40324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endParaRPr lang="ru-RU" sz="3500" b="1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052736"/>
            <a:ext cx="7704856" cy="127444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Предоставление социальных гарантий в форме компенсации или освобождения 90 процентов затрат на подключение жилого помещения к газовым сетям 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31840" y="2564904"/>
            <a:ext cx="2880320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Категории лиц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3717032"/>
            <a:ext cx="2880320" cy="57606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Участник СВО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07904" y="6021288"/>
            <a:ext cx="2880320" cy="57606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сын(дочь)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4048" y="3645024"/>
            <a:ext cx="2952328" cy="72008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Член семьи участника СВО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31640" y="4869160"/>
            <a:ext cx="2880320" cy="576064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супруга (супруг)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12160" y="4797152"/>
            <a:ext cx="2880320" cy="72008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родитель (усыновитель)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stCxn id="6" idx="2"/>
            <a:endCxn id="7" idx="0"/>
          </p:cNvCxnSpPr>
          <p:nvPr/>
        </p:nvCxnSpPr>
        <p:spPr>
          <a:xfrm flipH="1">
            <a:off x="1691680" y="3140968"/>
            <a:ext cx="2880320" cy="57606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2"/>
            <a:endCxn id="9" idx="0"/>
          </p:cNvCxnSpPr>
          <p:nvPr/>
        </p:nvCxnSpPr>
        <p:spPr>
          <a:xfrm>
            <a:off x="4572000" y="3140968"/>
            <a:ext cx="1908212" cy="50405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9" idx="2"/>
            <a:endCxn id="10" idx="0"/>
          </p:cNvCxnSpPr>
          <p:nvPr/>
        </p:nvCxnSpPr>
        <p:spPr>
          <a:xfrm flipH="1">
            <a:off x="2771800" y="4365104"/>
            <a:ext cx="3708412" cy="50405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9" idx="2"/>
            <a:endCxn id="11" idx="0"/>
          </p:cNvCxnSpPr>
          <p:nvPr/>
        </p:nvCxnSpPr>
        <p:spPr>
          <a:xfrm>
            <a:off x="6480212" y="4365104"/>
            <a:ext cx="972108" cy="43204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9" idx="2"/>
            <a:endCxn id="8" idx="0"/>
          </p:cNvCxnSpPr>
          <p:nvPr/>
        </p:nvCxnSpPr>
        <p:spPr>
          <a:xfrm flipH="1">
            <a:off x="5148064" y="4365104"/>
            <a:ext cx="1332148" cy="165618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915816" y="332656"/>
            <a:ext cx="3672408" cy="8640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Размеры выплаты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1556792"/>
            <a:ext cx="6696744" cy="1008112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250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000 руб.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 (менее 100 % величины прожиточного минимума)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31640" y="3068960"/>
            <a:ext cx="6624736" cy="1224136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175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000 руб. 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(от 100 % до 200 % величины прожиточного минимума)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75856" y="4653136"/>
            <a:ext cx="3024336" cy="108012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100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000 руб.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5400000">
            <a:off x="4562288" y="1134456"/>
            <a:ext cx="360040" cy="484632"/>
          </a:xfrm>
          <a:prstGeom prst="chevron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 rot="5400000">
            <a:off x="4526284" y="2610620"/>
            <a:ext cx="432048" cy="484632"/>
          </a:xfrm>
          <a:prstGeom prst="chevron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5400000">
            <a:off x="4634296" y="4230800"/>
            <a:ext cx="360040" cy="484632"/>
          </a:xfrm>
          <a:prstGeom prst="chevron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88640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cs typeface="Times New Roman" pitchFamily="18" charset="0"/>
              </a:rPr>
              <a:t>Постановление Правительства Свердловской области от  28.12.2004 г. </a:t>
            </a:r>
          </a:p>
          <a:p>
            <a:pPr algn="ctr"/>
            <a:r>
              <a:rPr lang="ru-RU" sz="2000" b="1" dirty="0" smtClean="0">
                <a:cs typeface="Times New Roman" pitchFamily="18" charset="0"/>
              </a:rPr>
              <a:t>№ 1178-ПП</a:t>
            </a:r>
            <a:endParaRPr lang="ru-RU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836712"/>
            <a:ext cx="8136904" cy="127444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cs typeface="Times New Roman" pitchFamily="18" charset="0"/>
              </a:rPr>
              <a:t>Социальная выплата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cs typeface="Times New Roman" pitchFamily="18" charset="0"/>
              </a:rPr>
              <a:t>	  на приобретение земельного участка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2780928"/>
            <a:ext cx="8136904" cy="216024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Категории: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Военнослужащие, добровольцам и лицам проходящим службу в войсках национальной гвардии РФ – имеющим звания Героя РФ или награжденные орденами РФ </a:t>
            </a:r>
            <a:r>
              <a:rPr lang="ru-RU" sz="2800" b="1" smtClean="0">
                <a:solidFill>
                  <a:schemeClr val="tx1"/>
                </a:solidFill>
              </a:rPr>
              <a:t>за заслуги в СВО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79712" y="5661248"/>
            <a:ext cx="5256584" cy="864096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200 000 рублей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предоставляется однократно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5400000">
            <a:off x="4272749" y="2216083"/>
            <a:ext cx="648072" cy="48161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5400000">
            <a:off x="4274256" y="5094896"/>
            <a:ext cx="64807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88640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cs typeface="Times New Roman" pitchFamily="18" charset="0"/>
              </a:rPr>
              <a:t>Закон Свердловской области № 106-ОЗ</a:t>
            </a:r>
            <a:endParaRPr lang="ru-RU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836712"/>
            <a:ext cx="8136904" cy="127444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cs typeface="Times New Roman" pitchFamily="18" charset="0"/>
              </a:rPr>
              <a:t>Ежемесячное пособие члену семьи погибшего (умершего) ветерана боевых действий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2852936"/>
            <a:ext cx="8136904" cy="216024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Категории: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</a:rPr>
              <a:t>родители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</a:rPr>
              <a:t>супруга, не вступившая в повторный брак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</a:rPr>
              <a:t>нетрудоспособный член семьи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79712" y="5661248"/>
            <a:ext cx="5256584" cy="864096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1 862 руб.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ежемесячно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5400000">
            <a:off x="4272749" y="2216083"/>
            <a:ext cx="648072" cy="48161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5400000">
            <a:off x="4274256" y="5094896"/>
            <a:ext cx="64807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88640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cs typeface="Times New Roman" pitchFamily="18" charset="0"/>
              </a:rPr>
              <a:t>Постановление Правительства Свердловской области № 1426-ПП</a:t>
            </a:r>
            <a:endParaRPr lang="ru-RU" sz="2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692696"/>
            <a:ext cx="8208912" cy="172819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cs typeface="Times New Roman" pitchFamily="18" charset="0"/>
              </a:rPr>
              <a:t>Ежегодное пособие на проезд по территории Свердловской области на всех видах городского пассажирского транспорта и автомобильном транспорте пригородных маршрутов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2852936"/>
            <a:ext cx="8136904" cy="2160240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Категории</a:t>
            </a:r>
            <a:r>
              <a:rPr lang="ru-RU" sz="2800" b="1" dirty="0" smtClean="0">
                <a:solidFill>
                  <a:schemeClr val="tx1"/>
                </a:solidFill>
              </a:rPr>
              <a:t>: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</a:rPr>
              <a:t>Ветераны боевых действий 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/>
                </a:solidFill>
              </a:rPr>
              <a:t>Члены семей погибших (умерших) ветеранов боевых действий </a:t>
            </a:r>
            <a:endParaRPr lang="ru-RU" sz="2800" b="1" dirty="0" smtClean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79712" y="5661248"/>
            <a:ext cx="5256584" cy="864096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825 </a:t>
            </a:r>
            <a:r>
              <a:rPr lang="ru-RU" sz="2800" b="1" dirty="0" smtClean="0">
                <a:solidFill>
                  <a:schemeClr val="tx1"/>
                </a:solidFill>
              </a:rPr>
              <a:t>руб.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ежегодно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5400000">
            <a:off x="4272749" y="2504115"/>
            <a:ext cx="648072" cy="48161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5400000">
            <a:off x="4274256" y="5094896"/>
            <a:ext cx="64807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539552" y="476672"/>
            <a:ext cx="8352928" cy="5904656"/>
          </a:xfrm>
          <a:prstGeom prst="round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en-US" sz="4400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4400" b="1" dirty="0" smtClean="0">
                <a:solidFill>
                  <a:schemeClr val="tx1"/>
                </a:solidFill>
              </a:rPr>
              <a:t>Контакты</a:t>
            </a:r>
          </a:p>
          <a:p>
            <a:pPr algn="ctr">
              <a:buNone/>
            </a:pPr>
            <a:endParaRPr lang="ru-RU" sz="4400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Управление социальной политики № 12</a:t>
            </a:r>
            <a:r>
              <a:rPr lang="en-US" sz="3200" b="1" dirty="0" smtClean="0">
                <a:solidFill>
                  <a:schemeClr val="tx1"/>
                </a:solidFill>
              </a:rPr>
              <a:t>:</a:t>
            </a:r>
            <a:endParaRPr lang="ru-RU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   г. Каменск-Уральский, ул.Строителей,27</a:t>
            </a:r>
          </a:p>
          <a:p>
            <a:pPr>
              <a:buNone/>
            </a:pPr>
            <a:endParaRPr lang="ru-RU" sz="3200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4400" b="1" dirty="0" smtClean="0">
                <a:solidFill>
                  <a:schemeClr val="tx1"/>
                </a:solidFill>
              </a:rPr>
              <a:t>Телефоны</a:t>
            </a:r>
            <a:r>
              <a:rPr lang="en-US" sz="4400" b="1" smtClean="0">
                <a:solidFill>
                  <a:schemeClr val="tx1"/>
                </a:solidFill>
              </a:rPr>
              <a:t>: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</a:rPr>
              <a:t>34-89-48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34-98-66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</a:rPr>
              <a:t>34-89-49</a:t>
            </a:r>
          </a:p>
          <a:p>
            <a:pPr>
              <a:buNone/>
            </a:pPr>
            <a:endParaRPr lang="ru-RU" sz="32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5CEB9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solidFill>
            <a:srgbClr val="C0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</TotalTime>
  <Words>496</Words>
  <Application>Microsoft Office PowerPoint</Application>
  <PresentationFormat>Экран (4:3)</PresentationFormat>
  <Paragraphs>119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Постановление Правительства Свердловской области от 14.01.2025  № 1-ПП     </vt:lpstr>
      <vt:lpstr>Слайд 3</vt:lpstr>
      <vt:lpstr>Постановление Правительства Свердловской области от 08.06.2023  № 407-ПП</vt:lpstr>
      <vt:lpstr>Слайд 5</vt:lpstr>
      <vt:lpstr>Слайд 6</vt:lpstr>
      <vt:lpstr> Постановление Правительства Свердловской области от 13.03.2023 г. № 173-ПП 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Меры социальной поддержки  для участников специальной военной операции и  членов их семей  в Свердловской области.  </dc:title>
  <dc:creator>Пользователь</dc:creator>
  <cp:lastModifiedBy>m.raybova</cp:lastModifiedBy>
  <cp:revision>57</cp:revision>
  <dcterms:created xsi:type="dcterms:W3CDTF">2024-11-17T03:40:11Z</dcterms:created>
  <dcterms:modified xsi:type="dcterms:W3CDTF">2025-10-16T11:31:46Z</dcterms:modified>
</cp:coreProperties>
</file>