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10"/>
  </p:notesMasterIdLst>
  <p:handoutMasterIdLst>
    <p:handoutMasterId r:id="rId11"/>
  </p:handoutMasterIdLst>
  <p:sldIdLst>
    <p:sldId id="330" r:id="rId3"/>
    <p:sldId id="327" r:id="rId4"/>
    <p:sldId id="374" r:id="rId5"/>
    <p:sldId id="375" r:id="rId6"/>
    <p:sldId id="376" r:id="rId7"/>
    <p:sldId id="367" r:id="rId8"/>
    <p:sldId id="377" r:id="rId9"/>
  </p:sldIdLst>
  <p:sldSz cx="12192000" cy="6858000"/>
  <p:notesSz cx="9947275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заров Дмитрий Михайлович" initials="НДМ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4F8C"/>
    <a:srgbClr val="718757"/>
    <a:srgbClr val="92D050"/>
    <a:srgbClr val="3D30BB"/>
    <a:srgbClr val="C62470"/>
    <a:srgbClr val="0992FF"/>
    <a:srgbClr val="A5A5A5"/>
    <a:srgbClr val="5B9BD5"/>
    <a:srgbClr val="FFC0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38" autoAdjust="0"/>
    <p:restoredTop sz="94639" autoAdjust="0"/>
  </p:normalViewPr>
  <p:slideViewPr>
    <p:cSldViewPr snapToGrid="0" showGuides="1">
      <p:cViewPr varScale="1">
        <p:scale>
          <a:sx n="116" d="100"/>
          <a:sy n="116" d="100"/>
        </p:scale>
        <p:origin x="32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10563" cy="342846"/>
          </a:xfrm>
          <a:prstGeom prst="rect">
            <a:avLst/>
          </a:prstGeom>
        </p:spPr>
        <p:txBody>
          <a:bodyPr vert="horz" lIns="91915" tIns="45958" rIns="91915" bIns="4595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391" y="0"/>
            <a:ext cx="4310563" cy="342846"/>
          </a:xfrm>
          <a:prstGeom prst="rect">
            <a:avLst/>
          </a:prstGeom>
        </p:spPr>
        <p:txBody>
          <a:bodyPr vert="horz" lIns="91915" tIns="45958" rIns="91915" bIns="45958" rtlCol="0"/>
          <a:lstStyle>
            <a:lvl1pPr algn="r">
              <a:defRPr sz="1200"/>
            </a:lvl1pPr>
          </a:lstStyle>
          <a:p>
            <a:fld id="{7C6CB044-3841-451F-BEE7-DA92FA06908D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4053"/>
            <a:ext cx="4310563" cy="342845"/>
          </a:xfrm>
          <a:prstGeom prst="rect">
            <a:avLst/>
          </a:prstGeom>
        </p:spPr>
        <p:txBody>
          <a:bodyPr vert="horz" lIns="91915" tIns="45958" rIns="91915" bIns="4595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391" y="6514053"/>
            <a:ext cx="4310563" cy="342845"/>
          </a:xfrm>
          <a:prstGeom prst="rect">
            <a:avLst/>
          </a:prstGeom>
        </p:spPr>
        <p:txBody>
          <a:bodyPr vert="horz" lIns="91915" tIns="45958" rIns="91915" bIns="45958" rtlCol="0" anchor="b"/>
          <a:lstStyle>
            <a:lvl1pPr algn="r">
              <a:defRPr sz="1200"/>
            </a:lvl1pPr>
          </a:lstStyle>
          <a:p>
            <a:fld id="{32F2638A-183F-42CE-BADC-7667C1DEF9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1570" cy="343285"/>
          </a:xfrm>
          <a:prstGeom prst="rect">
            <a:avLst/>
          </a:prstGeom>
        </p:spPr>
        <p:txBody>
          <a:bodyPr vert="horz" lIns="91915" tIns="45958" rIns="91915" bIns="45958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3382" y="0"/>
            <a:ext cx="4311570" cy="343285"/>
          </a:xfrm>
          <a:prstGeom prst="rect">
            <a:avLst/>
          </a:prstGeom>
        </p:spPr>
        <p:txBody>
          <a:bodyPr vert="horz" lIns="91915" tIns="45958" rIns="91915" bIns="45958" rtlCol="0"/>
          <a:lstStyle>
            <a:lvl1pPr algn="r">
              <a:defRPr sz="1200"/>
            </a:lvl1pPr>
          </a:lstStyle>
          <a:p>
            <a:fld id="{12039A5A-FD26-4EFB-9456-F4F07F831F0B}" type="datetimeFigureOut">
              <a:rPr lang="ru-RU" smtClean="0"/>
              <a:t>20.10.2025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5938"/>
            <a:ext cx="4572000" cy="2573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15" tIns="45958" rIns="91915" bIns="4595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64" y="3257359"/>
            <a:ext cx="7958750" cy="3086264"/>
          </a:xfrm>
          <a:prstGeom prst="rect">
            <a:avLst/>
          </a:prstGeom>
        </p:spPr>
        <p:txBody>
          <a:bodyPr vert="horz" lIns="91915" tIns="45958" rIns="91915" bIns="459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620"/>
            <a:ext cx="4311570" cy="343284"/>
          </a:xfrm>
          <a:prstGeom prst="rect">
            <a:avLst/>
          </a:prstGeom>
        </p:spPr>
        <p:txBody>
          <a:bodyPr vert="horz" lIns="91915" tIns="45958" rIns="91915" bIns="45958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3382" y="6513620"/>
            <a:ext cx="4311570" cy="343284"/>
          </a:xfrm>
          <a:prstGeom prst="rect">
            <a:avLst/>
          </a:prstGeom>
        </p:spPr>
        <p:txBody>
          <a:bodyPr vert="horz" lIns="91915" tIns="45958" rIns="91915" bIns="45958" rtlCol="0" anchor="b"/>
          <a:lstStyle>
            <a:lvl1pPr algn="r">
              <a:defRPr sz="1200"/>
            </a:lvl1pPr>
          </a:lstStyle>
          <a:p>
            <a:fld id="{D96DEA3C-76D3-4A5C-8AEF-F9CC63D2E1D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50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1003557" y="3000718"/>
            <a:ext cx="8028441" cy="2842785"/>
          </a:xfrm>
          <a:prstGeom prst="rect">
            <a:avLst/>
          </a:prstGeom>
        </p:spPr>
        <p:txBody>
          <a:bodyPr spcFirstLastPara="1" wrap="square" lIns="91900" tIns="91900" rIns="91900" bIns="91900" anchor="t" anchorCtr="0">
            <a:noAutofit/>
          </a:bodyPr>
          <a:lstStyle/>
          <a:p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11475" y="474663"/>
            <a:ext cx="4211638" cy="23701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6304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51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651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20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095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254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EA3C-76D3-4A5C-8AEF-F9CC63D2E1DD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122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790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5532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1359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780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5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7339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408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818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023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25657" y="2540587"/>
            <a:ext cx="5340684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rgbClr val="594F8C"/>
                </a:solidFill>
                <a:latin typeface="Calibri-Light"/>
                <a:cs typeface="Calibri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8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9542" y="432843"/>
            <a:ext cx="9492914" cy="473206"/>
          </a:xfrm>
        </p:spPr>
        <p:txBody>
          <a:bodyPr lIns="0" tIns="0" rIns="0" bIns="0"/>
          <a:lstStyle>
            <a:lvl1pPr>
              <a:defRPr sz="3075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107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9542" y="432843"/>
            <a:ext cx="9492914" cy="473206"/>
          </a:xfrm>
        </p:spPr>
        <p:txBody>
          <a:bodyPr lIns="0" tIns="0" rIns="0" bIns="0"/>
          <a:lstStyle>
            <a:lvl1pPr>
              <a:defRPr sz="3075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33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9542" y="432843"/>
            <a:ext cx="9492914" cy="473206"/>
          </a:xfrm>
        </p:spPr>
        <p:txBody>
          <a:bodyPr lIns="0" tIns="0" rIns="0" bIns="0"/>
          <a:lstStyle>
            <a:lvl1pPr>
              <a:defRPr sz="3075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67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8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 dirty="0"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 dirty="0"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 kern="0"/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 dirty="0"/>
          </a:p>
        </p:txBody>
      </p:sp>
    </p:spTree>
    <p:extLst>
      <p:ext uri="{BB962C8B-B14F-4D97-AF65-F5344CB8AC3E}">
        <p14:creationId xmlns:p14="http://schemas.microsoft.com/office/powerpoint/2010/main" val="22019179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9542" y="432843"/>
            <a:ext cx="9492914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84225" y="1692478"/>
            <a:ext cx="6554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10/20/2025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8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4.jpeg"/><Relationship Id="rId10" Type="http://schemas.openxmlformats.org/officeDocument/2006/relationships/image" Target="../media/image8.png"/><Relationship Id="rId19" Type="http://schemas.openxmlformats.org/officeDocument/2006/relationships/image" Target="../media/image1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7393C0B-C635-A745-B96D-839C2846E7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3330" y="5164096"/>
            <a:ext cx="1129269" cy="1693904"/>
          </a:xfrm>
          <a:prstGeom prst="rect">
            <a:avLst/>
          </a:prstGeom>
        </p:spPr>
      </p:pic>
      <p:sp>
        <p:nvSpPr>
          <p:cNvPr id="9" name="Google Shape;89;p1"/>
          <p:cNvSpPr txBox="1"/>
          <p:nvPr/>
        </p:nvSpPr>
        <p:spPr>
          <a:xfrm>
            <a:off x="1538784" y="1463878"/>
            <a:ext cx="10906271" cy="2889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lnSpc>
                <a:spcPct val="107000"/>
              </a:lnSpc>
              <a:buClr>
                <a:srgbClr val="000000"/>
              </a:buClr>
              <a:buFont typeface="Arial"/>
              <a:buNone/>
            </a:pPr>
            <a:r>
              <a:rPr lang="ru-RU" sz="2800" b="1" kern="0" dirty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О санаторно-курортном лечении и медицинской реабилитации участников СВО в реабилитационных центрах Фонда</a:t>
            </a:r>
            <a:r>
              <a:rPr lang="ru-RU" sz="2800" b="1" kern="0" dirty="0" smtClean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,</a:t>
            </a:r>
          </a:p>
          <a:p>
            <a:pPr>
              <a:lnSpc>
                <a:spcPct val="107000"/>
              </a:lnSpc>
              <a:buClr>
                <a:srgbClr val="000000"/>
              </a:buClr>
              <a:buFont typeface="Arial"/>
              <a:buNone/>
            </a:pPr>
            <a:r>
              <a:rPr lang="ru-RU" sz="2800" b="1" kern="0" dirty="0" smtClean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обеспечении </a:t>
            </a:r>
            <a:r>
              <a:rPr lang="ru-RU" sz="2800" b="1" kern="0" dirty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техническими средствами реабилитации, а также мерах </a:t>
            </a:r>
            <a:r>
              <a:rPr lang="ru-RU" sz="2800" b="1" kern="0" dirty="0" err="1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соцподдержки</a:t>
            </a:r>
            <a:r>
              <a:rPr lang="ru-RU" sz="2800" b="1" kern="0" dirty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2800" b="1" kern="0" dirty="0" smtClean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участников </a:t>
            </a:r>
            <a:r>
              <a:rPr lang="ru-RU" sz="2800" b="1" kern="0" dirty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СВО и </a:t>
            </a:r>
            <a:r>
              <a:rPr lang="ru-RU" sz="2800" b="1" kern="0" dirty="0" smtClean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членов </a:t>
            </a:r>
            <a:r>
              <a:rPr lang="ru-RU" sz="2800" b="1" kern="0" dirty="0">
                <a:solidFill>
                  <a:srgbClr val="594F8C"/>
                </a:solidFill>
                <a:latin typeface="Verdana"/>
                <a:ea typeface="Verdana"/>
                <a:cs typeface="Verdana"/>
                <a:sym typeface="Verdana"/>
              </a:rPr>
              <a:t>их семей 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11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14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15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20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3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3168" y="458882"/>
            <a:ext cx="9208481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 rtl="0">
              <a:spcBef>
                <a:spcPts val="75"/>
              </a:spcBef>
            </a:pPr>
            <a:r>
              <a:rPr lang="ru-RU" sz="2400" kern="1200" spc="26" dirty="0"/>
              <a:t>СКЛ И МР В ЦЕНТРАХ РЕАБИЛИТАЦИИ СФР ДЛЯ УЧАСТНИКОВ СВО</a:t>
            </a:r>
          </a:p>
        </p:txBody>
      </p: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206374" y="2979729"/>
            <a:ext cx="8101383" cy="11325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0889" y="2127172"/>
            <a:ext cx="10114156" cy="329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endParaRPr lang="ru-RU" sz="2000" dirty="0"/>
          </a:p>
          <a:p>
            <a:r>
              <a:rPr lang="ru-RU" sz="2000" b="1" dirty="0"/>
              <a:t>ОСНОВНЫЕ УСЛОВИЯ: </a:t>
            </a:r>
          </a:p>
          <a:p>
            <a:endParaRPr lang="ru-RU" sz="700" dirty="0"/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НАЛИЧИЕ СТАТУСА УЧАСТНИКА СВО 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УДОСТОВЕРЕНИЯ ВЕТЕРАНА БОЕВЫХ ДЕЙСТВИЙ 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ЗАВЕРШЕНИЕ ПРАВООТНОШЕНИЙ С СИЛОВЫМИ ВЕДОМСТВАМИ 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НАЛИЧИЕ МЕДИЦИНСКИХ ПОКАЗАНИЙ И ОТСУТСТВИЕ ПРОТИВОПОКАЗАНИЙ ДЛЯ СКЛ И МР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09236" y="6402545"/>
            <a:ext cx="348172" cy="45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20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sz="1800" b="1" dirty="0">
                <a:solidFill>
                  <a:srgbClr val="A5A5A5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2855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3168" y="458882"/>
            <a:ext cx="9208481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 rtl="0">
              <a:spcBef>
                <a:spcPts val="75"/>
              </a:spcBef>
            </a:pPr>
            <a:r>
              <a:rPr lang="ru-RU" sz="2400" kern="1200" spc="26" dirty="0"/>
              <a:t>СКЛ И МР В ЦЕНТРАХ РЕАБИЛИТАЦИИ СФР ДЛЯ УЧАСТНИКОВ СВО</a:t>
            </a:r>
          </a:p>
        </p:txBody>
      </p: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206374" y="2979729"/>
            <a:ext cx="8101383" cy="11325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6056" y="2660825"/>
            <a:ext cx="9208481" cy="299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sz="2000" b="1" dirty="0"/>
              <a:t>ПРОДОЛЖИТЕЛЬНОСТЬ:</a:t>
            </a:r>
          </a:p>
          <a:p>
            <a:endParaRPr lang="ru-RU" sz="700" dirty="0"/>
          </a:p>
          <a:p>
            <a:pPr indent="268288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САНАТОРНО-КУРОРТНОЕ ЛЕЧЕНИЕ – НЕ БОЛЕЕ </a:t>
            </a:r>
            <a:r>
              <a:rPr lang="ru-RU" sz="2000" dirty="0">
                <a:solidFill>
                  <a:srgbClr val="FF0000"/>
                </a:solidFill>
              </a:rPr>
              <a:t>21</a:t>
            </a:r>
            <a:r>
              <a:rPr lang="ru-RU" sz="2000" dirty="0"/>
              <a:t> ДНЯ </a:t>
            </a:r>
            <a:endParaRPr lang="ru-RU" sz="2000" dirty="0" smtClean="0"/>
          </a:p>
          <a:p>
            <a:pPr>
              <a:lnSpc>
                <a:spcPct val="150000"/>
              </a:lnSpc>
              <a:buClr>
                <a:srgbClr val="C62470"/>
              </a:buClr>
            </a:pPr>
            <a:r>
              <a:rPr lang="ru-RU" sz="2000" dirty="0" smtClean="0"/>
              <a:t>(</a:t>
            </a:r>
            <a:r>
              <a:rPr lang="ru-RU" sz="2000" dirty="0"/>
              <a:t>С ПЕРИОДИЧНОСТЬЮ </a:t>
            </a:r>
            <a:r>
              <a:rPr lang="ru-RU" sz="2000" dirty="0">
                <a:solidFill>
                  <a:srgbClr val="FF0000"/>
                </a:solidFill>
              </a:rPr>
              <a:t>1 РАЗ </a:t>
            </a:r>
            <a:r>
              <a:rPr lang="ru-RU" sz="2000" dirty="0"/>
              <a:t>В ТЕЧЕНИЕ КАЛЕНДАРНОГО ГОДА)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endParaRPr lang="ru-RU" sz="700" dirty="0"/>
          </a:p>
          <a:p>
            <a:pPr indent="268288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МЕДИЦИНСКАЯ РЕАБИЛИТАЦИЯ – В СРОКИ, ОПРЕДЕЛЯЕМЫЕ С УЧЕТОМ МЕДИЦИНСКИХ ПОКАЗАНИЙ</a:t>
            </a:r>
          </a:p>
          <a:p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6009236" y="6402545"/>
            <a:ext cx="348172" cy="45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20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sz="1800" b="1" dirty="0">
                <a:solidFill>
                  <a:srgbClr val="A5A5A5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3727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3168" y="458882"/>
            <a:ext cx="9208481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 rtl="0">
              <a:spcBef>
                <a:spcPts val="75"/>
              </a:spcBef>
            </a:pPr>
            <a:r>
              <a:rPr lang="ru-RU" sz="2400" kern="1200" spc="26" dirty="0"/>
              <a:t>СКЛ И МР В ЦЕНТРАХ РЕАБИЛИТАЦИИ СФР ДЛЯ УЧАСТНИКОВ СВО</a:t>
            </a:r>
          </a:p>
        </p:txBody>
      </p: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206374" y="2979729"/>
            <a:ext cx="8101383" cy="11325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00484" y="1778210"/>
            <a:ext cx="9713848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l"/>
            <a:r>
              <a:rPr lang="ru-RU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ПРОЕЗД К МЕСТУ ЛЕЧЕНИЯ И ОБРАТНО ОПЛАЧИВАЕТСЯ УЧАСТНИКОМ СВО ЗА СВОЙ СЧЕТ С ПОСЛЕДУЮЩЕЙ КОМПЕНСАЦИЕЙ ЗАТРАТ,</a:t>
            </a:r>
            <a:r>
              <a:rPr lang="en-US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НЕ ВЫШЕ СТОИМОСТИ ПРОЕЗДА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ru-RU" sz="2000" b="1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00484" y="2897317"/>
            <a:ext cx="10114156" cy="259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pPr>
              <a:lnSpc>
                <a:spcPct val="150000"/>
              </a:lnSpc>
            </a:pPr>
            <a:endParaRPr lang="ru-RU" sz="700" dirty="0"/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/>
              <a:t>ЖЕЛЕЗНОДОРОЖНОМ ТРАНСПОРТЕ ОБЩЕГО ПОЛЬЗОВАНИЯ 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 smtClean="0"/>
              <a:t>НА </a:t>
            </a:r>
            <a:r>
              <a:rPr lang="ru-RU" sz="2000" dirty="0"/>
              <a:t>АВТОМОБИЛЬНОМ ТРАНСПОРТЕ ОБЩЕГО ПОЛЬЗОВАНИЯ (КРОМЕ ТАКСИ)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НА ВОЗДУШНОМ ТРАНСПОРТЕ </a:t>
            </a:r>
            <a:r>
              <a:rPr lang="ru-RU" sz="2000" dirty="0" smtClean="0"/>
              <a:t>– </a:t>
            </a:r>
            <a:r>
              <a:rPr lang="ru-RU" sz="2000" dirty="0"/>
              <a:t>В САЛОНЕ ЭКОНОМИЧЕСКОГО КЛАССА</a:t>
            </a:r>
          </a:p>
          <a:p>
            <a:pPr marL="285750" indent="-285750">
              <a:lnSpc>
                <a:spcPct val="150000"/>
              </a:lnSpc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НА ЛИЧНОМ АВТОМОБИЛЬНОМ ТРАНСПОРТЕ</a:t>
            </a:r>
            <a:r>
              <a:rPr lang="ru-RU" sz="2000" b="1" dirty="0">
                <a:solidFill>
                  <a:srgbClr val="A5A5A5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038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206374" y="2979729"/>
            <a:ext cx="8101383" cy="113253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25710" y="2345533"/>
            <a:ext cx="9492914" cy="357681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3200" b="1" dirty="0"/>
              <a:t>Консультацию можно получить по телефону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>
                <a:solidFill>
                  <a:srgbClr val="FF0000"/>
                </a:solidFill>
              </a:rPr>
              <a:t>8-800-100-000-1                                                             8(343</a:t>
            </a:r>
            <a:r>
              <a:rPr lang="ru-RU" sz="3200" b="1" dirty="0">
                <a:solidFill>
                  <a:srgbClr val="FF0000"/>
                </a:solidFill>
              </a:rPr>
              <a:t>) 371-41-00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1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Группа 105"/>
          <p:cNvGrpSpPr/>
          <p:nvPr/>
        </p:nvGrpSpPr>
        <p:grpSpPr>
          <a:xfrm rot="21121278">
            <a:off x="9460640" y="4000395"/>
            <a:ext cx="2540190" cy="2861283"/>
            <a:chOff x="8300941" y="3759050"/>
            <a:chExt cx="2540190" cy="2861283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8338026" y="3919501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8" name="Google Shape;2319;p21"/>
            <p:cNvGrpSpPr/>
            <p:nvPr/>
          </p:nvGrpSpPr>
          <p:grpSpPr>
            <a:xfrm>
              <a:off x="9429209" y="3759050"/>
              <a:ext cx="292693" cy="292702"/>
              <a:chOff x="2611906" y="2263504"/>
              <a:chExt cx="155788" cy="155784"/>
            </a:xfrm>
          </p:grpSpPr>
          <p:sp>
            <p:nvSpPr>
              <p:cNvPr id="111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114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118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5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116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09" name="TextBox 108"/>
            <p:cNvSpPr txBox="1"/>
            <p:nvPr/>
          </p:nvSpPr>
          <p:spPr>
            <a:xfrm>
              <a:off x="8300941" y="6093738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lvl="0"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</a:t>
              </a:r>
              <a:r>
                <a:rPr lang="ru-RU" sz="1200" b="1" dirty="0" smtClean="0"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«ОМСКИЙ» </a:t>
              </a:r>
            </a:p>
            <a:p>
              <a:pPr lvl="0"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dirty="0" smtClean="0"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 smtClean="0"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ОМСКАЯ </a:t>
              </a:r>
              <a:r>
                <a:rPr lang="ru-RU" sz="800" i="1" dirty="0"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ОБЛАСТЬ, г. ОМСК)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110" name="Рисунок 10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52236" y="4156505"/>
              <a:ext cx="2037600" cy="1937233"/>
            </a:xfrm>
            <a:prstGeom prst="rect">
              <a:avLst/>
            </a:prstGeom>
          </p:spPr>
        </p:pic>
      </p:grp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 dirty="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 dirty="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 dirty="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206374" y="2979729"/>
            <a:ext cx="8101383" cy="113253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 rot="20694969">
            <a:off x="8134061" y="-225717"/>
            <a:ext cx="2540190" cy="2861283"/>
            <a:chOff x="1463767" y="152251"/>
            <a:chExt cx="2540190" cy="2861283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500852" y="312702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ru-RU" kern="0" dirty="0" smtClean="0">
                <a:solidFill>
                  <a:prstClr val="white"/>
                </a:solidFill>
              </a:endParaRPr>
            </a:p>
          </p:txBody>
        </p:sp>
        <p:grpSp>
          <p:nvGrpSpPr>
            <p:cNvPr id="27" name="Google Shape;2319;p21"/>
            <p:cNvGrpSpPr/>
            <p:nvPr/>
          </p:nvGrpSpPr>
          <p:grpSpPr>
            <a:xfrm>
              <a:off x="2592035" y="152251"/>
              <a:ext cx="292693" cy="292702"/>
              <a:chOff x="2611906" y="2263504"/>
              <a:chExt cx="155788" cy="155784"/>
            </a:xfrm>
          </p:grpSpPr>
          <p:sp>
            <p:nvSpPr>
              <p:cNvPr id="30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31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35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2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33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1463767" y="2486939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«ВЯТСКИЕ УВАЛЫ» </a:t>
              </a:r>
              <a:r>
                <a:rPr lang="ru-RU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КИРОВСКАЯ ОБЛАСТЬ, с. </a:t>
              </a:r>
              <a:r>
                <a:rPr lang="ru-RU" sz="800" i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БУРМАКИНО)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22038" y="503544"/>
              <a:ext cx="2037600" cy="1924804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 rot="271834">
            <a:off x="9934614" y="3712"/>
            <a:ext cx="2540190" cy="2861283"/>
            <a:chOff x="5036700" y="529017"/>
            <a:chExt cx="2540190" cy="2861283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5073785" y="689468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ru-RU" kern="0" dirty="0" smtClean="0">
                <a:solidFill>
                  <a:prstClr val="white"/>
                </a:solidFill>
              </a:endParaRPr>
            </a:p>
          </p:txBody>
        </p:sp>
        <p:grpSp>
          <p:nvGrpSpPr>
            <p:cNvPr id="39" name="Google Shape;2319;p21"/>
            <p:cNvGrpSpPr/>
            <p:nvPr/>
          </p:nvGrpSpPr>
          <p:grpSpPr>
            <a:xfrm>
              <a:off x="6164968" y="529017"/>
              <a:ext cx="292693" cy="292702"/>
              <a:chOff x="2611906" y="2263504"/>
              <a:chExt cx="155788" cy="155784"/>
            </a:xfrm>
          </p:grpSpPr>
          <p:sp>
            <p:nvSpPr>
              <p:cNvPr id="42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43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47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45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0" name="TextBox 39"/>
            <p:cNvSpPr txBox="1"/>
            <p:nvPr/>
          </p:nvSpPr>
          <p:spPr>
            <a:xfrm>
              <a:off x="5036700" y="2863705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</a:t>
              </a:r>
              <a:r>
                <a:rPr lang="ru-RU" sz="12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«ТАРАСКУЛЬ» </a:t>
              </a:r>
            </a:p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г. </a:t>
              </a:r>
              <a:r>
                <a:rPr lang="ru-RU" sz="800" i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ТЮМЕНЬ, п. МАЛЫЙ ТАРАСКУЛЬ)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41" name="Рисунок 40"/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98994" y="876897"/>
              <a:ext cx="2037600" cy="1935574"/>
            </a:xfrm>
            <a:prstGeom prst="rect">
              <a:avLst/>
            </a:prstGeom>
          </p:spPr>
        </p:pic>
      </p:grpSp>
      <p:grpSp>
        <p:nvGrpSpPr>
          <p:cNvPr id="64" name="Группа 63"/>
          <p:cNvGrpSpPr/>
          <p:nvPr/>
        </p:nvGrpSpPr>
        <p:grpSpPr>
          <a:xfrm rot="738763">
            <a:off x="7510533" y="2167301"/>
            <a:ext cx="2540190" cy="2861283"/>
            <a:chOff x="8263856" y="529017"/>
            <a:chExt cx="2540190" cy="2861283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8300941" y="689468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ru-RU" kern="0" dirty="0" smtClean="0">
                <a:solidFill>
                  <a:prstClr val="white"/>
                </a:solidFill>
              </a:endParaRPr>
            </a:p>
          </p:txBody>
        </p:sp>
        <p:grpSp>
          <p:nvGrpSpPr>
            <p:cNvPr id="66" name="Google Shape;2319;p21"/>
            <p:cNvGrpSpPr/>
            <p:nvPr/>
          </p:nvGrpSpPr>
          <p:grpSpPr>
            <a:xfrm>
              <a:off x="9392124" y="529017"/>
              <a:ext cx="292693" cy="292702"/>
              <a:chOff x="2611906" y="2263504"/>
              <a:chExt cx="155788" cy="155784"/>
            </a:xfrm>
          </p:grpSpPr>
          <p:sp>
            <p:nvSpPr>
              <p:cNvPr id="69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70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74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1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72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7" name="TextBox 66"/>
            <p:cNvSpPr txBox="1"/>
            <p:nvPr/>
          </p:nvSpPr>
          <p:spPr>
            <a:xfrm>
              <a:off x="8263856" y="2863705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</a:t>
              </a:r>
              <a:r>
                <a:rPr lang="ru-RU" sz="12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«КРИСТАЛЛ» </a:t>
              </a:r>
            </a:p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КРАСНОДАРСКИЙ КРАЙ, г. АНАПА)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68" name="Рисунок 67"/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063"/>
            <a:stretch/>
          </p:blipFill>
          <p:spPr>
            <a:xfrm>
              <a:off x="8515151" y="821719"/>
              <a:ext cx="2037600" cy="1936800"/>
            </a:xfrm>
            <a:prstGeom prst="rect">
              <a:avLst/>
            </a:prstGeom>
          </p:spPr>
        </p:pic>
      </p:grpSp>
      <p:grpSp>
        <p:nvGrpSpPr>
          <p:cNvPr id="88" name="Группа 87"/>
          <p:cNvGrpSpPr/>
          <p:nvPr/>
        </p:nvGrpSpPr>
        <p:grpSpPr>
          <a:xfrm rot="247824">
            <a:off x="8386394" y="3674711"/>
            <a:ext cx="2540190" cy="2861283"/>
            <a:chOff x="5022530" y="3759050"/>
            <a:chExt cx="2540190" cy="2861283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5059615" y="3919501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ru-RU" kern="0" dirty="0" smtClean="0">
                <a:solidFill>
                  <a:prstClr val="white"/>
                </a:solidFill>
              </a:endParaRPr>
            </a:p>
          </p:txBody>
        </p:sp>
        <p:grpSp>
          <p:nvGrpSpPr>
            <p:cNvPr id="90" name="Google Shape;2319;p21"/>
            <p:cNvGrpSpPr/>
            <p:nvPr/>
          </p:nvGrpSpPr>
          <p:grpSpPr>
            <a:xfrm>
              <a:off x="6150798" y="3759050"/>
              <a:ext cx="292693" cy="292702"/>
              <a:chOff x="2611906" y="2263504"/>
              <a:chExt cx="155788" cy="155784"/>
            </a:xfrm>
          </p:grpSpPr>
          <p:sp>
            <p:nvSpPr>
              <p:cNvPr id="93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94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98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5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96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91" name="TextBox 90"/>
            <p:cNvSpPr txBox="1"/>
            <p:nvPr/>
          </p:nvSpPr>
          <p:spPr>
            <a:xfrm>
              <a:off x="5022530" y="6093738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</a:t>
              </a:r>
              <a:r>
                <a:rPr lang="ru-RU" sz="12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«КЛЮЧИ» </a:t>
              </a:r>
            </a:p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ТОМСКАЯ ОБЛАСТЬ</a:t>
              </a:r>
              <a:r>
                <a:rPr lang="ru-RU" sz="800" i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, пос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. КЛЮЧИ)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92" name="Рисунок 91"/>
            <p:cNvPicPr>
              <a:picLocks noChangeAspect="1"/>
            </p:cNvPicPr>
            <p:nvPr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87995" y="4157149"/>
              <a:ext cx="2037600" cy="1938204"/>
            </a:xfrm>
            <a:prstGeom prst="rect">
              <a:avLst/>
            </a:prstGeom>
          </p:spPr>
        </p:pic>
      </p:grpSp>
      <p:grpSp>
        <p:nvGrpSpPr>
          <p:cNvPr id="76" name="Группа 75"/>
          <p:cNvGrpSpPr/>
          <p:nvPr/>
        </p:nvGrpSpPr>
        <p:grpSpPr>
          <a:xfrm rot="21206181">
            <a:off x="10017666" y="2466389"/>
            <a:ext cx="2540190" cy="2861283"/>
            <a:chOff x="1876343" y="3759050"/>
            <a:chExt cx="2540190" cy="2861283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1913428" y="3919501"/>
              <a:ext cx="2477852" cy="270083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ru-RU" kern="0" dirty="0" smtClean="0">
                <a:solidFill>
                  <a:prstClr val="white"/>
                </a:solidFill>
              </a:endParaRPr>
            </a:p>
          </p:txBody>
        </p:sp>
        <p:grpSp>
          <p:nvGrpSpPr>
            <p:cNvPr id="78" name="Google Shape;2319;p21"/>
            <p:cNvGrpSpPr/>
            <p:nvPr/>
          </p:nvGrpSpPr>
          <p:grpSpPr>
            <a:xfrm>
              <a:off x="3004611" y="3759050"/>
              <a:ext cx="292693" cy="292702"/>
              <a:chOff x="2611906" y="2263504"/>
              <a:chExt cx="155788" cy="155784"/>
            </a:xfrm>
          </p:grpSpPr>
          <p:sp>
            <p:nvSpPr>
              <p:cNvPr id="81" name="Google Shape;2320;p21"/>
              <p:cNvSpPr/>
              <p:nvPr/>
            </p:nvSpPr>
            <p:spPr>
              <a:xfrm>
                <a:off x="2611906" y="2263504"/>
                <a:ext cx="155298" cy="155784"/>
              </a:xfrm>
              <a:custGeom>
                <a:avLst/>
                <a:gdLst/>
                <a:ahLst/>
                <a:cxnLst/>
                <a:rect l="l" t="t" r="r" b="b"/>
                <a:pathLst>
                  <a:path w="155298" h="155784" extrusionOk="0">
                    <a:moveTo>
                      <a:pt x="0" y="77890"/>
                    </a:moveTo>
                    <a:cubicBezTo>
                      <a:pt x="0" y="34875"/>
                      <a:pt x="34765" y="0"/>
                      <a:pt x="77651" y="0"/>
                    </a:cubicBezTo>
                    <a:cubicBezTo>
                      <a:pt x="120533" y="0"/>
                      <a:pt x="155298" y="34875"/>
                      <a:pt x="155298" y="77890"/>
                    </a:cubicBezTo>
                    <a:cubicBezTo>
                      <a:pt x="155298" y="120910"/>
                      <a:pt x="120533" y="155784"/>
                      <a:pt x="77651" y="155784"/>
                    </a:cubicBezTo>
                    <a:cubicBezTo>
                      <a:pt x="34765" y="155784"/>
                      <a:pt x="0" y="120910"/>
                      <a:pt x="0" y="77890"/>
                    </a:cubicBezTo>
                    <a:close/>
                  </a:path>
                </a:pathLst>
              </a:custGeom>
              <a:solidFill>
                <a:srgbClr val="EAE1DC"/>
              </a:solidFill>
              <a:ln>
                <a:noFill/>
              </a:ln>
              <a:effectLst>
                <a:outerShdw blurRad="38100" dist="12700" dir="2700000" algn="tl" rotWithShape="0">
                  <a:srgbClr val="000000">
                    <a:alpha val="29800"/>
                  </a:srgbClr>
                </a:outerShdw>
              </a:effectLst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1" kern="0" dirty="0" smtClea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82" name="Google Shape;2321;p21"/>
              <p:cNvGrpSpPr/>
              <p:nvPr/>
            </p:nvGrpSpPr>
            <p:grpSpPr>
              <a:xfrm>
                <a:off x="2611951" y="2265537"/>
                <a:ext cx="155743" cy="153751"/>
                <a:chOff x="2611951" y="2265537"/>
                <a:chExt cx="155743" cy="153751"/>
              </a:xfrm>
            </p:grpSpPr>
            <p:sp>
              <p:nvSpPr>
                <p:cNvPr id="86" name="Google Shape;2322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Google Shape;2323;p21"/>
                <p:cNvSpPr/>
                <p:nvPr/>
              </p:nvSpPr>
              <p:spPr>
                <a:xfrm>
                  <a:off x="2611951" y="2265537"/>
                  <a:ext cx="155743" cy="15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43" h="153751" extrusionOk="0">
                      <a:moveTo>
                        <a:pt x="91249" y="0"/>
                      </a:moveTo>
                      <a:cubicBezTo>
                        <a:pt x="125063" y="6894"/>
                        <a:pt x="150428" y="36826"/>
                        <a:pt x="150428" y="72550"/>
                      </a:cubicBezTo>
                      <a:cubicBezTo>
                        <a:pt x="150428" y="113384"/>
                        <a:pt x="117173" y="146340"/>
                        <a:pt x="76186" y="146340"/>
                      </a:cubicBezTo>
                      <a:cubicBezTo>
                        <a:pt x="35207" y="146340"/>
                        <a:pt x="1947" y="113384"/>
                        <a:pt x="1947" y="72550"/>
                      </a:cubicBezTo>
                      <a:cubicBezTo>
                        <a:pt x="1947" y="52314"/>
                        <a:pt x="10161" y="33826"/>
                        <a:pt x="23386" y="20480"/>
                      </a:cubicBezTo>
                      <a:cubicBezTo>
                        <a:pt x="8878" y="34571"/>
                        <a:pt x="0" y="54298"/>
                        <a:pt x="0" y="76080"/>
                      </a:cubicBezTo>
                      <a:cubicBezTo>
                        <a:pt x="0" y="118934"/>
                        <a:pt x="34770" y="153752"/>
                        <a:pt x="77781" y="153752"/>
                      </a:cubicBezTo>
                      <a:cubicBezTo>
                        <a:pt x="120792" y="153752"/>
                        <a:pt x="155744" y="118934"/>
                        <a:pt x="155744" y="76080"/>
                      </a:cubicBezTo>
                      <a:cubicBezTo>
                        <a:pt x="155744" y="37810"/>
                        <a:pt x="127840" y="6356"/>
                        <a:pt x="9124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3" name="Google Shape;2324;p21"/>
              <p:cNvGrpSpPr/>
              <p:nvPr/>
            </p:nvGrpSpPr>
            <p:grpSpPr>
              <a:xfrm>
                <a:off x="2613008" y="2263792"/>
                <a:ext cx="133689" cy="128228"/>
                <a:chOff x="2613008" y="2263792"/>
                <a:chExt cx="133689" cy="128228"/>
              </a:xfrm>
            </p:grpSpPr>
            <p:sp>
              <p:nvSpPr>
                <p:cNvPr id="84" name="Google Shape;2325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4710"/>
                  </a:srgbClr>
                </a:solidFill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Google Shape;2326;p21"/>
                <p:cNvSpPr/>
                <p:nvPr/>
              </p:nvSpPr>
              <p:spPr>
                <a:xfrm>
                  <a:off x="2613008" y="2263792"/>
                  <a:ext cx="133689" cy="128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89" h="128228" extrusionOk="0">
                      <a:moveTo>
                        <a:pt x="76319" y="0"/>
                      </a:moveTo>
                      <a:cubicBezTo>
                        <a:pt x="34118" y="0"/>
                        <a:pt x="0" y="33110"/>
                        <a:pt x="0" y="74069"/>
                      </a:cubicBezTo>
                      <a:cubicBezTo>
                        <a:pt x="0" y="95495"/>
                        <a:pt x="9367" y="114692"/>
                        <a:pt x="24337" y="128229"/>
                      </a:cubicBezTo>
                      <a:cubicBezTo>
                        <a:pt x="12165" y="115092"/>
                        <a:pt x="4518" y="97852"/>
                        <a:pt x="4518" y="78793"/>
                      </a:cubicBezTo>
                      <a:cubicBezTo>
                        <a:pt x="4518" y="37838"/>
                        <a:pt x="38639" y="4720"/>
                        <a:pt x="80841" y="4724"/>
                      </a:cubicBezTo>
                      <a:cubicBezTo>
                        <a:pt x="101365" y="4724"/>
                        <a:pt x="119962" y="12699"/>
                        <a:pt x="133689" y="25479"/>
                      </a:cubicBezTo>
                      <a:cubicBezTo>
                        <a:pt x="119683" y="9934"/>
                        <a:pt x="99264" y="0"/>
                        <a:pt x="7631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6" tIns="45700" rIns="91426" bIns="45700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401" kern="0" dirty="0" smtClea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9" name="TextBox 78"/>
            <p:cNvSpPr txBox="1"/>
            <p:nvPr/>
          </p:nvSpPr>
          <p:spPr>
            <a:xfrm>
              <a:off x="1876343" y="6093738"/>
              <a:ext cx="2540190" cy="412934"/>
            </a:xfrm>
            <a:prstGeom prst="rect">
              <a:avLst/>
            </a:prstGeom>
          </p:spPr>
          <p:txBody>
            <a:bodyPr/>
            <a:lstStyle>
              <a:defPPr>
                <a:defRPr lang="ru-RU"/>
              </a:defPPr>
              <a:lvl1pPr indent="0" defTabSz="755934">
                <a:lnSpc>
                  <a:spcPct val="90000"/>
                </a:lnSpc>
                <a:spcBef>
                  <a:spcPts val="827"/>
                </a:spcBef>
                <a:buFont typeface="Arial" panose="020B0604020202020204" pitchFamily="34" charset="0"/>
                <a:buNone/>
                <a:defRPr sz="2315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 LT Pro" panose="020B0504020202020204" pitchFamily="34" charset="77"/>
                  <a:cs typeface="Posterama" panose="020B0504020200020000" pitchFamily="34" charset="0"/>
                </a:defRPr>
              </a:lvl1pPr>
              <a:lvl2pPr marL="566951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984"/>
              </a:lvl2pPr>
              <a:lvl3pPr marL="944918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653"/>
              </a:lvl3pPr>
              <a:lvl4pPr marL="1322885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4pPr>
              <a:lvl5pPr marL="1700853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5pPr>
              <a:lvl6pPr marL="2078820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6pPr>
              <a:lvl7pPr marL="2456787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7pPr>
              <a:lvl8pPr marL="2834754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8pPr>
              <a:lvl9pPr marL="3212722" indent="-188984" defTabSz="755934">
                <a:lnSpc>
                  <a:spcPct val="90000"/>
                </a:lnSpc>
                <a:spcBef>
                  <a:spcPts val="413"/>
                </a:spcBef>
                <a:buFont typeface="Arial" panose="020B0604020202020204" pitchFamily="34" charset="0"/>
                <a:buChar char="•"/>
                <a:defRPr sz="1488"/>
              </a:lvl9pPr>
            </a:lstStyle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ЦР </a:t>
              </a:r>
              <a:r>
                <a:rPr lang="ru-RU" sz="12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«ТУМАННЫЙ» </a:t>
              </a:r>
            </a:p>
            <a:p>
              <a:pPr algn="ctr" defTabSz="914400">
                <a:lnSpc>
                  <a:spcPct val="100000"/>
                </a:lnSpc>
                <a:spcBef>
                  <a:spcPts val="0"/>
                </a:spcBef>
              </a:pPr>
              <a:r>
                <a:rPr lang="ru-RU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</a:t>
              </a:r>
              <a:r>
                <a:rPr lang="ru-RU" sz="800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РЕСПУБЛИКА ХАКАСИЯ, г. СОРСК)</a:t>
              </a:r>
              <a:endParaRPr lang="ru-RU" sz="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pic>
          <p:nvPicPr>
            <p:cNvPr id="80" name="Рисунок 79"/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34614" y="4157149"/>
              <a:ext cx="2037600" cy="1906806"/>
            </a:xfrm>
            <a:prstGeom prst="rect">
              <a:avLst/>
            </a:prstGeom>
          </p:spPr>
        </p:pic>
      </p:grpSp>
      <p:sp>
        <p:nvSpPr>
          <p:cNvPr id="100" name="Прямоугольник 99"/>
          <p:cNvSpPr/>
          <p:nvPr/>
        </p:nvSpPr>
        <p:spPr>
          <a:xfrm>
            <a:off x="1622835" y="1546237"/>
            <a:ext cx="3456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C62470"/>
                </a:solidFill>
                <a:latin typeface="Verdana"/>
                <a:ea typeface="Verdana"/>
                <a:cs typeface="Verdana"/>
              </a:rPr>
              <a:t>12</a:t>
            </a:r>
            <a:endParaRPr lang="ru-RU" sz="12000" b="1" dirty="0">
              <a:solidFill>
                <a:srgbClr val="C6247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797550" y="3175248"/>
            <a:ext cx="3385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 smtClean="0">
                <a:solidFill>
                  <a:srgbClr val="4F4F4F"/>
                </a:solidFill>
                <a:latin typeface="Verdana"/>
                <a:ea typeface="Verdana"/>
                <a:cs typeface="Verdana"/>
                <a:sym typeface="Arial"/>
              </a:rPr>
              <a:t>РЕАБИЛИТАЦИОННЫХ ЦЕНТРОВ ПО ВСЕЙ ТЕРРИТОРИИ РФ</a:t>
            </a:r>
            <a:endParaRPr lang="ru-RU" sz="1400" kern="0" dirty="0">
              <a:solidFill>
                <a:srgbClr val="4F4F4F"/>
              </a:solidFill>
              <a:latin typeface="Verdana"/>
              <a:ea typeface="Verdana"/>
              <a:cs typeface="Verdana"/>
              <a:sym typeface="Arial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619299" y="4614031"/>
            <a:ext cx="20031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ea typeface="Verdana"/>
                <a:cs typeface="Verdana"/>
              </a:rPr>
              <a:t>24</a:t>
            </a:r>
            <a:endParaRPr lang="ru-RU" sz="8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1694299" y="5718319"/>
            <a:ext cx="3385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 smtClean="0">
                <a:solidFill>
                  <a:srgbClr val="4F4F4F"/>
                </a:solidFill>
                <a:latin typeface="Verdana"/>
                <a:ea typeface="Verdana"/>
                <a:cs typeface="Verdana"/>
                <a:sym typeface="Arial"/>
              </a:rPr>
              <a:t>РЕАБИЛИТАЦИОННЫХ ПРОГРАММ</a:t>
            </a:r>
            <a:endParaRPr lang="ru-RU" sz="1400" kern="0" dirty="0">
              <a:solidFill>
                <a:srgbClr val="4F4F4F"/>
              </a:solidFill>
              <a:latin typeface="Verdana"/>
              <a:ea typeface="Verdana"/>
              <a:cs typeface="Verdana"/>
              <a:sym typeface="Arial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5350574" y="4614031"/>
            <a:ext cx="20031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ea typeface="Verdana"/>
                <a:cs typeface="Verdana"/>
              </a:rPr>
              <a:t>60</a:t>
            </a:r>
            <a:endParaRPr lang="ru-RU" sz="8000" b="1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425402" y="5718319"/>
            <a:ext cx="3385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400" kern="0" dirty="0" smtClean="0">
                <a:solidFill>
                  <a:srgbClr val="4F4F4F"/>
                </a:solidFill>
                <a:latin typeface="Verdana"/>
                <a:ea typeface="Verdana"/>
                <a:cs typeface="Verdana"/>
                <a:sym typeface="Arial"/>
              </a:rPr>
              <a:t>ЛЕЧЕБНЫХ ПРОЦЕДУР</a:t>
            </a:r>
            <a:endParaRPr lang="ru-RU" sz="1400" kern="0" dirty="0">
              <a:solidFill>
                <a:srgbClr val="4F4F4F"/>
              </a:solidFill>
              <a:latin typeface="Verdana"/>
              <a:ea typeface="Verdana"/>
              <a:cs typeface="Verdana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8647" y="3910077"/>
            <a:ext cx="4904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kern="0" dirty="0" smtClean="0">
                <a:solidFill>
                  <a:srgbClr val="4F4F4F"/>
                </a:solidFill>
                <a:latin typeface="Verdana"/>
                <a:ea typeface="Verdana"/>
                <a:cs typeface="Verdana"/>
              </a:rPr>
              <a:t>ПРЕДОСТАВЛЯЮТ </a:t>
            </a:r>
            <a:r>
              <a:rPr lang="ru-RU" sz="1600" kern="0" dirty="0">
                <a:solidFill>
                  <a:srgbClr val="4F4F4F"/>
                </a:solidFill>
                <a:latin typeface="Verdana"/>
                <a:ea typeface="Verdana"/>
                <a:cs typeface="Verdana"/>
              </a:rPr>
              <a:t>ОБШИРНЫЙ ПЕРЕЧЕНЬ </a:t>
            </a:r>
            <a:r>
              <a:rPr lang="ru-RU" sz="1600" b="1" kern="0" dirty="0">
                <a:solidFill>
                  <a:srgbClr val="4F4F4F"/>
                </a:solidFill>
                <a:latin typeface="Verdana"/>
                <a:ea typeface="Verdana"/>
                <a:cs typeface="Verdana"/>
              </a:rPr>
              <a:t>УСЛУГ</a:t>
            </a:r>
          </a:p>
        </p:txBody>
      </p:sp>
      <p:sp>
        <p:nvSpPr>
          <p:cNvPr id="112" name="object 2"/>
          <p:cNvSpPr txBox="1">
            <a:spLocks noGrp="1"/>
          </p:cNvSpPr>
          <p:nvPr>
            <p:ph type="title"/>
          </p:nvPr>
        </p:nvSpPr>
        <p:spPr>
          <a:xfrm>
            <a:off x="1753169" y="458882"/>
            <a:ext cx="5181032" cy="3789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400" spc="26" dirty="0" smtClean="0"/>
              <a:t>РЦ СФР</a:t>
            </a:r>
            <a:endParaRPr lang="ru-RU" sz="2400" spc="26" dirty="0"/>
          </a:p>
        </p:txBody>
      </p:sp>
    </p:spTree>
    <p:extLst>
      <p:ext uri="{BB962C8B-B14F-4D97-AF65-F5344CB8AC3E}">
        <p14:creationId xmlns:p14="http://schemas.microsoft.com/office/powerpoint/2010/main" val="269301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3168" y="458882"/>
            <a:ext cx="9208481" cy="9560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 rtl="0">
              <a:spcBef>
                <a:spcPts val="75"/>
              </a:spcBef>
            </a:pPr>
            <a:r>
              <a:rPr lang="ru-RU" kern="1200" spc="26" dirty="0"/>
              <a:t>КОМПЕНСАЦИЯ РАСХОДОВ НА ПРОЕЗД К МЕСТУ ЛЕЧЕНИЯ И ОБРАТНО</a:t>
            </a:r>
          </a:p>
        </p:txBody>
      </p: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538F7229-4659-5D45-A405-B15808C76DFC}"/>
              </a:ext>
            </a:extLst>
          </p:cNvPr>
          <p:cNvGrpSpPr/>
          <p:nvPr/>
        </p:nvGrpSpPr>
        <p:grpSpPr>
          <a:xfrm>
            <a:off x="476246" y="360007"/>
            <a:ext cx="685839" cy="806645"/>
            <a:chOff x="634994" y="480009"/>
            <a:chExt cx="914452" cy="1075526"/>
          </a:xfrm>
        </p:grpSpPr>
        <p:pic>
          <p:nvPicPr>
            <p:cNvPr id="50" name="object 3">
              <a:extLst>
                <a:ext uri="{FF2B5EF4-FFF2-40B4-BE49-F238E27FC236}">
                  <a16:creationId xmlns:a16="http://schemas.microsoft.com/office/drawing/2014/main" xmlns="" id="{9D43A794-0D8F-1B48-91F7-5DD4729EA932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51" name="object 4">
              <a:extLst>
                <a:ext uri="{FF2B5EF4-FFF2-40B4-BE49-F238E27FC236}">
                  <a16:creationId xmlns:a16="http://schemas.microsoft.com/office/drawing/2014/main" xmlns="" id="{428F637C-6B81-D047-B2ED-50CAC52D181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52" name="object 5">
              <a:extLst>
                <a:ext uri="{FF2B5EF4-FFF2-40B4-BE49-F238E27FC236}">
                  <a16:creationId xmlns:a16="http://schemas.microsoft.com/office/drawing/2014/main" xmlns="" id="{8AB4194F-E5B0-834D-B959-F2EBD751F2F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3" name="object 6">
              <a:extLst>
                <a:ext uri="{FF2B5EF4-FFF2-40B4-BE49-F238E27FC236}">
                  <a16:creationId xmlns:a16="http://schemas.microsoft.com/office/drawing/2014/main" xmlns="" id="{5A890D2E-372D-034F-A0FE-C20ED8F9A6E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54" name="object 7">
              <a:extLst>
                <a:ext uri="{FF2B5EF4-FFF2-40B4-BE49-F238E27FC236}">
                  <a16:creationId xmlns:a16="http://schemas.microsoft.com/office/drawing/2014/main" xmlns="" id="{2BFCEB57-CE55-F047-975F-66C26D02F08B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55" name="object 8">
              <a:extLst>
                <a:ext uri="{FF2B5EF4-FFF2-40B4-BE49-F238E27FC236}">
                  <a16:creationId xmlns:a16="http://schemas.microsoft.com/office/drawing/2014/main" xmlns="" id="{354DB75E-5E26-9844-B123-B3BDAEBD765E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56" name="object 9">
              <a:extLst>
                <a:ext uri="{FF2B5EF4-FFF2-40B4-BE49-F238E27FC236}">
                  <a16:creationId xmlns:a16="http://schemas.microsoft.com/office/drawing/2014/main" xmlns="" id="{74F71148-B61D-D043-9C6D-32C3B4CAF077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57" name="object 10">
              <a:extLst>
                <a:ext uri="{FF2B5EF4-FFF2-40B4-BE49-F238E27FC236}">
                  <a16:creationId xmlns:a16="http://schemas.microsoft.com/office/drawing/2014/main" xmlns="" id="{11025285-1ADD-634C-83AE-98258F76EA7C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58" name="object 11">
              <a:extLst>
                <a:ext uri="{FF2B5EF4-FFF2-40B4-BE49-F238E27FC236}">
                  <a16:creationId xmlns:a16="http://schemas.microsoft.com/office/drawing/2014/main" xmlns="" id="{D229A563-FC74-4640-A3F3-2C25EDC29855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59" name="object 12">
              <a:extLst>
                <a:ext uri="{FF2B5EF4-FFF2-40B4-BE49-F238E27FC236}">
                  <a16:creationId xmlns:a16="http://schemas.microsoft.com/office/drawing/2014/main" xmlns="" id="{954E9F5D-1DC8-0B41-BACC-0C9B0D5929E2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0" name="object 13">
              <a:extLst>
                <a:ext uri="{FF2B5EF4-FFF2-40B4-BE49-F238E27FC236}">
                  <a16:creationId xmlns:a16="http://schemas.microsoft.com/office/drawing/2014/main" xmlns="" id="{69111D9D-DE7B-BA48-B874-D1CCCA2C2B5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61" name="object 14">
              <a:extLst>
                <a:ext uri="{FF2B5EF4-FFF2-40B4-BE49-F238E27FC236}">
                  <a16:creationId xmlns:a16="http://schemas.microsoft.com/office/drawing/2014/main" xmlns="" id="{788AF0CC-46EE-6748-98AB-F714A52C2716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350">
                <a:solidFill>
                  <a:prstClr val="black"/>
                </a:solidFill>
              </a:endParaRPr>
            </a:p>
          </p:txBody>
        </p:sp>
        <p:pic>
          <p:nvPicPr>
            <p:cNvPr id="62" name="object 15">
              <a:extLst>
                <a:ext uri="{FF2B5EF4-FFF2-40B4-BE49-F238E27FC236}">
                  <a16:creationId xmlns:a16="http://schemas.microsoft.com/office/drawing/2014/main" xmlns="" id="{EB65338B-07AD-4248-8FA6-7B6B79D06F08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3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63466">
            <a:off x="-3091233" y="3114936"/>
            <a:ext cx="8101383" cy="113253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71908" y="1752973"/>
            <a:ext cx="9713848" cy="640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l"/>
            <a:r>
              <a:rPr lang="ru-RU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ПРОЕЗД К МЕСТУ ЛЕЧЕНИЯ И ОБРАТНО ОПЛАЧИВАЕТСЯ УЧАСТНИКОМ СВО ЗА СВОЙ СЧЕТ С ПОСЛЕДУЮЩЕЙ КОМПЕНСАЦИЕЙ ЗАТРАТ,</a:t>
            </a:r>
            <a:r>
              <a:rPr lang="en-US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 НЕ ВЫШЕ СТОИМОСТИ ПРОЕЗДА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ru-RU" b="1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3168" y="2573792"/>
            <a:ext cx="10114156" cy="200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endParaRPr lang="ru-RU" sz="400" dirty="0"/>
          </a:p>
          <a:p>
            <a:pPr marL="285750" indent="-285750"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dirty="0" smtClean="0"/>
              <a:t>НА </a:t>
            </a:r>
            <a:r>
              <a:rPr lang="ru-RU" dirty="0"/>
              <a:t>ЖЕЛЕЗНОДОРОЖНОМ ТРАНСПОРТЕ ОБЩЕГО ПОЛЬЗОВАНИЯ – В ПОЕЗДАХ ДАЛЬНЕГО СЛЕДОВАНИЯ ВСЕХ ТИПОВ, В ТОМ ЧИСЛЕ ФИРМЕННЫХ ПОЕЗДАХ,</a:t>
            </a:r>
            <a:r>
              <a:rPr lang="en-US" dirty="0"/>
              <a:t> </a:t>
            </a:r>
            <a:r>
              <a:rPr lang="ru-RU" dirty="0"/>
              <a:t>ВАГОНАХ ВСЕХ КАТЕГОРИЙ, ЗА ИСКЛЮЧЕНИЕМ СПАЛЬНЫХ ВАГОНОВ С ДВУХМЕСТНЫМИ КУПЕ И ВАГОНОВ ПОВЫШЕННОЙ КОМФОРТНОСТИ,</a:t>
            </a:r>
            <a:r>
              <a:rPr lang="en-US" dirty="0"/>
              <a:t> </a:t>
            </a:r>
            <a:r>
              <a:rPr lang="ru-RU" dirty="0"/>
              <a:t>И</a:t>
            </a:r>
            <a:r>
              <a:rPr lang="ru-RU" dirty="0" smtClean="0"/>
              <a:t> </a:t>
            </a:r>
            <a:r>
              <a:rPr lang="ru-RU" dirty="0"/>
              <a:t>ПОЕЗДАХ ПРИГОРОДНОГО СООБЩЕНИЯ </a:t>
            </a:r>
          </a:p>
          <a:p>
            <a:pPr marL="285750" indent="-285750"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dirty="0"/>
              <a:t>НА АВТОМОБИЛЬНОМ ТРАНСПОРТЕ ОБЩЕГО ПОЛЬЗОВАНИЯ (КРОМЕ ТАКСИ)</a:t>
            </a:r>
          </a:p>
          <a:p>
            <a:pPr marL="285750" indent="-285750"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dirty="0"/>
              <a:t>НА ВОЗДУШНОМ ТРАНСПОРТЕ </a:t>
            </a:r>
            <a:r>
              <a:rPr lang="ru-RU" dirty="0" smtClean="0"/>
              <a:t>– </a:t>
            </a:r>
            <a:r>
              <a:rPr lang="ru-RU" dirty="0"/>
              <a:t>В САЛОНЕ ЭКОНОМИЧЕСКОГО КЛАССА</a:t>
            </a:r>
          </a:p>
          <a:p>
            <a:pPr marL="285750" indent="-285750">
              <a:buClr>
                <a:srgbClr val="C62470"/>
              </a:buClr>
              <a:buFont typeface="Arial" panose="020B0604020202020204" pitchFamily="34" charset="0"/>
              <a:buChar char="•"/>
            </a:pPr>
            <a:r>
              <a:rPr lang="ru-RU" dirty="0"/>
              <a:t>НА ЛИЧНОМ АВТОМОБИЛЬНОМ ТРАНСПОРТЕ</a:t>
            </a:r>
            <a:r>
              <a:rPr lang="ru-RU" sz="1400" b="1" dirty="0">
                <a:solidFill>
                  <a:srgbClr val="A5A5A5"/>
                </a:solidFill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EF0FC99-7879-2743-9C56-8091A59ECA72}"/>
              </a:ext>
            </a:extLst>
          </p:cNvPr>
          <p:cNvSpPr txBox="1"/>
          <p:nvPr/>
        </p:nvSpPr>
        <p:spPr>
          <a:xfrm>
            <a:off x="1753168" y="4730768"/>
            <a:ext cx="9208481" cy="8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ПОЛУЧЕНИЯ КОМПЕНСАЦИИ НЕОБХОДИМО ПРЕДОСТАВИТЬ ЗАЯВЛЕНИЕ И ПРОЕЗДНЫЕ ДОКУМЕНТЫ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ЛЮБУЮ КЛИЕНТСКУЮ СЛУЖБУ ОСФР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ЛИБО ОНЛАЙН ЧЕРЕЗ ПОРТАЛ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ГОСУСЛУГ </a:t>
            </a:r>
            <a:endParaRPr lang="ru-RU" b="1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235D2F3-4C49-F541-9051-C0E38EC48870}"/>
              </a:ext>
            </a:extLst>
          </p:cNvPr>
          <p:cNvSpPr txBox="1"/>
          <p:nvPr/>
        </p:nvSpPr>
        <p:spPr>
          <a:xfrm>
            <a:off x="1753168" y="5779748"/>
            <a:ext cx="9732588" cy="100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ru-RU"/>
            </a:defPPr>
            <a:lvl1pPr>
              <a:lnSpc>
                <a:spcPct val="120000"/>
              </a:lnSpc>
              <a:buClr>
                <a:srgbClr val="0992FF"/>
              </a:buClr>
              <a:buSzPts val="2400"/>
              <a:defRPr sz="1400">
                <a:solidFill>
                  <a:srgbClr val="4F4F4F"/>
                </a:solidFill>
                <a:latin typeface="Verdana"/>
                <a:ea typeface="Verdana"/>
                <a:cs typeface="Verdana"/>
              </a:defRPr>
            </a:lvl1pPr>
          </a:lstStyle>
          <a:p>
            <a:endParaRPr lang="ru-RU" sz="400" dirty="0"/>
          </a:p>
          <a:p>
            <a:pPr>
              <a:buClr>
                <a:srgbClr val="C62470"/>
              </a:buClr>
            </a:pPr>
            <a:r>
              <a:rPr lang="ru-RU" sz="1400" b="1" dirty="0">
                <a:solidFill>
                  <a:srgbClr val="A5A5A5"/>
                </a:solidFill>
              </a:rPr>
              <a:t>*</a:t>
            </a:r>
            <a:r>
              <a:rPr lang="ru-RU" sz="1000" dirty="0"/>
              <a:t>КОМПЕНСАЦИЯ ОПЛАТЫ ПРОЕЗДА ОСУЩЕСТВЛЯЕТСЯ НА ОСНОВАНИИ ЗАЯВЛЕНИЯ И ДОКУМЕНТОВ, ПОДТВЕРЖДАЮЩИХ ПРОИЗВЕДЕННЫЕ РАСХОДЫ НА ГОРЮЧЕ-СМАЗОЧНЫЕ МАТЕРИАЛЫ</a:t>
            </a:r>
            <a:r>
              <a:rPr lang="en-US" sz="1000" dirty="0"/>
              <a:t>, </a:t>
            </a:r>
            <a:r>
              <a:rPr lang="ru-RU" sz="1000" dirty="0"/>
              <a:t>НО НЕ ВЫШЕ СТОИМОСТИ,</a:t>
            </a:r>
            <a:r>
              <a:rPr lang="en-US" sz="1000" dirty="0"/>
              <a:t> </a:t>
            </a:r>
            <a:r>
              <a:rPr lang="ru-RU" sz="1000" dirty="0"/>
              <a:t>РАССЧИТАННОЙ НА ОСНОВЕ БАЗОВЫХ НОРМ РАСХОДА ТОПЛИВА ДЛЯ АВТОМОБИЛЕЙ ОБЩЕГО НАЗНАЧЕНИЯ,</a:t>
            </a:r>
            <a:r>
              <a:rPr lang="en-US" sz="1000" dirty="0"/>
              <a:t> </a:t>
            </a:r>
            <a:r>
              <a:rPr lang="ru-RU" sz="1000" dirty="0"/>
              <a:t>УСТАНОВЛЕННЫХ МИНИСТЕРСТВОМ ТРАНСПОРТА РОССИЙСКОЙ ФЕДЕРАЦИИ ДЛЯ СООТВЕТСВУЮЩИХ ТРАНСПОРТНЫХ СРЕДСТВ,</a:t>
            </a:r>
            <a:r>
              <a:rPr lang="en-US" sz="1000" dirty="0"/>
              <a:t> </a:t>
            </a:r>
            <a:r>
              <a:rPr lang="ru-RU" sz="1000" dirty="0"/>
              <a:t>И ПРОТЯЖЕННОСТИ КРАТЧАЙШЕГО МАРШРУТА СЛЕДОВАНИЯ К МЕСТУ ЛЕЧЕНИЯ И ОБРАТНО</a:t>
            </a:r>
          </a:p>
        </p:txBody>
      </p:sp>
      <p:pic>
        <p:nvPicPr>
          <p:cNvPr id="25" name="Рисунок 24" descr="C:\Users\075LAM~1\AppData\Local\Temp\notesE1EF34\Attachment-1.png">
            <a:extLst>
              <a:ext uri="{FF2B5EF4-FFF2-40B4-BE49-F238E27FC236}">
                <a16:creationId xmlns:a16="http://schemas.microsoft.com/office/drawing/2014/main" xmlns="" id="{075B6410-8D2C-E347-AFE7-35D31C282915}"/>
              </a:ext>
            </a:extLst>
          </p:cNvPr>
          <p:cNvPicPr/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0011" y="779668"/>
            <a:ext cx="1452658" cy="782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60C85F98-1FAE-F043-BAF5-416C8E0AABAF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960011" y="3478669"/>
            <a:ext cx="1653422" cy="124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7558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12984</TotalTime>
  <Words>439</Words>
  <Application>Microsoft Office PowerPoint</Application>
  <PresentationFormat>Широкоэкранный</PresentationFormat>
  <Paragraphs>62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Calibri-Light</vt:lpstr>
      <vt:lpstr>MyriadPro-Cond</vt:lpstr>
      <vt:lpstr>Posterama</vt:lpstr>
      <vt:lpstr>Verdana</vt:lpstr>
      <vt:lpstr>1_Тема Office</vt:lpstr>
      <vt:lpstr>Office Theme</vt:lpstr>
      <vt:lpstr>Презентация PowerPoint</vt:lpstr>
      <vt:lpstr>СКЛ И МР В ЦЕНТРАХ РЕАБИЛИТАЦИИ СФР ДЛЯ УЧАСТНИКОВ СВО</vt:lpstr>
      <vt:lpstr>СКЛ И МР В ЦЕНТРАХ РЕАБИЛИТАЦИИ СФР ДЛЯ УЧАСТНИКОВ СВО</vt:lpstr>
      <vt:lpstr>СКЛ И МР В ЦЕНТРАХ РЕАБИЛИТАЦИИ СФР ДЛЯ УЧАСТНИКОВ СВО</vt:lpstr>
      <vt:lpstr>Консультацию можно получить по телефону   8-800-100-000-1                                                             8(343) 371-41-00 </vt:lpstr>
      <vt:lpstr>РЦ СФР</vt:lpstr>
      <vt:lpstr>КОМПЕНСАЦИЯ РАСХОДОВ НА ПРОЕЗД К МЕСТУ ЛЕЧЕНИЯ И ОБРАТНО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Черепанов Александр Олегович</cp:lastModifiedBy>
  <cp:revision>306</cp:revision>
  <cp:lastPrinted>2025-06-09T10:15:40Z</cp:lastPrinted>
  <dcterms:created xsi:type="dcterms:W3CDTF">2023-07-22T08:37:59Z</dcterms:created>
  <dcterms:modified xsi:type="dcterms:W3CDTF">2025-10-20T12:33:01Z</dcterms:modified>
</cp:coreProperties>
</file>