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9" r:id="rId1"/>
  </p:sldMasterIdLst>
  <p:notesMasterIdLst>
    <p:notesMasterId r:id="rId10"/>
  </p:notesMasterIdLst>
  <p:sldIdLst>
    <p:sldId id="290" r:id="rId2"/>
    <p:sldId id="300" r:id="rId3"/>
    <p:sldId id="299" r:id="rId4"/>
    <p:sldId id="298" r:id="rId5"/>
    <p:sldId id="301" r:id="rId6"/>
    <p:sldId id="292" r:id="rId7"/>
    <p:sldId id="302" r:id="rId8"/>
    <p:sldId id="296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A0"/>
    <a:srgbClr val="CF4520"/>
    <a:srgbClr val="69B3E7"/>
    <a:srgbClr val="240597"/>
    <a:srgbClr val="006600"/>
    <a:srgbClr val="FE4F00"/>
    <a:srgbClr val="00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047ED7-6461-4E8E-981E-FC9388682A93}" v="205" dt="2019-10-27T13:13:17.7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5405" autoAdjust="0"/>
  </p:normalViewPr>
  <p:slideViewPr>
    <p:cSldViewPr snapToGrid="0">
      <p:cViewPr varScale="1">
        <p:scale>
          <a:sx n="89" d="100"/>
          <a:sy n="89" d="100"/>
        </p:scale>
        <p:origin x="-1099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0" y="0"/>
            <a:ext cx="6797310" cy="992732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46225" cy="49600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3849275" y="0"/>
            <a:ext cx="2946587" cy="49600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/>
            <a:r>
              <a:rPr lang="ru-RU" sz="1200" b="0" strike="noStrike" spc="-1">
                <a:solidFill>
                  <a:srgbClr val="1F497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79731" y="4714940"/>
            <a:ext cx="5437486" cy="446657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ftr"/>
          </p:nvPr>
        </p:nvSpPr>
        <p:spPr>
          <a:xfrm>
            <a:off x="0" y="9428442"/>
            <a:ext cx="2946225" cy="496366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sldNum"/>
          </p:nvPr>
        </p:nvSpPr>
        <p:spPr>
          <a:xfrm>
            <a:off x="3849275" y="9428442"/>
            <a:ext cx="2946587" cy="496366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/>
            <a:fld id="{210E2336-55D3-4556-884E-9F118F976AF1}" type="slidenum">
              <a:rPr lang="ru-RU" sz="1200" b="0" strike="noStrike" spc="-1">
                <a:solidFill>
                  <a:srgbClr val="1F497D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3414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1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60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2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942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3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678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4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3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5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48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6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775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7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068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239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439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4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2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816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96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47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83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101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66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2182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53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8251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303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137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717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564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fotrud66.ru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564" y="1447664"/>
            <a:ext cx="6960922" cy="3364033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 состоянии производственного травматизма на территории Каменск-Уральского </a:t>
            </a:r>
            <a: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городского </a:t>
            </a:r>
            <a:r>
              <a:rPr lang="ru-RU" b="1" dirty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округа</a:t>
            </a:r>
            <a:endParaRPr lang="ru-RU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0326" cy="124015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721" y="97654"/>
            <a:ext cx="754380" cy="13500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70613" y="5983550"/>
            <a:ext cx="3930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ГКУ «Каменск-Уральский ЦЗ</a:t>
            </a:r>
            <a:r>
              <a:rPr lang="ru-RU" sz="20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2025 год </a:t>
            </a:r>
            <a:endParaRPr lang="ru-RU" sz="20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58782" y="239282"/>
            <a:ext cx="6018562" cy="92997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04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Количество несчастных случаев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04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за 9 месяцев 2025 года 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4" y="-163902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440094"/>
              </p:ext>
            </p:extLst>
          </p:nvPr>
        </p:nvGraphicFramePr>
        <p:xfrm>
          <a:off x="312321" y="1333144"/>
          <a:ext cx="7831822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473"/>
                <a:gridCol w="3838629"/>
                <a:gridCol w="1669885"/>
                <a:gridCol w="1747835"/>
              </a:tblGrid>
              <a:tr h="466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Организация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Связаны  </a:t>
                      </a: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 производством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 </a:t>
                      </a:r>
                      <a:r>
                        <a:rPr lang="ru-RU" sz="15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связаны </a:t>
                      </a:r>
                      <a:r>
                        <a:rPr lang="ru-RU" sz="15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производством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95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Тяжелый несчастный случай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АО "КУМЗ"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ФГУП "ПО Октябрь"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623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"Ремонтно-технический центр "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Синара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"</a:t>
                      </a:r>
                      <a:endParaRPr lang="ru-RU" sz="16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19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«ЧОП «Славянский щит»</a:t>
                      </a:r>
                      <a:endParaRPr lang="ru-RU" sz="16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95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Групповой, смертельный, тяжелый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несчастный случай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623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ГАУ СО «Центр технических видов спорта им. С.К. Щербинина»</a:t>
                      </a:r>
                      <a:endParaRPr lang="ru-RU" sz="16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95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Несчастный случай со смертельным исходом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209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 b="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МБДОУ "Детский сад № 82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комбинированного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вида"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АО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"КУМЗ"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95">
                <a:tc gridSpan="2"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anose="020B0604020202020204" pitchFamily="34" charset="0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anose="020B0604020202020204" pitchFamily="34" charset="0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8197" y="6459268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2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9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571536"/>
              </p:ext>
            </p:extLst>
          </p:nvPr>
        </p:nvGraphicFramePr>
        <p:xfrm>
          <a:off x="668589" y="1442815"/>
          <a:ext cx="7128604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742"/>
                <a:gridCol w="1173848"/>
                <a:gridCol w="1538452"/>
                <a:gridCol w="1280562"/>
              </a:tblGrid>
              <a:tr h="1111891">
                <a:tc>
                  <a:txBody>
                    <a:bodyPr/>
                    <a:lstStyle/>
                    <a:p>
                      <a:pPr algn="ctr"/>
                      <a:endParaRPr lang="ru-RU" sz="800" dirty="0" smtClean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Степень тяжести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9 месяцев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00CC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2024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за 2024 год</a:t>
                      </a:r>
                      <a:endParaRPr lang="ru-RU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9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месяцев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00CC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 2025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71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Тяжелый несчастный случай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71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Несчастный случай со  смертельным исходом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4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71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Групповой, смертельный, тяжелый </a:t>
                      </a:r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несчастный случай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90"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7</a:t>
                      </a:r>
                      <a:endParaRPr lang="ru-RU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8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1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связан с производством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7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 связан с производством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4</a:t>
                      </a:r>
                      <a:endParaRPr lang="ru-RU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18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9204" y="273465"/>
            <a:ext cx="54420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Несчастные случаи </a:t>
            </a:r>
          </a:p>
          <a:p>
            <a:pPr lvl="0" algn="ctr"/>
            <a:r>
              <a:rPr lang="ru-RU" sz="2800" b="1" dirty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по степени тяжести</a:t>
            </a:r>
            <a:endParaRPr lang="ru-RU" sz="500" dirty="0">
              <a:solidFill>
                <a:prstClr val="black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8197" y="6492875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3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507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93795" y="230736"/>
            <a:ext cx="5601810" cy="854649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50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Виды несчастных случаев </a:t>
            </a:r>
            <a:r>
              <a:rPr lang="ru-RU" sz="50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на </a:t>
            </a:r>
            <a:r>
              <a:rPr lang="ru-RU" sz="50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производстве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2704" y="1117967"/>
            <a:ext cx="773825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в 2024 </a:t>
            </a:r>
            <a:r>
              <a:rPr lang="ru-RU" sz="22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году:</a:t>
            </a:r>
            <a:endParaRPr lang="ru-RU" sz="22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работника пострадали от воздействия движущихся, разлетающихся, вращающихся предметов, деталей, машин;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работник погиб в результате транспортного происшествия при пешеходном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передвижении по территории предприятия 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во время работы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2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2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2025 </a:t>
            </a:r>
            <a:r>
              <a:rPr lang="ru-RU" sz="22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году:</a:t>
            </a:r>
            <a:endParaRPr lang="ru-RU" sz="22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1 несчастный случай с тяжелыми последствиями произошел от воздействия движущихся, разлетающихся, вращающихся предметов, деталей, машин;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1 работник получил тяжелые травмы от попадания инородного тела (расплавленного металла) через естественное отверстие в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организме;</a:t>
            </a: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1 работник погиб от защемления вследствие обрушения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оборудования;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Arial" pitchFamily="34" charset="0"/>
                <a:cs typeface="Arial" pitchFamily="34" charset="0"/>
              </a:rPr>
              <a:t>1 несчастный случай с тяжелыми последствиями произошел от воздействия экстремальных температур (соприкосновение с расплавленным металлом);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Arial" pitchFamily="34" charset="0"/>
                <a:cs typeface="Arial" pitchFamily="34" charset="0"/>
              </a:rPr>
              <a:t>1 работник погиб и 1 работник получил тяжелые травмы в результате транспортного происшествия (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групповой, смертельный, тяжелый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несчастный случай).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8197" y="6492875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4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9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09204" y="334640"/>
            <a:ext cx="5495278" cy="9745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rgbClr val="C00000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35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Охрана труда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250" y="1716514"/>
            <a:ext cx="69068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Информация </a:t>
            </a:r>
            <a:r>
              <a:rPr lang="ru-RU" sz="24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о состоянии условий и охраны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труда:</a:t>
            </a:r>
          </a:p>
          <a:p>
            <a:pPr algn="just"/>
            <a:endParaRPr lang="ru-RU" sz="2400" b="1" dirty="0" smtClean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размещается работодателями самостоятельно</a:t>
            </a:r>
          </a:p>
          <a:p>
            <a:pPr marL="355600"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официальном сайте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  <a:hlinkClick r:id="rId5"/>
              </a:rPr>
              <a:t>www.infotrud66.ru</a:t>
            </a:r>
            <a:endParaRPr lang="ru-RU" sz="2400" b="1" dirty="0" smtClean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55600" algn="just"/>
            <a:endParaRPr lang="ru-RU" sz="24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предоставляется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работодателями </a:t>
            </a: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Центр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занятости</a:t>
            </a:r>
            <a:endParaRPr lang="ru-RU" sz="2400" b="1" dirty="0" smtClean="0">
              <a:solidFill>
                <a:srgbClr val="0033A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8197" y="6477010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5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752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070"/>
            <a:ext cx="1535837" cy="1269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473" y="83970"/>
            <a:ext cx="749873" cy="1353429"/>
          </a:xfrm>
          <a:prstGeom prst="rect">
            <a:avLst/>
          </a:prstGeom>
        </p:spPr>
      </p:pic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999237"/>
              </p:ext>
            </p:extLst>
          </p:nvPr>
        </p:nvGraphicFramePr>
        <p:xfrm>
          <a:off x="544745" y="1897166"/>
          <a:ext cx="7751729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5715"/>
                <a:gridCol w="1917126"/>
                <a:gridCol w="2478888"/>
              </a:tblGrid>
              <a:tr h="162253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Организация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организаций, имеющих Коллективный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 договор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Коллективных договоров, 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которые содержат Соглашения по охране труда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70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Муниципальные организации 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102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25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70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Государственные учреждения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26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706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Организации частной собственности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16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051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150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53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8781" y="239282"/>
            <a:ext cx="60895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Мониторинг включения </a:t>
            </a:r>
            <a:endParaRPr lang="ru-RU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коллективные договоры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соглашений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 охране труда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3708" y="6492875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6</a:t>
            </a:fld>
            <a:endParaRPr lang="en-US" sz="1800" b="0" strike="noStrike" spc="-1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059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93795" y="230736"/>
            <a:ext cx="5601810" cy="85464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Основные изменения, внесенные в трудовое законодательство РФ, которые вступили в силу 1 сентября 2025 года: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294" y="1135459"/>
            <a:ext cx="734399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Приказ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Минздрава России от 11.04.2025 № 196н «Об утверждении учетной формы № 315-1/у «Медицинское заключение </a:t>
            </a:r>
            <a:r>
              <a:rPr lang="ru-RU" sz="1300" b="1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 характере полученных повреждений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здоровья в результате несчастного случая на производстве и степени их тяжести», учетной формы № 316-1/у «Медицинское заключение об установлении </a:t>
            </a:r>
            <a:r>
              <a:rPr lang="ru-RU" sz="1300" b="1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заключительного диагноза пострадавшего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 результате несчастного случая на производстве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Письмо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Минздрава России от 07.05.2025 №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30-7/3050472-5688 «О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порядке </a:t>
            </a:r>
            <a:r>
              <a:rPr lang="ru-RU" sz="1300" b="1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обязательного психиатрического освидетельствования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отдельных категорий работников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Приказ Минтруда России от 09.04.2025 № 192н «Об утверждении </a:t>
            </a:r>
            <a:r>
              <a:rPr lang="ru-RU" sz="1300" b="1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особенностей проведения специальной оценки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 условий труда на рабочих местах, на которых предусматривается пребывание работников в условиях повышенного давления </a:t>
            </a:r>
            <a:r>
              <a:rPr lang="ru-RU" sz="1300" b="1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газовой и воздушной среды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Приказ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Минтруда России от 10.04.2025 № 197н «Об утверждении особенностей </a:t>
            </a:r>
            <a:r>
              <a:rPr lang="ru-RU" sz="1300" b="1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проведения специальной оценки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условий труда на рабочих местах отдельных категорий </a:t>
            </a:r>
            <a:r>
              <a:rPr lang="ru-RU" sz="1300" b="1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медицинских работников и перечня медицинской аппаратуры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(аппаратов, приборов, оборудования), на нормальное функционирование которой могут оказывать воздействие средства измерений, используемые в ходе проведения специальной оценки условий труда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Федеральный закон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от 07.04.2025 № 63-ФЗ «О внесении изменения 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статью 268 Трудового кодекса 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РФ» (</a:t>
            </a:r>
            <a:r>
              <a:rPr lang="ru-RU" sz="1300" b="1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подростки 14-18 лет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).</a:t>
            </a:r>
            <a:endParaRPr lang="ru-RU" sz="1300" dirty="0" smtClean="0">
              <a:solidFill>
                <a:srgbClr val="0000CC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Федеральный закон от 07.06.2025 №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144-ФЗ «О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внесении изменений в Трудовой кодекс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РФ» (статья 135 ТК РФ </a:t>
            </a:r>
            <a:r>
              <a:rPr lang="ru-RU" sz="1300" b="1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премирование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).</a:t>
            </a:r>
            <a:endParaRPr lang="ru-RU" sz="1300" dirty="0" smtClean="0"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Постановление Правительства 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РФ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от 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24.04.2025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№ 540 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«Об </a:t>
            </a:r>
            <a:r>
              <a:rPr lang="ru-RU" sz="1300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особенностях порядка исчисления </a:t>
            </a:r>
            <a:r>
              <a:rPr lang="ru-RU" sz="1300" b="1" dirty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средней заработной </a:t>
            </a:r>
            <a:r>
              <a:rPr lang="ru-RU" sz="1300" b="1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платы</a:t>
            </a:r>
            <a:r>
              <a:rPr lang="ru-RU" sz="1300" dirty="0" smtClean="0">
                <a:solidFill>
                  <a:srgbClr val="0000CC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Федеральный закон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от 07.04.2025 № 64-ФЗ «О внесении изменений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статью 128 Трудового кодекса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РФ» (</a:t>
            </a:r>
            <a:r>
              <a:rPr lang="ru-RU" sz="1300" b="1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отпуск без сохранения заработной платы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).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Закон вступил в силу со дня официального </a:t>
            </a:r>
            <a:r>
              <a:rPr lang="ru-RU" sz="1300" dirty="0" smtClean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опубликования - </a:t>
            </a:r>
            <a:r>
              <a:rPr lang="ru-RU" sz="1300" dirty="0"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07.04.2025</a:t>
            </a:r>
            <a:endParaRPr lang="ru-RU" sz="1300" dirty="0" smtClean="0"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8197" y="6492875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7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238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87" y="320135"/>
            <a:ext cx="2872966" cy="1117264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70263" y="3208105"/>
            <a:ext cx="6662469" cy="1053176"/>
          </a:xfrm>
        </p:spPr>
        <p:txBody>
          <a:bodyPr/>
          <a:lstStyle/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ru-RU" sz="3200" b="1" dirty="0" smtClean="0">
                <a:solidFill>
                  <a:srgbClr val="240597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endParaRPr lang="ru-RU" sz="2400" b="1" i="1" spc="-1" dirty="0" smtClean="0">
              <a:solidFill>
                <a:srgbClr val="FF0000"/>
              </a:solidFill>
              <a:latin typeface="Liberation Serif" pitchFamily="18" charset="0"/>
            </a:endParaRPr>
          </a:p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endParaRPr lang="ru-RU" sz="2400" b="1" i="1" spc="-1" dirty="0">
              <a:solidFill>
                <a:srgbClr val="FF0000"/>
              </a:solidFill>
              <a:latin typeface="Liberation Serif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473" y="83970"/>
            <a:ext cx="749873" cy="135342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3708" y="6492875"/>
            <a:ext cx="512638" cy="365125"/>
          </a:xfrm>
        </p:spPr>
        <p:txBody>
          <a:bodyPr/>
          <a:lstStyle/>
          <a:p>
            <a:pPr algn="r"/>
            <a:fld id="{1B1F17E1-84F8-45DE-B62B-5504AC694B7D}" type="slidenum">
              <a:rPr lang="ru-RU" sz="1800" b="0" strike="noStrike" spc="-1" smtClean="0">
                <a:solidFill>
                  <a:schemeClr val="tx1"/>
                </a:solidFill>
                <a:latin typeface="Arial"/>
              </a:rPr>
              <a:t>8</a:t>
            </a:fld>
            <a:endParaRPr lang="en-US" sz="1800" b="0" strike="noStrike" spc="-1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39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8127</TotalTime>
  <Words>656</Words>
  <Application>Microsoft Office PowerPoint</Application>
  <PresentationFormat>Экран (4:3)</PresentationFormat>
  <Paragraphs>130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Грань</vt:lpstr>
      <vt:lpstr>О состоянии производственного травматизма на территории Каменск-Уральского  городского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ЛЕТНЯЯ ЗАНЯТОСТЬ</dc:title>
  <dc:creator>spez3</dc:creator>
  <cp:lastModifiedBy>director</cp:lastModifiedBy>
  <cp:revision>803</cp:revision>
  <cp:lastPrinted>2021-10-26T05:16:46Z</cp:lastPrinted>
  <dcterms:created xsi:type="dcterms:W3CDTF">2012-05-17T14:19:34Z</dcterms:created>
  <dcterms:modified xsi:type="dcterms:W3CDTF">2025-09-30T09:22:50Z</dcterms:modified>
  <dc:language>en-US</dc:language>
</cp:coreProperties>
</file>