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9" r:id="rId4"/>
    <p:sldId id="260" r:id="rId5"/>
    <p:sldId id="262" r:id="rId6"/>
    <p:sldId id="300" r:id="rId7"/>
    <p:sldId id="297" r:id="rId8"/>
    <p:sldId id="298" r:id="rId9"/>
    <p:sldId id="278" r:id="rId10"/>
    <p:sldId id="301" r:id="rId11"/>
    <p:sldId id="274" r:id="rId12"/>
    <p:sldId id="303" r:id="rId13"/>
    <p:sldId id="302" r:id="rId14"/>
    <p:sldId id="285" r:id="rId15"/>
    <p:sldId id="304" r:id="rId16"/>
    <p:sldId id="277" r:id="rId17"/>
    <p:sldId id="276" r:id="rId18"/>
    <p:sldId id="280" r:id="rId19"/>
    <p:sldId id="305" r:id="rId20"/>
  </p:sldIdLst>
  <p:sldSz cx="13825538" cy="9217025"/>
  <p:notesSz cx="6858000" cy="91440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212" y="-96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E6EC1-F8CB-4667-8B7B-BB407505E599}" type="datetimeFigureOut">
              <a:rPr lang="ru-RU" smtClean="0"/>
              <a:t>26.06.2025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5BD64-2E3B-43CB-A300-B1880B647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999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69A4-68B0-49F8-BE56-5719432270AF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14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48BA4-C176-48A2-B26F-3A28965D1856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936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6BD47-E775-4514-A583-A81F553C19A8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12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64E7-916F-46BF-87D0-EFA2216D4464}" type="datetime1">
              <a:rPr lang="ru-RU" smtClean="0"/>
              <a:t>26.06.2025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04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7613E-2390-4361-8151-BE3F7EFDC49C}" type="datetime1">
              <a:rPr lang="ru-RU" smtClean="0"/>
              <a:t>26.06.2025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683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52F-3E79-4D1E-92FA-92D2050AA5D3}" type="datetime1">
              <a:rPr lang="ru-RU" smtClean="0"/>
              <a:t>26.06.2025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384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E1359-9D22-4BED-9C98-1E121E32E736}" type="datetime1">
              <a:rPr lang="ru-RU" smtClean="0"/>
              <a:t>26.06.2025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20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41093-C98F-4A60-B7F5-46E164112981}" type="datetime1">
              <a:rPr lang="ru-RU" smtClean="0"/>
              <a:t>26.06.2025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077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58680-31F7-4D10-AF3F-106C6B85A79A}" type="datetime1">
              <a:rPr lang="ru-RU" smtClean="0"/>
              <a:t>26.06.2025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005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5D42-6F32-4E0F-83FC-043019459E7A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69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A9198-4C7A-4E65-9C38-155688759864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15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BB0E6-1E2A-4D7F-B3C5-74EE83C11352}" type="datetime1">
              <a:rPr lang="ru-RU" smtClean="0"/>
              <a:t>26.06.2025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9CDBA-4704-4E68-8036-C4A3E7D72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235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" y="0"/>
            <a:ext cx="13825540" cy="92170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17566" y="2952328"/>
            <a:ext cx="93622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СХЕМА ТЕПЛОСНАБЖЕНИЯ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КАМЕНСК-УРАЛЬСКОГО ГОРОДСКОГО ОКРУГА 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НА ПЕРИОД С 2014 ДО 2027 ГГ.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(АКТУАЛИЗАЦИЯ НА 2026 ГОД)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4508" y="7370478"/>
            <a:ext cx="34631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Г.КАМЕНСК-УРАЛЬСКИЙ,</a:t>
            </a:r>
          </a:p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2025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66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3825540" cy="92170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48072" y="4110553"/>
            <a:ext cx="12529391" cy="3108543"/>
          </a:xfrm>
          <a:prstGeom prst="rect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схемы теплоснабжения Каменск-Уральского городского округа на 2026 год выполнена в соответствии с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требованиями: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от 27.07.2010 № 190-ФЗ (ред. от 01.05.2022)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теплоснабжении»;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 Правительства РФ от 22.02.2012 № 154 (ред. от 18.03.2025) «О требованиях к схемам теплоснабжения, порядку их разработки и утверждения».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8072" y="2232248"/>
            <a:ext cx="125293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теплоснабжения муниципального образования Каменск-Уральский городской округ на перспективу до 2027 года утверждена Постановлением Администрации города Каменска-Уральского от 31.10.2014  № 1522.</a:t>
            </a:r>
          </a:p>
        </p:txBody>
      </p:sp>
    </p:spTree>
    <p:extLst>
      <p:ext uri="{BB962C8B-B14F-4D97-AF65-F5344CB8AC3E}">
        <p14:creationId xmlns:p14="http://schemas.microsoft.com/office/powerpoint/2010/main" val="100294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47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76265" y="1800200"/>
            <a:ext cx="89289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Единые теплоснабжающие организации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92089" y="2520280"/>
            <a:ext cx="12601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города Каменска-Уральского от 31.10.2014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1522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единой теплоснабжающей организации в границах зоны централизованной системы теплоснабжения Синарского района, включая жилой район Ленинский, жилой район Старая часть города присвоен АО «Синарская ТЭЦ».</a:t>
            </a:r>
          </a:p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города Каменска-Уральского от 16.04.2018 № 289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единой теплоснабжающей организации в границах зоны централизованной системы теплоснабжения Красногорского района, включая жилой район Чкаловский, жилой район Силикатный» присвоен филиалу АО «РУСАЛ Урал» в Каменске-Уральском «Объединенная компания РУСАЛ Уральский алюминиевый завод».</a:t>
            </a:r>
          </a:p>
        </p:txBody>
      </p:sp>
    </p:spTree>
    <p:extLst>
      <p:ext uri="{BB962C8B-B14F-4D97-AF65-F5344CB8AC3E}">
        <p14:creationId xmlns:p14="http://schemas.microsoft.com/office/powerpoint/2010/main" val="118813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45"/>
            <a:ext cx="13825540" cy="92170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34396" y="7888096"/>
            <a:ext cx="4556747" cy="120032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в границах  ЕТО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«Синарская ТЭЦ»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tretch>
            <a:fillRect/>
          </a:stretch>
        </p:blipFill>
        <p:spPr>
          <a:xfrm>
            <a:off x="244735" y="1515485"/>
            <a:ext cx="3856430" cy="39768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8965" y="5505672"/>
            <a:ext cx="38884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ул. Рябова, 5а</a:t>
            </a:r>
            <a:endParaRPr lang="ru-RU" sz="1400" dirty="0"/>
          </a:p>
        </p:txBody>
      </p:sp>
      <p:pic>
        <p:nvPicPr>
          <p:cNvPr id="10" name="Рисунок 9"/>
          <p:cNvPicPr/>
          <p:nvPr/>
        </p:nvPicPr>
        <p:blipFill>
          <a:blip r:embed="rId4"/>
          <a:stretch>
            <a:fillRect/>
          </a:stretch>
        </p:blipFill>
        <p:spPr>
          <a:xfrm>
            <a:off x="4325829" y="2376264"/>
            <a:ext cx="5392847" cy="521878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130824" y="2376264"/>
            <a:ext cx="38168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Синарской ТЭЦ</a:t>
            </a:r>
            <a:endParaRPr lang="ru-RU" sz="1400" dirty="0"/>
          </a:p>
        </p:txBody>
      </p:sp>
      <p:pic>
        <p:nvPicPr>
          <p:cNvPr id="12" name="Рисунок 11"/>
          <p:cNvPicPr/>
          <p:nvPr/>
        </p:nvPicPr>
        <p:blipFill>
          <a:blip r:embed="rId5"/>
          <a:stretch>
            <a:fillRect/>
          </a:stretch>
        </p:blipFill>
        <p:spPr>
          <a:xfrm>
            <a:off x="9977305" y="1423732"/>
            <a:ext cx="3632208" cy="453318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9893580" y="5956919"/>
            <a:ext cx="38188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ООО «</a:t>
            </a:r>
            <a:r>
              <a:rPr lang="ru-RU" sz="1400" i="1" spc="-25" dirty="0" err="1">
                <a:latin typeface="Times New Roman" panose="02020603050405020304" pitchFamily="18" charset="0"/>
                <a:ea typeface="Microsoft YaHei" panose="020B0503020204020204" pitchFamily="34" charset="-122"/>
              </a:rPr>
              <a:t>ТеплоТранс</a:t>
            </a:r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13806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3825540" cy="9217025"/>
          </a:xfrm>
          <a:prstGeom prst="rect">
            <a:avLst/>
          </a:prstGeom>
        </p:spPr>
      </p:pic>
      <p:pic>
        <p:nvPicPr>
          <p:cNvPr id="32" name="Рисунок 31"/>
          <p:cNvPicPr/>
          <p:nvPr/>
        </p:nvPicPr>
        <p:blipFill>
          <a:blip r:embed="rId3"/>
          <a:stretch>
            <a:fillRect/>
          </a:stretch>
        </p:blipFill>
        <p:spPr>
          <a:xfrm>
            <a:off x="9273870" y="5596145"/>
            <a:ext cx="4428493" cy="323725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0056457" y="8313384"/>
            <a:ext cx="31687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sz="1400" i="1" spc="-25" dirty="0" smtClean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</a:t>
            </a:r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зоны действия котельной 6 кв., ул. Лермонтова, 14а  </a:t>
            </a:r>
            <a:endParaRPr lang="ru-RU" sz="14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4" name="Рисунок 33"/>
          <p:cNvPicPr/>
          <p:nvPr/>
        </p:nvPicPr>
        <p:blipFill>
          <a:blip r:embed="rId4"/>
          <a:stretch>
            <a:fillRect/>
          </a:stretch>
        </p:blipFill>
        <p:spPr>
          <a:xfrm>
            <a:off x="390359" y="5295581"/>
            <a:ext cx="3434106" cy="3838386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1907042" y="8260599"/>
            <a:ext cx="215600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пос. Первомайский, 2</a:t>
            </a:r>
            <a:endParaRPr lang="ru-RU" sz="1400" dirty="0"/>
          </a:p>
        </p:txBody>
      </p:sp>
      <p:pic>
        <p:nvPicPr>
          <p:cNvPr id="36" name="Рисунок 35"/>
          <p:cNvPicPr/>
          <p:nvPr/>
        </p:nvPicPr>
        <p:blipFill>
          <a:blip r:embed="rId5"/>
          <a:stretch>
            <a:fillRect/>
          </a:stretch>
        </p:blipFill>
        <p:spPr>
          <a:xfrm>
            <a:off x="4668456" y="3021789"/>
            <a:ext cx="4428492" cy="3962600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4910269" y="6433984"/>
            <a:ext cx="309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ул. Войкова, 8</a:t>
            </a:r>
            <a:endParaRPr lang="ru-RU" sz="1400" dirty="0"/>
          </a:p>
        </p:txBody>
      </p:sp>
      <p:pic>
        <p:nvPicPr>
          <p:cNvPr id="38" name="Рисунок 37"/>
          <p:cNvPicPr/>
          <p:nvPr/>
        </p:nvPicPr>
        <p:blipFill>
          <a:blip r:embed="rId6"/>
          <a:stretch>
            <a:fillRect/>
          </a:stretch>
        </p:blipFill>
        <p:spPr>
          <a:xfrm>
            <a:off x="9247100" y="700364"/>
            <a:ext cx="4404345" cy="4595217"/>
          </a:xfrm>
          <a:prstGeom prst="rect">
            <a:avLst/>
          </a:prstGeom>
        </p:spPr>
      </p:pic>
      <p:sp>
        <p:nvSpPr>
          <p:cNvPr id="39" name="Прямоугольник 38"/>
          <p:cNvSpPr/>
          <p:nvPr/>
        </p:nvSpPr>
        <p:spPr>
          <a:xfrm>
            <a:off x="10013812" y="5072925"/>
            <a:ext cx="31888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ул. Парковая, 13</a:t>
            </a:r>
            <a:endParaRPr lang="ru-RU" sz="1400" dirty="0"/>
          </a:p>
        </p:txBody>
      </p:sp>
      <p:pic>
        <p:nvPicPr>
          <p:cNvPr id="40" name="Рисунок 39"/>
          <p:cNvPicPr/>
          <p:nvPr/>
        </p:nvPicPr>
        <p:blipFill>
          <a:blip r:embed="rId7"/>
          <a:stretch>
            <a:fillRect/>
          </a:stretch>
        </p:blipFill>
        <p:spPr>
          <a:xfrm>
            <a:off x="113205" y="585046"/>
            <a:ext cx="4449887" cy="4407396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749143" y="4730832"/>
            <a:ext cx="2861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spc="-25" dirty="0">
                <a:latin typeface="Times New Roman" panose="02020603050405020304" pitchFamily="18" charset="0"/>
                <a:ea typeface="Microsoft YaHei" panose="020B0503020204020204" pitchFamily="34" charset="-122"/>
              </a:rPr>
              <a:t>Схема зоны действия котельной ул. Революционная, 49</a:t>
            </a:r>
            <a:endParaRPr lang="ru-RU" sz="1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4325829" y="7667053"/>
            <a:ext cx="4556747" cy="120032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в границах  ЕТО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«Синарская ТЭЦ»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73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285"/>
            <a:ext cx="13825540" cy="92170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83920" y="8258954"/>
            <a:ext cx="9456110" cy="83099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в границах  ЕТО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АО «РУСАЛ Урал» филиалу «РУСАЛ Каменск-Уральский»</a:t>
            </a:r>
          </a:p>
        </p:txBody>
      </p:sp>
      <p:pic>
        <p:nvPicPr>
          <p:cNvPr id="9" name="Рисунок 8"/>
          <p:cNvPicPr/>
          <p:nvPr/>
        </p:nvPicPr>
        <p:blipFill rotWithShape="1">
          <a:blip r:embed="rId3"/>
          <a:srcRect l="4244"/>
          <a:stretch/>
        </p:blipFill>
        <p:spPr bwMode="auto">
          <a:xfrm rot="16200000">
            <a:off x="595811" y="1348407"/>
            <a:ext cx="6098282" cy="68578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36105" y="7366211"/>
            <a:ext cx="29089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</a:rPr>
              <a:t>Зона действия </a:t>
            </a:r>
            <a:r>
              <a:rPr lang="ru-RU" sz="14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Красногорской</a:t>
            </a:r>
            <a:r>
              <a:rPr lang="ru-RU" sz="1400" i="1" spc="13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</a:rPr>
              <a:t>ТЭЦ</a:t>
            </a:r>
            <a:endParaRPr lang="ru-RU" sz="1400" dirty="0"/>
          </a:p>
        </p:txBody>
      </p:sp>
      <p:pic>
        <p:nvPicPr>
          <p:cNvPr id="10" name="Рисунок 9"/>
          <p:cNvPicPr/>
          <p:nvPr/>
        </p:nvPicPr>
        <p:blipFill>
          <a:blip r:embed="rId4"/>
          <a:stretch>
            <a:fillRect/>
          </a:stretch>
        </p:blipFill>
        <p:spPr>
          <a:xfrm>
            <a:off x="7776865" y="165242"/>
            <a:ext cx="5580421" cy="33711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776865" y="3212632"/>
            <a:ext cx="34147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</a:rPr>
              <a:t>Зона действия котельной </a:t>
            </a:r>
            <a:r>
              <a:rPr lang="ru-RU" sz="14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мкр</a:t>
            </a:r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«Южный»</a:t>
            </a:r>
            <a:endParaRPr lang="ru-RU" sz="1400" dirty="0"/>
          </a:p>
        </p:txBody>
      </p:sp>
      <p:pic>
        <p:nvPicPr>
          <p:cNvPr id="12" name="Рисунок 11"/>
          <p:cNvPicPr/>
          <p:nvPr/>
        </p:nvPicPr>
        <p:blipFill>
          <a:blip r:embed="rId5"/>
          <a:stretch>
            <a:fillRect/>
          </a:stretch>
        </p:blipFill>
        <p:spPr>
          <a:xfrm>
            <a:off x="8683119" y="3682776"/>
            <a:ext cx="4104456" cy="432131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567075" y="7480874"/>
            <a:ext cx="2619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Зона действия котельной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Силикатный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8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9" y="0"/>
            <a:ext cx="13825540" cy="92170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8019" y="2642928"/>
            <a:ext cx="12601400" cy="3249416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связи с передачей тепловых сетей и сетей горячего водоснабжения от АО «КУМЗ» в муниципальную собственность с 23.09.2024 г. на праве хозяйственного ведения за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муниципальным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унитарным предприятием Каменск-Уральского городского округа «Коммунальный сервис» (далее – МУП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КомСервис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 закреплено муниципальное имущество в соответствии с Приказом ОМС «Комитет по управлению имуществом  Каменск-Уральского городского округа» от 23.09.2024 № 1156 «О движении муниципального имущества» в редакции Приказа  ОМС «Комитет по управлению имуществом  Каменск-Уральского городского округа» от 10.12.2024  № 1553 О внесении изменений в приказ органа местного самоуправления «Комитет по управлению имуществом Каменск-Уральского городского округа» от 23.09.2024 № 1156 «О движении муниципального имущества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68153" y="1872208"/>
            <a:ext cx="11550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Изменения, произошедшие за период предшествующий актуализации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8019" y="6192688"/>
            <a:ext cx="12601400" cy="186204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ООО «УК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Теплокомплекс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выполнил установку котла наружного размещения, мощностью 0,3 МВт (0,258Гкал/час) по адресу: ул. 2-я Рабочая, 51. С 24.03.2025 оборудование введено в эксплуатацию для проведения пуско-наладочных работ.  Потребителем тепловой энергии новой котельной является СОШ №14, расположенная по адресу: ул.2-я Рабочая, 51, пос. Чкалова. Потребители частного сектора пос. Чкалова переведены на индивидуальное теплоснабжение (газовые водонагревательные аппараты).</a:t>
            </a:r>
          </a:p>
        </p:txBody>
      </p:sp>
    </p:spTree>
    <p:extLst>
      <p:ext uri="{BB962C8B-B14F-4D97-AF65-F5344CB8AC3E}">
        <p14:creationId xmlns:p14="http://schemas.microsoft.com/office/powerpoint/2010/main" val="272157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40" y="0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17640" y="1656184"/>
            <a:ext cx="133574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Перспективное развитие системы централизованного теплоснабжения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Каменск-Уральского городского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(Синарский район)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515998"/>
              </p:ext>
            </p:extLst>
          </p:nvPr>
        </p:nvGraphicFramePr>
        <p:xfrm>
          <a:off x="648073" y="2400206"/>
          <a:ext cx="12457383" cy="6348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29493">
                  <a:extLst>
                    <a:ext uri="{9D8B030D-6E8A-4147-A177-3AD203B41FA5}">
                      <a16:colId xmlns="" xmlns:a16="http://schemas.microsoft.com/office/drawing/2014/main" val="1473971553"/>
                    </a:ext>
                  </a:extLst>
                </a:gridCol>
                <a:gridCol w="2063945">
                  <a:extLst>
                    <a:ext uri="{9D8B030D-6E8A-4147-A177-3AD203B41FA5}">
                      <a16:colId xmlns="" xmlns:a16="http://schemas.microsoft.com/office/drawing/2014/main" val="1976440276"/>
                    </a:ext>
                  </a:extLst>
                </a:gridCol>
                <a:gridCol w="2063945">
                  <a:extLst>
                    <a:ext uri="{9D8B030D-6E8A-4147-A177-3AD203B41FA5}">
                      <a16:colId xmlns="" xmlns:a16="http://schemas.microsoft.com/office/drawing/2014/main" val="136150417"/>
                    </a:ext>
                  </a:extLst>
                </a:gridCol>
              </a:tblGrid>
              <a:tr h="4054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Наименования РЭТД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Прирост тепловой нагрузки на отопление и вентиляцию к 2027 году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Прирост тепловой нагрузки на ГВС к 2027 году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12437029"/>
                  </a:ext>
                </a:extLst>
              </a:tr>
              <a:tr h="405447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«Западный» - территория, ограниченная улицами Свердловская (проектируемая), Кузнецова (проектируемая) и границей городских лесов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3,056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0,549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32590743"/>
                  </a:ext>
                </a:extLst>
              </a:tr>
              <a:tr h="405447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«Западный» - территория, ограниченная улицами Свердловская (проектируемая), Кузнецова (проектируемая), Ленина и переулком Санаторный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1,905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0,223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05893950"/>
                  </a:ext>
                </a:extLst>
              </a:tr>
              <a:tr h="6757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«Старый город» - территория ограниченная улицами Розы Люксембург,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Коммолодежи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Чапаева,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Револючионной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(проект планировки территории центральной части жилого района «Старый город» с размещением моста через реку Исеть и транспортно-пешеходных подходов к мосту)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0,950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97887994"/>
                  </a:ext>
                </a:extLst>
              </a:tr>
              <a:tr h="135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«Западный» (участок 6)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0,173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83659295"/>
                  </a:ext>
                </a:extLst>
              </a:tr>
              <a:tr h="54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«Западный» - территория, ограниченная улицами Лермонтова, Свердловская, Кузнецова (проектируемая) и внутриквартальным проездом между жилыми домами №85 и 89 по улице Лермонтова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2,912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0,531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2233936"/>
                  </a:ext>
                </a:extLst>
              </a:tr>
              <a:tr h="4054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Деревня Новый Завод – проект планировки северной части деревни Новый Завод МО город Каменск-Уральский в границах городской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чарты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реки Каменки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0,177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0,008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10895232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Жилой район «Октябрьский» - застройка южной части жилого микрорайона «Ж»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0,050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10192806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Участок под новое жилищное строительство пос.Первомайский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0,050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45650108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Застройка территории, ограниченная улицами Карла Маркса, Кирова, Кунавина, Ленина, рекой Каменка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0,046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0,00225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72124534"/>
                  </a:ext>
                </a:extLst>
              </a:tr>
              <a:tr h="405447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Застройка территории, ограниченной улицами Прокопьева, Карла Маркса, Советская, территорией жилых домов №5, №7 по улице Прокопьева и №6 по улице Советская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34727175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Застройка территории, ограниченной улицами Титова, Мусоргского, Чайковского, Сибирской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1,503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0,539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21212223"/>
                  </a:ext>
                </a:extLst>
              </a:tr>
              <a:tr h="405447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Застройка территории, ограниченная улицами Бажова, Трубной, Лесной, Зои Космодемьянской (проект планировки и проект межевания утверждены приказом №55 от 05.06.2023)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52352772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Территория, ограниченная улицами Олега Кошевого-Бажова-Беляева-Карла Маркса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1,069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0,383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66358549"/>
                  </a:ext>
                </a:extLst>
              </a:tr>
              <a:tr h="2702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Территория, ограниченная улицами Парковая, Матросова, Добролюбова, Ломоносова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0,041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54635588"/>
                  </a:ext>
                </a:extLst>
              </a:tr>
              <a:tr h="6757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Территория, ограниченная коллективным садоводческим товариществом №106, улицами Кленовая, Рассветная, границами земельных участков по четной стороне улицы Садовой (Проект планировки и проект межевания утверждены приказом №25 от 09.03.2023)</a:t>
                      </a:r>
                      <a:endParaRPr lang="ru-RU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н/д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61" marR="5876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264318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942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" y="0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16227" y="1656184"/>
            <a:ext cx="96490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перспективной застройки в Синарском районе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05" y="2212650"/>
            <a:ext cx="11937062" cy="669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960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" y="0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16227" y="1656184"/>
            <a:ext cx="96490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перспективной застройки в Синарском районе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08113" y="3092808"/>
            <a:ext cx="12025336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покрытия дефицита и повышения качества теплоснабжения потребителей в период 2024 - 2025 гг. предусмотрено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строительство: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Котельной ул. Матросова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(для потребителей, находящихся в зоне теплоснабжения котельной на ул. Парковая);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Котельной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ул. Революционная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48 (в старой части города);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Котельной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ул. Лесхоз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420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13" y="-46892"/>
            <a:ext cx="13825540" cy="92170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84177" y="1800200"/>
            <a:ext cx="10153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Перспективное развитие системы централизованного теплоснабжения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Каменск-Уральского городского округа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(Красногорский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район)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546904"/>
              </p:ext>
            </p:extLst>
          </p:nvPr>
        </p:nvGraphicFramePr>
        <p:xfrm>
          <a:off x="2212237" y="4176464"/>
          <a:ext cx="9525068" cy="40181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4616">
                  <a:extLst>
                    <a:ext uri="{9D8B030D-6E8A-4147-A177-3AD203B41FA5}">
                      <a16:colId xmlns="" xmlns:a16="http://schemas.microsoft.com/office/drawing/2014/main" val="1644005379"/>
                    </a:ext>
                  </a:extLst>
                </a:gridCol>
                <a:gridCol w="3980452">
                  <a:extLst>
                    <a:ext uri="{9D8B030D-6E8A-4147-A177-3AD203B41FA5}">
                      <a16:colId xmlns="" xmlns:a16="http://schemas.microsoft.com/office/drawing/2014/main" val="1237780830"/>
                    </a:ext>
                  </a:extLst>
                </a:gridCol>
              </a:tblGrid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Наименования РЭТД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Прирост тепловой нагрузки 2024-2032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гг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Гкал/час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88036303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98915319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78313985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18081775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58338672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60201468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VIII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0,19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47992147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VIII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 2»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0,71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45541785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Микрорайон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жилого района «Южный 2»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49584653"/>
                  </a:ext>
                </a:extLst>
              </a:tr>
              <a:tr h="632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Территория, ограниченная улицами Алюминиевая, Челябинская, 4-й Пятилетки, Маршала Жукова и рекой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Исеть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2,59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76717144"/>
                  </a:ext>
                </a:extLst>
              </a:tr>
              <a:tr h="316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Жилая застройка по улице Октябрьская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35716039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56053" y="2711333"/>
            <a:ext cx="12673408" cy="1200329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Основной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объем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перспективной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застройки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планируется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жилом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районе</a:t>
            </a:r>
            <a:r>
              <a:rPr lang="ru-RU" sz="24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«Южный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Прирост тепловой нагрузки до 2032 года по Красногорскому району составит 16,14 Гкал/ч на отопление, вентиляцию и ГВС. </a:t>
            </a:r>
          </a:p>
        </p:txBody>
      </p:sp>
    </p:spTree>
    <p:extLst>
      <p:ext uri="{BB962C8B-B14F-4D97-AF65-F5344CB8AC3E}">
        <p14:creationId xmlns:p14="http://schemas.microsoft.com/office/powerpoint/2010/main" val="419229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13" y="-46892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60241" y="1656184"/>
            <a:ext cx="99371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Зоны перспективной застройки в Красногорском районе</a:t>
            </a:r>
          </a:p>
        </p:txBody>
      </p:sp>
      <p:pic>
        <p:nvPicPr>
          <p:cNvPr id="5" name="Рисунок 4" descr="Изображение выглядит как текст, карта&#10;&#10;Автоматически созданное описание">
            <a:extLst>
              <a:ext uri="{FF2B5EF4-FFF2-40B4-BE49-F238E27FC236}">
                <a16:creationId xmlns="" xmlns:a16="http://schemas.microsoft.com/office/drawing/2014/main" id="{F84DAFF4-DD3A-4850-AA51-205E33B14F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53" y="2170512"/>
            <a:ext cx="11159642" cy="638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5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13" y="-46892"/>
            <a:ext cx="13825540" cy="92170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4065" y="2664296"/>
            <a:ext cx="12457384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1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снятия дефицита тепловой нагрузки в связи с планируемым увеличением тепловых нагрузок за счет активного строительства в микрорайоне «Южный»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планируется строительство:</a:t>
            </a:r>
          </a:p>
          <a:p>
            <a:pPr indent="457200" algn="just">
              <a:lnSpc>
                <a:spcPct val="115000"/>
              </a:lnSpc>
              <a:spcAft>
                <a:spcPts val="0"/>
              </a:spcAft>
              <a:tabLst>
                <a:tab pos="450215" algn="l"/>
              </a:tabLst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5021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газовой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котельной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ул. Алюминиевая, 81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обеспечения резерва тепловой мощности на коллекторе «Трансфер»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Красногорской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ТЭЦ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24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50215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газовой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котельной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районе «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Байновского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сада».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Установленная мощность котельной составляет 4,6 МВт.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17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379"/>
            <a:ext cx="13825540" cy="92170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52129" y="1872208"/>
            <a:ext cx="11881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Актуальные проблемы качественного обеспечения потребителей тепловой энергией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2335" y="3384376"/>
            <a:ext cx="12820908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741045" algn="l"/>
              </a:tabLst>
            </a:pP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общим проблемам можно отнести: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41045" algn="l"/>
              </a:tabLst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высокая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степень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износа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тепловых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сетей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доли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трубопроводов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сверхнормативным сроком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службы;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41045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подключение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источникам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централизованного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теплоснабжения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индивидуального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жилого фонда, имеющего низкую плотность тепловых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нагрузок;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41045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отсутствие 100%-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ного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количества приборов учета у потребителей для мониторинга работы систем теплоснабжения и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теплопотребления;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41045" algn="l"/>
              </a:tabLst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несвоевременная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spc="57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неэффективная или вовсе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проводимая</a:t>
            </a:r>
            <a:r>
              <a:rPr lang="ru-RU" sz="1800" spc="57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промывка</a:t>
            </a:r>
            <a:r>
              <a:rPr lang="ru-RU" sz="1800" spc="5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теплопотребляющих</a:t>
            </a:r>
            <a:r>
              <a:rPr lang="ru-RU" sz="1800" spc="5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установок</a:t>
            </a:r>
            <a:r>
              <a:rPr lang="ru-RU" sz="1800" spc="57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как следствие «зарастание»</a:t>
            </a:r>
            <a:r>
              <a:rPr lang="ru-RU" sz="18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ru-RU" sz="18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отопления</a:t>
            </a:r>
            <a:r>
              <a:rPr lang="ru-RU" sz="1800" spc="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потребителей.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7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372"/>
            <a:ext cx="13825540" cy="92170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52129" y="1601790"/>
            <a:ext cx="11881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Актуальные проблемы качественного обеспечения потребителей тепловой энергией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8775" y="2587010"/>
            <a:ext cx="12817424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Синарском районе к основным проблемам следует отнести:</a:t>
            </a: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68453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подача горячего водоснабжения потребителям в зоне теплоснабжения Синарской ТЭЦ</a:t>
            </a:r>
            <a:r>
              <a:rPr lang="ru-RU" sz="1800" spc="-28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неотопительный период осуществляется по подающему трубопроводу без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циркуляции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эксплуатацию на ряде теплоисточников, в т. ч. на Синарской ТЭЦ, оборудования,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выработавшего свой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ресурс;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открытая система теплоснабжения основной части потребителей района.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8776" y="4665419"/>
            <a:ext cx="12817424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Красногорском районе к основным проблемам следует отнести:</a:t>
            </a: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20725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основное оборудование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Красногорской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ТЭЦ морально и физически устарело, так как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находится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эксплуатации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60-70 лет</a:t>
            </a:r>
            <a:r>
              <a:rPr lang="ru-RU" sz="1800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1800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давно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выработало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свой</a:t>
            </a:r>
            <a:r>
              <a:rPr lang="ru-RU" sz="1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ресурс;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5311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борудование</a:t>
            </a:r>
            <a:r>
              <a:rPr lang="ru-RU" sz="1800" spc="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химводоочистки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устарело, необходима модернизация;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09930" algn="l"/>
              </a:tabLst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подключение</a:t>
            </a:r>
            <a:r>
              <a:rPr lang="ru-RU" sz="1800" spc="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централизованной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системе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ТЭЦ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~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96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тепловых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нагрузок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потребителей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Красногорского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района,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имеющих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значительную территориальную разобщенность;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−"/>
              <a:tabLst>
                <a:tab pos="72517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горячее водоснабжение потребителей Красногорского района, подключенных к коллекторам №№ 1, 3, 4 и Трансфер (кроме потребителей в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зоне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котельной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мкр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«Южный»),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осуществляется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счет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круглогодичной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подачи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воды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1800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температурой 70 °С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ХВО УАЗ по одиночным трубопроводам без циркуляции, что приводит к увеличению тепловых потерь, существенному снижению температуры воды ниже норматива особенно при малом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водоразборе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или его отсутствии (в ночное время).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3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" y="0"/>
            <a:ext cx="13825540" cy="9217025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20081" y="1584176"/>
            <a:ext cx="12529391" cy="792088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>
            <a:lvl1pPr algn="ctr" defTabSz="1316645" rtl="0" eaLnBrk="1" latinLnBrk="0" hangingPunct="1"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defRPr/>
            </a:pPr>
            <a:r>
              <a:rPr lang="ru-RU" sz="24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Перечень </a:t>
            </a:r>
            <a:r>
              <a:rPr lang="ru-RU" sz="2400" b="1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мероприятий, предусмотренных Схемой теплоснабжения</a:t>
            </a:r>
            <a:endParaRPr lang="ru-RU" sz="24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09630" y="2448272"/>
            <a:ext cx="12024501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зонах действия Синарского и Красногорского районов предусмотрено продолжение перевода на собственные источники теплоснабжения потребителей частного сектора. В Красногорском районе в п.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Чкалова;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Синарском районе в границах улиц Московская, Авиаторов, Мичурина, Пушкина и в частном секторе жилого района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Ленинский.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ланируется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 из эксплуатации участков тепловых сетей: «Теплотрасса от магазина № 65 до школы № 14», учетный участок 1.197, протяженность трубопровода теплоснабжения – 768 м» и Теплотрасса от магазина № 65 до школы № 14», учетный участок 1.198, протяженность трубопровода теплоснабжения – 889 м», которые не задействованы в системе центрального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теплоснабжения.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Выполнено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проектирование ЦТП для производства ГВС для потребителей 1 и 3 коллектора (Старая Красногорка): планируются работы по его строительству.  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26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8" y="-1"/>
            <a:ext cx="13897545" cy="9217025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24880" y="1440160"/>
            <a:ext cx="6194938" cy="1080120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>
            <a:lvl1pPr algn="ctr" defTabSz="1316645" rtl="0" eaLnBrk="1" latinLnBrk="0" hangingPunct="1"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мероприятий, направленных на модернизацию источников и сетей теплоснабжения в Синарском районе в 2025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34" y="2704040"/>
            <a:ext cx="6708830" cy="42613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9264" y="936104"/>
            <a:ext cx="6517147" cy="41297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307" y="5065841"/>
            <a:ext cx="6498104" cy="385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2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0" y="0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7024" y="1728192"/>
            <a:ext cx="12169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мероприятий, направленных на модернизацию источников и сетей теплоснабжения в Синарском районе в 2025 году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71" y="2582780"/>
            <a:ext cx="6614907" cy="5645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909" y="2582780"/>
            <a:ext cx="7056771" cy="564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6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0" y="0"/>
            <a:ext cx="13825540" cy="9217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7024" y="1728192"/>
            <a:ext cx="121693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Сводный том изменений, выполненных в доработанной и (или) актуализированной схеме теплоснабжения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7024" y="2664296"/>
            <a:ext cx="1235044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Обновлена информация о существующем состоянии систем теплоснабжения городского округа;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Актуализирован перечень мероприятий по строительству, реконструкции, техническому перевооружению и (или) модернизации источников тепловой энергии;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Актуализирован перечень мероприятий по строительству, реконструкции, техническому перевооружению и (или) модернизации тепловых сетей и сооружений на них;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Скорректированы технические характеристики оборудования, осуществляющего выработку тепловой энергии;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Уточнены температурные графики качественного регулирования тепловой энергии;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Актуализирована информация о протяженности тепловых сетей систем теплоснабжения;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Актуализирован перечень, параметры потребителей тепловой энергии, значения тепловых нагрузок потребителей;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Скорректированы технико-экономические показатели работы теплоснабжающих и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теплосетевых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организации;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Приведена актуальная структура тарифов на тепловую энергию;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Скорректированы опечатки, логические неточности и ошибки оформления документации.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59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1638</Words>
  <Application>Microsoft Office PowerPoint</Application>
  <PresentationFormat>Произвольный</PresentationFormat>
  <Paragraphs>149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Igor</dc:creator>
  <cp:lastModifiedBy>User</cp:lastModifiedBy>
  <cp:revision>62</cp:revision>
  <dcterms:created xsi:type="dcterms:W3CDTF">2022-02-11T07:22:53Z</dcterms:created>
  <dcterms:modified xsi:type="dcterms:W3CDTF">2025-06-26T08:47:14Z</dcterms:modified>
</cp:coreProperties>
</file>