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26"/>
  </p:notesMasterIdLst>
  <p:sldIdLst>
    <p:sldId id="382" r:id="rId3"/>
    <p:sldId id="385" r:id="rId4"/>
    <p:sldId id="386" r:id="rId5"/>
    <p:sldId id="389" r:id="rId6"/>
    <p:sldId id="390" r:id="rId7"/>
    <p:sldId id="391" r:id="rId8"/>
    <p:sldId id="392" r:id="rId9"/>
    <p:sldId id="398" r:id="rId10"/>
    <p:sldId id="400" r:id="rId11"/>
    <p:sldId id="399" r:id="rId12"/>
    <p:sldId id="394" r:id="rId13"/>
    <p:sldId id="393" r:id="rId14"/>
    <p:sldId id="408" r:id="rId15"/>
    <p:sldId id="395" r:id="rId16"/>
    <p:sldId id="402" r:id="rId17"/>
    <p:sldId id="403" r:id="rId18"/>
    <p:sldId id="406" r:id="rId19"/>
    <p:sldId id="404" r:id="rId20"/>
    <p:sldId id="405" r:id="rId21"/>
    <p:sldId id="407" r:id="rId22"/>
    <p:sldId id="396" r:id="rId23"/>
    <p:sldId id="401" r:id="rId24"/>
    <p:sldId id="397" r:id="rId25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77B5"/>
    <a:srgbClr val="A0D4A4"/>
    <a:srgbClr val="EAEFF7"/>
    <a:srgbClr val="D2DEEF"/>
    <a:srgbClr val="4679A7"/>
    <a:srgbClr val="E87A30"/>
    <a:srgbClr val="FF9933"/>
    <a:srgbClr val="FF5050"/>
    <a:srgbClr val="8ECC94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15" autoAdjust="0"/>
    <p:restoredTop sz="94075" autoAdjust="0"/>
  </p:normalViewPr>
  <p:slideViewPr>
    <p:cSldViewPr snapToGrid="0">
      <p:cViewPr>
        <p:scale>
          <a:sx n="70" d="100"/>
          <a:sy n="70" d="100"/>
        </p:scale>
        <p:origin x="-1387" y="-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Relationship Id="rId4" Type="http://schemas.microsoft.com/office/2011/relationships/chartColorStyle" Target="colors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федеральный бюджет</c:v>
                </c:pt>
              </c:strCache>
            </c:strRef>
          </c:tx>
          <c:spPr>
            <a:solidFill>
              <a:srgbClr val="8FAADC"/>
            </a:solidFill>
            <a:ln w="0">
              <a:noFill/>
            </a:ln>
          </c:spPr>
          <c:invertIfNegative val="0"/>
          <c:dLbls>
            <c:numFmt formatCode="General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categories</c:f>
              <c:strCache>
                <c:ptCount val="6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  <c:pt idx="5">
                  <c:v>2024 год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6"/>
                <c:pt idx="0">
                  <c:v>16.3</c:v>
                </c:pt>
                <c:pt idx="1">
                  <c:v>23.15</c:v>
                </c:pt>
                <c:pt idx="2">
                  <c:v>25.77</c:v>
                </c:pt>
                <c:pt idx="3">
                  <c:v>29.03</c:v>
                </c:pt>
                <c:pt idx="4">
                  <c:v>21.19</c:v>
                </c:pt>
                <c:pt idx="5">
                  <c:v>15.81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9C6-4D81-91A3-4D8D1E720D6F}"/>
            </c:ext>
          </c:extLst>
        </c:ser>
        <c:ser>
          <c:idx val="1"/>
          <c:order val="1"/>
          <c:tx>
            <c:strRef>
              <c:f>label 1</c:f>
              <c:strCache>
                <c:ptCount val="1"/>
                <c:pt idx="0">
                  <c:v>областной бюджет</c:v>
                </c:pt>
              </c:strCache>
            </c:strRef>
          </c:tx>
          <c:spPr>
            <a:solidFill>
              <a:srgbClr val="DAE3F3"/>
            </a:solidFill>
            <a:ln w="0">
              <a:noFill/>
            </a:ln>
          </c:spPr>
          <c:invertIfNegative val="0"/>
          <c:dLbls>
            <c:numFmt formatCode="General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categories</c:f>
              <c:strCache>
                <c:ptCount val="6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  <c:pt idx="5">
                  <c:v>2024 год</c:v>
                </c:pt>
              </c:strCache>
            </c:strRef>
          </c:cat>
          <c:val>
            <c:numRef>
              <c:f>1</c:f>
              <c:numCache>
                <c:formatCode>General</c:formatCode>
                <c:ptCount val="6"/>
                <c:pt idx="0">
                  <c:v>15.56</c:v>
                </c:pt>
                <c:pt idx="1">
                  <c:v>14.96</c:v>
                </c:pt>
                <c:pt idx="2">
                  <c:v>16</c:v>
                </c:pt>
                <c:pt idx="3">
                  <c:v>17.670000000000002</c:v>
                </c:pt>
                <c:pt idx="4">
                  <c:v>20.58</c:v>
                </c:pt>
                <c:pt idx="5">
                  <c:v>20.190000000000001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9C6-4D81-91A3-4D8D1E720D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8465536"/>
        <c:axId val="188467072"/>
      </c:barChart>
      <c:catAx>
        <c:axId val="1884655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crossAx val="188467072"/>
        <c:crosses val="autoZero"/>
        <c:auto val="1"/>
        <c:lblAlgn val="ctr"/>
        <c:lblOffset val="100"/>
        <c:noMultiLvlLbl val="0"/>
      </c:catAx>
      <c:valAx>
        <c:axId val="188467072"/>
        <c:scaling>
          <c:orientation val="minMax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9360">
            <a:noFill/>
          </a:ln>
        </c:spPr>
        <c:crossAx val="188465536"/>
        <c:crosses val="autoZero"/>
        <c:crossBetween val="between"/>
      </c:valAx>
      <c:spPr>
        <a:noFill/>
        <a:ln w="0">
          <a:noFill/>
        </a:ln>
      </c:spPr>
    </c:plotArea>
    <c:legend>
      <c:legendPos val="b"/>
      <c:layout/>
      <c:overlay val="0"/>
      <c:spPr>
        <a:noFill/>
        <a:ln w="0">
          <a:noFill/>
        </a:ln>
      </c:spPr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1"/>
  </c:chart>
  <c:spPr>
    <a:noFill/>
    <a:ln w="9360">
      <a:noFill/>
    </a:ln>
  </c:spPr>
  <c:txPr>
    <a:bodyPr/>
    <a:lstStyle/>
    <a:p>
      <a:pPr>
        <a:defRPr>
          <a:solidFill>
            <a:schemeClr val="tx1"/>
          </a:solidFill>
        </a:defRPr>
      </a:pPr>
      <a:endParaRPr lang="ru-RU"/>
    </a:p>
  </c:tx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6852168868802407E-2"/>
          <c:y val="2.6233120561738935E-2"/>
          <c:w val="0.93148280178696408"/>
          <c:h val="0.8434238594702544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Федеральный бюджет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271.3</c:v>
                </c:pt>
                <c:pt idx="1">
                  <c:v>470.2</c:v>
                </c:pt>
                <c:pt idx="2">
                  <c:v>185.1</c:v>
                </c:pt>
                <c:pt idx="3">
                  <c:v>203.3</c:v>
                </c:pt>
                <c:pt idx="4">
                  <c:v>375.6</c:v>
                </c:pt>
                <c:pt idx="5">
                  <c:v>153.9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F3C-42D9-8C78-5B73EBC8785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Областной бюджет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</c:numCache>
            </c:num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340.3</c:v>
                </c:pt>
                <c:pt idx="1">
                  <c:v>168.9</c:v>
                </c:pt>
                <c:pt idx="2">
                  <c:v>68.099999999999994</c:v>
                </c:pt>
                <c:pt idx="3">
                  <c:v>202.9</c:v>
                </c:pt>
                <c:pt idx="4">
                  <c:v>165.8</c:v>
                </c:pt>
                <c:pt idx="5">
                  <c:v>173.3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F3C-42D9-8C78-5B73EBC87857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Местный бюджет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2"/>
              <c:layout>
                <c:manualLayout>
                  <c:x val="0"/>
                  <c:y val="-1.2973878576755304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</c:numCache>
            </c:numRef>
          </c:cat>
          <c:val>
            <c:numRef>
              <c:f>Лист1!$D$2:$D$7</c:f>
              <c:numCache>
                <c:formatCode>General</c:formatCode>
                <c:ptCount val="6"/>
                <c:pt idx="0">
                  <c:v>269.60000000000002</c:v>
                </c:pt>
                <c:pt idx="1">
                  <c:v>67.3</c:v>
                </c:pt>
                <c:pt idx="2">
                  <c:v>5.0999999999999996</c:v>
                </c:pt>
                <c:pt idx="3">
                  <c:v>118.9</c:v>
                </c:pt>
                <c:pt idx="4">
                  <c:v>121.7</c:v>
                </c:pt>
                <c:pt idx="5">
                  <c:v>171.2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5F3C-42D9-8C78-5B73EBC878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9777024"/>
        <c:axId val="129791872"/>
      </c:barChart>
      <c:catAx>
        <c:axId val="1297770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9791872"/>
        <c:crosses val="autoZero"/>
        <c:auto val="1"/>
        <c:lblAlgn val="ctr"/>
        <c:lblOffset val="100"/>
        <c:noMultiLvlLbl val="0"/>
      </c:catAx>
      <c:valAx>
        <c:axId val="1297918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97770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0.55272</cdr:x>
      <cdr:y>0.35632</cdr:y>
    </cdr:from>
    <cdr:to>
      <cdr:x>0.63621</cdr:x>
      <cdr:y>0.42139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415815" y="1950158"/>
          <a:ext cx="818147" cy="3561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525,1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0.24356</cdr:x>
      <cdr:y>0.20732</cdr:y>
    </cdr:from>
    <cdr:to>
      <cdr:x>0.32706</cdr:x>
      <cdr:y>0.2724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2386532" y="1134685"/>
          <a:ext cx="818147" cy="3561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706,4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0.39975</cdr:x>
      <cdr:y>0.56609</cdr:y>
    </cdr:from>
    <cdr:to>
      <cdr:x>0.48325</cdr:x>
      <cdr:y>0.63117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916949" y="3098238"/>
          <a:ext cx="818147" cy="3561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258,3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0.09621</cdr:x>
      <cdr:y>0.06487</cdr:y>
    </cdr:from>
    <cdr:to>
      <cdr:x>0.17971</cdr:x>
      <cdr:y>0.12994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942742" y="355038"/>
          <a:ext cx="818147" cy="3561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881,2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0.09621</cdr:x>
      <cdr:y>0.06487</cdr:y>
    </cdr:from>
    <cdr:to>
      <cdr:x>0.17971</cdr:x>
      <cdr:y>0.12994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942742" y="355038"/>
          <a:ext cx="818147" cy="3561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881,2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0.00589</cdr:x>
      <cdr:y>0</cdr:y>
    </cdr:from>
    <cdr:to>
      <cdr:x>1</cdr:x>
      <cdr:y>0.06507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57713" y="0"/>
          <a:ext cx="9740805" cy="3561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Общий объем финансирования в 2019-2024 годах - </a:t>
          </a:r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3 532,5 млн. руб.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0.70651</cdr:x>
      <cdr:y>0.24123</cdr:y>
    </cdr:from>
    <cdr:to>
      <cdr:x>0.79</cdr:x>
      <cdr:y>0.3063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6922704" y="1320238"/>
          <a:ext cx="818147" cy="3561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663,1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0.86368</cdr:x>
      <cdr:y>0.38544</cdr:y>
    </cdr:from>
    <cdr:to>
      <cdr:x>0.94717</cdr:x>
      <cdr:y>0.45051</cdr:y>
    </cdr:to>
    <cdr:sp macro="" textlink="">
      <cdr:nvSpPr>
        <cdr:cNvPr id="9" name="TextBox 1"/>
        <cdr:cNvSpPr txBox="1"/>
      </cdr:nvSpPr>
      <cdr:spPr>
        <a:xfrm xmlns:a="http://schemas.openxmlformats.org/drawingml/2006/main">
          <a:off x="8462747" y="2109510"/>
          <a:ext cx="818147" cy="3561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498,4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136"/>
          </a:xfrm>
          <a:prstGeom prst="rect">
            <a:avLst/>
          </a:prstGeom>
        </p:spPr>
        <p:txBody>
          <a:bodyPr vert="horz" lIns="91303" tIns="45651" rIns="91303" bIns="45651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6"/>
          </a:xfrm>
          <a:prstGeom prst="rect">
            <a:avLst/>
          </a:prstGeom>
        </p:spPr>
        <p:txBody>
          <a:bodyPr vert="horz" lIns="91303" tIns="45651" rIns="91303" bIns="45651" rtlCol="0"/>
          <a:lstStyle>
            <a:lvl1pPr algn="r">
              <a:defRPr sz="1200"/>
            </a:lvl1pPr>
          </a:lstStyle>
          <a:p>
            <a:fld id="{D13E16EC-CFBF-420D-B6A2-1735A5D94F59}" type="datetimeFigureOut">
              <a:rPr lang="ru-RU" smtClean="0"/>
              <a:t>20.06.2025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03" tIns="45651" rIns="91303" bIns="45651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9"/>
            <a:ext cx="5438140" cy="3909238"/>
          </a:xfrm>
          <a:prstGeom prst="rect">
            <a:avLst/>
          </a:prstGeom>
        </p:spPr>
        <p:txBody>
          <a:bodyPr vert="horz" lIns="91303" tIns="45651" rIns="91303" bIns="45651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0091"/>
            <a:ext cx="2945659" cy="498135"/>
          </a:xfrm>
          <a:prstGeom prst="rect">
            <a:avLst/>
          </a:prstGeom>
        </p:spPr>
        <p:txBody>
          <a:bodyPr vert="horz" lIns="91303" tIns="45651" rIns="91303" bIns="45651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5"/>
          </a:xfrm>
          <a:prstGeom prst="rect">
            <a:avLst/>
          </a:prstGeom>
        </p:spPr>
        <p:txBody>
          <a:bodyPr vert="horz" lIns="91303" tIns="45651" rIns="91303" bIns="45651" rtlCol="0" anchor="b"/>
          <a:lstStyle>
            <a:lvl1pPr algn="r">
              <a:defRPr sz="1200"/>
            </a:lvl1pPr>
          </a:lstStyle>
          <a:p>
            <a:fld id="{7DE9698E-C00E-4B2D-A0DA-4316A9494A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1528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-112713" y="798513"/>
            <a:ext cx="7097713" cy="3992562"/>
          </a:xfrm>
          <a:prstGeom prst="rect">
            <a:avLst/>
          </a:prstGeom>
        </p:spPr>
      </p:sp>
      <p:sp>
        <p:nvSpPr>
          <p:cNvPr id="304" name="PlaceHolder 2"/>
          <p:cNvSpPr>
            <a:spLocks noGrp="1"/>
          </p:cNvSpPr>
          <p:nvPr>
            <p:ph type="body"/>
          </p:nvPr>
        </p:nvSpPr>
        <p:spPr>
          <a:xfrm>
            <a:off x="673365" y="5157555"/>
            <a:ext cx="5389254" cy="4218039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ru-RU" sz="2000" spc="-1">
              <a:latin typeface="Arial"/>
            </a:endParaRPr>
          </a:p>
        </p:txBody>
      </p:sp>
      <p:sp>
        <p:nvSpPr>
          <p:cNvPr id="305" name="CustomShape 3"/>
          <p:cNvSpPr/>
          <p:nvPr/>
        </p:nvSpPr>
        <p:spPr>
          <a:xfrm>
            <a:off x="3815976" y="10181057"/>
            <a:ext cx="2918540" cy="53463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91" tIns="44996" rIns="89991" bIns="44996" anchor="b">
            <a:noAutofit/>
          </a:bodyPr>
          <a:lstStyle/>
          <a:p>
            <a:pPr algn="r">
              <a:lnSpc>
                <a:spcPct val="100000"/>
              </a:lnSpc>
            </a:pPr>
            <a:fld id="{1F9FD5AF-8368-4805-9F90-8D831CA22589}" type="slidenum">
              <a:rPr lang="ru-RU" sz="1200" spc="-1">
                <a:solidFill>
                  <a:srgbClr val="000000"/>
                </a:solidFill>
                <a:latin typeface="Calibri"/>
              </a:rPr>
              <a:t>1</a:t>
            </a:fld>
            <a:endParaRPr lang="ru-RU" sz="1200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642791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25763" y="850900"/>
            <a:ext cx="4075112" cy="22923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7D5786-FE2D-4C8D-A57E-5769ECC0386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DejaVu Sans"/>
                <a:cs typeface="DejaVu San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DejaVu Sans"/>
              <a:cs typeface="DejaVu Sans"/>
            </a:endParaRPr>
          </a:p>
        </p:txBody>
      </p:sp>
    </p:spTree>
    <p:extLst>
      <p:ext uri="{BB962C8B-B14F-4D97-AF65-F5344CB8AC3E}">
        <p14:creationId xmlns:p14="http://schemas.microsoft.com/office/powerpoint/2010/main" val="3446784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E9698E-C00E-4B2D-A0DA-4316A9494AF1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9609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5A196-BF57-48F1-BC2C-3062B379C505}" type="datetime1">
              <a:rPr lang="ru-RU" smtClean="0"/>
              <a:t>20.06.2025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головок 1"/>
          <p:cNvSpPr txBox="1">
            <a:spLocks/>
          </p:cNvSpPr>
          <p:nvPr userDrawn="1"/>
        </p:nvSpPr>
        <p:spPr>
          <a:xfrm>
            <a:off x="838200" y="162195"/>
            <a:ext cx="11353800" cy="400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1827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62195"/>
            <a:ext cx="11353800" cy="400110"/>
          </a:xfrm>
          <a:prstGeom prst="rect">
            <a:avLst/>
          </a:prstGeo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FF6E6-60CE-4BB5-9F0B-F0048A42A36B}" type="datetime1">
              <a:rPr lang="ru-RU" smtClean="0"/>
              <a:t>20.06.2025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1"/>
          <p:cNvSpPr txBox="1">
            <a:spLocks/>
          </p:cNvSpPr>
          <p:nvPr userDrawn="1"/>
        </p:nvSpPr>
        <p:spPr>
          <a:xfrm>
            <a:off x="11730039" y="6483927"/>
            <a:ext cx="461962" cy="37407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5EA53-E373-4181-BADD-D887A19FBCC1}" type="slidenum">
              <a:rPr lang="ru-RU" sz="16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1789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F1856-E6F5-44FB-B830-656C5E816BDB}" type="datetime1">
              <a:rPr lang="ru-RU" smtClean="0"/>
              <a:t>20.06.2025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Заголовок 1"/>
          <p:cNvSpPr txBox="1">
            <a:spLocks/>
          </p:cNvSpPr>
          <p:nvPr userDrawn="1"/>
        </p:nvSpPr>
        <p:spPr>
          <a:xfrm>
            <a:off x="838200" y="162195"/>
            <a:ext cx="11353800" cy="400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1" name="Номер слайда 1"/>
          <p:cNvSpPr txBox="1">
            <a:spLocks/>
          </p:cNvSpPr>
          <p:nvPr userDrawn="1"/>
        </p:nvSpPr>
        <p:spPr>
          <a:xfrm>
            <a:off x="11730039" y="6483927"/>
            <a:ext cx="461962" cy="37407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5EA53-E373-4181-BADD-D887A19FBCC1}" type="slidenum">
              <a:rPr lang="ru-RU" sz="16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6600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62195"/>
            <a:ext cx="11353800" cy="40011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E2B0C-4C6A-432F-8C85-8832E302548E}" type="datetime1">
              <a:rPr lang="ru-RU" smtClean="0"/>
              <a:t>20.06.2025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"/>
          <p:cNvSpPr txBox="1">
            <a:spLocks/>
          </p:cNvSpPr>
          <p:nvPr userDrawn="1"/>
        </p:nvSpPr>
        <p:spPr>
          <a:xfrm>
            <a:off x="11730039" y="6483927"/>
            <a:ext cx="461962" cy="37407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5EA53-E373-4181-BADD-D887A19FBCC1}" type="slidenum">
              <a:rPr lang="ru-RU" sz="16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438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723207"/>
            <a:ext cx="10515600" cy="967481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68226-9D71-406F-A7D6-2BDE835DDEA2}" type="datetime1">
              <a:rPr lang="ru-RU" smtClean="0"/>
              <a:t>20.06.2025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Заголовок 1"/>
          <p:cNvSpPr txBox="1">
            <a:spLocks/>
          </p:cNvSpPr>
          <p:nvPr userDrawn="1"/>
        </p:nvSpPr>
        <p:spPr>
          <a:xfrm>
            <a:off x="838200" y="162195"/>
            <a:ext cx="11353800" cy="400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4" name="Номер слайда 1"/>
          <p:cNvSpPr txBox="1">
            <a:spLocks/>
          </p:cNvSpPr>
          <p:nvPr userDrawn="1"/>
        </p:nvSpPr>
        <p:spPr>
          <a:xfrm>
            <a:off x="11730039" y="6483927"/>
            <a:ext cx="461962" cy="37407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5EA53-E373-4181-BADD-D887A19FBCC1}" type="slidenum">
              <a:rPr lang="ru-RU" sz="16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8475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62195"/>
            <a:ext cx="11353800" cy="40011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5C291-F6CF-426F-8EA6-EFA1C9E78DB2}" type="datetime1">
              <a:rPr lang="ru-RU" smtClean="0"/>
              <a:t>20.06.2025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Номер слайда 1"/>
          <p:cNvSpPr txBox="1">
            <a:spLocks/>
          </p:cNvSpPr>
          <p:nvPr userDrawn="1"/>
        </p:nvSpPr>
        <p:spPr>
          <a:xfrm>
            <a:off x="11730039" y="6483927"/>
            <a:ext cx="461962" cy="37407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5EA53-E373-4181-BADD-D887A19FBCC1}" type="slidenum">
              <a:rPr lang="ru-RU" sz="16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8561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324-2CD4-401B-A2C7-9BC51D150EDE}" type="datetime1">
              <a:rPr lang="ru-RU" smtClean="0"/>
              <a:t>20.06.2025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838200" y="162195"/>
            <a:ext cx="11353800" cy="400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9" name="Номер слайда 1"/>
          <p:cNvSpPr txBox="1">
            <a:spLocks/>
          </p:cNvSpPr>
          <p:nvPr userDrawn="1"/>
        </p:nvSpPr>
        <p:spPr>
          <a:xfrm>
            <a:off x="11730039" y="6483927"/>
            <a:ext cx="461962" cy="37407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5EA53-E373-4181-BADD-D887A19FBCC1}" type="slidenum">
              <a:rPr lang="ru-RU" sz="16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838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EA08A-345D-44DB-A494-F24431886EFD}" type="datetime1">
              <a:rPr lang="ru-RU" smtClean="0"/>
              <a:t>20.06.2025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Заголовок 1"/>
          <p:cNvSpPr txBox="1">
            <a:spLocks/>
          </p:cNvSpPr>
          <p:nvPr userDrawn="1"/>
        </p:nvSpPr>
        <p:spPr>
          <a:xfrm>
            <a:off x="838200" y="162195"/>
            <a:ext cx="11353800" cy="400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2" name="Номер слайда 1"/>
          <p:cNvSpPr txBox="1">
            <a:spLocks/>
          </p:cNvSpPr>
          <p:nvPr userDrawn="1"/>
        </p:nvSpPr>
        <p:spPr>
          <a:xfrm>
            <a:off x="11730039" y="6483927"/>
            <a:ext cx="461962" cy="37407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5EA53-E373-4181-BADD-D887A19FBCC1}" type="slidenum">
              <a:rPr lang="ru-RU" sz="16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232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9DCDF-6D35-4092-AA5D-7807B0915A3B}" type="datetime1">
              <a:rPr lang="ru-RU" smtClean="0"/>
              <a:t>20.06.2025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Заголовок 1"/>
          <p:cNvSpPr txBox="1">
            <a:spLocks/>
          </p:cNvSpPr>
          <p:nvPr userDrawn="1"/>
        </p:nvSpPr>
        <p:spPr>
          <a:xfrm>
            <a:off x="838200" y="162195"/>
            <a:ext cx="11353800" cy="400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2" name="Номер слайда 1"/>
          <p:cNvSpPr txBox="1">
            <a:spLocks/>
          </p:cNvSpPr>
          <p:nvPr userDrawn="1"/>
        </p:nvSpPr>
        <p:spPr>
          <a:xfrm>
            <a:off x="11730039" y="6483927"/>
            <a:ext cx="461962" cy="37407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5EA53-E373-4181-BADD-D887A19FBCC1}" type="slidenum">
              <a:rPr lang="ru-RU" sz="16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951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62195"/>
            <a:ext cx="11353800" cy="40011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3C108-2F95-4643-B2A7-A8B06A703CA8}" type="datetime1">
              <a:rPr lang="ru-RU" smtClean="0"/>
              <a:t>20.06.2025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1"/>
          <p:cNvSpPr txBox="1">
            <a:spLocks/>
          </p:cNvSpPr>
          <p:nvPr userDrawn="1"/>
        </p:nvSpPr>
        <p:spPr>
          <a:xfrm>
            <a:off x="11730039" y="6483927"/>
            <a:ext cx="461962" cy="37407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5EA53-E373-4181-BADD-D887A19FBCC1}" type="slidenum">
              <a:rPr lang="ru-RU" sz="16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244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847897"/>
            <a:ext cx="2628900" cy="5329066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847897"/>
            <a:ext cx="7734300" cy="532906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5B1D-0AEB-4151-A63A-B35BCEB0C4B1}" type="datetime1">
              <a:rPr lang="ru-RU" smtClean="0"/>
              <a:t>20.06.2025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Заголовок 1"/>
          <p:cNvSpPr txBox="1">
            <a:spLocks/>
          </p:cNvSpPr>
          <p:nvPr userDrawn="1"/>
        </p:nvSpPr>
        <p:spPr>
          <a:xfrm>
            <a:off x="838200" y="162195"/>
            <a:ext cx="11353800" cy="400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1" name="Номер слайда 1"/>
          <p:cNvSpPr txBox="1">
            <a:spLocks/>
          </p:cNvSpPr>
          <p:nvPr userDrawn="1"/>
        </p:nvSpPr>
        <p:spPr>
          <a:xfrm>
            <a:off x="11730039" y="6483927"/>
            <a:ext cx="461962" cy="37407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5EA53-E373-4181-BADD-D887A19FBCC1}" type="slidenum">
              <a:rPr lang="ru-RU" sz="16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9605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08BA1-9F27-41E0-9820-80EE087E164A}" type="datetimeFigureOut">
              <a:rPr lang="ru-RU" smtClean="0"/>
              <a:t>20.06.2025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50A23-38C0-4FC0-846F-ABDCFD7977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60971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85480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042216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813602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3970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590197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397115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294412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521037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595401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6294863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727692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9052" lnSpcReduction="20000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9052" lnSpcReduction="20000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9052" lnSpcReduction="20000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9052" lnSpcReduction="20000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9052" lnSpcReduction="20000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9052" lnSpcReduction="20000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08583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AC8005-E615-4421-83E1-147E2F93A656}" type="datetime1">
              <a:rPr lang="ru-RU" smtClean="0"/>
              <a:t>20.06.2025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5EA53-E373-4181-BADD-D887A19FBC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6282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ru-RU" sz="4400" b="0" strike="noStrike" spc="-1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solidFill>
                  <a:srgbClr val="000000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solidFill>
                  <a:srgbClr val="000000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Седьмой уровень структуры</a:t>
            </a:r>
          </a:p>
        </p:txBody>
      </p:sp>
    </p:spTree>
    <p:extLst>
      <p:ext uri="{BB962C8B-B14F-4D97-AF65-F5344CB8AC3E}">
        <p14:creationId xmlns:p14="http://schemas.microsoft.com/office/powerpoint/2010/main" val="2313125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27.png"/><Relationship Id="rId7" Type="http://schemas.openxmlformats.org/officeDocument/2006/relationships/image" Target="../media/image4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10" Type="http://schemas.openxmlformats.org/officeDocument/2006/relationships/image" Target="../media/image52.jpeg"/><Relationship Id="rId4" Type="http://schemas.openxmlformats.org/officeDocument/2006/relationships/image" Target="../media/image46.jpeg"/><Relationship Id="rId9" Type="http://schemas.openxmlformats.org/officeDocument/2006/relationships/image" Target="../media/image5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3.jpeg"/><Relationship Id="rId7" Type="http://schemas.openxmlformats.org/officeDocument/2006/relationships/image" Target="../media/image5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10" Type="http://schemas.openxmlformats.org/officeDocument/2006/relationships/image" Target="../media/image60.png"/><Relationship Id="rId4" Type="http://schemas.openxmlformats.org/officeDocument/2006/relationships/image" Target="../media/image54.jpeg"/><Relationship Id="rId9" Type="http://schemas.openxmlformats.org/officeDocument/2006/relationships/image" Target="../media/image5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10" Type="http://schemas.openxmlformats.org/officeDocument/2006/relationships/image" Target="../media/image68.jpeg"/><Relationship Id="rId4" Type="http://schemas.openxmlformats.org/officeDocument/2006/relationships/image" Target="../media/image62.png"/><Relationship Id="rId9" Type="http://schemas.openxmlformats.org/officeDocument/2006/relationships/image" Target="../media/image6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CustomShape 1"/>
          <p:cNvSpPr/>
          <p:nvPr/>
        </p:nvSpPr>
        <p:spPr>
          <a:xfrm>
            <a:off x="1680" y="3114480"/>
            <a:ext cx="12190320" cy="952653"/>
          </a:xfrm>
          <a:prstGeom prst="rect">
            <a:avLst/>
          </a:prstGeom>
          <a:solidFill>
            <a:srgbClr val="DEEBF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/>
            <a:r>
              <a:rPr lang="ru-RU" sz="2800" b="1" cap="all" spc="-1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ИТОГИ </a:t>
            </a:r>
            <a:r>
              <a:rPr lang="ru-RU" sz="2800" b="1" strike="noStrike" cap="all" spc="-1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РЕАЛИЗАЦИИ национальных проектов</a:t>
            </a:r>
          </a:p>
          <a:p>
            <a:pPr algn="ctr"/>
            <a:r>
              <a:rPr lang="ru-RU" sz="2800" b="1" strike="noStrike" cap="all" spc="-1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2019-2024 годах</a:t>
            </a:r>
            <a:endParaRPr lang="ru-RU" sz="2800" b="1" spc="-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198" name="Picture 2" descr="http://gerb.rossel.ru/data/Image/catalog_symb/11.jpg"/>
          <p:cNvPicPr/>
          <p:nvPr/>
        </p:nvPicPr>
        <p:blipFill>
          <a:blip r:embed="rId3"/>
          <a:stretch/>
        </p:blipFill>
        <p:spPr>
          <a:xfrm>
            <a:off x="5433600" y="1127162"/>
            <a:ext cx="1326480" cy="981907"/>
          </a:xfrm>
          <a:prstGeom prst="rect">
            <a:avLst/>
          </a:prstGeom>
          <a:ln w="9360">
            <a:noFill/>
          </a:ln>
        </p:spPr>
      </p:pic>
      <p:sp>
        <p:nvSpPr>
          <p:cNvPr id="199" name="CustomShape 3"/>
          <p:cNvSpPr/>
          <p:nvPr/>
        </p:nvSpPr>
        <p:spPr>
          <a:xfrm>
            <a:off x="3283702" y="2109069"/>
            <a:ext cx="5374440" cy="46021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376092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Свердловская область</a:t>
            </a:r>
            <a:endParaRPr lang="ru-RU" sz="2400" b="0" strike="noStrike" spc="-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5" name="CustomShape 3"/>
          <p:cNvSpPr/>
          <p:nvPr/>
        </p:nvSpPr>
        <p:spPr>
          <a:xfrm>
            <a:off x="5433600" y="5189061"/>
            <a:ext cx="6768099" cy="43088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0" rIns="0" bIns="0" anchor="b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19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spc="-1" dirty="0" smtClean="0">
                <a:latin typeface="Liberation Serif" panose="02020603050405020304" pitchFamily="18" charset="0"/>
                <a:ea typeface="DejaVu Sans"/>
                <a:cs typeface="DejaVu Sans"/>
              </a:rPr>
              <a:t>Каменск-Уральский городской округ</a:t>
            </a:r>
            <a:endParaRPr kumimoji="0" lang="ru-RU" sz="2800" b="0" i="0" u="none" strike="noStrike" kern="1200" cap="none" spc="-1" normalizeH="0" baseline="0" noProof="0" dirty="0">
              <a:ln>
                <a:noFill/>
              </a:ln>
              <a:effectLst/>
              <a:uLnTx/>
              <a:uFillTx/>
              <a:latin typeface="Liberation Serif" panose="02020603050405020304" pitchFamily="18" charset="0"/>
              <a:ea typeface="DejaVu Sans"/>
              <a:cs typeface="DejaVu Sans"/>
            </a:endParaRPr>
          </a:p>
        </p:txBody>
      </p:sp>
    </p:spTree>
    <p:extLst>
      <p:ext uri="{BB962C8B-B14F-4D97-AF65-F5344CB8AC3E}">
        <p14:creationId xmlns:p14="http://schemas.microsoft.com/office/powerpoint/2010/main" val="305769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Подзаголовок 2"/>
          <p:cNvSpPr txBox="1">
            <a:spLocks/>
          </p:cNvSpPr>
          <p:nvPr/>
        </p:nvSpPr>
        <p:spPr>
          <a:xfrm>
            <a:off x="0" y="886634"/>
            <a:ext cx="12188880" cy="47481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lIns="74295" tIns="37148" rIns="74295" bIns="37148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Arial" panose="020B0604020202020204" pitchFamily="34" charset="0"/>
              </a:rPr>
              <a:t>5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Arial" panose="020B0604020202020204" pitchFamily="34" charset="0"/>
              </a:rPr>
              <a:t> НАЦИОНАЛЬНЫХ ЦЕЛЕЙ РАЗВИТИЯ РОССИЙСКОЙ ФЕДЕРАЦИИ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Helvetica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Arial" panose="020B0604020202020204" pitchFamily="34" charset="0"/>
              </a:rPr>
              <a:t>(Указ Президента РФ от 21.07.2020 № 474)</a:t>
            </a:r>
          </a:p>
        </p:txBody>
      </p:sp>
      <p:sp>
        <p:nvSpPr>
          <p:cNvPr id="52" name="Подзаголовок 2"/>
          <p:cNvSpPr txBox="1">
            <a:spLocks/>
          </p:cNvSpPr>
          <p:nvPr/>
        </p:nvSpPr>
        <p:spPr>
          <a:xfrm>
            <a:off x="251111" y="2265458"/>
            <a:ext cx="11202456" cy="27188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lIns="74295" tIns="37148" rIns="74295" bIns="37148" rtlCol="0" anchor="ctr">
            <a:noAutofit/>
          </a:bodyPr>
          <a:lstStyle>
            <a:defPPr>
              <a:defRPr lang="ru-RU"/>
            </a:defPPr>
            <a:lvl1pPr indent="0" algn="ctr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marL="914400" indent="0" algn="ctr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/>
            </a:lvl3pPr>
            <a:lvl4pPr marL="1371600" indent="0" algn="ctr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marL="1828800" indent="0" algn="ctr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marL="2286000" indent="0" algn="ctr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marL="2743200" indent="0" algn="ctr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marL="3200400" indent="0" algn="ctr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marL="3657600" indent="0" algn="ctr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Arial" panose="020B0604020202020204" pitchFamily="34" charset="0"/>
              </a:rPr>
              <a:t>14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Arial" panose="020B0604020202020204" pitchFamily="34" charset="0"/>
              </a:rPr>
              <a:t> НАЦИОНАЛЬНЫХ ПРОЕКТОВ РЕАЛИЗОВАНЫ НА ТЕРРИТОРИИ СВЕРДЛОВСКОЙ ОБЛАСТИ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109" y="3734669"/>
            <a:ext cx="11624044" cy="3079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1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Arial" panose="020B0604020202020204" pitchFamily="34" charset="0"/>
              </a:rPr>
              <a:t>В 2024 году в Свердловской области завершена реализация </a:t>
            </a:r>
            <a:r>
              <a:rPr kumimoji="0" lang="ru-RU" sz="1401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Arial" panose="020B0604020202020204" pitchFamily="34" charset="0"/>
              </a:rPr>
              <a:t>46 РЕГИОНАЛЬНЫХ ПРОЕКТОВ</a:t>
            </a:r>
            <a:endParaRPr kumimoji="0" lang="ru-RU" sz="1401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Helvetica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9" name="Прямоугольник 58">
            <a:extLst>
              <a:ext uri="{FF2B5EF4-FFF2-40B4-BE49-F238E27FC236}">
                <a16:creationId xmlns="" xmlns:a16="http://schemas.microsoft.com/office/drawing/2014/main" id="{F4E9D294-1FEB-4DB7-9EFF-AE8B7F089BA6}"/>
              </a:ext>
            </a:extLst>
          </p:cNvPr>
          <p:cNvSpPr/>
          <p:nvPr/>
        </p:nvSpPr>
        <p:spPr>
          <a:xfrm>
            <a:off x="251109" y="3036509"/>
            <a:ext cx="2005863" cy="234294"/>
          </a:xfrm>
          <a:prstGeom prst="rect">
            <a:avLst/>
          </a:prstGeom>
          <a:solidFill>
            <a:srgbClr val="D7DEFD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15000"/>
              </a:lnSpc>
              <a:spcBef>
                <a:spcPts val="1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 ДЕМОГРАФИЯ</a:t>
            </a:r>
          </a:p>
        </p:txBody>
      </p:sp>
      <p:sp>
        <p:nvSpPr>
          <p:cNvPr id="60" name="Прямоугольник 59">
            <a:extLst>
              <a:ext uri="{FF2B5EF4-FFF2-40B4-BE49-F238E27FC236}">
                <a16:creationId xmlns="" xmlns:a16="http://schemas.microsoft.com/office/drawing/2014/main" id="{F4E9D294-1FEB-4DB7-9EFF-AE8B7F089BA6}"/>
              </a:ext>
            </a:extLst>
          </p:cNvPr>
          <p:cNvSpPr/>
          <p:nvPr/>
        </p:nvSpPr>
        <p:spPr>
          <a:xfrm>
            <a:off x="2485742" y="2627760"/>
            <a:ext cx="1116000" cy="234294"/>
          </a:xfrm>
          <a:prstGeom prst="rect">
            <a:avLst/>
          </a:prstGeom>
          <a:solidFill>
            <a:srgbClr val="ABBAFB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15000"/>
              </a:lnSpc>
              <a:spcBef>
                <a:spcPts val="1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 ОБРАЗОВАНИЕ</a:t>
            </a:r>
          </a:p>
        </p:txBody>
      </p:sp>
      <p:sp>
        <p:nvSpPr>
          <p:cNvPr id="61" name="Прямоугольник 60">
            <a:extLst>
              <a:ext uri="{FF2B5EF4-FFF2-40B4-BE49-F238E27FC236}">
                <a16:creationId xmlns="" xmlns:a16="http://schemas.microsoft.com/office/drawing/2014/main" id="{F4E9D294-1FEB-4DB7-9EFF-AE8B7F089BA6}"/>
              </a:ext>
            </a:extLst>
          </p:cNvPr>
          <p:cNvSpPr/>
          <p:nvPr/>
        </p:nvSpPr>
        <p:spPr>
          <a:xfrm>
            <a:off x="3689537" y="2627760"/>
            <a:ext cx="1353802" cy="234294"/>
          </a:xfrm>
          <a:prstGeom prst="rect">
            <a:avLst/>
          </a:prstGeom>
          <a:solidFill>
            <a:srgbClr val="ABBAFB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15000"/>
              </a:lnSpc>
              <a:spcBef>
                <a:spcPts val="1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КУЛЬТУРА</a:t>
            </a:r>
          </a:p>
        </p:txBody>
      </p:sp>
      <p:sp>
        <p:nvSpPr>
          <p:cNvPr id="62" name="Прямоугольник 61">
            <a:extLst>
              <a:ext uri="{FF2B5EF4-FFF2-40B4-BE49-F238E27FC236}">
                <a16:creationId xmlns="" xmlns:a16="http://schemas.microsoft.com/office/drawing/2014/main" id="{F4E9D294-1FEB-4DB7-9EFF-AE8B7F089BA6}"/>
              </a:ext>
            </a:extLst>
          </p:cNvPr>
          <p:cNvSpPr/>
          <p:nvPr/>
        </p:nvSpPr>
        <p:spPr>
          <a:xfrm>
            <a:off x="251109" y="2627760"/>
            <a:ext cx="2005863" cy="234294"/>
          </a:xfrm>
          <a:prstGeom prst="rect">
            <a:avLst/>
          </a:prstGeom>
          <a:solidFill>
            <a:srgbClr val="D7DEFD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15000"/>
              </a:lnSpc>
              <a:spcBef>
                <a:spcPts val="1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 ЗДРАВООХРАНЕНИЕ</a:t>
            </a:r>
          </a:p>
        </p:txBody>
      </p:sp>
      <p:sp>
        <p:nvSpPr>
          <p:cNvPr id="64" name="Прямоугольник 63">
            <a:extLst>
              <a:ext uri="{FF2B5EF4-FFF2-40B4-BE49-F238E27FC236}">
                <a16:creationId xmlns="" xmlns:a16="http://schemas.microsoft.com/office/drawing/2014/main" id="{F4E9D294-1FEB-4DB7-9EFF-AE8B7F089BA6}"/>
              </a:ext>
            </a:extLst>
          </p:cNvPr>
          <p:cNvSpPr/>
          <p:nvPr/>
        </p:nvSpPr>
        <p:spPr>
          <a:xfrm>
            <a:off x="8294042" y="3004335"/>
            <a:ext cx="432000" cy="282769"/>
          </a:xfrm>
          <a:prstGeom prst="rect">
            <a:avLst/>
          </a:prstGeom>
          <a:solidFill>
            <a:srgbClr val="DFE5FD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50000"/>
              </a:lnSpc>
              <a:spcBef>
                <a:spcPts val="1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 БКД</a:t>
            </a:r>
          </a:p>
        </p:txBody>
      </p:sp>
      <p:sp>
        <p:nvSpPr>
          <p:cNvPr id="65" name="Прямоугольник 64">
            <a:extLst>
              <a:ext uri="{FF2B5EF4-FFF2-40B4-BE49-F238E27FC236}">
                <a16:creationId xmlns="" xmlns:a16="http://schemas.microsoft.com/office/drawing/2014/main" id="{F4E9D294-1FEB-4DB7-9EFF-AE8B7F089BA6}"/>
              </a:ext>
            </a:extLst>
          </p:cNvPr>
          <p:cNvSpPr/>
          <p:nvPr/>
        </p:nvSpPr>
        <p:spPr>
          <a:xfrm>
            <a:off x="8294823" y="2624725"/>
            <a:ext cx="1886267" cy="234294"/>
          </a:xfrm>
          <a:prstGeom prst="rect">
            <a:avLst/>
          </a:prstGeom>
          <a:solidFill>
            <a:srgbClr val="DFE5FD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15000"/>
              </a:lnSpc>
              <a:spcBef>
                <a:spcPts val="1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 ЖИЛЬЕ И ГОРОДСКАЯ СРЕДА</a:t>
            </a:r>
          </a:p>
        </p:txBody>
      </p:sp>
      <p:sp>
        <p:nvSpPr>
          <p:cNvPr id="66" name="Прямоугольник 65">
            <a:extLst>
              <a:ext uri="{FF2B5EF4-FFF2-40B4-BE49-F238E27FC236}">
                <a16:creationId xmlns="" xmlns:a16="http://schemas.microsoft.com/office/drawing/2014/main" id="{F4E9D294-1FEB-4DB7-9EFF-AE8B7F089BA6}"/>
              </a:ext>
            </a:extLst>
          </p:cNvPr>
          <p:cNvSpPr/>
          <p:nvPr/>
        </p:nvSpPr>
        <p:spPr>
          <a:xfrm>
            <a:off x="9315861" y="3019294"/>
            <a:ext cx="860411" cy="282769"/>
          </a:xfrm>
          <a:prstGeom prst="rect">
            <a:avLst/>
          </a:prstGeom>
          <a:solidFill>
            <a:srgbClr val="DFE5FD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50000"/>
              </a:lnSpc>
              <a:spcBef>
                <a:spcPts val="1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 ЭКОЛОГИЯ</a:t>
            </a:r>
          </a:p>
        </p:txBody>
      </p:sp>
      <p:sp>
        <p:nvSpPr>
          <p:cNvPr id="67" name="Прямоугольник 66">
            <a:extLst>
              <a:ext uri="{FF2B5EF4-FFF2-40B4-BE49-F238E27FC236}">
                <a16:creationId xmlns="" xmlns:a16="http://schemas.microsoft.com/office/drawing/2014/main" id="{F4E9D294-1FEB-4DB7-9EFF-AE8B7F089BA6}"/>
              </a:ext>
            </a:extLst>
          </p:cNvPr>
          <p:cNvSpPr/>
          <p:nvPr/>
        </p:nvSpPr>
        <p:spPr>
          <a:xfrm>
            <a:off x="5281861" y="3097565"/>
            <a:ext cx="1668554" cy="331500"/>
          </a:xfrm>
          <a:prstGeom prst="rect">
            <a:avLst/>
          </a:prstGeom>
          <a:solidFill>
            <a:srgbClr val="C0CBFC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 anchorCtr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ts val="100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ПРОИЗВОДИТЕЛЬНОСТЬ ТРУДА</a:t>
            </a:r>
          </a:p>
        </p:txBody>
      </p:sp>
      <p:sp>
        <p:nvSpPr>
          <p:cNvPr id="68" name="Прямоугольник 67">
            <a:extLst>
              <a:ext uri="{FF2B5EF4-FFF2-40B4-BE49-F238E27FC236}">
                <a16:creationId xmlns="" xmlns:a16="http://schemas.microsoft.com/office/drawing/2014/main" id="{F4E9D294-1FEB-4DB7-9EFF-AE8B7F089BA6}"/>
              </a:ext>
            </a:extLst>
          </p:cNvPr>
          <p:cNvSpPr/>
          <p:nvPr/>
        </p:nvSpPr>
        <p:spPr>
          <a:xfrm>
            <a:off x="5281861" y="2642848"/>
            <a:ext cx="2637475" cy="331500"/>
          </a:xfrm>
          <a:prstGeom prst="rect">
            <a:avLst/>
          </a:prstGeom>
          <a:solidFill>
            <a:srgbClr val="C0CBFC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 anchorCtr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ts val="100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МЕЖДУНАРОДНАЯ КООПЕРАЦИЯ </a:t>
            </a:r>
          </a:p>
          <a:p>
            <a:pPr marL="0" marR="0" lvl="0" indent="0" algn="ctr" defTabSz="914400" rtl="0" eaLnBrk="0" fontAlgn="auto" latinLnBrk="0" hangingPunct="0">
              <a:lnSpc>
                <a:spcPts val="100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И ЭКСПОРТ</a:t>
            </a:r>
          </a:p>
        </p:txBody>
      </p:sp>
      <p:sp>
        <p:nvSpPr>
          <p:cNvPr id="69" name="Прямоугольник 68">
            <a:extLst>
              <a:ext uri="{FF2B5EF4-FFF2-40B4-BE49-F238E27FC236}">
                <a16:creationId xmlns="" xmlns:a16="http://schemas.microsoft.com/office/drawing/2014/main" id="{F4E9D294-1FEB-4DB7-9EFF-AE8B7F089BA6}"/>
              </a:ext>
            </a:extLst>
          </p:cNvPr>
          <p:cNvSpPr/>
          <p:nvPr/>
        </p:nvSpPr>
        <p:spPr>
          <a:xfrm>
            <a:off x="6995190" y="3094079"/>
            <a:ext cx="924145" cy="282769"/>
          </a:xfrm>
          <a:prstGeom prst="rect">
            <a:avLst/>
          </a:prstGeom>
          <a:solidFill>
            <a:srgbClr val="C0CBFC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50000"/>
              </a:lnSpc>
              <a:spcBef>
                <a:spcPts val="1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 МСП</a:t>
            </a:r>
          </a:p>
        </p:txBody>
      </p:sp>
      <p:sp>
        <p:nvSpPr>
          <p:cNvPr id="70" name="Прямоугольник 69">
            <a:extLst>
              <a:ext uri="{FF2B5EF4-FFF2-40B4-BE49-F238E27FC236}">
                <a16:creationId xmlns="" xmlns:a16="http://schemas.microsoft.com/office/drawing/2014/main" id="{F4E9D294-1FEB-4DB7-9EFF-AE8B7F089BA6}"/>
              </a:ext>
            </a:extLst>
          </p:cNvPr>
          <p:cNvSpPr/>
          <p:nvPr/>
        </p:nvSpPr>
        <p:spPr>
          <a:xfrm>
            <a:off x="10582727" y="2627071"/>
            <a:ext cx="1296000" cy="587980"/>
          </a:xfrm>
          <a:prstGeom prst="rect">
            <a:avLst/>
          </a:prstGeom>
          <a:solidFill>
            <a:srgbClr val="BBC7FB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ts val="100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 ЦИФРОВАЯ ЭКОНОМИКА</a:t>
            </a:r>
          </a:p>
          <a:p>
            <a:pPr marL="0" marR="0" lvl="0" indent="0" algn="ctr" defTabSz="914400" rtl="0" eaLnBrk="0" fontAlgn="auto" latinLnBrk="0" hangingPunct="0">
              <a:lnSpc>
                <a:spcPts val="100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РОССИЙСКОЙ ФЕДЕРАЦИИ</a:t>
            </a:r>
          </a:p>
        </p:txBody>
      </p:sp>
      <p:sp>
        <p:nvSpPr>
          <p:cNvPr id="71" name="Прямоугольник 70">
            <a:extLst>
              <a:ext uri="{FF2B5EF4-FFF2-40B4-BE49-F238E27FC236}">
                <a16:creationId xmlns="" xmlns:a16="http://schemas.microsoft.com/office/drawing/2014/main" id="{F4E9D294-1FEB-4DB7-9EFF-AE8B7F089BA6}"/>
              </a:ext>
            </a:extLst>
          </p:cNvPr>
          <p:cNvSpPr/>
          <p:nvPr/>
        </p:nvSpPr>
        <p:spPr>
          <a:xfrm>
            <a:off x="2482130" y="2910963"/>
            <a:ext cx="2561209" cy="331500"/>
          </a:xfrm>
          <a:prstGeom prst="rect">
            <a:avLst/>
          </a:prstGeom>
          <a:solidFill>
            <a:srgbClr val="ABBAFB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ts val="100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ТУРИЗМ И ИНДУСТРИЯ ГОСТЕПРИИМСТВА</a:t>
            </a:r>
            <a:endParaRPr kumimoji="0" lang="ru-RU" altLang="ru-RU" sz="9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Helvetica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2488676" y="1446211"/>
            <a:ext cx="2554664" cy="701358"/>
          </a:xfrm>
          <a:prstGeom prst="rect">
            <a:avLst/>
          </a:prstGeom>
          <a:solidFill>
            <a:srgbClr val="ABBAFB"/>
          </a:solidFill>
          <a:ln>
            <a:solidFill>
              <a:srgbClr val="1C47F3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Возможности</a:t>
            </a:r>
            <a:b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для самореализации</a:t>
            </a:r>
            <a:b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и развития талантов</a:t>
            </a:r>
          </a:p>
        </p:txBody>
      </p:sp>
      <p:sp>
        <p:nvSpPr>
          <p:cNvPr id="73" name="Прямоугольник 72"/>
          <p:cNvSpPr/>
          <p:nvPr/>
        </p:nvSpPr>
        <p:spPr>
          <a:xfrm>
            <a:off x="8294042" y="1449866"/>
            <a:ext cx="1882230" cy="702000"/>
          </a:xfrm>
          <a:prstGeom prst="rect">
            <a:avLst/>
          </a:prstGeom>
          <a:solidFill>
            <a:srgbClr val="DFE5FD"/>
          </a:solidFill>
          <a:ln>
            <a:solidFill>
              <a:srgbClr val="1C47F3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Комфортная</a:t>
            </a:r>
            <a:b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и безопасная среда</a:t>
            </a:r>
            <a:b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для жизни</a:t>
            </a:r>
          </a:p>
        </p:txBody>
      </p:sp>
      <p:sp>
        <p:nvSpPr>
          <p:cNvPr id="74" name="Прямоугольник 73"/>
          <p:cNvSpPr/>
          <p:nvPr/>
        </p:nvSpPr>
        <p:spPr>
          <a:xfrm>
            <a:off x="5281862" y="1439343"/>
            <a:ext cx="2637475" cy="702000"/>
          </a:xfrm>
          <a:prstGeom prst="rect">
            <a:avLst/>
          </a:prstGeom>
          <a:solidFill>
            <a:srgbClr val="C0CBFC"/>
          </a:solidFill>
          <a:ln>
            <a:solidFill>
              <a:srgbClr val="1C47F3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65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Достойный, эффективный труд и успешное предпринимательство</a:t>
            </a:r>
          </a:p>
        </p:txBody>
      </p:sp>
      <p:sp>
        <p:nvSpPr>
          <p:cNvPr id="75" name="Прямоугольник 74"/>
          <p:cNvSpPr/>
          <p:nvPr/>
        </p:nvSpPr>
        <p:spPr>
          <a:xfrm>
            <a:off x="10579153" y="1454611"/>
            <a:ext cx="1296000" cy="700889"/>
          </a:xfrm>
          <a:prstGeom prst="rect">
            <a:avLst/>
          </a:prstGeom>
          <a:solidFill>
            <a:srgbClr val="BBC7FB"/>
          </a:solidFill>
          <a:ln>
            <a:solidFill>
              <a:srgbClr val="1C47F3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Цифровая трансформация</a:t>
            </a:r>
          </a:p>
        </p:txBody>
      </p:sp>
      <p:sp>
        <p:nvSpPr>
          <p:cNvPr id="76" name="Прямоугольник 75"/>
          <p:cNvSpPr/>
          <p:nvPr/>
        </p:nvSpPr>
        <p:spPr>
          <a:xfrm>
            <a:off x="251110" y="1449445"/>
            <a:ext cx="2005864" cy="691639"/>
          </a:xfrm>
          <a:prstGeom prst="rect">
            <a:avLst/>
          </a:prstGeom>
          <a:solidFill>
            <a:srgbClr val="D7DEFD"/>
          </a:solidFill>
          <a:ln>
            <a:solidFill>
              <a:srgbClr val="1C47F3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Сохранение населения, здоровье</a:t>
            </a:r>
            <a:b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и благополучие людей</a:t>
            </a:r>
          </a:p>
        </p:txBody>
      </p:sp>
      <p:sp>
        <p:nvSpPr>
          <p:cNvPr id="103" name="CustomShape 17"/>
          <p:cNvSpPr/>
          <p:nvPr/>
        </p:nvSpPr>
        <p:spPr>
          <a:xfrm>
            <a:off x="708349" y="4161362"/>
            <a:ext cx="4428158" cy="28449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9158" tIns="49433" rIns="99158" bIns="49433" anchor="t">
            <a:spAutoFit/>
          </a:bodyPr>
          <a:lstStyle/>
          <a:p>
            <a:pPr marL="0" marR="0" lvl="0" indent="0" algn="ctr" defTabSz="7430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-25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/>
                <a:cs typeface="Times New Roman" panose="02020603050405020304" pitchFamily="18" charset="0"/>
              </a:rPr>
              <a:t>Финансирование национальных проектов, млрд. рублей</a:t>
            </a:r>
            <a:endParaRPr kumimoji="0" lang="ru-RU" sz="1200" b="0" i="0" u="none" strike="noStrike" kern="1200" cap="none" spc="-1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Helvetica"/>
              <a:ea typeface="DejaVu Sans"/>
              <a:cs typeface="Times New Roman" panose="02020603050405020304" pitchFamily="18" charset="0"/>
            </a:endParaRPr>
          </a:p>
        </p:txBody>
      </p:sp>
      <p:grpSp>
        <p:nvGrpSpPr>
          <p:cNvPr id="105" name="Group 18"/>
          <p:cNvGrpSpPr/>
          <p:nvPr/>
        </p:nvGrpSpPr>
        <p:grpSpPr>
          <a:xfrm>
            <a:off x="711698" y="4680523"/>
            <a:ext cx="4602905" cy="1729680"/>
            <a:chOff x="1048680" y="4478955"/>
            <a:chExt cx="5637960" cy="2093925"/>
          </a:xfrm>
        </p:grpSpPr>
        <p:graphicFrame>
          <p:nvGraphicFramePr>
            <p:cNvPr id="107" name="Диаграмма 97"/>
            <p:cNvGraphicFramePr/>
            <p:nvPr>
              <p:extLst/>
            </p:nvPr>
          </p:nvGraphicFramePr>
          <p:xfrm>
            <a:off x="1048680" y="4549320"/>
            <a:ext cx="5637960" cy="202356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15" name="CustomShape 19"/>
            <p:cNvSpPr/>
            <p:nvPr/>
          </p:nvSpPr>
          <p:spPr>
            <a:xfrm>
              <a:off x="4956696" y="4624051"/>
              <a:ext cx="576723" cy="275838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73125" tIns="36562" rIns="73125" bIns="36562" anchor="t">
              <a:spAutoFit/>
            </a:bodyPr>
            <a:lstStyle/>
            <a:p>
              <a:pPr marL="0" marR="0" lvl="0" indent="0" algn="ctr" defTabSz="7430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01" b="1" i="0" u="none" strike="noStrike" kern="1200" cap="none" spc="-1" normalizeH="0" baseline="0" noProof="0" dirty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Helvetica"/>
                  <a:ea typeface="Verdana"/>
                  <a:cs typeface="Times New Roman" panose="02020603050405020304" pitchFamily="18" charset="0"/>
                </a:rPr>
                <a:t>41,77</a:t>
              </a:r>
              <a:endParaRPr kumimoji="0" lang="ru-RU" sz="1001" b="0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DejaVu Sans"/>
                <a:cs typeface="Times New Roman" panose="02020603050405020304" pitchFamily="18" charset="0"/>
              </a:endParaRPr>
            </a:p>
          </p:txBody>
        </p:sp>
        <p:sp>
          <p:nvSpPr>
            <p:cNvPr id="121" name="CustomShape 20"/>
            <p:cNvSpPr/>
            <p:nvPr/>
          </p:nvSpPr>
          <p:spPr>
            <a:xfrm>
              <a:off x="4157175" y="4478955"/>
              <a:ext cx="488522" cy="275838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73125" tIns="36562" rIns="73125" bIns="36562" anchor="t">
              <a:spAutoFit/>
            </a:bodyPr>
            <a:lstStyle/>
            <a:p>
              <a:pPr marL="0" marR="0" lvl="0" indent="0" algn="ctr" defTabSz="7430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01" b="1" i="0" u="none" strike="noStrike" kern="1200" cap="none" spc="-1" normalizeH="0" baseline="0" noProof="0" dirty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Helvetica"/>
                  <a:ea typeface="Verdana"/>
                  <a:cs typeface="Times New Roman" panose="02020603050405020304" pitchFamily="18" charset="0"/>
                </a:rPr>
                <a:t>46,7</a:t>
              </a:r>
              <a:endParaRPr kumimoji="0" lang="ru-RU" sz="1001" b="0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DejaVu Sans"/>
                <a:cs typeface="Times New Roman" panose="02020603050405020304" pitchFamily="18" charset="0"/>
              </a:endParaRPr>
            </a:p>
          </p:txBody>
        </p:sp>
        <p:sp>
          <p:nvSpPr>
            <p:cNvPr id="122" name="CustomShape 21"/>
            <p:cNvSpPr/>
            <p:nvPr/>
          </p:nvSpPr>
          <p:spPr>
            <a:xfrm>
              <a:off x="3288232" y="4624051"/>
              <a:ext cx="576723" cy="275838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73125" tIns="36562" rIns="73125" bIns="36562" anchor="t">
              <a:spAutoFit/>
            </a:bodyPr>
            <a:lstStyle/>
            <a:p>
              <a:pPr marL="0" marR="0" lvl="0" indent="0" algn="l" defTabSz="7430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01" b="1" i="0" u="none" strike="noStrike" kern="1200" cap="none" spc="-1" normalizeH="0" baseline="0" noProof="0" dirty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Helvetica"/>
                  <a:ea typeface="Verdana"/>
                  <a:cs typeface="Times New Roman" panose="02020603050405020304" pitchFamily="18" charset="0"/>
                </a:rPr>
                <a:t>41,77</a:t>
              </a:r>
              <a:endParaRPr kumimoji="0" lang="ru-RU" sz="1001" b="0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DejaVu Sans"/>
                <a:cs typeface="Times New Roman" panose="02020603050405020304" pitchFamily="18" charset="0"/>
              </a:endParaRPr>
            </a:p>
          </p:txBody>
        </p:sp>
        <p:sp>
          <p:nvSpPr>
            <p:cNvPr id="123" name="CustomShape 22"/>
            <p:cNvSpPr/>
            <p:nvPr/>
          </p:nvSpPr>
          <p:spPr>
            <a:xfrm>
              <a:off x="2431567" y="4672689"/>
              <a:ext cx="576723" cy="275838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73125" tIns="36562" rIns="73125" bIns="36562" anchor="t">
              <a:spAutoFit/>
            </a:bodyPr>
            <a:lstStyle/>
            <a:p>
              <a:pPr marL="0" marR="0" lvl="0" indent="0" algn="ctr" defTabSz="7430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01" b="1" i="0" u="none" strike="noStrike" kern="1200" cap="none" spc="-1" normalizeH="0" baseline="0" noProof="0" dirty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Helvetica"/>
                  <a:ea typeface="Verdana"/>
                  <a:cs typeface="Times New Roman" panose="02020603050405020304" pitchFamily="18" charset="0"/>
                </a:rPr>
                <a:t>38,11</a:t>
              </a:r>
              <a:endParaRPr kumimoji="0" lang="ru-RU" sz="1001" b="0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DejaVu Sans"/>
                <a:cs typeface="Times New Roman" panose="02020603050405020304" pitchFamily="18" charset="0"/>
              </a:endParaRPr>
            </a:p>
          </p:txBody>
        </p:sp>
        <p:sp>
          <p:nvSpPr>
            <p:cNvPr id="124" name="CustomShape 23"/>
            <p:cNvSpPr/>
            <p:nvPr/>
          </p:nvSpPr>
          <p:spPr>
            <a:xfrm>
              <a:off x="1584654" y="4825886"/>
              <a:ext cx="576723" cy="275838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73125" tIns="36562" rIns="73125" bIns="36562" anchor="t">
              <a:spAutoFit/>
            </a:bodyPr>
            <a:lstStyle/>
            <a:p>
              <a:pPr marL="0" marR="0" lvl="0" indent="0" algn="ctr" defTabSz="7430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01" b="1" i="0" u="none" strike="noStrike" kern="1200" cap="none" spc="-1" normalizeH="0" baseline="0" noProof="0" dirty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Helvetica"/>
                  <a:ea typeface="Verdana"/>
                  <a:cs typeface="Times New Roman" panose="02020603050405020304" pitchFamily="18" charset="0"/>
                </a:rPr>
                <a:t>31,86</a:t>
              </a:r>
              <a:endParaRPr kumimoji="0" lang="ru-RU" sz="1001" b="0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DejaVu Sans"/>
                <a:cs typeface="Times New Roman" panose="02020603050405020304" pitchFamily="18" charset="0"/>
              </a:endParaRPr>
            </a:p>
          </p:txBody>
        </p:sp>
      </p:grpSp>
      <p:sp>
        <p:nvSpPr>
          <p:cNvPr id="45" name="CustomShape 31"/>
          <p:cNvSpPr/>
          <p:nvPr/>
        </p:nvSpPr>
        <p:spPr>
          <a:xfrm>
            <a:off x="251109" y="6441816"/>
            <a:ext cx="11624044" cy="38161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3125" tIns="36562" rIns="73125" bIns="36562" anchor="t">
            <a:spAutoFit/>
          </a:bodyPr>
          <a:lstStyle/>
          <a:p>
            <a:pPr marL="0" marR="0" lvl="0" indent="0" algn="just" defTabSz="7430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/>
                <a:cs typeface="Times New Roman" panose="02020603050405020304" pitchFamily="18" charset="0"/>
              </a:rPr>
              <a:t>* – проект «Кампус УрФУ – центр цифровой трансформации» (в рамках национального проекта «Наука и университеты») реализовывался</a:t>
            </a:r>
            <a:br>
              <a:rPr kumimoji="0" lang="ru-RU" sz="1000" b="0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/>
                <a:cs typeface="Times New Roman" panose="02020603050405020304" pitchFamily="18" charset="0"/>
              </a:rPr>
            </a:br>
            <a:r>
              <a:rPr kumimoji="0" lang="ru-RU" sz="1000" b="0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/>
                <a:cs typeface="Times New Roman" panose="02020603050405020304" pitchFamily="18" charset="0"/>
              </a:rPr>
              <a:t>без соглашения с Министерством науки и высшего образования Российской Федерации</a:t>
            </a:r>
            <a:endParaRPr kumimoji="0" lang="ru-RU" sz="1000" b="0" i="0" u="none" strike="noStrike" kern="1200" cap="none" spc="-1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Helvetica"/>
              <a:ea typeface="DejaVu Sans"/>
              <a:cs typeface="Times New Roman" panose="02020603050405020304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5770370" y="4129553"/>
            <a:ext cx="3252206" cy="284693"/>
          </a:xfrm>
          <a:prstGeom prst="rect">
            <a:avLst/>
          </a:prstGeom>
          <a:noFill/>
        </p:spPr>
        <p:txBody>
          <a:bodyPr wrap="square" lIns="99060" tIns="49530" rIns="99060" bIns="49530">
            <a:spAutoFit/>
          </a:bodyPr>
          <a:lstStyle/>
          <a:p>
            <a:pPr marL="0" marR="0" lvl="0" indent="0" algn="ctr" defTabSz="7430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-22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Times New Roman" panose="02020603050405020304" pitchFamily="18" charset="0"/>
              </a:rPr>
              <a:t>Уровень кассового исполнения, 2024 год</a:t>
            </a:r>
          </a:p>
        </p:txBody>
      </p:sp>
      <p:sp>
        <p:nvSpPr>
          <p:cNvPr id="47" name="CustomShape 32"/>
          <p:cNvSpPr/>
          <p:nvPr/>
        </p:nvSpPr>
        <p:spPr>
          <a:xfrm>
            <a:off x="6080049" y="5361599"/>
            <a:ext cx="1134608" cy="31811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0238" rIns="0" bIns="0">
            <a:spAutoFit/>
          </a:bodyPr>
          <a:lstStyle/>
          <a:p>
            <a:pPr marL="10238" marR="0" lvl="0" indent="0" algn="l" defTabSz="914400" rtl="0" eaLnBrk="1" fontAlgn="auto" latinLnBrk="0" hangingPunct="1">
              <a:lnSpc>
                <a:spcPct val="100000"/>
              </a:lnSpc>
              <a:spcBef>
                <a:spcPts val="8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Liberation Serif" panose="02020603050405020304" pitchFamily="18" charset="0"/>
                <a:cs typeface="Times New Roman" panose="02020603050405020304" pitchFamily="18" charset="0"/>
              </a:rPr>
              <a:t>92,1%</a:t>
            </a:r>
          </a:p>
        </p:txBody>
      </p:sp>
      <p:sp>
        <p:nvSpPr>
          <p:cNvPr id="48" name="CustomShape 4"/>
          <p:cNvSpPr/>
          <p:nvPr/>
        </p:nvSpPr>
        <p:spPr>
          <a:xfrm>
            <a:off x="6761318" y="5433138"/>
            <a:ext cx="2413563" cy="25850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3125" tIns="36562" rIns="73125" bIns="36562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ru-RU" sz="1200" b="1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Liberation Serif" panose="02020603050405020304" pitchFamily="18" charset="0"/>
                <a:cs typeface="Times New Roman" panose="02020603050405020304" pitchFamily="18" charset="0"/>
              </a:rPr>
              <a:t>Среднее значение по РФ</a:t>
            </a:r>
            <a:endParaRPr kumimoji="0" lang="ru-RU" sz="1200" b="0" i="0" u="none" strike="noStrike" kern="1200" cap="none" spc="-1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Helvetica"/>
              <a:ea typeface="Liberation Serif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CustomShape 5"/>
          <p:cNvSpPr/>
          <p:nvPr/>
        </p:nvSpPr>
        <p:spPr>
          <a:xfrm>
            <a:off x="6566405" y="5784631"/>
            <a:ext cx="2607042" cy="25850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3125" tIns="36562" rIns="73125" bIns="36562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ru-RU" sz="1200" b="1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Liberation Serif" panose="02020603050405020304" pitchFamily="18" charset="0"/>
                <a:cs typeface="Times New Roman" panose="02020603050405020304" pitchFamily="18" charset="0"/>
              </a:rPr>
              <a:t>Среднее значение по УрФО</a:t>
            </a:r>
            <a:endParaRPr kumimoji="0" lang="ru-RU" sz="1200" b="0" i="0" u="none" strike="noStrike" kern="1200" cap="none" spc="-1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Helvetica"/>
              <a:ea typeface="Liberation Serif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CustomShape 33"/>
          <p:cNvSpPr/>
          <p:nvPr/>
        </p:nvSpPr>
        <p:spPr>
          <a:xfrm>
            <a:off x="6080049" y="5715295"/>
            <a:ext cx="1134608" cy="31811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0238" rIns="0" bIns="0">
            <a:spAutoFit/>
          </a:bodyPr>
          <a:lstStyle/>
          <a:p>
            <a:pPr marL="10238" marR="0" lvl="0" indent="0" algn="l" defTabSz="914400" rtl="0" eaLnBrk="1" fontAlgn="auto" latinLnBrk="0" hangingPunct="1">
              <a:lnSpc>
                <a:spcPct val="100000"/>
              </a:lnSpc>
              <a:spcBef>
                <a:spcPts val="8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Liberation Serif" panose="02020603050405020304" pitchFamily="18" charset="0"/>
                <a:cs typeface="Times New Roman" panose="02020603050405020304" pitchFamily="18" charset="0"/>
              </a:rPr>
              <a:t>94%</a:t>
            </a:r>
          </a:p>
        </p:txBody>
      </p:sp>
      <p:sp>
        <p:nvSpPr>
          <p:cNvPr id="51" name="CustomShape 32"/>
          <p:cNvSpPr/>
          <p:nvPr/>
        </p:nvSpPr>
        <p:spPr>
          <a:xfrm>
            <a:off x="6918763" y="4471439"/>
            <a:ext cx="1582962" cy="5027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10238" rIns="0" bIns="0">
            <a:spAutoFit/>
          </a:bodyPr>
          <a:lstStyle/>
          <a:p>
            <a:pPr marL="10238" marR="0" lvl="0" indent="0" algn="l" defTabSz="914400" rtl="0" eaLnBrk="1" fontAlgn="auto" latinLnBrk="0" hangingPunct="1">
              <a:lnSpc>
                <a:spcPct val="100000"/>
              </a:lnSpc>
              <a:spcBef>
                <a:spcPts val="8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Liberation Serif" panose="02020603050405020304" pitchFamily="18" charset="0"/>
                <a:cs typeface="Times New Roman" panose="02020603050405020304" pitchFamily="18" charset="0"/>
              </a:rPr>
              <a:t>95,2%</a:t>
            </a:r>
          </a:p>
        </p:txBody>
      </p:sp>
      <p:sp>
        <p:nvSpPr>
          <p:cNvPr id="53" name="CustomShape 32"/>
          <p:cNvSpPr/>
          <p:nvPr/>
        </p:nvSpPr>
        <p:spPr>
          <a:xfrm>
            <a:off x="6096815" y="4949279"/>
            <a:ext cx="1299658" cy="28746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10238" rIns="0" bIns="0">
            <a:spAutoFit/>
          </a:bodyPr>
          <a:lstStyle/>
          <a:p>
            <a:pPr marL="10238" marR="0" lvl="0" indent="0" algn="l" defTabSz="914400" rtl="0" eaLnBrk="1" fontAlgn="auto" latinLnBrk="0" hangingPunct="1">
              <a:lnSpc>
                <a:spcPct val="100000"/>
              </a:lnSpc>
              <a:spcBef>
                <a:spcPts val="8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1" b="1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Liberation Serif" panose="02020603050405020304" pitchFamily="18" charset="0"/>
                <a:cs typeface="Times New Roman" panose="02020603050405020304" pitchFamily="18" charset="0"/>
              </a:rPr>
              <a:t>ФБ – 91%</a:t>
            </a:r>
          </a:p>
        </p:txBody>
      </p:sp>
      <p:sp>
        <p:nvSpPr>
          <p:cNvPr id="54" name="CustomShape 32"/>
          <p:cNvSpPr/>
          <p:nvPr/>
        </p:nvSpPr>
        <p:spPr>
          <a:xfrm>
            <a:off x="7539880" y="4944302"/>
            <a:ext cx="1307015" cy="28746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10238" rIns="0" bIns="0">
            <a:spAutoFit/>
          </a:bodyPr>
          <a:lstStyle/>
          <a:p>
            <a:pPr marL="10238" marR="0" lvl="0" indent="0" algn="l" defTabSz="914400" rtl="0" eaLnBrk="1" fontAlgn="auto" latinLnBrk="0" hangingPunct="1">
              <a:lnSpc>
                <a:spcPct val="100000"/>
              </a:lnSpc>
              <a:spcBef>
                <a:spcPts val="8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1" b="1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Liberation Serif" panose="02020603050405020304" pitchFamily="18" charset="0"/>
                <a:cs typeface="Times New Roman" panose="02020603050405020304" pitchFamily="18" charset="0"/>
              </a:rPr>
              <a:t>ОБ – 98,5%</a:t>
            </a:r>
          </a:p>
        </p:txBody>
      </p:sp>
      <p:sp>
        <p:nvSpPr>
          <p:cNvPr id="55" name="Скругленный прямоугольник 54"/>
          <p:cNvSpPr/>
          <p:nvPr/>
        </p:nvSpPr>
        <p:spPr>
          <a:xfrm>
            <a:off x="5913818" y="4471443"/>
            <a:ext cx="3002914" cy="815297"/>
          </a:xfrm>
          <a:prstGeom prst="roundRect">
            <a:avLst/>
          </a:prstGeom>
          <a:noFill/>
          <a:ln w="28575">
            <a:solidFill>
              <a:srgbClr val="1C47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Helvetica"/>
              <a:ea typeface="DejaVu Sans"/>
              <a:cs typeface="DejaVu Sans"/>
            </a:endParaRPr>
          </a:p>
        </p:txBody>
      </p:sp>
      <p:sp>
        <p:nvSpPr>
          <p:cNvPr id="95" name="CustomShape 19"/>
          <p:cNvSpPr/>
          <p:nvPr/>
        </p:nvSpPr>
        <p:spPr>
          <a:xfrm>
            <a:off x="4680621" y="4861611"/>
            <a:ext cx="291692" cy="2278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73125" tIns="36562" rIns="73125" bIns="36562" anchor="t">
            <a:spAutoFit/>
          </a:bodyPr>
          <a:lstStyle/>
          <a:p>
            <a:pPr marL="0" marR="0" lvl="0" indent="0" algn="ctr" defTabSz="7430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1" b="1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/>
                <a:cs typeface="Times New Roman" panose="02020603050405020304" pitchFamily="18" charset="0"/>
              </a:rPr>
              <a:t>36</a:t>
            </a:r>
            <a:endParaRPr kumimoji="0" lang="ru-RU" sz="1001" b="0" i="0" u="none" strike="noStrike" kern="1200" cap="none" spc="-1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Helvetica"/>
              <a:ea typeface="DejaVu Sans"/>
              <a:cs typeface="Times New Roman" panose="02020603050405020304" pitchFamily="18" charset="0"/>
            </a:endParaRPr>
          </a:p>
        </p:txBody>
      </p:sp>
      <p:sp>
        <p:nvSpPr>
          <p:cNvPr id="58" name="Прямоугольник 57">
            <a:extLst>
              <a:ext uri="{FF2B5EF4-FFF2-40B4-BE49-F238E27FC236}">
                <a16:creationId xmlns="" xmlns:a16="http://schemas.microsoft.com/office/drawing/2014/main" id="{F4E9D294-1FEB-4DB7-9EFF-AE8B7F089BA6}"/>
              </a:ext>
            </a:extLst>
          </p:cNvPr>
          <p:cNvSpPr/>
          <p:nvPr/>
        </p:nvSpPr>
        <p:spPr>
          <a:xfrm>
            <a:off x="8835003" y="3007812"/>
            <a:ext cx="431222" cy="282769"/>
          </a:xfrm>
          <a:prstGeom prst="rect">
            <a:avLst/>
          </a:prstGeom>
          <a:solidFill>
            <a:srgbClr val="DFE5FD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50000"/>
              </a:lnSpc>
              <a:spcBef>
                <a:spcPts val="1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БАС</a:t>
            </a:r>
          </a:p>
        </p:txBody>
      </p:sp>
      <p:sp>
        <p:nvSpPr>
          <p:cNvPr id="63" name="Прямоугольник 62">
            <a:extLst>
              <a:ext uri="{FF2B5EF4-FFF2-40B4-BE49-F238E27FC236}">
                <a16:creationId xmlns="" xmlns:a16="http://schemas.microsoft.com/office/drawing/2014/main" id="{F4E9D294-1FEB-4DB7-9EFF-AE8B7F089BA6}"/>
              </a:ext>
            </a:extLst>
          </p:cNvPr>
          <p:cNvSpPr/>
          <p:nvPr/>
        </p:nvSpPr>
        <p:spPr>
          <a:xfrm>
            <a:off x="2479560" y="3304776"/>
            <a:ext cx="2563780" cy="331500"/>
          </a:xfrm>
          <a:prstGeom prst="rect">
            <a:avLst/>
          </a:prstGeom>
          <a:solidFill>
            <a:srgbClr val="BAC7FC"/>
          </a:solidFill>
          <a:ln w="6350">
            <a:solidFill>
              <a:srgbClr val="1C47F3"/>
            </a:solidFill>
            <a:prstDash val="lgDash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ts val="100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НАУКА И УНИВЕРСИТЕТЫ*</a:t>
            </a:r>
          </a:p>
          <a:p>
            <a:pPr marL="0" marR="0" lvl="0" indent="0" algn="ctr" defTabSz="914400" rtl="0" eaLnBrk="0" fontAlgn="auto" latinLnBrk="0" hangingPunct="0">
              <a:lnSpc>
                <a:spcPts val="100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(Кампусы)</a:t>
            </a:r>
          </a:p>
        </p:txBody>
      </p:sp>
      <p:sp>
        <p:nvSpPr>
          <p:cNvPr id="77" name="CustomShape 3"/>
          <p:cNvSpPr/>
          <p:nvPr/>
        </p:nvSpPr>
        <p:spPr>
          <a:xfrm>
            <a:off x="3120" y="0"/>
            <a:ext cx="12188880" cy="886634"/>
          </a:xfrm>
          <a:prstGeom prst="rect">
            <a:avLst/>
          </a:prstGeom>
          <a:solidFill>
            <a:srgbClr val="DEEBF7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НАЦИОНАЛЬНЫХ ПРОЕКТОВ В СВЕРДЛОВСКОЙ ОБЛАСТИ </a:t>
            </a:r>
            <a:endParaRPr lang="ru-RU" sz="2000" b="1" dirty="0" smtClean="0">
              <a:solidFill>
                <a:prstClr val="black">
                  <a:lumMod val="65000"/>
                  <a:lumOff val="3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ПЕРИОД С 2019 ПО 2024 ГОДЫ</a:t>
            </a:r>
          </a:p>
        </p:txBody>
      </p:sp>
      <p:sp>
        <p:nvSpPr>
          <p:cNvPr id="78" name="CustomShape 30"/>
          <p:cNvSpPr/>
          <p:nvPr/>
        </p:nvSpPr>
        <p:spPr>
          <a:xfrm>
            <a:off x="9307870" y="4140418"/>
            <a:ext cx="1943247" cy="469359"/>
          </a:xfrm>
          <a:prstGeom prst="rect">
            <a:avLst/>
          </a:prstGeom>
          <a:noFill/>
        </p:spPr>
        <p:txBody>
          <a:bodyPr wrap="square" lIns="99060" tIns="49530" rIns="99060" bIns="49530">
            <a:spAutoFit/>
          </a:bodyPr>
          <a:lstStyle/>
          <a:p>
            <a:pPr marL="0" marR="0" lvl="0" indent="0" algn="ctr" defTabSz="7430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-22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Times New Roman" panose="02020603050405020304" pitchFamily="18" charset="0"/>
              </a:rPr>
              <a:t>Уровень достижения РП, 2024 год</a:t>
            </a:r>
          </a:p>
        </p:txBody>
      </p:sp>
      <p:grpSp>
        <p:nvGrpSpPr>
          <p:cNvPr id="80" name="Группа 79"/>
          <p:cNvGrpSpPr/>
          <p:nvPr/>
        </p:nvGrpSpPr>
        <p:grpSpPr>
          <a:xfrm>
            <a:off x="9656160" y="4760844"/>
            <a:ext cx="1559788" cy="1250185"/>
            <a:chOff x="9892354" y="5129343"/>
            <a:chExt cx="1559788" cy="1250185"/>
          </a:xfrm>
        </p:grpSpPr>
        <p:sp>
          <p:nvSpPr>
            <p:cNvPr id="81" name="Овал 80"/>
            <p:cNvSpPr/>
            <p:nvPr/>
          </p:nvSpPr>
          <p:spPr>
            <a:xfrm>
              <a:off x="9892354" y="5129343"/>
              <a:ext cx="1250185" cy="1250185"/>
            </a:xfrm>
            <a:prstGeom prst="ellipse">
              <a:avLst/>
            </a:prstGeom>
            <a:noFill/>
            <a:ln w="76200">
              <a:solidFill>
                <a:srgbClr val="1C47F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DejaVu Sans"/>
                <a:cs typeface="DejaVu Sans"/>
              </a:endParaRPr>
            </a:p>
          </p:txBody>
        </p:sp>
        <p:sp>
          <p:nvSpPr>
            <p:cNvPr id="82" name="CustomShape 35"/>
            <p:cNvSpPr/>
            <p:nvPr/>
          </p:nvSpPr>
          <p:spPr>
            <a:xfrm>
              <a:off x="10058942" y="5499766"/>
              <a:ext cx="1393200" cy="44361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12600" rIns="0" bIns="0" anchor="t">
              <a:spAutoFit/>
            </a:bodyPr>
            <a:lstStyle/>
            <a:p>
              <a:pPr marL="1260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99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800" b="1" i="0" u="none" strike="noStrike" kern="1200" cap="none" spc="-1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Times New Roman"/>
                  <a:ea typeface="Times New Roman"/>
                  <a:cs typeface="DejaVu Sans"/>
                </a:rPr>
                <a:t>99,7%</a:t>
              </a:r>
              <a:endParaRPr kumimoji="0" lang="ru-RU" sz="2800" b="0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DejaVu Sans"/>
                <a:cs typeface="DejaVu Sans"/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11830639" y="6573267"/>
            <a:ext cx="3582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DejaVu Sans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77131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>
            <a:off x="0" y="0"/>
            <a:ext cx="12192000" cy="1418685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0" y="0"/>
            <a:ext cx="12192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Финансирование национальных проектов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органами местного самоуправления Каменск-Уральского городского округа в 2019-2024 годах, млн. рублей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806455201"/>
              </p:ext>
            </p:extLst>
          </p:nvPr>
        </p:nvGraphicFramePr>
        <p:xfrm>
          <a:off x="1196741" y="1418685"/>
          <a:ext cx="9798518" cy="54730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91557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-1" y="1058329"/>
            <a:ext cx="1219200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остроено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детских сада: Детский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сад № 3 (второй корпус),  Детский сад № 79 (второй корпус)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534527" y="1580094"/>
            <a:ext cx="6410425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корпус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МАДОУ «Детский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сад № 3» 20 декабря 2020 года принял своих первых 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воспитанников.</a:t>
            </a:r>
          </a:p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детском саду функционирует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 групп, 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посещают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300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воспитанников,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них 50 детей раннего возраста и 250 детей дошкольного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возраста.</a:t>
            </a:r>
          </a:p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Реализуется 7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дополнительных общеобразовательных программ различной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направленности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которые посещает 181 ребенок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171450" lvl="0" indent="-171450" algn="just">
              <a:buFontTx/>
              <a:buChar char="-"/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Студия «Грамотейка» по подготовке воспитанников к школе;</a:t>
            </a:r>
          </a:p>
          <a:p>
            <a:pPr marL="171450" indent="-171450" algn="just">
              <a:buFontTx/>
              <a:buChar char="-"/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Студия «Робототехника»;  Изо-студия «Цветные ладошки»;</a:t>
            </a:r>
          </a:p>
          <a:p>
            <a:pPr marL="171450" indent="-171450" algn="just">
              <a:buFontTx/>
              <a:buChar char="-"/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Студия вокала «Звонкие голоса»; Спортивные секции «Футбол» и «Гимнастика»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4286" r="20964"/>
          <a:stretch/>
        </p:blipFill>
        <p:spPr>
          <a:xfrm>
            <a:off x="566057" y="1688197"/>
            <a:ext cx="4732119" cy="2584562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2" name="TextBox 1"/>
          <p:cNvSpPr txBox="1"/>
          <p:nvPr/>
        </p:nvSpPr>
        <p:spPr>
          <a:xfrm>
            <a:off x="566057" y="4620003"/>
            <a:ext cx="48388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№ 3 (второй корпус)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 объекта: бул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Комсомольский,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32А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Здание детского сада построено в 2020 году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Проектная мощность: 300 мест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13233" r="11888" b="23561"/>
          <a:stretch/>
        </p:blipFill>
        <p:spPr>
          <a:xfrm>
            <a:off x="6524689" y="4493273"/>
            <a:ext cx="4589626" cy="2158877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0" y="0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4826" y="292835"/>
            <a:ext cx="2737173" cy="765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256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4180114" y="1560248"/>
            <a:ext cx="785948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февраля 2021года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распахнул двери второй корпус МАДОУ «Детский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сад № 79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Детском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саду функционирует 13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групп: 3 группы раннего возраста,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 дошкольного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группа компенсирующей направленности.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момент детский сад посещают 240  детей в возрасте от 1 года до 7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лет.</a:t>
            </a:r>
          </a:p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Реализуется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 дополнительных общеобразовательных программ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(«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Конструирование и робототехника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Раз, два, три – говори!» для детей раннего возраста с проблемами развития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речи, «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к школе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Изостудия», «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Мультстудия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Вокал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Хореография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которые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посещают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279 воспитанников, спортивные секции «Художественная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гимнастика для дошколят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и «Тхэквондо»).</a:t>
            </a:r>
          </a:p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период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2022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Детский сад № 79 дважды стал победителем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грантовых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конкурсов проводимых Министерством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просвещения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«Современная школа»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НП «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Образование».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30466" y="4612528"/>
            <a:ext cx="4619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№ 79 (второй корпус)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 объекта: ул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Октябрьская,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43Б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Здание детского сада построено в 2020 году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Проектная мощность: 250 мест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466" y="1707384"/>
            <a:ext cx="3670284" cy="2752713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1718" y="4631721"/>
            <a:ext cx="3515424" cy="1951059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sp>
        <p:nvSpPr>
          <p:cNvPr id="9" name="CustomShape 1"/>
          <p:cNvSpPr/>
          <p:nvPr/>
        </p:nvSpPr>
        <p:spPr>
          <a:xfrm>
            <a:off x="0" y="1058329"/>
            <a:ext cx="1219200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детских сада: Детский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сад № 3 (второй корпус),  Детский сад № 79 (второй корпус)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4826" y="292835"/>
            <a:ext cx="2737173" cy="765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300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2" y="1005175"/>
            <a:ext cx="1219200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Построено здание </a:t>
            </a:r>
            <a:r>
              <a:rPr lang="ru-RU" sz="2000" b="1" spc="-1" dirty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образовательной организации </a:t>
            </a: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МАОУ </a:t>
            </a:r>
            <a:r>
              <a:rPr lang="ru-RU" sz="2000" b="1" spc="-1" dirty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«Центр образования «Аксиома» </a:t>
            </a:r>
            <a:endParaRPr lang="ru-RU" sz="2000" b="1" spc="-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693229" y="1471913"/>
            <a:ext cx="64318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сентября 2020 года к обучению приступило 867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чел.,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33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класса.</a:t>
            </a:r>
          </a:p>
          <a:p>
            <a:pPr lvl="0" indent="457200" algn="just"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1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сентября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 года в школе обучалось 1 270 чел.,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них 564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ученика начальных классов,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706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основного и среднего уровней.</a:t>
            </a:r>
          </a:p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педагогического состава - 69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чел.</a:t>
            </a:r>
          </a:p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построена с учетом современных требований к зданиям 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сооружениям,  имеет:</a:t>
            </a:r>
          </a:p>
          <a:p>
            <a:pPr lvl="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классов, в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т.ч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20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кабинетов для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начальных классов,</a:t>
            </a:r>
          </a:p>
          <a:p>
            <a:pPr lvl="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мастерские: кабинет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кройки 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шитья, кабинет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приготовления пищи для девочек, столярная и слесарная мастерская для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мальчиков;</a:t>
            </a:r>
          </a:p>
          <a:p>
            <a:pPr lvl="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кабинета биологии, 2 кабинета химии, 2 кабинета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физики, 4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кабинета информатики, 7 кабинетов русского языка 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литературы, 7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кабинетов математики, 3 кабинета истории, кабинет музыки, ИЗО и МХК,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4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лингвистических кабинета и 2 лингафонных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класса;</a:t>
            </a:r>
          </a:p>
          <a:p>
            <a:pPr lvl="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спортивных зала,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футбольное поле с искусственной травой, отдельные  зоны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занятий волейболом и баскетболом, игровая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зона;</a:t>
            </a:r>
          </a:p>
          <a:p>
            <a:pPr lvl="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столовую с обеденным залом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вместимостью 638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чел.;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помещение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библиотеки с двухэтажным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книгохранилищем;</a:t>
            </a:r>
          </a:p>
          <a:p>
            <a:pPr lvl="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актовый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зал вместимостью 470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чел., рядом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 сценой размещены гримёрные, помещения для хранения бутафории, костюмерная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Здание школы оборудовано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двумя лифтами, созданы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необходимые условия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маломобильных групп населения.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66624" y="5311281"/>
            <a:ext cx="44740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МАОУ «Центр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«Аксиома»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 объекта: переулок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Ученический,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Здание школы построено в 2019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году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Проектная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мощность: 1 275 человек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447" y="1676686"/>
            <a:ext cx="5074381" cy="3352278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0" y="0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12" t="19637" b="10354"/>
          <a:stretch/>
        </p:blipFill>
        <p:spPr>
          <a:xfrm>
            <a:off x="9968918" y="372529"/>
            <a:ext cx="2462568" cy="632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2781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31930" y="1069344"/>
            <a:ext cx="12128139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1600" spc="-1" dirty="0">
                <a:latin typeface="Verdana"/>
                <a:ea typeface="Verdana"/>
              </a:rPr>
              <a:t> </a:t>
            </a:r>
            <a:r>
              <a:rPr lang="ru-RU" sz="2000" b="1" spc="-1" dirty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С 1 сентября 2024 </a:t>
            </a: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года в Центре </a:t>
            </a:r>
            <a:r>
              <a:rPr lang="ru-RU" sz="2000" b="1" spc="-1" dirty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образования «</a:t>
            </a: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Аксиома» открыт Школьный </a:t>
            </a:r>
            <a:r>
              <a:rPr lang="ru-RU" sz="2000" b="1" spc="-1" dirty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технопарк «</a:t>
            </a:r>
            <a:r>
              <a:rPr lang="ru-RU" sz="2000" b="1" spc="-1" dirty="0" err="1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Кванториум</a:t>
            </a: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» </a:t>
            </a:r>
            <a:endParaRPr lang="ru-RU" sz="2000" b="1" spc="-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833983" y="1483682"/>
            <a:ext cx="729342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>
              <a:defRPr/>
            </a:pPr>
            <a:r>
              <a:rPr lang="ru-RU" sz="1200" i="1" dirty="0"/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технопарк «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Кванториум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является частью образовательной среды Центра образования «Аксиома» и включает в себя пять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квантов:</a:t>
            </a:r>
          </a:p>
          <a:p>
            <a:pPr lvl="0" indent="457200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химии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 indent="457200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физики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 indent="457200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робототехники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 indent="457200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биологии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 indent="457200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Лаборатория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хайтек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технологий.</a:t>
            </a:r>
          </a:p>
          <a:p>
            <a:pPr lvl="0" indent="457200"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Функционирование школьного «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Кванториума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обеспечивает потребность обучающихся в дополнительных общеразвивающих программах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технической 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естественно-научной направленности, создает условия для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совершенствования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 профильного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предпрофильной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подготовки.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03353" y="4639702"/>
            <a:ext cx="44651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Школьный технопарк 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Кванториум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lvl="0"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(МАОУ «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образования «Аксиома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»)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Адрес: переулок Ученический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pPr lvl="0"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обучающихся – 587 человек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553" y="1592543"/>
            <a:ext cx="4296701" cy="2863768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3375" y="4338878"/>
            <a:ext cx="3048671" cy="2039675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6802" y="4338879"/>
            <a:ext cx="3058018" cy="2039675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0" y="0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12" t="19637" b="10354"/>
          <a:stretch/>
        </p:blipFill>
        <p:spPr>
          <a:xfrm>
            <a:off x="10003970" y="372529"/>
            <a:ext cx="2427515" cy="623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419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0" y="1049261"/>
            <a:ext cx="1219200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2000" b="1" spc="-1" dirty="0" smtClean="0">
                <a:solidFill>
                  <a:srgbClr val="404040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В 2019 году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приобретены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музыкальные инструменты и оборудование для 3 музыкальных школ</a:t>
            </a:r>
            <a:r>
              <a:rPr lang="ru-RU" sz="2000" b="1" spc="-1" dirty="0" smtClean="0">
                <a:solidFill>
                  <a:srgbClr val="404040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 </a:t>
            </a:r>
            <a:endParaRPr lang="ru-RU" sz="2000" b="1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170713" y="1626526"/>
            <a:ext cx="676002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2019 году  в рамках федерального проекта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«Обеспечение качественно нового уровня развития инфраструктуры культуры» («Культурная среда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»): приобретены музыкальные инструменты и оборудование для 3 музыкальных школ. </a:t>
            </a:r>
          </a:p>
          <a:p>
            <a:pPr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Фактический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объем финансирования 21,7 млн. руб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(по 7 млн. руб. каждая школа)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том числе за счет средств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- 15,1 млн. руб.,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областного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- 6,0 млн. руб.,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местного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- 0,6 млн. руб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Школами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приобретены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рояли и пианино, гитары и домры, баяны и аккордеоны, скрипки, флейты, ударные инструменты, микрофоны, звуковое оборудование, учебные пособия, литература, интерактивные мультимедийные комплексы, специальная мебель и многое другое.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октябре школы провели концерты, на которых учащиеся играли на вновь приобретенных инструментах. Столь масштабные закупки инструментов и оборудования для музыкальных школ были проведены впервые в истории новой России. </a:t>
            </a:r>
          </a:p>
          <a:p>
            <a:pPr indent="457200" algn="just">
              <a:defRPr/>
            </a:pP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3635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82" t="15951" b="16213"/>
          <a:stretch/>
        </p:blipFill>
        <p:spPr>
          <a:xfrm>
            <a:off x="9802473" y="329372"/>
            <a:ext cx="3086213" cy="719889"/>
          </a:xfrm>
          <a:prstGeom prst="rect">
            <a:avLst/>
          </a:prstGeom>
        </p:spPr>
      </p:pic>
      <p:grpSp>
        <p:nvGrpSpPr>
          <p:cNvPr id="15" name="Группа 19"/>
          <p:cNvGrpSpPr/>
          <p:nvPr/>
        </p:nvGrpSpPr>
        <p:grpSpPr>
          <a:xfrm>
            <a:off x="503435" y="2110565"/>
            <a:ext cx="4286280" cy="4028324"/>
            <a:chOff x="1512758" y="4469253"/>
            <a:chExt cx="2834880" cy="2997307"/>
          </a:xfrm>
        </p:grpSpPr>
        <p:pic>
          <p:nvPicPr>
            <p:cNvPr id="16" name="Рисунок 15" descr="В 2019 году музыкальные школы Каменска-Уральского участвовали в национальном проекте «Культура»"/>
            <p:cNvPicPr/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93112" y="4469253"/>
              <a:ext cx="2754526" cy="2074438"/>
            </a:xfrm>
            <a:prstGeom prst="rect">
              <a:avLst/>
            </a:prstGeom>
            <a:ln w="50800">
              <a:solidFill>
                <a:srgbClr val="00B0F0"/>
              </a:solidFill>
            </a:ln>
          </p:spPr>
        </p:pic>
        <p:sp>
          <p:nvSpPr>
            <p:cNvPr id="18" name="TextBox 21"/>
            <p:cNvSpPr txBox="1">
              <a:spLocks noChangeArrowheads="1"/>
            </p:cNvSpPr>
            <p:nvPr/>
          </p:nvSpPr>
          <p:spPr bwMode="auto">
            <a:xfrm>
              <a:off x="1512758" y="6710848"/>
              <a:ext cx="2834880" cy="755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В 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музыкальных школах </a:t>
              </a:r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приобретены новые инструменты и оборудование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78425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0" y="1049261"/>
            <a:ext cx="1219200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2000" b="1" spc="-1" dirty="0" smtClean="0">
                <a:solidFill>
                  <a:srgbClr val="404040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В 2021 году открытая первая в городе модельная библиотека</a:t>
            </a:r>
            <a:endParaRPr lang="ru-RU" sz="2000" b="1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3635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82" t="15951" b="16213"/>
          <a:stretch/>
        </p:blipFill>
        <p:spPr>
          <a:xfrm>
            <a:off x="9802473" y="329372"/>
            <a:ext cx="3086213" cy="71988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027714" y="1466396"/>
            <a:ext cx="794657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2021 году по национальному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проекту «Культура» федеральному проекту «Обеспечение качественно нового уровня развития инфраструктуры культуры» («Культурная среда»)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предоставлена государственная поддержка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конкурсной основе муниципальным учреждениям культуры на создание модельных муниципальных библиотек в сумме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3,0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 за счет средств областного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бюджета.</a:t>
            </a:r>
          </a:p>
          <a:p>
            <a:pPr indent="457200"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2021 году в Каменске-Уральском открылась первая модельная библиотека. Коллектив библиотеки № 13 проделал огромную работу. На средства местного бюджета и компании РУСАЛ отремонтированы помещения, заменены окна в книгохранилище, смонтирована вывеска с подсветкой. Средства областного бюджета (3 млн. руб.) направлены на приобретение новых книг, техники, специального оборудования и мебели. Библиотека стала по-настоящему современной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46" y="1524115"/>
            <a:ext cx="3651900" cy="2612455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832" y="4398309"/>
            <a:ext cx="3316564" cy="2209800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035" y="4386388"/>
            <a:ext cx="3335756" cy="2221721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03152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0" y="1049261"/>
            <a:ext cx="1219200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2000" b="1" spc="-1" dirty="0" smtClean="0">
                <a:solidFill>
                  <a:srgbClr val="404040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В 2022 году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обновленная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Центральная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городская библиотека им. А.С.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Пушкина</a:t>
            </a:r>
            <a:r>
              <a:rPr lang="ru-RU" sz="2000" b="1" spc="-1" dirty="0" smtClean="0">
                <a:solidFill>
                  <a:srgbClr val="404040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 </a:t>
            </a:r>
            <a:endParaRPr lang="ru-RU" sz="2000" b="1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3635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82" t="15951" b="16213"/>
          <a:stretch/>
        </p:blipFill>
        <p:spPr>
          <a:xfrm>
            <a:off x="9802473" y="329372"/>
            <a:ext cx="3086213" cy="71988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548743" y="1411662"/>
            <a:ext cx="8395549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 по национальному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проекту «Культура» федеральному проекту «Обеспечение качественно нового уровня развития инфраструктуры культуры» («Культурная среда»)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предоставлена государственная поддержка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конкурсной основе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модельных муниципальных библиотек в сумме 10,0 млн. руб. за счет средств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бюджета.</a:t>
            </a:r>
          </a:p>
          <a:p>
            <a:pPr indent="457200"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октября 2022 года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открыта обновленная в рамках национального проекта «Культура» Центральная городская библиотека им. А.С. Пушкина. За счет средств федерального бюджета в сумме 10 млн. руб. и при финансовой поддержке за счет средств местного бюджета в сумме 7,9 млн. руб. библиотека преобразована в соответствии с модельным стандартом деятельности публичной библиотеки. Реализация проекта позволила сделать библиотечное пространство современным, комфортным, привлекательным для горожан. В городе появилась уникальная творческая площадка, интересная людям любого возраста для творчества, самообразования, общения, интеллектуального досуга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39" y="1754114"/>
            <a:ext cx="2903037" cy="2079322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40" y="4332576"/>
            <a:ext cx="2903037" cy="2073386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3" name="Рисунок 12" descr="https://kamensk-uralskiy.ru/uploads/filemanager/cd/eb/55/8e/cdeb558eebacf448fa471131d4a0154e15294425c1dbe3ed1615dae6ab2ac5cd11_origin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0799" y="4735283"/>
            <a:ext cx="2838149" cy="1862898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pic>
        <p:nvPicPr>
          <p:cNvPr id="14" name="Рисунок 13" descr="https://kamensk-uralskiy.ru/uploads/filemanager/6/0/4/5/6/1/6045612ababbaf2932641ba7fde83bc61049345b9e011c416d74c37fd6b93c32d0_origin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5779" y="4735283"/>
            <a:ext cx="2879683" cy="1862898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600362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0" y="1049261"/>
            <a:ext cx="1219200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2000" b="1" spc="-1" dirty="0" smtClean="0">
                <a:solidFill>
                  <a:srgbClr val="404040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В 2024 году построен </a:t>
            </a:r>
            <a:r>
              <a:rPr lang="ru-RU" sz="2000" b="1" spc="-1" dirty="0">
                <a:solidFill>
                  <a:srgbClr val="404040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Центр культурного развития «Клевер</a:t>
            </a:r>
            <a:r>
              <a:rPr lang="ru-RU" sz="2000" b="1" spc="-1" dirty="0" smtClean="0">
                <a:solidFill>
                  <a:srgbClr val="404040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» в жилом районе Южный</a:t>
            </a:r>
            <a:endParaRPr lang="ru-RU" sz="2000" b="1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61929" y="3081338"/>
            <a:ext cx="1689054" cy="37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фото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65893" y="5391243"/>
            <a:ext cx="49048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 объекта: ул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Кутузова,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</a:p>
          <a:p>
            <a:pPr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Проектная мощность: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300 человек 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день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562604" y="1680954"/>
            <a:ext cx="6237511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предназначен для оказания социально-культурных услуг населению, проведения концертно-театральных мероприятий, занятий творческих коллективов, кружков для различных категорий граждан.</a:t>
            </a:r>
          </a:p>
          <a:p>
            <a:pPr lvl="0" indent="457200" algn="just"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первом этаже размещены: вестибюль, фойе с помещением кассы, гардероб, буфет на 32 места; многоцелевой зрительный зал на 208 мест со сценой для концертов, театральных постановок, просмотра кинофильмов.</a:t>
            </a:r>
          </a:p>
          <a:p>
            <a:pPr lvl="0" indent="457200" algn="just"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втором этаже размещены два танцевальных зала, три универсальных класса, в том числе один компьютерный, студия звукозаписи, вокальная студия и видеостудия.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92" y="1753705"/>
            <a:ext cx="4984043" cy="3398215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11" name="Прямоугольник 10"/>
          <p:cNvSpPr/>
          <p:nvPr/>
        </p:nvSpPr>
        <p:spPr>
          <a:xfrm>
            <a:off x="0" y="3635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82" t="15951" b="16213"/>
          <a:stretch/>
        </p:blipFill>
        <p:spPr>
          <a:xfrm>
            <a:off x="9802473" y="329372"/>
            <a:ext cx="3086213" cy="719889"/>
          </a:xfrm>
          <a:prstGeom prst="rect">
            <a:avLst/>
          </a:prstGeom>
        </p:spPr>
      </p:pic>
      <p:pic>
        <p:nvPicPr>
          <p:cNvPr id="13" name="Рисунок 12" descr="https://kamensk-uralskiy.ru/uploads/filemanager/7/d/7/8/7d7806ac35b0d4733db9e7bbeafa375080296f451414adbc813b25b0cf8a658f6_origin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9690" y="4524612"/>
            <a:ext cx="2949212" cy="1733261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pic>
        <p:nvPicPr>
          <p:cNvPr id="14" name="Рисунок 13" descr="https://kamensk-uralskiy.ru/uploads/filemanager/40/83/8f/f6/9a/3a/af/40838ff69a3aaf92f6fc3f7fa4e41d888d2d7bac87e816f14bfcf17d01887280f_origin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9686" y="4524611"/>
            <a:ext cx="2977515" cy="1733261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12929738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0" y="1054183"/>
            <a:ext cx="12192000" cy="70643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Построено </a:t>
            </a:r>
            <a:r>
              <a:rPr lang="ru-RU" sz="2000" b="1" spc="-1" dirty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и </a:t>
            </a: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реконструировано </a:t>
            </a:r>
            <a:r>
              <a:rPr lang="ru-RU" sz="2000" b="1" spc="-1" dirty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7</a:t>
            </a: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 объектов </a:t>
            </a:r>
            <a:r>
              <a:rPr lang="ru-RU" sz="2000" b="1" spc="-1" dirty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спортивной </a:t>
            </a: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инфраструктуры.                                                                       В 2023 году п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остроен Центр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прогресса бокса «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Витязь»</a:t>
            </a:r>
            <a:endParaRPr lang="ru-RU" sz="2000" b="1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06837" y="2318723"/>
            <a:ext cx="626745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прогресса бокса «Витязь»</a:t>
            </a:r>
          </a:p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Торжественное открытие состоялось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 июня 2023 года.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Здание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включает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себя четыре наземных этажа и один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подземный. В Центре имеется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зал-арена, залы индивидуальных тренировок по боксу, зона СПА-процедур,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конференц-зал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административная зона, техническая зона, тренажерный зал,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кардиозона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занимающихся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взрослых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600 человек.</a:t>
            </a:r>
          </a:p>
          <a:p>
            <a:pPr indent="457200"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Центре проходят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учебно-тренировочные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 по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различным видам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спорта, регулярно проводятся соревнования городского, регионального и всероссийского уровня. Предоставляется доступ для самостоятельных занятий граждан.</a:t>
            </a:r>
            <a:endParaRPr lang="ru-RU" i="1" dirty="0" smtClean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026" name="Picture 2" descr="C:\Users\ZhannaOMS\Downloads\88abfe5037b8fd720ee0576c38f9ee3015f7db5d787e41df5b4a1e55f64d57b6c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970" y="2089111"/>
            <a:ext cx="5068933" cy="3527918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0" y="-4146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0572" y="267962"/>
            <a:ext cx="2940348" cy="793512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85511" y="5699525"/>
            <a:ext cx="49048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 объекта: ул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Кутузова,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</a:p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Единовременная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пропускная способность: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168 человек </a:t>
            </a:r>
          </a:p>
        </p:txBody>
      </p:sp>
    </p:spTree>
    <p:extLst>
      <p:ext uri="{BB962C8B-B14F-4D97-AF65-F5344CB8AC3E}">
        <p14:creationId xmlns:p14="http://schemas.microsoft.com/office/powerpoint/2010/main" val="42937675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0" y="1077398"/>
            <a:ext cx="1219200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для всех категорий и групп населения условий для занятий физической культурой 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спортом</a:t>
            </a:r>
            <a:endParaRPr lang="ru-RU" sz="2000" b="1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-4146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0572" y="267962"/>
            <a:ext cx="2940348" cy="793512"/>
          </a:xfrm>
          <a:prstGeom prst="rect">
            <a:avLst/>
          </a:prstGeom>
        </p:spPr>
      </p:pic>
      <p:pic>
        <p:nvPicPr>
          <p:cNvPr id="8" name="Рисунок 7" descr="https://kamensk-uralskiy.ru/uploads/filemanager/1/f/1/e/9/1f1e9c721a27738bb8ad049a993c31759626abd18595cb871a3b3288a0c6b301d_origin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70" y="2002891"/>
            <a:ext cx="4963885" cy="2819399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5802084" y="1650394"/>
            <a:ext cx="6096000" cy="37856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457200" algn="just">
              <a:spcAft>
                <a:spcPts val="0"/>
              </a:spcAft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2022-2024 годах в рамках регионального проекта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«Создание для всех категорий и групп населения условий для занятий физической культурой и спортом, массовым спортом, в том числе повышение уровня обеспеченности населения объектами спорта, а также подготовка спортивного резерва (Свердловская область)» 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оказана государственная поддержка:</a:t>
            </a:r>
          </a:p>
          <a:p>
            <a:pPr indent="457200" algn="just">
              <a:spcAft>
                <a:spcPts val="0"/>
              </a:spcAft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спортивным организациям, осуществляющим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подготовку спортивного резерва для спортивных сборных команд, в том числе спортивных сборных команд Российской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 на приобретение инвентаря и спортоборудования для спортивных школ на отделения по базовым олимпийским видам спорта на сумму 3,56 млн. руб.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мероприятий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поэтапному внедрению Всероссийского физкультурно-спортивного комплекса «Готов к труду и обороне» (ГТО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на сумму 0,52 млн. руб.</a:t>
            </a:r>
            <a:endParaRPr lang="ru-RU" sz="1200" dirty="0">
              <a:latin typeface="Times New Roman"/>
              <a:ea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5312" y="5663978"/>
            <a:ext cx="121158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Доля населения, систематически занимающегося физкультурой и спортом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увеличилась </a:t>
            </a:r>
          </a:p>
          <a:p>
            <a:pPr algn="ctr"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 42,8% по итогам 2019 года до 61,5% по итогам 2024 года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1239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4146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2" t="12308" b="7683"/>
          <a:stretch/>
        </p:blipFill>
        <p:spPr>
          <a:xfrm>
            <a:off x="9692486" y="390927"/>
            <a:ext cx="2727325" cy="689980"/>
          </a:xfrm>
          <a:prstGeom prst="rect">
            <a:avLst/>
          </a:prstGeom>
        </p:spPr>
      </p:pic>
      <p:grpSp>
        <p:nvGrpSpPr>
          <p:cNvPr id="12" name="Группа 11"/>
          <p:cNvGrpSpPr/>
          <p:nvPr/>
        </p:nvGrpSpPr>
        <p:grpSpPr>
          <a:xfrm>
            <a:off x="272138" y="2148000"/>
            <a:ext cx="3276317" cy="4510433"/>
            <a:chOff x="5267562" y="2916587"/>
            <a:chExt cx="3276317" cy="4510433"/>
          </a:xfrm>
        </p:grpSpPr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7562" y="2916587"/>
              <a:ext cx="3254545" cy="2176148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332" y="5249694"/>
              <a:ext cx="3254547" cy="2177326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2" name="Прямоугольник 1"/>
          <p:cNvSpPr/>
          <p:nvPr/>
        </p:nvSpPr>
        <p:spPr>
          <a:xfrm>
            <a:off x="3940629" y="2124341"/>
            <a:ext cx="791391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проведению комплексных мероприятий по благоустройству территории ежегодно повышается индекс качества городской среды, формируемый Министерством строительства и жилищно-коммунального хозяйства Российской Федерации.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городу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Каменску-Уральскому индекс качества городской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среды составил:</a:t>
            </a:r>
          </a:p>
          <a:p>
            <a:pPr indent="45720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2018 год – 182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балла,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 год – 185 баллов,</a:t>
            </a:r>
          </a:p>
          <a:p>
            <a:pPr indent="45720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2020 год – 192 балла, </a:t>
            </a:r>
          </a:p>
          <a:p>
            <a:pPr indent="45720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2021 год – 196 баллов, </a:t>
            </a:r>
          </a:p>
          <a:p>
            <a:pPr indent="45720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2022 год – 209 баллов, </a:t>
            </a:r>
          </a:p>
          <a:p>
            <a:pPr indent="45720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2023 год – 212 баллов, </a:t>
            </a:r>
          </a:p>
          <a:p>
            <a:pPr indent="45720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 год – 244 балла. </a:t>
            </a:r>
          </a:p>
          <a:p>
            <a:pPr indent="45720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Каменск-Уральский в группе «больших городов с численностью от 100 до 250 тыс. чел.» входит в категорию «город с благоприятной городской средой».  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1054183"/>
            <a:ext cx="1219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муниципальной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«Формирование современной городской среды на территории Каменск-Уральского городского округа на 2017–2030 годы»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период с 2017 по 2024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годы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выполнено благоустройство 43 дворовых и 16 общественных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</a:t>
            </a:r>
            <a:endParaRPr lang="ru-RU" sz="20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9504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4146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2" t="12308" b="7683"/>
          <a:stretch/>
        </p:blipFill>
        <p:spPr>
          <a:xfrm>
            <a:off x="9692486" y="390927"/>
            <a:ext cx="2727325" cy="6899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054183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2019 году благоустроено 8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дворовых 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общественные территории</a:t>
            </a:r>
            <a:endParaRPr lang="ru-RU" sz="20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5559415" y="1509810"/>
            <a:ext cx="2908542" cy="2675538"/>
            <a:chOff x="948726" y="2921500"/>
            <a:chExt cx="2908542" cy="2675538"/>
          </a:xfrm>
        </p:grpSpPr>
        <p:sp>
          <p:nvSpPr>
            <p:cNvPr id="11" name="TextBox 23"/>
            <p:cNvSpPr txBox="1">
              <a:spLocks noChangeArrowheads="1"/>
            </p:cNvSpPr>
            <p:nvPr/>
          </p:nvSpPr>
          <p:spPr bwMode="auto">
            <a:xfrm>
              <a:off x="970498" y="4950707"/>
              <a:ext cx="2886770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/>
                <a:t>Городской </a:t>
              </a:r>
              <a:r>
                <a:rPr lang="ru-RU" dirty="0" smtClean="0"/>
                <a:t>парк «Космос» </a:t>
              </a:r>
            </a:p>
            <a:p>
              <a:r>
                <a:rPr lang="ru-RU" dirty="0" smtClean="0"/>
                <a:t>(2 этап)</a:t>
              </a:r>
              <a:endParaRPr lang="ru-RU" dirty="0"/>
            </a:p>
          </p:txBody>
        </p:sp>
        <p:pic>
          <p:nvPicPr>
            <p:cNvPr id="16" name="Picture 2" descr="Z:\INF\Экономика\Ломаева О.В\слайды 2019\парк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948726" y="2921500"/>
              <a:ext cx="2886769" cy="1943865"/>
            </a:xfrm>
            <a:prstGeom prst="rect">
              <a:avLst/>
            </a:prstGeom>
            <a:ln w="50800">
              <a:solidFill>
                <a:srgbClr val="00B0F0"/>
              </a:solidFill>
            </a:ln>
          </p:spPr>
        </p:pic>
      </p:grpSp>
      <p:pic>
        <p:nvPicPr>
          <p:cNvPr id="18" name="Picture 2" descr="C:\Users\user\Desktop\Презентации\2019\Металлист9.jpg"/>
          <p:cNvPicPr>
            <a:picLocks noChangeAspect="1" noChangeArrowheads="1"/>
          </p:cNvPicPr>
          <p:nvPr/>
        </p:nvPicPr>
        <p:blipFill>
          <a:blip r:embed="rId4" cstate="print"/>
          <a:srcRect b="12195"/>
          <a:stretch>
            <a:fillRect/>
          </a:stretch>
        </p:blipFill>
        <p:spPr bwMode="auto">
          <a:xfrm>
            <a:off x="8886518" y="1509811"/>
            <a:ext cx="2999466" cy="1943864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8760723" y="3539018"/>
            <a:ext cx="3163968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ru-RU" dirty="0"/>
              <a:t>Лыжно-лодочная база «Металлист</a:t>
            </a:r>
            <a:r>
              <a:rPr lang="ru-RU" dirty="0" smtClean="0"/>
              <a:t>» (2 этап)</a:t>
            </a:r>
            <a:endParaRPr lang="ru-RU" dirty="0"/>
          </a:p>
        </p:txBody>
      </p:sp>
      <p:pic>
        <p:nvPicPr>
          <p:cNvPr id="21" name="Picture 3" descr="C:\Users\user\Desktop\Презентации\2019\Алюминиевая 4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5690" y="4224470"/>
            <a:ext cx="2973006" cy="1982003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22" name="TextBox 23"/>
          <p:cNvSpPr txBox="1">
            <a:spLocks noChangeArrowheads="1"/>
          </p:cNvSpPr>
          <p:nvPr/>
        </p:nvSpPr>
        <p:spPr bwMode="auto">
          <a:xfrm>
            <a:off x="511638" y="6316926"/>
            <a:ext cx="2973006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ru-RU" dirty="0" smtClean="0"/>
              <a:t>ул</a:t>
            </a:r>
            <a:r>
              <a:rPr lang="ru-RU" dirty="0"/>
              <a:t>. Алюминиевая, 45</a:t>
            </a:r>
          </a:p>
        </p:txBody>
      </p:sp>
      <p:pic>
        <p:nvPicPr>
          <p:cNvPr id="24" name="Picture 5" descr="https://kamensk-uralskiy.ru/uploads/filemanager/cc6/e07/25d/6c5/e20/758/cc6e0725d6c5e2075888c498d91c2e148a1930efe75ab4e9414ac9ca7da80bfbf_origi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58756" y="4207121"/>
            <a:ext cx="3000395" cy="1999352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25" name="TextBox 23"/>
          <p:cNvSpPr txBox="1">
            <a:spLocks noChangeArrowheads="1"/>
          </p:cNvSpPr>
          <p:nvPr/>
        </p:nvSpPr>
        <p:spPr bwMode="auto">
          <a:xfrm>
            <a:off x="4219485" y="6288316"/>
            <a:ext cx="3049984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ru-RU" dirty="0" smtClean="0"/>
              <a:t>ул</a:t>
            </a:r>
            <a:r>
              <a:rPr lang="ru-RU" dirty="0"/>
              <a:t>. Шестакова, 19</a:t>
            </a:r>
          </a:p>
        </p:txBody>
      </p:sp>
      <p:pic>
        <p:nvPicPr>
          <p:cNvPr id="26" name="Picture 2" descr="C:\Users\dra\Desktop\ФОНТАН БПК\ФОНТАН\Безымянный55.png"/>
          <p:cNvPicPr>
            <a:picLocks noChangeAspect="1" noChangeArrowheads="1"/>
          </p:cNvPicPr>
          <p:nvPr/>
        </p:nvPicPr>
        <p:blipFill>
          <a:blip r:embed="rId7"/>
          <a:srcRect l="17139" t="26323" r="12148" b="6105"/>
          <a:stretch>
            <a:fillRect/>
          </a:stretch>
        </p:blipFill>
        <p:spPr bwMode="auto">
          <a:xfrm>
            <a:off x="8025610" y="4207123"/>
            <a:ext cx="3839836" cy="1889718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27" name="Прямоугольник 20"/>
          <p:cNvSpPr>
            <a:spLocks noChangeArrowheads="1"/>
          </p:cNvSpPr>
          <p:nvPr/>
        </p:nvSpPr>
        <p:spPr bwMode="auto">
          <a:xfrm>
            <a:off x="8025610" y="6178426"/>
            <a:ext cx="3617065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Площадь А.М.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Горького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капремонтом фонтана (1 этап)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47418" y="1435711"/>
            <a:ext cx="427975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дворовых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Алюминиевая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45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Железнодорожная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4,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Каменская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16,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Каменская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81А, ул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Суворова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4-й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Пятилетки,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38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Шестакова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Кунавина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10,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4-й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Пятилетки, 12, ул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Белинского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6673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4146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2" t="12308" b="7683"/>
          <a:stretch/>
        </p:blipFill>
        <p:spPr>
          <a:xfrm>
            <a:off x="9692486" y="390927"/>
            <a:ext cx="2727325" cy="6899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054183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2020 году благоустроено 9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дворовых 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общественные территории</a:t>
            </a:r>
            <a:endParaRPr lang="ru-RU" sz="20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163761" y="1500422"/>
            <a:ext cx="12192001" cy="5344779"/>
            <a:chOff x="0" y="1523265"/>
            <a:chExt cx="12192001" cy="5344779"/>
          </a:xfrm>
        </p:grpSpPr>
        <p:pic>
          <p:nvPicPr>
            <p:cNvPr id="18" name="Рисунок 17" descr="https://kamensk-uralskiy.ru/uploads/filemanager/21/5d/84/63/215d8463a9822f341cea6ebfb8e9be88893efe593720ef36ee1e410f1f0874bbc_origin.jpg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94390" y="4351104"/>
              <a:ext cx="2902266" cy="1787553"/>
            </a:xfrm>
            <a:prstGeom prst="rect">
              <a:avLst/>
            </a:prstGeom>
            <a:ln w="50800">
              <a:solidFill>
                <a:srgbClr val="00B0F0"/>
              </a:solidFill>
            </a:ln>
          </p:spPr>
        </p:pic>
        <p:sp>
          <p:nvSpPr>
            <p:cNvPr id="19" name="TextBox 23"/>
            <p:cNvSpPr txBox="1">
              <a:spLocks noChangeArrowheads="1"/>
            </p:cNvSpPr>
            <p:nvPr/>
          </p:nvSpPr>
          <p:spPr bwMode="auto">
            <a:xfrm>
              <a:off x="3000139" y="6102455"/>
              <a:ext cx="2996517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Фонтан на площади </a:t>
              </a:r>
              <a:r>
                <a:rPr lang="ru-RU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              А.М. Горького (2 этап)</a:t>
              </a:r>
              <a:endPara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22" name="Рисунок 21" descr="https://kamensk-uralskiy.ru/uploads/filemanager/0/f/7/7/4/0f774ba88ca2586d10013d3ecf53c98b8b992b1164fbb8ba0c40edc4e3278e49a_origin.jpg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299" y="4313624"/>
              <a:ext cx="2766114" cy="1788831"/>
            </a:xfrm>
            <a:prstGeom prst="rect">
              <a:avLst/>
            </a:prstGeom>
            <a:ln w="50800">
              <a:solidFill>
                <a:srgbClr val="00B0F0"/>
              </a:solidFill>
            </a:ln>
          </p:spPr>
        </p:pic>
        <p:sp>
          <p:nvSpPr>
            <p:cNvPr id="23" name="TextBox 23"/>
            <p:cNvSpPr txBox="1">
              <a:spLocks noChangeArrowheads="1"/>
            </p:cNvSpPr>
            <p:nvPr/>
          </p:nvSpPr>
          <p:spPr bwMode="auto">
            <a:xfrm>
              <a:off x="0" y="6240954"/>
              <a:ext cx="330372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Двор по ул. Челябинская, 15</a:t>
              </a:r>
            </a:p>
          </p:txBody>
        </p:sp>
        <p:pic>
          <p:nvPicPr>
            <p:cNvPr id="28" name="Picture 4" descr="https://kamensk-uralskiy.ru/uploads/filemanager/3e9/9eb/cdf/3e99ebcdf8bf068d6202e490ec49343f89635b0044d4660432dc21b3a13f3a9a9_origin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3191" y="4351105"/>
              <a:ext cx="2681330" cy="1787553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/>
          </p:spPr>
        </p:pic>
        <p:sp>
          <p:nvSpPr>
            <p:cNvPr id="29" name="TextBox 28"/>
            <p:cNvSpPr txBox="1"/>
            <p:nvPr/>
          </p:nvSpPr>
          <p:spPr>
            <a:xfrm>
              <a:off x="6273191" y="6138658"/>
              <a:ext cx="2762372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/>
                <a:t>Лыжно-лодочная база «Металлист</a:t>
              </a:r>
              <a:r>
                <a:rPr lang="ru-RU" dirty="0" smtClean="0"/>
                <a:t>» (3 этап)</a:t>
              </a:r>
              <a:endParaRPr lang="ru-RU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9200084" y="3667293"/>
              <a:ext cx="268408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Территория у ДК «Современник»</a:t>
              </a:r>
            </a:p>
          </p:txBody>
        </p:sp>
        <p:pic>
          <p:nvPicPr>
            <p:cNvPr id="32" name="Рисунок 31" descr="https://kamensk-uralskiy.ru/uploads/filemanager/ef/44/cf/df/8a/14/e6/ef44cfdf8a14e613f0525c72332bfa228a9ff4d92e2c963ece67152417ff3be39_origin.jpg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00083" y="1523265"/>
              <a:ext cx="2684085" cy="2102358"/>
            </a:xfrm>
            <a:prstGeom prst="rect">
              <a:avLst/>
            </a:prstGeom>
            <a:ln w="50800">
              <a:solidFill>
                <a:srgbClr val="00B0F0"/>
              </a:solidFill>
            </a:ln>
          </p:spPr>
        </p:pic>
        <p:sp>
          <p:nvSpPr>
            <p:cNvPr id="34" name="TextBox 33"/>
            <p:cNvSpPr txBox="1"/>
            <p:nvPr/>
          </p:nvSpPr>
          <p:spPr>
            <a:xfrm>
              <a:off x="6344853" y="3746526"/>
              <a:ext cx="2538005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/>
                <a:t>Сквер «Молодёжный»</a:t>
              </a:r>
            </a:p>
          </p:txBody>
        </p:sp>
        <p:pic>
          <p:nvPicPr>
            <p:cNvPr id="35" name="Рисунок 34" descr="https://kamensk-uralskiy.ru/uploads/filemanager/dc/96/dc96e9cf7679466f8e390cac548df0db82557b969b9e556e0086af07c278e77a1_origin.jpg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13711" y="1533515"/>
              <a:ext cx="2538005" cy="2106248"/>
            </a:xfrm>
            <a:prstGeom prst="rect">
              <a:avLst/>
            </a:prstGeom>
            <a:ln w="50800">
              <a:solidFill>
                <a:srgbClr val="00B0F0"/>
              </a:solidFill>
            </a:ln>
          </p:spPr>
        </p:pic>
        <p:sp>
          <p:nvSpPr>
            <p:cNvPr id="37" name="TextBox 36"/>
            <p:cNvSpPr txBox="1"/>
            <p:nvPr/>
          </p:nvSpPr>
          <p:spPr>
            <a:xfrm>
              <a:off x="8686800" y="6190936"/>
              <a:ext cx="3505201" cy="67710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 smtClean="0"/>
                <a:t>Бул. Парижской Коммуны</a:t>
              </a:r>
            </a:p>
            <a:p>
              <a:r>
                <a:rPr lang="ru-RU" sz="1000" dirty="0" smtClean="0"/>
                <a:t>от ул. 4 пятилетки до                                                       Геологического музея </a:t>
              </a:r>
              <a:endParaRPr lang="ru-RU" sz="1000" dirty="0"/>
            </a:p>
          </p:txBody>
        </p:sp>
        <p:pic>
          <p:nvPicPr>
            <p:cNvPr id="38" name="Picture 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44600" y="4351104"/>
              <a:ext cx="2539570" cy="1787553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5" name="Прямоугольник 4"/>
          <p:cNvSpPr/>
          <p:nvPr/>
        </p:nvSpPr>
        <p:spPr>
          <a:xfrm>
            <a:off x="976408" y="1428459"/>
            <a:ext cx="498216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дворовых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ул. Зои Космодемьянской, 16 и ул. Бажова,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ул. Зои Космодемьянской,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ул. Челябинская,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ул. Алюминиевая,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39А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ул. Карла Маркса, 22 и пр. Победы,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87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пр. Победы, 11, 13,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ул. Мичурина, 2, 4 и пр. Победы, 74,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78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ул. Суворова, 33 и ул. Октябрьская,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101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Кунавина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4869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4146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2" t="12308" b="7683"/>
          <a:stretch/>
        </p:blipFill>
        <p:spPr>
          <a:xfrm>
            <a:off x="9692486" y="390927"/>
            <a:ext cx="2727325" cy="6899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054183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2021 году благоустроено 5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дворовых 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общественные территории</a:t>
            </a:r>
            <a:endParaRPr lang="ru-RU" sz="20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157" y="1516377"/>
            <a:ext cx="2637222" cy="1774178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8601305" y="3361888"/>
            <a:ext cx="338413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Территория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 ДК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«Юность»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 СК «Олимп»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4981" y="1517126"/>
            <a:ext cx="2689238" cy="1784315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5824981" y="3366522"/>
            <a:ext cx="277632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Пешеходная аллея              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по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ул.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Тевосяна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7082" y="4143318"/>
            <a:ext cx="2689238" cy="1773563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8235047" y="5961062"/>
            <a:ext cx="2914877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Берег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реки Исеть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вдоль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ул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Набережная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 этап)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838201" y="1393620"/>
            <a:ext cx="465908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дворовых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ул. Гагарина,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Средняя, 7, 9, ул. Шестакова, 16, 22, 24,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Калинина, 33, 35;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ул. Добролюбова, 8, 10, 12,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ул. Кирова, 47, 49, 51,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бул. Комсомольский,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37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3"/>
          <p:cNvSpPr txBox="1">
            <a:spLocks noChangeArrowheads="1"/>
          </p:cNvSpPr>
          <p:nvPr/>
        </p:nvSpPr>
        <p:spPr bwMode="auto">
          <a:xfrm>
            <a:off x="990593" y="6034245"/>
            <a:ext cx="3004458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ru-RU" dirty="0" smtClean="0"/>
              <a:t>бул</a:t>
            </a:r>
            <a:r>
              <a:rPr lang="ru-RU" dirty="0"/>
              <a:t>. Комсомольский,  37</a:t>
            </a:r>
          </a:p>
        </p:txBody>
      </p:sp>
      <p:pic>
        <p:nvPicPr>
          <p:cNvPr id="23" name="Picture 2" descr="https://kamensk-uralskiy.ru/uploads/filemanager/b/e/3/7/1/d/a/be371da79d95805ed7d2f051f58f75dd2436e73cda4f3a8fee07aa657a1e4a938_origin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10"/>
          <a:stretch/>
        </p:blipFill>
        <p:spPr bwMode="auto">
          <a:xfrm>
            <a:off x="1153888" y="4104440"/>
            <a:ext cx="2701203" cy="1858872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ectangle 1"/>
          <p:cNvSpPr>
            <a:spLocks noChangeArrowheads="1"/>
          </p:cNvSpPr>
          <p:nvPr/>
        </p:nvSpPr>
        <p:spPr bwMode="auto">
          <a:xfrm>
            <a:off x="4435115" y="5928169"/>
            <a:ext cx="3321769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Средняя, 7, 9,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ул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Шестакова,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22, 24, 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ул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Калинина, 33, 35</a:t>
            </a:r>
          </a:p>
        </p:txBody>
      </p:sp>
      <p:pic>
        <p:nvPicPr>
          <p:cNvPr id="27" name="Picture 8" descr="https://kamensk-uralskiy.ru/uploads/filemanager/e00/e0003988a646424de0146fdf2138d4512fd9dd375b3b3e70cd48e7b2be0def240_origin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70" r="4040" b="8880"/>
          <a:stretch/>
        </p:blipFill>
        <p:spPr bwMode="auto">
          <a:xfrm>
            <a:off x="4668945" y="4104440"/>
            <a:ext cx="2854109" cy="1812441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7503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35314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2" t="12308" b="7683"/>
          <a:stretch/>
        </p:blipFill>
        <p:spPr>
          <a:xfrm>
            <a:off x="9692486" y="390927"/>
            <a:ext cx="2727325" cy="6899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-38744" y="982272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 благоустроено 3 дворовые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общественные территории</a:t>
            </a:r>
            <a:endParaRPr lang="ru-RU" sz="20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" name="Рисунок 29" descr="https://kamensk-uralskiy.ru/uploads/filemanager/7c/7c22a309edd75c35bceeb0e7a721affe8e90f2e176d0782b5b8140d036d4d844f_origin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088" y="1382382"/>
            <a:ext cx="2316767" cy="1377192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31" name="Rectangle 1"/>
          <p:cNvSpPr>
            <a:spLocks noChangeArrowheads="1"/>
          </p:cNvSpPr>
          <p:nvPr/>
        </p:nvSpPr>
        <p:spPr bwMode="auto">
          <a:xfrm>
            <a:off x="304800" y="2834292"/>
            <a:ext cx="4821444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Двор по ул. Дзержинского, 91, ул. Челябинская, 5</a:t>
            </a:r>
          </a:p>
        </p:txBody>
      </p:sp>
      <p:pic>
        <p:nvPicPr>
          <p:cNvPr id="28" name="Рисунок 27" descr="https://kamensk-uralskiy.ru/uploads/filemanager/8/1/7/a/817aa40be2344f5a2ba7cf8add33506f85962020d39e5cef3985a466df89fab1e_origin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802" y="3235879"/>
            <a:ext cx="2405337" cy="1283366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29" name="Прямоугольник 28"/>
          <p:cNvSpPr/>
          <p:nvPr/>
        </p:nvSpPr>
        <p:spPr>
          <a:xfrm>
            <a:off x="1088571" y="4598531"/>
            <a:ext cx="289560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Двор по ул. Суворова, 28, 30</a:t>
            </a:r>
          </a:p>
        </p:txBody>
      </p:sp>
      <p:pic>
        <p:nvPicPr>
          <p:cNvPr id="17" name="Рисунок 16" descr="https://kamensk-uralskiy.ru/uploads/filemanager/a33/e40/7b7/d1a/351/a33e407b7d1a351a64e0c5374e99d66315a37877f5470b2d0cbac73ef1812003a5_origin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1719" y="4978749"/>
            <a:ext cx="2456192" cy="1215615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27" name="Rectangle 1"/>
          <p:cNvSpPr>
            <a:spLocks noChangeArrowheads="1"/>
          </p:cNvSpPr>
          <p:nvPr/>
        </p:nvSpPr>
        <p:spPr bwMode="auto">
          <a:xfrm>
            <a:off x="42695" y="6257328"/>
            <a:ext cx="488927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Двор по ул. </a:t>
            </a:r>
            <a:r>
              <a:rPr lang="ru-RU" sz="1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Исетская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15, 17, 19,  ул. Каменская, 12,  ул. Алюминиевая,14, ул. Бугарева,6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4495800" y="1382382"/>
            <a:ext cx="7332066" cy="5422601"/>
            <a:chOff x="4920342" y="1404154"/>
            <a:chExt cx="7332066" cy="5422601"/>
          </a:xfrm>
        </p:grpSpPr>
        <p:pic>
          <p:nvPicPr>
            <p:cNvPr id="43" name="Picture 2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0786" y="1404154"/>
              <a:ext cx="2613394" cy="2103621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44" name="Прямоугольник 43"/>
            <p:cNvSpPr/>
            <p:nvPr/>
          </p:nvSpPr>
          <p:spPr>
            <a:xfrm>
              <a:off x="4920342" y="3608827"/>
              <a:ext cx="3677706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Территория возле памятника «Звезда» по </a:t>
              </a:r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ул. </a:t>
              </a:r>
              <a:r>
                <a:rPr lang="ru-RU" b="1" dirty="0" err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Кунавина</a:t>
              </a:r>
              <a:endPara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41" name="Picture 4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57592" y="4307130"/>
              <a:ext cx="2318658" cy="1767099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42" name="Прямоугольник 41"/>
            <p:cNvSpPr/>
            <p:nvPr/>
          </p:nvSpPr>
          <p:spPr>
            <a:xfrm>
              <a:off x="5018645" y="6180424"/>
              <a:ext cx="3731236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Территория берега р. Исеть</a:t>
              </a:r>
            </a:p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вдоль ул. Набережная (2 этап)</a:t>
              </a:r>
            </a:p>
          </p:txBody>
        </p:sp>
        <p:pic>
          <p:nvPicPr>
            <p:cNvPr id="39" name="Picture 5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49881" y="4268500"/>
              <a:ext cx="3115442" cy="1812479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40" name="Прямоугольник 39"/>
            <p:cNvSpPr/>
            <p:nvPr/>
          </p:nvSpPr>
          <p:spPr>
            <a:xfrm>
              <a:off x="8749881" y="6158652"/>
              <a:ext cx="3115442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Территория, прилегающая</a:t>
              </a:r>
            </a:p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к ДК «Металлург» (1 этап)</a:t>
              </a:r>
            </a:p>
          </p:txBody>
        </p:sp>
        <p:pic>
          <p:nvPicPr>
            <p:cNvPr id="38" name="Рисунок 37" descr="C:\Users\lov\Desktop\d864f67fa08920122d7c16c951a1b8688e87405d6fd34d5d12e7bec581556a8d6_origin.jpg"/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49881" y="1425926"/>
              <a:ext cx="3115442" cy="2081849"/>
            </a:xfrm>
            <a:prstGeom prst="rect">
              <a:avLst/>
            </a:prstGeom>
            <a:ln w="50800">
              <a:solidFill>
                <a:srgbClr val="00B0F0"/>
              </a:solidFill>
            </a:ln>
          </p:spPr>
        </p:pic>
        <p:sp>
          <p:nvSpPr>
            <p:cNvPr id="37" name="Прямоугольник 36"/>
            <p:cNvSpPr/>
            <p:nvPr/>
          </p:nvSpPr>
          <p:spPr>
            <a:xfrm>
              <a:off x="8310082" y="3584751"/>
              <a:ext cx="3942326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Территория </a:t>
              </a:r>
              <a:r>
                <a:rPr lang="ru-RU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ул. Шестакова до бул. Парижской коммуны (1 </a:t>
              </a:r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этап)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167374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4146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2" t="12308" b="7683"/>
          <a:stretch/>
        </p:blipFill>
        <p:spPr>
          <a:xfrm>
            <a:off x="9692486" y="390927"/>
            <a:ext cx="2727325" cy="6899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068010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2023 году благоустроено 3 дворовые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общественные территории</a:t>
            </a:r>
            <a:endParaRPr lang="ru-RU" sz="20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14171" y="1626349"/>
            <a:ext cx="12311743" cy="5050321"/>
            <a:chOff x="146956" y="1474296"/>
            <a:chExt cx="12311743" cy="5050321"/>
          </a:xfrm>
        </p:grpSpPr>
        <p:pic>
          <p:nvPicPr>
            <p:cNvPr id="6" name="Picture 4" descr="https://kamensk-uralskiy.ru/uploads/filemanager/3e5/3e597c84e5fcbcbce10e9c027acb4f6d2e2572ac2604d2d878cbbbc769454a7c7_origin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306" y="3845094"/>
              <a:ext cx="3158250" cy="1958924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Rectangle 1"/>
            <p:cNvSpPr>
              <a:spLocks noChangeArrowheads="1"/>
            </p:cNvSpPr>
            <p:nvPr/>
          </p:nvSpPr>
          <p:spPr bwMode="auto">
            <a:xfrm>
              <a:off x="146956" y="3041761"/>
              <a:ext cx="3276601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Двор по ул. Калинина, 41,                      ул. Каменская, 58, 60, 62</a:t>
              </a: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161127" y="5878286"/>
              <a:ext cx="3213444" cy="646331"/>
            </a:xfrm>
            <a:prstGeom prst="rect">
              <a:avLst/>
            </a:prstGeom>
            <a:noFill/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 Двор по ул. Калинина,  </a:t>
              </a:r>
            </a:p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36, 38, 40, 42, 44</a:t>
              </a:r>
            </a:p>
          </p:txBody>
        </p:sp>
        <p:sp>
          <p:nvSpPr>
            <p:cNvPr id="12" name="Rectangle 1"/>
            <p:cNvSpPr>
              <a:spLocks noChangeArrowheads="1"/>
            </p:cNvSpPr>
            <p:nvPr/>
          </p:nvSpPr>
          <p:spPr bwMode="auto">
            <a:xfrm>
              <a:off x="3521527" y="3035521"/>
              <a:ext cx="3156856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Двор по ул. Суворова, 35,</a:t>
              </a:r>
            </a:p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ул. Механизаторов, 78</a:t>
              </a:r>
            </a:p>
          </p:txBody>
        </p:sp>
        <p:pic>
          <p:nvPicPr>
            <p:cNvPr id="13" name="Рисунок 12" descr="https://kamensk-uralskiy.ru/uploads/filemanager/12/12bac7c5c9bd952a46af73745a9d8e508b0f09f31f230b92c015f487b29baf529_origin.jpg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751" y="1524000"/>
              <a:ext cx="3158250" cy="1502229"/>
            </a:xfrm>
            <a:prstGeom prst="rect">
              <a:avLst/>
            </a:prstGeom>
            <a:ln w="50800">
              <a:solidFill>
                <a:srgbClr val="00B0F0"/>
              </a:solidFill>
            </a:ln>
          </p:spPr>
        </p:pic>
        <p:pic>
          <p:nvPicPr>
            <p:cNvPr id="14" name="Рисунок 13" descr="https://kamensk-uralskiy.ru/uploads/filemanager/39e/92c/d29/0c5/aa1/1aa/b39/39e92cd290c5aa11aab39b519e4545db88fc132d6150db292759cff9668a888c7_origin.jpg"/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8942" y="1501174"/>
              <a:ext cx="3004456" cy="1540587"/>
            </a:xfrm>
            <a:prstGeom prst="rect">
              <a:avLst/>
            </a:prstGeom>
            <a:ln w="50800">
              <a:solidFill>
                <a:srgbClr val="00B0F0"/>
              </a:solidFill>
            </a:ln>
          </p:spPr>
        </p:pic>
        <p:pic>
          <p:nvPicPr>
            <p:cNvPr id="16" name="Picture 4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93" t="7713" r="14060" b="10657"/>
            <a:stretch/>
          </p:blipFill>
          <p:spPr bwMode="auto">
            <a:xfrm>
              <a:off x="6866131" y="1479278"/>
              <a:ext cx="2592009" cy="1562484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7" name="Picture 5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108" t="6185" r="14334" b="9995"/>
            <a:stretch/>
          </p:blipFill>
          <p:spPr bwMode="auto">
            <a:xfrm>
              <a:off x="9638046" y="1474296"/>
              <a:ext cx="2611740" cy="1567466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8" name="TextBox 17"/>
            <p:cNvSpPr txBox="1"/>
            <p:nvPr/>
          </p:nvSpPr>
          <p:spPr>
            <a:xfrm>
              <a:off x="9367156" y="3069170"/>
              <a:ext cx="3091543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/>
                <a:t>Территория </a:t>
              </a:r>
              <a:r>
                <a:rPr lang="ru-RU" dirty="0" smtClean="0"/>
                <a:t>ул</a:t>
              </a:r>
              <a:r>
                <a:rPr lang="ru-RU" dirty="0"/>
                <a:t>. Шестакова </a:t>
              </a:r>
              <a:endParaRPr lang="ru-RU" dirty="0" smtClean="0"/>
            </a:p>
            <a:p>
              <a:r>
                <a:rPr lang="ru-RU" dirty="0" smtClean="0"/>
                <a:t>до </a:t>
              </a:r>
              <a:r>
                <a:rPr lang="ru-RU" dirty="0"/>
                <a:t>ул. </a:t>
              </a:r>
              <a:r>
                <a:rPr lang="ru-RU" dirty="0" smtClean="0"/>
                <a:t>Калинина (2 этап)</a:t>
              </a:r>
              <a:endParaRPr lang="ru-RU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591299" y="3044243"/>
              <a:ext cx="2888613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 smtClean="0"/>
                <a:t>Территория у</a:t>
              </a:r>
            </a:p>
            <a:p>
              <a:r>
                <a:rPr lang="ru-RU" dirty="0" smtClean="0"/>
                <a:t>ДК «Металлург» (</a:t>
              </a:r>
              <a:r>
                <a:rPr lang="ru-RU" dirty="0"/>
                <a:t>2 этап)</a:t>
              </a:r>
            </a:p>
          </p:txBody>
        </p:sp>
        <p:pic>
          <p:nvPicPr>
            <p:cNvPr id="29" name="Picture 4" descr="https://kamensk-uralskiy.ru/uploads/filemanager/e/3/7/f/e37feeef34cd65abea3534e81225f464879d7b9c0280f165f1878092632eb9e3d_origin.jpg"/>
            <p:cNvPicPr>
              <a:picLocks noChangeAspect="1" noChangeArrowheads="1"/>
            </p:cNvPicPr>
            <p:nvPr/>
          </p:nvPicPr>
          <p:blipFill>
            <a:blip r:embed="rId8" cstate="print"/>
            <a:srcRect l="5096" t="8014" r="3170" b="19856"/>
            <a:stretch>
              <a:fillRect/>
            </a:stretch>
          </p:blipFill>
          <p:spPr bwMode="auto">
            <a:xfrm>
              <a:off x="3624941" y="3845094"/>
              <a:ext cx="3004456" cy="1958924"/>
            </a:xfrm>
            <a:prstGeom prst="rect">
              <a:avLst/>
            </a:prstGeom>
            <a:ln w="50800">
              <a:solidFill>
                <a:srgbClr val="00B0F0"/>
              </a:solidFill>
            </a:ln>
          </p:spPr>
        </p:pic>
        <p:pic>
          <p:nvPicPr>
            <p:cNvPr id="26" name="Picture 7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189" t="4972" r="14069" b="10823"/>
            <a:stretch/>
          </p:blipFill>
          <p:spPr bwMode="auto">
            <a:xfrm>
              <a:off x="9574076" y="3825507"/>
              <a:ext cx="2610676" cy="1978510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7" name="Picture 5"/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506" t="5587" r="32181" b="12641"/>
            <a:stretch/>
          </p:blipFill>
          <p:spPr bwMode="auto">
            <a:xfrm>
              <a:off x="7204751" y="3825506"/>
              <a:ext cx="1906928" cy="1978511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8" name="TextBox 27"/>
            <p:cNvSpPr txBox="1"/>
            <p:nvPr/>
          </p:nvSpPr>
          <p:spPr>
            <a:xfrm>
              <a:off x="7076051" y="5864531"/>
              <a:ext cx="5173735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 smtClean="0"/>
                <a:t>Территория </a:t>
              </a:r>
              <a:r>
                <a:rPr lang="ru-RU" dirty="0"/>
                <a:t>берега реки Исеть </a:t>
              </a:r>
            </a:p>
            <a:p>
              <a:r>
                <a:rPr lang="ru-RU" dirty="0"/>
                <a:t>вдоль ул. Набережная (3 этап)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394996" y="5878286"/>
              <a:ext cx="3366376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/>
                <a:t>Территория «</a:t>
              </a:r>
              <a:r>
                <a:rPr lang="ru-RU" dirty="0" err="1"/>
                <a:t>Байновский</a:t>
              </a:r>
              <a:r>
                <a:rPr lang="ru-RU" dirty="0"/>
                <a:t> </a:t>
              </a:r>
              <a:r>
                <a:rPr lang="ru-RU" dirty="0" smtClean="0"/>
                <a:t>сад»</a:t>
              </a:r>
            </a:p>
            <a:p>
              <a:r>
                <a:rPr lang="ru-RU" dirty="0">
                  <a:solidFill>
                    <a:srgbClr val="000066"/>
                  </a:solidFill>
                </a:rPr>
                <a:t>(2023-2024 годы</a:t>
              </a:r>
              <a:r>
                <a:rPr lang="ru-RU" dirty="0" smtClean="0">
                  <a:solidFill>
                    <a:srgbClr val="000066"/>
                  </a:solidFill>
                </a:rPr>
                <a:t>)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23494035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4146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2" t="12308" b="7683"/>
          <a:stretch/>
        </p:blipFill>
        <p:spPr>
          <a:xfrm>
            <a:off x="9692486" y="390927"/>
            <a:ext cx="2727325" cy="6899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068010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2024 году благоустроено 4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дворовых 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общественных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</a:t>
            </a:r>
            <a:endParaRPr lang="ru-RU" sz="20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/>
          <p:cNvGrpSpPr/>
          <p:nvPr/>
        </p:nvGrpSpPr>
        <p:grpSpPr>
          <a:xfrm>
            <a:off x="1" y="1827354"/>
            <a:ext cx="12016859" cy="4561371"/>
            <a:chOff x="1" y="1664064"/>
            <a:chExt cx="12016859" cy="4561371"/>
          </a:xfrm>
        </p:grpSpPr>
        <p:pic>
          <p:nvPicPr>
            <p:cNvPr id="22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7662" y="1664065"/>
              <a:ext cx="2590717" cy="1732280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3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21110" y="1664064"/>
              <a:ext cx="2589317" cy="1732280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4" name="Прямоугольник 23"/>
            <p:cNvSpPr/>
            <p:nvPr/>
          </p:nvSpPr>
          <p:spPr>
            <a:xfrm>
              <a:off x="6347661" y="3467096"/>
              <a:ext cx="556276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«</a:t>
              </a:r>
              <a:r>
                <a:rPr lang="ru-RU" b="1" dirty="0" err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Байновский</a:t>
              </a:r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 сад» (2023-2024 годы)</a:t>
              </a:r>
            </a:p>
          </p:txBody>
        </p:sp>
        <p:pic>
          <p:nvPicPr>
            <p:cNvPr id="31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7661" y="3879386"/>
              <a:ext cx="2612489" cy="1907224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33" name="Прямоугольник 32"/>
            <p:cNvSpPr/>
            <p:nvPr/>
          </p:nvSpPr>
          <p:spPr>
            <a:xfrm>
              <a:off x="6347661" y="5856103"/>
              <a:ext cx="261249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Парк в </a:t>
              </a:r>
              <a:r>
                <a:rPr lang="ru-RU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пос. Северный</a:t>
              </a:r>
              <a:endPara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34" name="Picture 5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21110" y="3879386"/>
              <a:ext cx="2589317" cy="1907224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36" name="Прямоугольник 35"/>
            <p:cNvSpPr/>
            <p:nvPr/>
          </p:nvSpPr>
          <p:spPr>
            <a:xfrm>
              <a:off x="9214675" y="5856103"/>
              <a:ext cx="280218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Парк в пос. </a:t>
              </a:r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Силикатный</a:t>
              </a:r>
            </a:p>
          </p:txBody>
        </p:sp>
        <p:sp>
          <p:nvSpPr>
            <p:cNvPr id="41" name="Прямоугольник 40"/>
            <p:cNvSpPr/>
            <p:nvPr/>
          </p:nvSpPr>
          <p:spPr>
            <a:xfrm>
              <a:off x="129413" y="3510054"/>
              <a:ext cx="312541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пр. Победы, 51, 53, 55, 57, 63</a:t>
              </a:r>
            </a:p>
          </p:txBody>
        </p:sp>
        <p:pic>
          <p:nvPicPr>
            <p:cNvPr id="42" name="Picture 4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384" y="1664064"/>
              <a:ext cx="2668215" cy="1782041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43" name="Picture 5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89311" y="1664064"/>
              <a:ext cx="2610743" cy="1744659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44" name="Прямоугольник 43"/>
            <p:cNvSpPr/>
            <p:nvPr/>
          </p:nvSpPr>
          <p:spPr>
            <a:xfrm>
              <a:off x="3156857" y="3478228"/>
              <a:ext cx="285388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ул. 4-й пятилетки, 28</a:t>
              </a:r>
            </a:p>
          </p:txBody>
        </p:sp>
        <p:pic>
          <p:nvPicPr>
            <p:cNvPr id="45" name="Picture 6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384" y="3922930"/>
              <a:ext cx="2717200" cy="1849485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46" name="Прямоугольник 45"/>
            <p:cNvSpPr/>
            <p:nvPr/>
          </p:nvSpPr>
          <p:spPr>
            <a:xfrm>
              <a:off x="1" y="5849720"/>
              <a:ext cx="340905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ул. Кирова, 9, ул. </a:t>
              </a:r>
              <a:r>
                <a:rPr lang="ru-RU" b="1" dirty="0" err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Кунавина</a:t>
              </a:r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, 9</a:t>
              </a:r>
            </a:p>
          </p:txBody>
        </p:sp>
        <p:pic>
          <p:nvPicPr>
            <p:cNvPr id="47" name="Picture 7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7730" y="3922930"/>
              <a:ext cx="1533395" cy="1849485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48" name="Прямоугольник 47"/>
            <p:cNvSpPr/>
            <p:nvPr/>
          </p:nvSpPr>
          <p:spPr>
            <a:xfrm>
              <a:off x="3383503" y="5786610"/>
              <a:ext cx="257991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ул. Шестакова, 42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112051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0" y="1054183"/>
            <a:ext cx="12192000" cy="70643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В 2021 году </a:t>
            </a: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приобретено 210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контейнеров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раздельного накопления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ТКО                                муниципальными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образовательными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учреждениями</a:t>
            </a:r>
            <a:endParaRPr lang="ru-RU" sz="2000" b="1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-4146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5952" y="525018"/>
            <a:ext cx="1841877" cy="46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540832" y="1849623"/>
            <a:ext cx="634637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2021 году по национальному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проекту «Экология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федеральному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проекту «Комплексная система обращения с твердыми коммунальными отходами» региональному проекту «Комплексная система обращения с твердыми коммунальными отходами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(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Свердловская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область) предоставлена государственная поддержка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закупки контейнеров для раздельного накопления твердых коммунальных отходов муниципальными образовательными учреждениями.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Фактический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объем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финансирования 3,52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руб., в том числе за счет средств областного бюджета – 3,27 млн. руб., местного бюджета –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0,25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приобретено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210 контейнеров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установлено на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104 площадках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раздельного сбора и накопления ТКО на территориях муниципальных образовательных учреждений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4" descr="D:\00000000000000003\IMG_0645_новый размер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9" r="7294" b="9456"/>
          <a:stretch/>
        </p:blipFill>
        <p:spPr bwMode="auto">
          <a:xfrm>
            <a:off x="285215" y="2089111"/>
            <a:ext cx="5002886" cy="3494531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10803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0" y="1054183"/>
            <a:ext cx="1219200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spcAft>
                <a:spcPts val="601"/>
              </a:spcAft>
            </a:pP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В 2022 году приобретено 607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контейнеров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раздельного накопления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ТКО</a:t>
            </a:r>
            <a:endParaRPr lang="ru-RU" sz="2000" b="1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-4146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5952" y="525018"/>
            <a:ext cx="1841877" cy="46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000889" y="1913994"/>
            <a:ext cx="683188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 по национальному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проекту «Экология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федеральному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проекту «Комплексная система обращения с твердыми коммунальными отходами» региональному проекту «Комплексная система обращения с твердыми коммунальными отходами» (Свердловская область)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предоставлена государственная поддержка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закупки контейнеров для раздельного накопления твердых коммунальных отходов –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получена субсидия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закупку контейнеров для раздельного накопления ТКО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(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607 контейнеров).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Фактический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объем финансирования –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9,08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руб., в том числе за счет средств федерального бюджета –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7,85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руб., областного бюджета – 0,59 млн. руб., местного бюджета – 0,64 млн. 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4" descr="D:\00000000000000003\IMG_0645_новый размер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9" r="7294" b="9456"/>
          <a:stretch/>
        </p:blipFill>
        <p:spPr bwMode="auto">
          <a:xfrm>
            <a:off x="874371" y="1642503"/>
            <a:ext cx="3586429" cy="2450961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4" cstate="print"/>
          <a:srcRect l="24127" t="44105" r="57513" b="37839"/>
          <a:stretch>
            <a:fillRect/>
          </a:stretch>
        </p:blipFill>
        <p:spPr bwMode="auto">
          <a:xfrm>
            <a:off x="867510" y="4357397"/>
            <a:ext cx="3615062" cy="2272010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1045800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0" y="1054183"/>
            <a:ext cx="1219200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В 2024 году открыт туристско-информационный центр города</a:t>
            </a:r>
            <a:endParaRPr lang="ru-RU" sz="2000" b="1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-4146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9"/>
          <a:stretch/>
        </p:blipFill>
        <p:spPr>
          <a:xfrm>
            <a:off x="10091060" y="453113"/>
            <a:ext cx="2046512" cy="542568"/>
          </a:xfrm>
          <a:prstGeom prst="rect">
            <a:avLst/>
          </a:prstGeom>
          <a:noFill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026" y="1577619"/>
            <a:ext cx="3560514" cy="2356959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7" b="4265"/>
          <a:stretch/>
        </p:blipFill>
        <p:spPr bwMode="auto">
          <a:xfrm>
            <a:off x="293026" y="4123317"/>
            <a:ext cx="3549639" cy="2245080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376058" y="1913171"/>
            <a:ext cx="735874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ОМС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«Управление по физической культуре и спорту Каменск-Уральского городского округа» – 60,69 млн. руб., из них 44,4 млн. руб. (за счет средств  федерального бюджета  – 37,2 млн. руб., областного бюджета –  2,8  млн. руб., местного бюджета – 4,4  млн. руб.) в рамках национального проекта «Туризм и индустрия гостеприимства»  на создание туристского центра города: мероприятия по установке и обустройству туристско-информационного центра на лыжно-лодочной базе «Металлист», установке двух павильонов для торговли сувенирной продукцией  с блоком общественных санузлов на общественной территории по ул. Набережная и лыжно-лодочной базе «Металлист», установке трех информационных интерактивных стел туристкой навигации на лыжно-лодочной базе «Металлист», у центра культуры «Клевер», на территории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Байновский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сад» и приобретению мобильных ограждений для проведения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49597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8148</TotalTime>
  <Words>2621</Words>
  <Application>Microsoft Office PowerPoint</Application>
  <PresentationFormat>Произвольный</PresentationFormat>
  <Paragraphs>273</Paragraphs>
  <Slides>23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23</vt:i4>
      </vt:variant>
    </vt:vector>
  </HeadingPairs>
  <TitlesOfParts>
    <vt:vector size="25" baseType="lpstr">
      <vt:lpstr>Тема Office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Тушинская Виктория Юрьевна</dc:creator>
  <cp:lastModifiedBy>lov</cp:lastModifiedBy>
  <cp:revision>843</cp:revision>
  <cp:lastPrinted>2025-05-12T03:32:58Z</cp:lastPrinted>
  <dcterms:created xsi:type="dcterms:W3CDTF">2023-01-12T05:09:27Z</dcterms:created>
  <dcterms:modified xsi:type="dcterms:W3CDTF">2025-06-20T11:44:27Z</dcterms:modified>
</cp:coreProperties>
</file>