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75" r:id="rId4"/>
    <p:sldId id="270" r:id="rId5"/>
    <p:sldId id="274" r:id="rId6"/>
    <p:sldId id="276" r:id="rId7"/>
    <p:sldId id="272" r:id="rId8"/>
    <p:sldId id="282" r:id="rId9"/>
    <p:sldId id="259" r:id="rId10"/>
    <p:sldId id="278" r:id="rId11"/>
    <p:sldId id="277" r:id="rId12"/>
    <p:sldId id="279" r:id="rId13"/>
    <p:sldId id="280" r:id="rId14"/>
    <p:sldId id="258" r:id="rId15"/>
    <p:sldId id="260" r:id="rId16"/>
    <p:sldId id="267" r:id="rId17"/>
    <p:sldId id="262" r:id="rId18"/>
    <p:sldId id="261" r:id="rId19"/>
    <p:sldId id="263" r:id="rId20"/>
    <p:sldId id="264" r:id="rId21"/>
    <p:sldId id="265" r:id="rId22"/>
    <p:sldId id="273" r:id="rId23"/>
    <p:sldId id="281" r:id="rId24"/>
    <p:sldId id="268" r:id="rId25"/>
  </p:sldIdLst>
  <p:sldSz cx="12192000" cy="6858000"/>
  <p:notesSz cx="6735763" cy="98679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2648" autoAdjust="0"/>
  </p:normalViewPr>
  <p:slideViewPr>
    <p:cSldViewPr snapToGrid="0">
      <p:cViewPr varScale="1">
        <p:scale>
          <a:sx n="60" d="100"/>
          <a:sy n="60" d="100"/>
        </p:scale>
        <p:origin x="-1445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'ПО ОТРАСЛЯМ'!$A$2:$A$6</c:f>
              <c:strCache>
                <c:ptCount val="5"/>
                <c:pt idx="0">
                  <c:v>
деятельность в сфере сельского хозяйства, охота, лесное хозяйство</c:v>
                </c:pt>
                <c:pt idx="1">
                  <c:v>деятельность обрабатывающих производств </c:v>
                </c:pt>
                <c:pt idx="2">
                  <c:v>производство прочей неметаллической минеральной продукции
</c:v>
                </c:pt>
                <c:pt idx="3">
                  <c:v>производство металлургическое </c:v>
                </c:pt>
                <c:pt idx="4">
                  <c:v>прочие</c:v>
                </c:pt>
              </c:strCache>
            </c:strRef>
          </c:cat>
          <c:val>
            <c:numRef>
              <c:f>'ПО ОТРАСЛЯМ'!$B$2:$B$6</c:f>
              <c:numCache>
                <c:formatCode>General</c:formatCode>
                <c:ptCount val="5"/>
                <c:pt idx="0">
                  <c:v>84</c:v>
                </c:pt>
                <c:pt idx="1">
                  <c:v>131</c:v>
                </c:pt>
                <c:pt idx="2">
                  <c:v>32</c:v>
                </c:pt>
                <c:pt idx="3">
                  <c:v>32</c:v>
                </c:pt>
                <c:pt idx="4">
                  <c:v>178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B33-43AE-A88D-82C1FC79C7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0141184"/>
        <c:axId val="210142720"/>
      </c:barChart>
      <c:catAx>
        <c:axId val="2101411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ru-RU"/>
          </a:p>
        </c:txPr>
        <c:crossAx val="210142720"/>
        <c:crosses val="autoZero"/>
        <c:auto val="1"/>
        <c:lblAlgn val="ctr"/>
        <c:lblOffset val="100"/>
        <c:noMultiLvlLbl val="0"/>
      </c:catAx>
      <c:valAx>
        <c:axId val="21014272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0141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>
          <a:solidFill>
            <a:schemeClr val="bg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528897827962702"/>
          <c:y val="1.5160894782708052E-2"/>
          <c:w val="0.51528975720307135"/>
          <c:h val="0.95235147354006044"/>
        </c:manualLayout>
      </c:layout>
      <c:barChart>
        <c:barDir val="bar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72783104"/>
        <c:axId val="172785024"/>
      </c:barChart>
      <c:catAx>
        <c:axId val="1727831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2785024"/>
        <c:crosses val="autoZero"/>
        <c:auto val="1"/>
        <c:lblAlgn val="ctr"/>
        <c:lblOffset val="100"/>
        <c:noMultiLvlLbl val="0"/>
      </c:catAx>
      <c:valAx>
        <c:axId val="172785024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727831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890695064654469"/>
          <c:y val="4.2499842519685048E-2"/>
          <c:w val="0.63578630731477903"/>
          <c:h val="0.93900031496062997"/>
        </c:manualLayout>
      </c:layout>
      <c:pie3DChart>
        <c:varyColors val="1"/>
        <c:ser>
          <c:idx val="0"/>
          <c:order val="0"/>
          <c:cat>
            <c:strRef>
              <c:f>'ПО ОТРАСЛЯМ'!$A$2:$A$6</c:f>
              <c:strCache>
                <c:ptCount val="5"/>
                <c:pt idx="0">
                  <c:v>
деятельность в сфере сельского хозяйства, охота, лесное хозяйство</c:v>
                </c:pt>
                <c:pt idx="1">
                  <c:v>деятельность обрабатывающих производств </c:v>
                </c:pt>
                <c:pt idx="2">
                  <c:v>производство прочей неметаллической минеральной продукции
</c:v>
                </c:pt>
                <c:pt idx="3">
                  <c:v>производство металлургическое </c:v>
                </c:pt>
                <c:pt idx="4">
                  <c:v>прочие</c:v>
                </c:pt>
              </c:strCache>
            </c:strRef>
          </c:cat>
          <c:val>
            <c:numRef>
              <c:f>'ПО ОТРАСЛЯМ'!$B$2:$B$6</c:f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B67-422E-B60D-C4136D84744A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4B67-422E-B60D-C4136D84744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4B67-422E-B60D-C4136D84744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4B67-422E-B60D-C4136D84744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4B67-422E-B60D-C4136D84744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4B67-422E-B60D-C4136D84744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'ПО ОТРАСЛЯМ'!$A$2:$A$6</c:f>
              <c:strCache>
                <c:ptCount val="5"/>
                <c:pt idx="0">
                  <c:v>
деятельность в сфере сельского хозяйства, охота, лесное хозяйство</c:v>
                </c:pt>
                <c:pt idx="1">
                  <c:v>деятельность обрабатывающих производств </c:v>
                </c:pt>
                <c:pt idx="2">
                  <c:v>производство прочей неметаллической минеральной продукции
</c:v>
                </c:pt>
                <c:pt idx="3">
                  <c:v>производство металлургическое </c:v>
                </c:pt>
                <c:pt idx="4">
                  <c:v>прочие</c:v>
                </c:pt>
              </c:strCache>
            </c:strRef>
          </c:cat>
          <c:val>
            <c:numRef>
              <c:f>'ПО ОТРАСЛЯМ'!$C$2:$C$6</c:f>
              <c:numCache>
                <c:formatCode>0.0</c:formatCode>
                <c:ptCount val="5"/>
                <c:pt idx="0">
                  <c:v>18.380743982494529</c:v>
                </c:pt>
                <c:pt idx="1">
                  <c:v>28.665207877461707</c:v>
                </c:pt>
                <c:pt idx="2">
                  <c:v>7.0021881838074398</c:v>
                </c:pt>
                <c:pt idx="3">
                  <c:v>7.0021881838074398</c:v>
                </c:pt>
                <c:pt idx="4">
                  <c:v>38.949671772428886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4B67-422E-B60D-C4136D8474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4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1.6666666666666666E-2"/>
          <c:y val="5.7206911636045507E-2"/>
          <c:w val="0.33557370953630794"/>
          <c:h val="0.9276691455234762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'2018'!$F$11:$K$11</c:f>
              <c:numCache>
                <c:formatCode>0.0</c:formatCode>
                <c:ptCount val="6"/>
                <c:pt idx="0">
                  <c:v>5.908096280087527</c:v>
                </c:pt>
                <c:pt idx="1">
                  <c:v>21.444201312910284</c:v>
                </c:pt>
                <c:pt idx="2">
                  <c:v>19.25601750547046</c:v>
                </c:pt>
                <c:pt idx="3">
                  <c:v>22.75711159737418</c:v>
                </c:pt>
                <c:pt idx="4">
                  <c:v>24.070021881838073</c:v>
                </c:pt>
                <c:pt idx="5">
                  <c:v>6.5645514223194752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1E9-4174-A6AE-74303CF529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6012928"/>
        <c:axId val="136014464"/>
        <c:axId val="0"/>
      </c:bar3DChart>
      <c:catAx>
        <c:axId val="13601292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6014464"/>
        <c:crosses val="autoZero"/>
        <c:auto val="1"/>
        <c:lblAlgn val="ctr"/>
        <c:lblOffset val="100"/>
        <c:noMultiLvlLbl val="0"/>
      </c:catAx>
      <c:valAx>
        <c:axId val="136014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6012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E4761D-4A3B-43DB-AFD4-CA4103C5EF3C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927"/>
            <a:ext cx="5388610" cy="38854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2793"/>
            <a:ext cx="2918831" cy="4951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2793"/>
            <a:ext cx="2918831" cy="4951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F3C79E-37E8-4D75-9463-A30512F6A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696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nsultant.ru/document/cons_doc_LAW_358750/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Всего на территории зарегистрировано 457 объектов промышленности и сельского хозяйства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760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из них 28,7 % деятельность обрабатывающих производств; 18,4% деятельность в сфере сельского хозяйства, охота, лесное хозяйство; 7% производство прочей неметаллической минеральной продукции ,</a:t>
            </a:r>
            <a:r>
              <a:rPr lang="ru-RU" baseline="0" dirty="0" smtClean="0"/>
              <a:t> 7% </a:t>
            </a:r>
            <a:r>
              <a:rPr lang="ru-RU" dirty="0" smtClean="0"/>
              <a:t> металлургическое производство,  группа прочие составляет  38, 9%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804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Территория характеризуется стабильным и постоянным наличием профессиональной заболеваемости. Интенсивный показатель профессиональной заболеваемости в 2024г по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подконтрольной территории (4 муниципальных образования) составил 0, 46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10 000 населения.                                                                                                                                                         -------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 многолетний период наблюдения наиболее часто выявляемой профессиональной патологией являются заболевания органов дыхания, вызванные воздействием аэрозолей преимущественно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фиброгенного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действия.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Практически ежегодно на территории регистрируются случаи профессиональной онкологической заболеваемости, в том числе по Каменску-Уральскому в 2024г установлен 1 случай онкологической заболеваемости у работника со стажем работы более 30 лет.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146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том числе по городу Каменск-Уральский 0, 59 на 10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000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что не превышает среднемноголетний и средне-областной уровень.                                                                                            Вся профессиональная патология зарегистрирована в отрасли «обрабатывающие производства».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Риск возникновения профессионального заболевания находится в прямой зависимости от стажа (длительности контакта) работника с вредным производственным фактором. За среднемноголетний период максимальный риск возникновения профессионального заболевания проявляется при контакте с вредным производственным фактором свыше 20 лет. В этих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стажевых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группах доля зарегистрированных хронических профессиональных заболеваний за среднемноголетний период составила 83,7%. </a:t>
            </a:r>
          </a:p>
          <a:p>
            <a:pPr marL="2286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algn="just">
              <a:spcAft>
                <a:spcPts val="0"/>
              </a:spcAft>
            </a:pPr>
            <a:endPara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1DD9E-3BE7-4C22-A3D3-8DEE1450DA2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094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algn="just"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 последние 5 лет на территории г. Каменск-Уральского выявлено 17 подтвержденных случаев профессиональных заболеваний. 1 место занимают заболевания органов дыхания – 38,9%;  2 место – профессиональная тугоухость; 3 место – вибрационная болезнь; 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1DD9E-3BE7-4C22-A3D3-8DEE1450DA2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476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Удельный вес работающих в условиях, не отвечающих гигиеническим нормативам в 2024г всего по территории составил 26,3%, в том числе по Каменск-Уральскому 27,7%.  Из 4 территорий самая неблагополучная ситуация в Каменске Уральском.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022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Наибольшие неудовлетворительные показатели фиксируются по физическим факторам: шум (16,4% ) и вибрация (6%)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361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 категориям риска объекты промышленности и сельского хозяйства распределились следующим образом: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6752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чрезвычайно высокого риска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- 5,9%;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высокого риска – 21,4%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значительного риска – 19,3%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среднего риска -22,8%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умеренного риска -24,1%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низкого риска-6,6%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808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Федеральный закон от 31.07.2020 N 248-ФЗ (ред. от 25.12.2023) "О государственном контроле (надзоре) и муниципальном контроле в Российской Федерации"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ст. 25 ФЗ 248 определена периодичность проведения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кнм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 категориям риска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Постановления Правительства РФ от 10 марта 2022 г. N 336 «Об особенностях организации и осуществления государственного контроля (надзора), муниципального контроля» (с изменениями и дополнениями).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ПП 336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пунктом 11(4) настоящего постановления, до 1 января 2030 г. в планы проведения плановых контрольных (надзорных) мероприятий, планы проведения плановых проверок при осуществлении видов государственного контроля (надзора),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включаются плановые контрольные (надзорные) мероприятия, плановые проверки только в отношении объектов контроля, отнесенных к категориям чрезвычайно высокого и высокого риска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800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9905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видно из представленной таблицы контрольно-надзорные мероприятия в отношение объектов промышленности и сельского хозяйства неуклонно снижаются.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4110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Однако в практической деятельности активно стали применятся профилактические мероприятия, которые регламентированы ст. 45 ФЗ № 248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Статья 45. Виды профилактических мероприятий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1) информирование;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 обобщение правоприменительной практики;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 меры стимулирования добросовестности;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4) объявление предостережения;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5) консультирование;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6)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самообследование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7) профилактический визит.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938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Службой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Роспотребнадзора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осуществляется ежегодный сбор информации в рамках ФЗ №52 ОТ 12 марта 1999 года «О санитарно-эпидемиологическом благополучии населения», анализ, обобщение, подготовка государственных докладов и информационных бюллетеней «О состоянии санитарно-эпидемиологического благополучия населения» и принятии управленческих решений;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подготовки государственного доклада используются данные социально-гигиенического мониторинга, в том числе информация о результатах контроля факторов среды обитания, полученная от организаций.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Федеральный закон № 52-ФЗ от 30.03.99г,</a:t>
            </a:r>
            <a:r>
              <a:rPr lang="ru-RU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наделяет уполномоченное должностное лицо правом запрашивать и получать информацию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принятия управленческих решений необходима полная и достоверная информация от работодателей об условиях труда работников, которые запрашиваются органами </a:t>
            </a:r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Роспотребнадзора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ежегодно.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379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целях реализации Программы профилактики рисков причинения вреда (ущерба) охраняемым законом ценностям по федеральному государственному санитарно-эпидемиологическому контролю (надзору) в отношение субъектов в сфере промышленности и сельского хозяйства проведено консультирование: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598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2158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связи с изменением законодательства и регулировании контрольно-надзорных мероприятий с учетом действия положений ПП РФ от 10 марта 2022 года N 336 «Об особенностях организации и осуществления государственного контроля (надзора), муниципального контроля», по результатам анализа отчетных форм, при установлении признаков нарушений организации и проведения медицинского осмотра, в отношение хозяйствующих субъектов были выданы предостережения о недопустимости нарушения обязательных требований в части соблюдения порядка проведения медицинских осмотров занятого населения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7096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Несмотря на снижение административной нагрузки по направлению надзора по гигиене труда, активизация, рациональные планирование и выбор видов профилактических мероприятий позволяет в текущей ситуации сохранить взаимообмен информацией между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Роспотребнадзором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промышленными предприятиями, в том числе в целях сохранения объёмов производственного контроля по условиям труда, периодических медицинских осмотров работающего населения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9191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ПРЕДЛОЖЕНИЯ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Обеспечить предоставление по запросам органов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Роспотребнадзора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полной и достоверной информации об условиях труда работников;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для обеспечения контроля за соблюдением санитарных правил, гигиенических нормативов и выполнением санитарно-профилактических мероприятий, усилить контроль за проведением производственного контроля за условиями труда;</a:t>
            </a:r>
          </a:p>
          <a:p>
            <a:pPr lvl="0"/>
            <a:r>
              <a:rPr lang="ru-RU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при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организации медицинских осмотров учитывать результаты как специальной оценки условий труда, так и результаты производственного контроля факторов трудовой среды.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803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55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910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38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63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511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605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406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746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531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009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892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52947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61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321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474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3109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857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CD1DE-E70B-448F-898C-48D4A5B93682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1485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0230" y="406400"/>
            <a:ext cx="10929256" cy="3947886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</a:rPr>
              <a:t>Основные результаты деятельности по предотвращению неблагоприятного влияния факторов среды обитания на здоровье населения по направлению гигиена труда</a:t>
            </a:r>
          </a:p>
        </p:txBody>
      </p:sp>
    </p:spTree>
    <p:extLst>
      <p:ext uri="{BB962C8B-B14F-4D97-AF65-F5344CB8AC3E}">
        <p14:creationId xmlns:p14="http://schemas.microsoft.com/office/powerpoint/2010/main" val="715696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7098167"/>
              </p:ext>
            </p:extLst>
          </p:nvPr>
        </p:nvGraphicFramePr>
        <p:xfrm>
          <a:off x="682170" y="435430"/>
          <a:ext cx="10784115" cy="5863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1020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419757"/>
              </p:ext>
            </p:extLst>
          </p:nvPr>
        </p:nvGraphicFramePr>
        <p:xfrm>
          <a:off x="682170" y="435430"/>
          <a:ext cx="10784115" cy="5863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1721950"/>
              </p:ext>
            </p:extLst>
          </p:nvPr>
        </p:nvGraphicFramePr>
        <p:xfrm>
          <a:off x="551543" y="435430"/>
          <a:ext cx="11103428" cy="5863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86237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Показатели профессиональной заболеваемости характеризующие поднадзорную территорию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26794"/>
              </p:ext>
            </p:extLst>
          </p:nvPr>
        </p:nvGraphicFramePr>
        <p:xfrm>
          <a:off x="638628" y="2097088"/>
          <a:ext cx="10914743" cy="42601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2503">
                  <a:extLst>
                    <a:ext uri="{9D8B030D-6E8A-4147-A177-3AD203B41FA5}">
                      <a16:colId xmlns:a16="http://schemas.microsoft.com/office/drawing/2014/main" xmlns="" val="2454346399"/>
                    </a:ext>
                  </a:extLst>
                </a:gridCol>
                <a:gridCol w="1970947">
                  <a:extLst>
                    <a:ext uri="{9D8B030D-6E8A-4147-A177-3AD203B41FA5}">
                      <a16:colId xmlns:a16="http://schemas.microsoft.com/office/drawing/2014/main" xmlns="" val="2456679657"/>
                    </a:ext>
                  </a:extLst>
                </a:gridCol>
                <a:gridCol w="1871572">
                  <a:extLst>
                    <a:ext uri="{9D8B030D-6E8A-4147-A177-3AD203B41FA5}">
                      <a16:colId xmlns:a16="http://schemas.microsoft.com/office/drawing/2014/main" xmlns="" val="3227322"/>
                    </a:ext>
                  </a:extLst>
                </a:gridCol>
                <a:gridCol w="1341570">
                  <a:extLst>
                    <a:ext uri="{9D8B030D-6E8A-4147-A177-3AD203B41FA5}">
                      <a16:colId xmlns:a16="http://schemas.microsoft.com/office/drawing/2014/main" xmlns="" val="1140053949"/>
                    </a:ext>
                  </a:extLst>
                </a:gridCol>
                <a:gridCol w="1474070">
                  <a:extLst>
                    <a:ext uri="{9D8B030D-6E8A-4147-A177-3AD203B41FA5}">
                      <a16:colId xmlns:a16="http://schemas.microsoft.com/office/drawing/2014/main" xmlns="" val="1252484726"/>
                    </a:ext>
                  </a:extLst>
                </a:gridCol>
                <a:gridCol w="1838447">
                  <a:extLst>
                    <a:ext uri="{9D8B030D-6E8A-4147-A177-3AD203B41FA5}">
                      <a16:colId xmlns:a16="http://schemas.microsoft.com/office/drawing/2014/main" xmlns="" val="454381246"/>
                    </a:ext>
                  </a:extLst>
                </a:gridCol>
                <a:gridCol w="1755634">
                  <a:extLst>
                    <a:ext uri="{9D8B030D-6E8A-4147-A177-3AD203B41FA5}">
                      <a16:colId xmlns:a16="http://schemas.microsoft.com/office/drawing/2014/main" xmlns="" val="1663914155"/>
                    </a:ext>
                  </a:extLst>
                </a:gridCol>
              </a:tblGrid>
              <a:tr h="1893408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год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количество случаев хронической ПЗ всего, </a:t>
                      </a:r>
                      <a:r>
                        <a:rPr lang="ru-RU" sz="2000" u="none" strike="noStrike" dirty="0" err="1">
                          <a:effectLst/>
                        </a:rPr>
                        <a:t>абс</a:t>
                      </a:r>
                      <a:r>
                        <a:rPr lang="ru-RU" sz="2000" u="none" strike="noStrike" dirty="0">
                          <a:effectLst/>
                        </a:rPr>
                        <a:t>.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показатель профессиональной заболеваемости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Количество случаев п/з от воздействия АПФД (</a:t>
                      </a:r>
                      <a:r>
                        <a:rPr lang="ru-RU" sz="2000" u="none" strike="noStrike" dirty="0" err="1">
                          <a:effectLst/>
                        </a:rPr>
                        <a:t>абс</a:t>
                      </a:r>
                      <a:r>
                        <a:rPr lang="ru-RU" sz="2000" u="none" strike="noStrike" dirty="0">
                          <a:effectLst/>
                        </a:rPr>
                        <a:t>)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Количество случаев п/з от воздействия АПФД на 10000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Профессиональная онкологическая заболеваемость (абс)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Профессиональная онкологическая заболеваемость на 10000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872416851"/>
                  </a:ext>
                </a:extLst>
              </a:tr>
              <a:tr h="47335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2020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0,08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52287735"/>
                  </a:ext>
                </a:extLst>
              </a:tr>
              <a:tr h="47335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2021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0,79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0,18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731012125"/>
                  </a:ext>
                </a:extLst>
              </a:tr>
              <a:tr h="47335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2022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7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0,62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0,35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783040824"/>
                  </a:ext>
                </a:extLst>
              </a:tr>
              <a:tr h="47335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2023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0,2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0,1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948993356"/>
                  </a:ext>
                </a:extLst>
              </a:tr>
              <a:tr h="47335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2024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0,46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0,2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0,1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5099439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9998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3410403" y="333926"/>
            <a:ext cx="5731645" cy="50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000" b="1" dirty="0" smtClean="0">
                <a:solidFill>
                  <a:schemeClr val="bg1"/>
                </a:solidFill>
              </a:rPr>
              <a:t>Динамика </a:t>
            </a:r>
            <a:r>
              <a:rPr lang="ru-RU" altLang="ru-RU" sz="2000" b="1" dirty="0">
                <a:solidFill>
                  <a:schemeClr val="bg1"/>
                </a:solidFill>
              </a:rPr>
              <a:t>профессиональной </a:t>
            </a:r>
            <a:r>
              <a:rPr lang="ru-RU" altLang="ru-RU" sz="2000" b="1" dirty="0" smtClean="0">
                <a:solidFill>
                  <a:schemeClr val="bg1"/>
                </a:solidFill>
              </a:rPr>
              <a:t>заболеваемости </a:t>
            </a:r>
            <a:r>
              <a:rPr lang="ru-RU" altLang="ru-RU" sz="2000" b="1" dirty="0" err="1" smtClean="0">
                <a:solidFill>
                  <a:schemeClr val="bg1"/>
                </a:solidFill>
              </a:rPr>
              <a:t>г.Каменск</a:t>
            </a:r>
            <a:r>
              <a:rPr lang="ru-RU" altLang="ru-RU" sz="2000" b="1" dirty="0" smtClean="0">
                <a:solidFill>
                  <a:schemeClr val="bg1"/>
                </a:solidFill>
              </a:rPr>
              <a:t>-Уральский</a:t>
            </a:r>
          </a:p>
        </p:txBody>
      </p:sp>
      <p:pic>
        <p:nvPicPr>
          <p:cNvPr id="2051" name="Диаграмма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979714"/>
            <a:ext cx="10522857" cy="5747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96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94631" y="404269"/>
            <a:ext cx="4653183" cy="565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alt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Предприятия с зарегистрированными 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случаями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заболеваний за 5 лет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абс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</a:t>
            </a:r>
            <a:r>
              <a:rPr lang="ru-RU" alt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ООО «РУСАЛ Кремний Урал»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(4)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ОАО «Каменск-Уральский металлургический завод» (3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филиал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ООО "ИСО" в г.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Каменск-Уральском (3)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ГАУЗ СО "Детская городская больница« (2)</a:t>
            </a:r>
          </a:p>
          <a:p>
            <a:pPr lvl="0">
              <a:lnSpc>
                <a:spcPct val="107000"/>
              </a:lnSpc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АО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"РУСАЛ Урал" филиал "РУСАЛ Каменск-Уральский«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(2)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АО «Каменск-Уральский литейный завод»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(1) </a:t>
            </a:r>
          </a:p>
          <a:p>
            <a:pPr>
              <a:lnSpc>
                <a:spcPct val="107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ООО «Ремонтно-технический центр «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Синара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(1)</a:t>
            </a:r>
          </a:p>
          <a:p>
            <a:pPr>
              <a:lnSpc>
                <a:spcPct val="107000"/>
              </a:lnSpc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8.ГАУЗ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ГБ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Каменск-Уральский-(1)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604149" y="221694"/>
            <a:ext cx="53676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Структура профессиональной заболеваемости по нозологическим </a:t>
            </a: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формам</a:t>
            </a:r>
            <a:endParaRPr lang="ru-RU" sz="2000" b="1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Диаграмма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05" t="-12283" r="-3513"/>
          <a:stretch>
            <a:fillRect/>
          </a:stretch>
        </p:blipFill>
        <p:spPr bwMode="auto">
          <a:xfrm>
            <a:off x="5152571" y="1145024"/>
            <a:ext cx="6819225" cy="524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354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6578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Характеристика рабочих мест по результатам лабораторного контроля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5101542"/>
              </p:ext>
            </p:extLst>
          </p:nvPr>
        </p:nvGraphicFramePr>
        <p:xfrm>
          <a:off x="566057" y="1698168"/>
          <a:ext cx="10972800" cy="47026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56074">
                  <a:extLst>
                    <a:ext uri="{9D8B030D-6E8A-4147-A177-3AD203B41FA5}">
                      <a16:colId xmlns:a16="http://schemas.microsoft.com/office/drawing/2014/main" xmlns="" val="276643343"/>
                    </a:ext>
                  </a:extLst>
                </a:gridCol>
                <a:gridCol w="3460652">
                  <a:extLst>
                    <a:ext uri="{9D8B030D-6E8A-4147-A177-3AD203B41FA5}">
                      <a16:colId xmlns:a16="http://schemas.microsoft.com/office/drawing/2014/main" xmlns="" val="3684706445"/>
                    </a:ext>
                  </a:extLst>
                </a:gridCol>
                <a:gridCol w="3756074">
                  <a:extLst>
                    <a:ext uri="{9D8B030D-6E8A-4147-A177-3AD203B41FA5}">
                      <a16:colId xmlns:a16="http://schemas.microsoft.com/office/drawing/2014/main" xmlns="" val="4124947417"/>
                    </a:ext>
                  </a:extLst>
                </a:gridCol>
              </a:tblGrid>
              <a:tr h="1088575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численность занятого населения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Удельный вес работающих в условиях, не отвечающих гигиеническим нормативам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177906538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3155789757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127348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2945452833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120690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3544582064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113922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1260936220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113702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2203855226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112842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23,19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2891937482"/>
                  </a:ext>
                </a:extLst>
              </a:tr>
              <a:tr h="1047637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108602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26,23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1910097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9838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386289"/>
            <a:ext cx="9905998" cy="6578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Характеристика рабочих мест по результатам лабораторного контроля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2379707"/>
              </p:ext>
            </p:extLst>
          </p:nvPr>
        </p:nvGraphicFramePr>
        <p:xfrm>
          <a:off x="595087" y="1596569"/>
          <a:ext cx="11263085" cy="47622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1921">
                  <a:extLst>
                    <a:ext uri="{9D8B030D-6E8A-4147-A177-3AD203B41FA5}">
                      <a16:colId xmlns:a16="http://schemas.microsoft.com/office/drawing/2014/main" xmlns="" val="1214486624"/>
                    </a:ext>
                  </a:extLst>
                </a:gridCol>
                <a:gridCol w="1236376">
                  <a:extLst>
                    <a:ext uri="{9D8B030D-6E8A-4147-A177-3AD203B41FA5}">
                      <a16:colId xmlns:a16="http://schemas.microsoft.com/office/drawing/2014/main" xmlns="" val="3573664443"/>
                    </a:ext>
                  </a:extLst>
                </a:gridCol>
                <a:gridCol w="1587302">
                  <a:extLst>
                    <a:ext uri="{9D8B030D-6E8A-4147-A177-3AD203B41FA5}">
                      <a16:colId xmlns:a16="http://schemas.microsoft.com/office/drawing/2014/main" xmlns="" val="2425250347"/>
                    </a:ext>
                  </a:extLst>
                </a:gridCol>
                <a:gridCol w="960840">
                  <a:extLst>
                    <a:ext uri="{9D8B030D-6E8A-4147-A177-3AD203B41FA5}">
                      <a16:colId xmlns:a16="http://schemas.microsoft.com/office/drawing/2014/main" xmlns="" val="844649950"/>
                    </a:ext>
                  </a:extLst>
                </a:gridCol>
                <a:gridCol w="949898">
                  <a:extLst>
                    <a:ext uri="{9D8B030D-6E8A-4147-A177-3AD203B41FA5}">
                      <a16:colId xmlns:a16="http://schemas.microsoft.com/office/drawing/2014/main" xmlns="" val="920134268"/>
                    </a:ext>
                  </a:extLst>
                </a:gridCol>
                <a:gridCol w="1356998">
                  <a:extLst>
                    <a:ext uri="{9D8B030D-6E8A-4147-A177-3AD203B41FA5}">
                      <a16:colId xmlns:a16="http://schemas.microsoft.com/office/drawing/2014/main" xmlns="" val="1522278937"/>
                    </a:ext>
                  </a:extLst>
                </a:gridCol>
                <a:gridCol w="1356998">
                  <a:extLst>
                    <a:ext uri="{9D8B030D-6E8A-4147-A177-3AD203B41FA5}">
                      <a16:colId xmlns:a16="http://schemas.microsoft.com/office/drawing/2014/main" xmlns="" val="3286762638"/>
                    </a:ext>
                  </a:extLst>
                </a:gridCol>
                <a:gridCol w="1236376">
                  <a:extLst>
                    <a:ext uri="{9D8B030D-6E8A-4147-A177-3AD203B41FA5}">
                      <a16:colId xmlns:a16="http://schemas.microsoft.com/office/drawing/2014/main" xmlns="" val="2512329416"/>
                    </a:ext>
                  </a:extLst>
                </a:gridCol>
                <a:gridCol w="1236376">
                  <a:extLst>
                    <a:ext uri="{9D8B030D-6E8A-4147-A177-3AD203B41FA5}">
                      <a16:colId xmlns:a16="http://schemas.microsoft.com/office/drawing/2014/main" xmlns="" val="2787229481"/>
                    </a:ext>
                  </a:extLst>
                </a:gridCol>
              </a:tblGrid>
              <a:tr h="1625602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период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численность занятого населения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Удельный вес работающих в условиях, не отвечающих гигиеническим нормативам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Доля проб в воздухе рабочей зоны, превышающих ПДК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Удельный вес рабочих мест, не отвечающих гигиеническим нормативам 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02732845"/>
                  </a:ext>
                </a:extLst>
              </a:tr>
              <a:tr h="9313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всего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всего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пыли и аэрозоли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пары и газы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u="none" strike="noStrike" dirty="0">
                          <a:effectLst/>
                        </a:rPr>
                        <a:t>по шуму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u="none" strike="noStrike" dirty="0">
                          <a:effectLst/>
                        </a:rPr>
                        <a:t>вибрации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микроклимату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74129445"/>
                  </a:ext>
                </a:extLst>
              </a:tr>
              <a:tr h="34994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2019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127348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13,8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3,4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1,5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1,9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8,6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2,3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1772162946"/>
                  </a:ext>
                </a:extLst>
              </a:tr>
              <a:tr h="34994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2020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120690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15,4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3,3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1,4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1,9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12,7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8,3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2,2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2872603676"/>
                  </a:ext>
                </a:extLst>
              </a:tr>
              <a:tr h="34994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2021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113922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18,2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2,9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1,2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1,7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7,6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2,2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1864405788"/>
                  </a:ext>
                </a:extLst>
              </a:tr>
              <a:tr h="34994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2022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113702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18,6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3,3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1,5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1,8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12,9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7,2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283643987"/>
                  </a:ext>
                </a:extLst>
              </a:tr>
              <a:tr h="42899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2023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112842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23,19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0,76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0,53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0,84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18,4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6,93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 dirty="0">
                          <a:effectLst/>
                        </a:rPr>
                        <a:t>1,75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4147717979"/>
                  </a:ext>
                </a:extLst>
              </a:tr>
              <a:tr h="34994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2024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u="none" strike="noStrike">
                          <a:effectLst/>
                        </a:rPr>
                        <a:t>108602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u="none" strike="noStrike" dirty="0">
                          <a:effectLst/>
                        </a:rPr>
                        <a:t>26,23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u="none" strike="noStrike" dirty="0">
                          <a:effectLst/>
                        </a:rPr>
                        <a:t>0,73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u="none" strike="noStrike" dirty="0">
                          <a:effectLst/>
                        </a:rPr>
                        <a:t>0,6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u="none" strike="noStrike" dirty="0">
                          <a:effectLst/>
                        </a:rPr>
                        <a:t>0,8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u="none" strike="noStrike" dirty="0">
                          <a:effectLst/>
                        </a:rPr>
                        <a:t>16,4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u="none" strike="noStrike" dirty="0">
                          <a:effectLst/>
                        </a:rPr>
                        <a:t>6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u="none" strike="noStrike" dirty="0">
                          <a:effectLst/>
                        </a:rPr>
                        <a:t>1,7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xmlns="" val="348939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7835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57" y="401412"/>
            <a:ext cx="11292114" cy="759731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</a:rPr>
              <a:t>Санитарно-гигиеническая характеристика </a:t>
            </a:r>
            <a:r>
              <a:rPr lang="ru-RU" sz="2800" dirty="0" smtClean="0">
                <a:solidFill>
                  <a:schemeClr val="bg1"/>
                </a:solidFill>
              </a:rPr>
              <a:t>объектов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093206"/>
              </p:ext>
            </p:extLst>
          </p:nvPr>
        </p:nvGraphicFramePr>
        <p:xfrm>
          <a:off x="624112" y="1161141"/>
          <a:ext cx="10972805" cy="53122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59910">
                  <a:extLst>
                    <a:ext uri="{9D8B030D-6E8A-4147-A177-3AD203B41FA5}">
                      <a16:colId xmlns:a16="http://schemas.microsoft.com/office/drawing/2014/main" xmlns="" val="3068750633"/>
                    </a:ext>
                  </a:extLst>
                </a:gridCol>
                <a:gridCol w="1481231">
                  <a:extLst>
                    <a:ext uri="{9D8B030D-6E8A-4147-A177-3AD203B41FA5}">
                      <a16:colId xmlns:a16="http://schemas.microsoft.com/office/drawing/2014/main" xmlns="" val="390591959"/>
                    </a:ext>
                  </a:extLst>
                </a:gridCol>
                <a:gridCol w="1071944">
                  <a:extLst>
                    <a:ext uri="{9D8B030D-6E8A-4147-A177-3AD203B41FA5}">
                      <a16:colId xmlns:a16="http://schemas.microsoft.com/office/drawing/2014/main" xmlns="" val="3594333256"/>
                    </a:ext>
                  </a:extLst>
                </a:gridCol>
                <a:gridCol w="1071944">
                  <a:extLst>
                    <a:ext uri="{9D8B030D-6E8A-4147-A177-3AD203B41FA5}">
                      <a16:colId xmlns:a16="http://schemas.microsoft.com/office/drawing/2014/main" xmlns="" val="1540689903"/>
                    </a:ext>
                  </a:extLst>
                </a:gridCol>
                <a:gridCol w="1071944">
                  <a:extLst>
                    <a:ext uri="{9D8B030D-6E8A-4147-A177-3AD203B41FA5}">
                      <a16:colId xmlns:a16="http://schemas.microsoft.com/office/drawing/2014/main" xmlns="" val="1133866004"/>
                    </a:ext>
                  </a:extLst>
                </a:gridCol>
                <a:gridCol w="1071944">
                  <a:extLst>
                    <a:ext uri="{9D8B030D-6E8A-4147-A177-3AD203B41FA5}">
                      <a16:colId xmlns:a16="http://schemas.microsoft.com/office/drawing/2014/main" xmlns="" val="997683343"/>
                    </a:ext>
                  </a:extLst>
                </a:gridCol>
                <a:gridCol w="1071944">
                  <a:extLst>
                    <a:ext uri="{9D8B030D-6E8A-4147-A177-3AD203B41FA5}">
                      <a16:colId xmlns:a16="http://schemas.microsoft.com/office/drawing/2014/main" xmlns="" val="3378780"/>
                    </a:ext>
                  </a:extLst>
                </a:gridCol>
                <a:gridCol w="1071944">
                  <a:extLst>
                    <a:ext uri="{9D8B030D-6E8A-4147-A177-3AD203B41FA5}">
                      <a16:colId xmlns:a16="http://schemas.microsoft.com/office/drawing/2014/main" xmlns="" val="3396125679"/>
                    </a:ext>
                  </a:extLst>
                </a:gridCol>
              </a:tblGrid>
              <a:tr h="741378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Санитарно-гигиеническая характеристика объектов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44800313"/>
                  </a:ext>
                </a:extLst>
              </a:tr>
              <a:tr h="109724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Виды экономической деятельности объектов надзора -Промышленные предприятия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Всего объектов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в том числе  распределение объектов по категориям риска 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4599344"/>
                  </a:ext>
                </a:extLst>
              </a:tr>
              <a:tr h="13384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</a:rPr>
                        <a:t>чрезвычайно высокого риска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высокого риска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значи-тельного риска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среднего риска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умеренного риска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</a:rPr>
                        <a:t>низко-го риска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3730223362"/>
                  </a:ext>
                </a:extLst>
              </a:tr>
              <a:tr h="3558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2019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486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99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108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149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65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85263323"/>
                  </a:ext>
                </a:extLst>
              </a:tr>
              <a:tr h="3558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2020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543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82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89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51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106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161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54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4174584489"/>
                  </a:ext>
                </a:extLst>
              </a:tr>
              <a:tr h="3558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2021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523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130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52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111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140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70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2588871"/>
                  </a:ext>
                </a:extLst>
              </a:tr>
              <a:tr h="3558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2022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466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24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91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67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114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126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990811281"/>
                  </a:ext>
                </a:extLst>
              </a:tr>
              <a:tr h="3558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2023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412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13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86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80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89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116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28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432571014"/>
                  </a:ext>
                </a:extLst>
              </a:tr>
              <a:tr h="3558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2024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457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27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98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>
                          <a:effectLst/>
                        </a:rPr>
                        <a:t>88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104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110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</a:rPr>
                        <a:t>30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410572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6354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57" y="401412"/>
            <a:ext cx="11292114" cy="759731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</a:rPr>
              <a:t>Санитарно-гигиеническая характеристика </a:t>
            </a:r>
            <a:r>
              <a:rPr lang="ru-RU" sz="2800" dirty="0" smtClean="0">
                <a:solidFill>
                  <a:schemeClr val="bg1"/>
                </a:solidFill>
              </a:rPr>
              <a:t>объектов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2248618"/>
              </p:ext>
            </p:extLst>
          </p:nvPr>
        </p:nvGraphicFramePr>
        <p:xfrm>
          <a:off x="812799" y="1161143"/>
          <a:ext cx="10943771" cy="5500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42645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834572" y="1192283"/>
            <a:ext cx="10522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Федеральный закон от 31.07.2020 N 248-ФЗ (ред. от 25.12.2023) "О государственном контроле (надзоре) и муниципальном контроле в Российской </a:t>
            </a:r>
            <a:r>
              <a:rPr lang="ru-RU" sz="2800" dirty="0"/>
              <a:t>Федерации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4572" y="2828836"/>
            <a:ext cx="108349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Постановления Правительства РФ от 10 марта 2022 г. N 336 «Об особенностях организации и осуществления государственного контроля (надзора), муниципального контроля» (с изменениями и дополнениями).</a:t>
            </a:r>
          </a:p>
        </p:txBody>
      </p:sp>
    </p:spTree>
    <p:extLst>
      <p:ext uri="{BB962C8B-B14F-4D97-AF65-F5344CB8AC3E}">
        <p14:creationId xmlns:p14="http://schemas.microsoft.com/office/powerpoint/2010/main" val="3088331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98285" y="231790"/>
            <a:ext cx="1105988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Взаимодействие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с контролируемым лицом осуществляется при проведении следующих контрольных (надзорных) мероприятий: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1</a:t>
            </a:r>
            <a:r>
              <a:rPr lang="ru-RU" sz="2400" dirty="0">
                <a:solidFill>
                  <a:schemeClr val="bg1"/>
                </a:solidFill>
              </a:rPr>
              <a:t>) контрольная закупка</a:t>
            </a:r>
            <a:r>
              <a:rPr lang="ru-RU" sz="2400" dirty="0" smtClean="0">
                <a:solidFill>
                  <a:schemeClr val="bg1"/>
                </a:solidFill>
              </a:rPr>
              <a:t>;</a:t>
            </a:r>
            <a:endParaRPr lang="ru-RU" sz="2400" dirty="0">
              <a:solidFill>
                <a:schemeClr val="bg1"/>
              </a:solidFill>
            </a:endParaRPr>
          </a:p>
          <a:p>
            <a:r>
              <a:rPr lang="ru-RU" sz="2400" dirty="0">
                <a:solidFill>
                  <a:schemeClr val="bg1"/>
                </a:solidFill>
              </a:rPr>
              <a:t>2) мониторинговая закупка;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3</a:t>
            </a:r>
            <a:r>
              <a:rPr lang="ru-RU" sz="2400" dirty="0">
                <a:solidFill>
                  <a:schemeClr val="bg1"/>
                </a:solidFill>
              </a:rPr>
              <a:t>) выборочный контроль;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4</a:t>
            </a:r>
            <a:r>
              <a:rPr lang="ru-RU" sz="2400" dirty="0">
                <a:solidFill>
                  <a:schemeClr val="bg1"/>
                </a:solidFill>
              </a:rPr>
              <a:t>) инспекционный визит;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5</a:t>
            </a:r>
            <a:r>
              <a:rPr lang="ru-RU" sz="2400" dirty="0">
                <a:solidFill>
                  <a:schemeClr val="bg1"/>
                </a:solidFill>
              </a:rPr>
              <a:t>) рейдовый осмотр;</a:t>
            </a:r>
          </a:p>
          <a:p>
            <a:r>
              <a:rPr lang="ru-RU" sz="3200" b="1" dirty="0" smtClean="0">
                <a:solidFill>
                  <a:schemeClr val="bg1"/>
                </a:solidFill>
              </a:rPr>
              <a:t>6</a:t>
            </a:r>
            <a:r>
              <a:rPr lang="ru-RU" sz="3200" b="1" dirty="0">
                <a:solidFill>
                  <a:schemeClr val="bg1"/>
                </a:solidFill>
              </a:rPr>
              <a:t>) </a:t>
            </a:r>
            <a:r>
              <a:rPr lang="ru-RU" sz="2800" b="1" dirty="0">
                <a:solidFill>
                  <a:schemeClr val="bg1"/>
                </a:solidFill>
              </a:rPr>
              <a:t>документарная проверка;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7</a:t>
            </a:r>
            <a:r>
              <a:rPr lang="ru-RU" sz="2800" b="1" dirty="0">
                <a:solidFill>
                  <a:schemeClr val="bg1"/>
                </a:solidFill>
              </a:rPr>
              <a:t>) выездная проверка.</a:t>
            </a: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r>
              <a:rPr lang="ru-RU" sz="2400" b="1" dirty="0" smtClean="0">
                <a:solidFill>
                  <a:schemeClr val="bg1"/>
                </a:solidFill>
              </a:rPr>
              <a:t>Без </a:t>
            </a:r>
            <a:r>
              <a:rPr lang="ru-RU" sz="2400" b="1" dirty="0">
                <a:solidFill>
                  <a:schemeClr val="bg1"/>
                </a:solidFill>
              </a:rPr>
              <a:t>взаимодействия </a:t>
            </a:r>
            <a:r>
              <a:rPr lang="ru-RU" sz="2400" dirty="0">
                <a:solidFill>
                  <a:schemeClr val="bg1"/>
                </a:solidFill>
              </a:rPr>
              <a:t>с контролируемым лицом проводятся следующие контрольные (надзорные) мероприятия (далее - контрольные (надзорные) мероприятия без взаимодействия):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1</a:t>
            </a:r>
            <a:r>
              <a:rPr lang="ru-RU" sz="2800" b="1" dirty="0">
                <a:solidFill>
                  <a:schemeClr val="bg1"/>
                </a:solidFill>
              </a:rPr>
              <a:t>) наблюдение за соблюдением обязательных требований;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2</a:t>
            </a:r>
            <a:r>
              <a:rPr lang="ru-RU" sz="2400" dirty="0">
                <a:solidFill>
                  <a:schemeClr val="bg1"/>
                </a:solidFill>
              </a:rPr>
              <a:t>) выездное обследование.</a:t>
            </a:r>
          </a:p>
        </p:txBody>
      </p:sp>
    </p:spTree>
    <p:extLst>
      <p:ext uri="{BB962C8B-B14F-4D97-AF65-F5344CB8AC3E}">
        <p14:creationId xmlns:p14="http://schemas.microsoft.com/office/powerpoint/2010/main" val="4047243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097708"/>
              </p:ext>
            </p:extLst>
          </p:nvPr>
        </p:nvGraphicFramePr>
        <p:xfrm>
          <a:off x="740231" y="566056"/>
          <a:ext cx="10987311" cy="59363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76494">
                  <a:extLst>
                    <a:ext uri="{9D8B030D-6E8A-4147-A177-3AD203B41FA5}">
                      <a16:colId xmlns:a16="http://schemas.microsoft.com/office/drawing/2014/main" xmlns="" val="1632921043"/>
                    </a:ext>
                  </a:extLst>
                </a:gridCol>
                <a:gridCol w="2682521">
                  <a:extLst>
                    <a:ext uri="{9D8B030D-6E8A-4147-A177-3AD203B41FA5}">
                      <a16:colId xmlns:a16="http://schemas.microsoft.com/office/drawing/2014/main" xmlns="" val="147047511"/>
                    </a:ext>
                  </a:extLst>
                </a:gridCol>
                <a:gridCol w="2682521">
                  <a:extLst>
                    <a:ext uri="{9D8B030D-6E8A-4147-A177-3AD203B41FA5}">
                      <a16:colId xmlns:a16="http://schemas.microsoft.com/office/drawing/2014/main" xmlns="" val="1663623823"/>
                    </a:ext>
                  </a:extLst>
                </a:gridCol>
                <a:gridCol w="2645775">
                  <a:extLst>
                    <a:ext uri="{9D8B030D-6E8A-4147-A177-3AD203B41FA5}">
                      <a16:colId xmlns:a16="http://schemas.microsoft.com/office/drawing/2014/main" xmlns="" val="767166803"/>
                    </a:ext>
                  </a:extLst>
                </a:gridCol>
              </a:tblGrid>
              <a:tr h="946932"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Количество промышленных объектов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 </a:t>
                      </a:r>
                      <a:endParaRPr lang="ru-RU" sz="2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КОНТРОЛЬНО-НАДЗОРНЫЕ МЕРОПРИЯТИЯ</a:t>
                      </a:r>
                      <a:endParaRPr lang="ru-RU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1199605"/>
                  </a:ext>
                </a:extLst>
              </a:tr>
              <a:tr h="9469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>
                          <a:effectLst/>
                        </a:rPr>
                        <a:t> 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ПЛАНОВАЯ ПРОВЕРКА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ВНЕПЛАНОВАЯ ПРОВЕРКА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7496043"/>
                  </a:ext>
                </a:extLst>
              </a:tr>
              <a:tr h="577497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611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 dirty="0">
                          <a:effectLst/>
                        </a:rPr>
                        <a:t>2018</a:t>
                      </a:r>
                      <a:endParaRPr lang="ru-RU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21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60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908125320"/>
                  </a:ext>
                </a:extLst>
              </a:tr>
              <a:tr h="577497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486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2019</a:t>
                      </a:r>
                      <a:endParaRPr lang="ru-RU" sz="2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20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82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946981555"/>
                  </a:ext>
                </a:extLst>
              </a:tr>
              <a:tr h="577497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543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 dirty="0">
                          <a:effectLst/>
                        </a:rPr>
                        <a:t>2020</a:t>
                      </a:r>
                      <a:endParaRPr lang="ru-RU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13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25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4284182467"/>
                  </a:ext>
                </a:extLst>
              </a:tr>
              <a:tr h="577497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523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2021</a:t>
                      </a:r>
                      <a:endParaRPr lang="ru-RU" sz="2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11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10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088056500"/>
                  </a:ext>
                </a:extLst>
              </a:tr>
              <a:tr h="577497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466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2022</a:t>
                      </a:r>
                      <a:endParaRPr lang="ru-RU" sz="2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0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2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3359528320"/>
                  </a:ext>
                </a:extLst>
              </a:tr>
              <a:tr h="577497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412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2023</a:t>
                      </a:r>
                      <a:endParaRPr lang="ru-RU" sz="2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 smtClean="0">
                          <a:effectLst/>
                        </a:rPr>
                        <a:t>2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2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99720089"/>
                  </a:ext>
                </a:extLst>
              </a:tr>
              <a:tr h="577497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457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>
                          <a:effectLst/>
                        </a:rPr>
                        <a:t>2024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>
                          <a:effectLst/>
                        </a:rPr>
                        <a:t>2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</a:rPr>
                        <a:t>0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979438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6997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893079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chemeClr val="bg1"/>
                </a:solidFill>
              </a:rPr>
              <a:t>профилактическиЕ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мероприятиЯ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35430" y="1598608"/>
            <a:ext cx="5355770" cy="823912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Публично-профилактические мероприятия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обобщение </a:t>
            </a:r>
            <a:r>
              <a:rPr lang="ru-RU" b="1" dirty="0" smtClean="0">
                <a:solidFill>
                  <a:schemeClr val="bg1"/>
                </a:solidFill>
              </a:rPr>
              <a:t>правоприменительной практики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информирование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6477007" y="1512205"/>
            <a:ext cx="5034859" cy="82391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Индивидуально – профилактические мероприятия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Объект 15"/>
          <p:cNvSpPr>
            <a:spLocks noGrp="1"/>
          </p:cNvSpPr>
          <p:nvPr>
            <p:ph sz="quarter" idx="4"/>
          </p:nvPr>
        </p:nvSpPr>
        <p:spPr>
          <a:xfrm>
            <a:off x="6636657" y="2661442"/>
            <a:ext cx="4875210" cy="2717801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sz="3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Меры </a:t>
            </a:r>
            <a:r>
              <a:rPr lang="ru-RU" sz="3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стимулирования добросовестности</a:t>
            </a:r>
          </a:p>
          <a:p>
            <a:pPr algn="r"/>
            <a:r>
              <a:rPr lang="ru-RU" sz="3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Объявление </a:t>
            </a:r>
            <a:r>
              <a:rPr lang="ru-RU" sz="3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предостережения</a:t>
            </a:r>
          </a:p>
          <a:p>
            <a:pPr algn="r"/>
            <a:r>
              <a:rPr lang="ru-RU" sz="3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Консультирование</a:t>
            </a:r>
            <a:endParaRPr lang="ru-RU" sz="33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3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Самообследование</a:t>
            </a:r>
            <a:endParaRPr lang="ru-RU" sz="33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Профилактический </a:t>
            </a:r>
            <a:r>
              <a:rPr lang="ru-RU" sz="33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визит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9374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1" y="290287"/>
            <a:ext cx="9906000" cy="78377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Информирование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1428775"/>
              </p:ext>
            </p:extLst>
          </p:nvPr>
        </p:nvGraphicFramePr>
        <p:xfrm>
          <a:off x="624114" y="1074057"/>
          <a:ext cx="11045372" cy="5611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52542">
                  <a:extLst>
                    <a:ext uri="{9D8B030D-6E8A-4147-A177-3AD203B41FA5}">
                      <a16:colId xmlns:a16="http://schemas.microsoft.com/office/drawing/2014/main" xmlns="" val="410166494"/>
                    </a:ext>
                  </a:extLst>
                </a:gridCol>
                <a:gridCol w="2906857">
                  <a:extLst>
                    <a:ext uri="{9D8B030D-6E8A-4147-A177-3AD203B41FA5}">
                      <a16:colId xmlns:a16="http://schemas.microsoft.com/office/drawing/2014/main" xmlns="" val="1309282944"/>
                    </a:ext>
                  </a:extLst>
                </a:gridCol>
                <a:gridCol w="2385973">
                  <a:extLst>
                    <a:ext uri="{9D8B030D-6E8A-4147-A177-3AD203B41FA5}">
                      <a16:colId xmlns:a16="http://schemas.microsoft.com/office/drawing/2014/main" xmlns="" val="2491503373"/>
                    </a:ext>
                  </a:extLst>
                </a:gridCol>
              </a:tblGrid>
              <a:tr h="143858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Мероприятия/вид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Количество мероприятий за 2024 год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Охват объектов за 2024 год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511153708"/>
                  </a:ext>
                </a:extLst>
              </a:tr>
              <a:tr h="730171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СМИ (телевидение)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-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17649927"/>
                  </a:ext>
                </a:extLst>
              </a:tr>
              <a:tr h="991022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Дни открытых дверей</a:t>
                      </a:r>
                      <a:r>
                        <a:rPr lang="ru-RU" sz="2800" baseline="0" dirty="0" smtClean="0"/>
                        <a:t> для предпринимателей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27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15352345"/>
                  </a:ext>
                </a:extLst>
              </a:tr>
              <a:tr h="730171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Тематические совещания в МО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4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68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2931930"/>
                  </a:ext>
                </a:extLst>
              </a:tr>
              <a:tr h="991022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Семинары/обучающие мероприятия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46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68268687"/>
                  </a:ext>
                </a:extLst>
              </a:tr>
              <a:tr h="730171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Итого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20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141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824443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76920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4446" y="502469"/>
            <a:ext cx="9906000" cy="74521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Информирование</a:t>
            </a:r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49504229"/>
              </p:ext>
            </p:extLst>
          </p:nvPr>
        </p:nvGraphicFramePr>
        <p:xfrm>
          <a:off x="5200650" y="1586095"/>
          <a:ext cx="6019796" cy="5119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9796">
                  <a:extLst>
                    <a:ext uri="{9D8B030D-6E8A-4147-A177-3AD203B41FA5}">
                      <a16:colId xmlns:a16="http://schemas.microsoft.com/office/drawing/2014/main" xmlns="" val="410166494"/>
                    </a:ext>
                  </a:extLst>
                </a:gridCol>
              </a:tblGrid>
              <a:tr h="5119505">
                <a:tc>
                  <a:txBody>
                    <a:bodyPr/>
                    <a:lstStyle/>
                    <a:p>
                      <a:endParaRPr lang="ru-RU" sz="2400" dirty="0" smtClean="0"/>
                    </a:p>
                    <a:p>
                      <a:pPr algn="just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Информирования по результатам сбора и анализа информации в рамках ФЗ №52 от 12 марта 1999 года «О санитарно-эпидемиологическом благополучии населения», для подготовки государственных докладов и информационных бюллетеней «О состоянии санитарно-эпидемиологического благополучия населения» для принятии управленческих решений.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511153708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1141411" y="443730"/>
            <a:ext cx="2668270" cy="2284730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>
          <a:xfrm>
            <a:off x="442912" y="2609984"/>
            <a:ext cx="2924175" cy="2321560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5"/>
          <a:stretch>
            <a:fillRect/>
          </a:stretch>
        </p:blipFill>
        <p:spPr>
          <a:xfrm>
            <a:off x="2473959" y="4463366"/>
            <a:ext cx="222885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101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0" y="415926"/>
            <a:ext cx="9906000" cy="64361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Консультирование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41410" y="1219200"/>
            <a:ext cx="5506133" cy="5050971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3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период проведения горячей линии</a:t>
            </a:r>
          </a:p>
          <a:p>
            <a:pPr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</a:t>
            </a:r>
            <a:r>
              <a:rPr lang="ru-RU" sz="3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телефону</a:t>
            </a:r>
          </a:p>
          <a:p>
            <a:pPr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личном приеме у начальника(заместителя)</a:t>
            </a:r>
          </a:p>
          <a:p>
            <a:pPr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лично у специалиста </a:t>
            </a:r>
          </a:p>
          <a:p>
            <a:pPr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ru-RU" sz="3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проведении КНМ</a:t>
            </a:r>
          </a:p>
          <a:p>
            <a:pPr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ru-RU" sz="3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проведении </a:t>
            </a:r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профилактических визитов</a:t>
            </a:r>
            <a:endParaRPr lang="ru-RU" sz="30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061" y="1714497"/>
            <a:ext cx="4004355" cy="2717800"/>
          </a:xfrm>
        </p:spPr>
      </p:pic>
    </p:spTree>
    <p:extLst>
      <p:ext uri="{BB962C8B-B14F-4D97-AF65-F5344CB8AC3E}">
        <p14:creationId xmlns:p14="http://schemas.microsoft.com/office/powerpoint/2010/main" val="431245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1" y="619127"/>
            <a:ext cx="9906000" cy="4984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Консультирование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0297" y="1117601"/>
            <a:ext cx="4649783" cy="82391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Журнал консультирования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55532" y="2416629"/>
            <a:ext cx="5399314" cy="4042228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128565011"/>
              </p:ext>
            </p:extLst>
          </p:nvPr>
        </p:nvGraphicFramePr>
        <p:xfrm>
          <a:off x="6400808" y="1857830"/>
          <a:ext cx="4989086" cy="3933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4543">
                  <a:extLst>
                    <a:ext uri="{9D8B030D-6E8A-4147-A177-3AD203B41FA5}">
                      <a16:colId xmlns:a16="http://schemas.microsoft.com/office/drawing/2014/main" xmlns="" val="1429855617"/>
                    </a:ext>
                  </a:extLst>
                </a:gridCol>
                <a:gridCol w="2494543">
                  <a:extLst>
                    <a:ext uri="{9D8B030D-6E8A-4147-A177-3AD203B41FA5}">
                      <a16:colId xmlns:a16="http://schemas.microsoft.com/office/drawing/2014/main" xmlns="" val="1973943599"/>
                    </a:ext>
                  </a:extLst>
                </a:gridCol>
              </a:tblGrid>
              <a:tr h="1359828">
                <a:tc gridSpan="2"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Количество консультаций промышленных объектов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8418423"/>
                  </a:ext>
                </a:extLst>
              </a:tr>
              <a:tr h="128677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2023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2024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5056315"/>
                  </a:ext>
                </a:extLst>
              </a:tr>
              <a:tr h="128677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263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217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5730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448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542017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Объявление предостережений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90" y="1161143"/>
            <a:ext cx="3543300" cy="5010626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572000" y="1640115"/>
            <a:ext cx="7387771" cy="44177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Основные причины объявления предостережений: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По </a:t>
            </a:r>
            <a:r>
              <a:rPr lang="ru-RU" sz="2800" dirty="0">
                <a:solidFill>
                  <a:schemeClr val="bg1"/>
                </a:solidFill>
              </a:rPr>
              <a:t>результатам анализа отчетных </a:t>
            </a:r>
            <a:r>
              <a:rPr lang="ru-RU" sz="2800" dirty="0" smtClean="0">
                <a:solidFill>
                  <a:schemeClr val="bg1"/>
                </a:solidFill>
              </a:rPr>
              <a:t>форм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При </a:t>
            </a:r>
            <a:r>
              <a:rPr lang="ru-RU" sz="2800" dirty="0">
                <a:solidFill>
                  <a:schemeClr val="bg1"/>
                </a:solidFill>
              </a:rPr>
              <a:t>установлении признаков нарушений организации и проведения медицинского </a:t>
            </a:r>
            <a:r>
              <a:rPr lang="ru-RU" sz="2800" dirty="0" smtClean="0">
                <a:solidFill>
                  <a:schemeClr val="bg1"/>
                </a:solidFill>
              </a:rPr>
              <a:t>осмотра занятого населения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Признаки нарушений условий работы с источниками ионизирующего излучения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7627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239" y="336806"/>
            <a:ext cx="9906000" cy="147796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Профилактический визит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3502347"/>
            <a:ext cx="4620126" cy="3182365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367287"/>
              </p:ext>
            </p:extLst>
          </p:nvPr>
        </p:nvGraphicFramePr>
        <p:xfrm>
          <a:off x="853440" y="1814767"/>
          <a:ext cx="5595486" cy="12586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7066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2222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025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768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17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2587" y="105727"/>
            <a:ext cx="4724400" cy="6678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98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925" y="459470"/>
            <a:ext cx="9906000" cy="1017168"/>
          </a:xfrm>
        </p:spPr>
        <p:txBody>
          <a:bodyPr>
            <a:noAutofit/>
          </a:bodyPr>
          <a:lstStyle/>
          <a:p>
            <a:pPr algn="ctr"/>
            <a:r>
              <a:rPr lang="ru-RU" sz="2800" dirty="0" err="1" smtClean="0">
                <a:solidFill>
                  <a:schemeClr val="bg1"/>
                </a:solidFill>
              </a:rPr>
              <a:t>КОЛИЧЕСТВо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>
                <a:solidFill>
                  <a:schemeClr val="bg1"/>
                </a:solidFill>
              </a:rPr>
              <a:t>И </a:t>
            </a:r>
            <a:r>
              <a:rPr lang="ru-RU" sz="2800" dirty="0" err="1" smtClean="0">
                <a:solidFill>
                  <a:schemeClr val="bg1"/>
                </a:solidFill>
              </a:rPr>
              <a:t>ВИДы</a:t>
            </a:r>
            <a:r>
              <a:rPr lang="ru-RU" sz="2800" dirty="0" smtClean="0">
                <a:solidFill>
                  <a:schemeClr val="bg1"/>
                </a:solidFill>
              </a:rPr>
              <a:t> ПРОФИЛАКТИЧЕСКИХ </a:t>
            </a:r>
            <a:r>
              <a:rPr lang="ru-RU" sz="2800" dirty="0">
                <a:solidFill>
                  <a:schemeClr val="bg1"/>
                </a:solidFill>
              </a:rPr>
              <a:t>МЕРОПРИЯТИЙ ПРОВЕДЕННЫХ В ОТНОШЕНИЕ СУБЪЕКТОВ В СФЕРЕ ПРОМЫШЛЕННОСТИ И СЕЛЬСКОГО ХОЗЯЙСТВА  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193715"/>
              </p:ext>
            </p:extLst>
          </p:nvPr>
        </p:nvGraphicFramePr>
        <p:xfrm>
          <a:off x="348343" y="1785256"/>
          <a:ext cx="11582399" cy="49606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6400">
                  <a:extLst>
                    <a:ext uri="{9D8B030D-6E8A-4147-A177-3AD203B41FA5}">
                      <a16:colId xmlns:a16="http://schemas.microsoft.com/office/drawing/2014/main" xmlns="" val="83278110"/>
                    </a:ext>
                  </a:extLst>
                </a:gridCol>
                <a:gridCol w="3475142">
                  <a:extLst>
                    <a:ext uri="{9D8B030D-6E8A-4147-A177-3AD203B41FA5}">
                      <a16:colId xmlns:a16="http://schemas.microsoft.com/office/drawing/2014/main" xmlns="" val="4177352178"/>
                    </a:ext>
                  </a:extLst>
                </a:gridCol>
                <a:gridCol w="3902572">
                  <a:extLst>
                    <a:ext uri="{9D8B030D-6E8A-4147-A177-3AD203B41FA5}">
                      <a16:colId xmlns:a16="http://schemas.microsoft.com/office/drawing/2014/main" xmlns="" val="2364336348"/>
                    </a:ext>
                  </a:extLst>
                </a:gridCol>
                <a:gridCol w="3338285">
                  <a:extLst>
                    <a:ext uri="{9D8B030D-6E8A-4147-A177-3AD203B41FA5}">
                      <a16:colId xmlns:a16="http://schemas.microsoft.com/office/drawing/2014/main" xmlns="" val="795544838"/>
                    </a:ext>
                  </a:extLst>
                </a:gridCol>
              </a:tblGrid>
              <a:tr h="1204687">
                <a:tc>
                  <a:txBody>
                    <a:bodyPr/>
                    <a:lstStyle/>
                    <a:p>
                      <a:pPr algn="l" fontAlgn="b"/>
                      <a:r>
                        <a:rPr lang="ru-RU" sz="2800" u="none" strike="noStrike" dirty="0">
                          <a:effectLst/>
                        </a:rPr>
                        <a:t> 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>
                          <a:effectLst/>
                        </a:rPr>
                        <a:t>ПРОФИЛАКТИЧЕСКИЙ </a:t>
                      </a:r>
                      <a:r>
                        <a:rPr lang="ru-RU" sz="2800" u="none" strike="noStrike" dirty="0" smtClean="0">
                          <a:effectLst/>
                        </a:rPr>
                        <a:t>ВИЗИТ</a:t>
                      </a: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ПРЕДОСТЕРЕЖЕНИЕ</a:t>
                      </a:r>
                    </a:p>
                    <a:p>
                      <a:pPr algn="ctr" rtl="0" fontAlgn="b"/>
                      <a:endParaRPr lang="ru-RU" sz="2800" u="none" strike="noStrike" dirty="0" smtClean="0">
                        <a:effectLst/>
                      </a:endParaRP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КОНСУЛЬТИРОВАНИЕ</a:t>
                      </a:r>
                    </a:p>
                    <a:p>
                      <a:pPr algn="ctr" rtl="0" fontAlgn="b"/>
                      <a:endParaRPr lang="ru-RU" sz="2800" u="none" strike="noStrike" dirty="0" smtClean="0">
                        <a:effectLst/>
                      </a:endParaRP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818010686"/>
                  </a:ext>
                </a:extLst>
              </a:tr>
              <a:tr h="674399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 dirty="0" smtClean="0">
                          <a:effectLst/>
                        </a:rPr>
                        <a:t>2022</a:t>
                      </a:r>
                    </a:p>
                    <a:p>
                      <a:pPr algn="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94</a:t>
                      </a: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29</a:t>
                      </a: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70</a:t>
                      </a: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390182397"/>
                  </a:ext>
                </a:extLst>
              </a:tr>
              <a:tr h="674399">
                <a:tc>
                  <a:txBody>
                    <a:bodyPr/>
                    <a:lstStyle/>
                    <a:p>
                      <a:pPr algn="r" fontAlgn="b"/>
                      <a:r>
                        <a:rPr lang="ru-RU" sz="2800" u="none" strike="noStrike" dirty="0" smtClean="0">
                          <a:effectLst/>
                        </a:rPr>
                        <a:t>2023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>
                          <a:effectLst/>
                        </a:rPr>
                        <a:t>127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>
                          <a:effectLst/>
                        </a:rPr>
                        <a:t>24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>
                          <a:effectLst/>
                        </a:rPr>
                        <a:t>263</a:t>
                      </a:r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2327737171"/>
                  </a:ext>
                </a:extLst>
              </a:tr>
              <a:tr h="674399">
                <a:tc>
                  <a:txBody>
                    <a:bodyPr/>
                    <a:lstStyle/>
                    <a:p>
                      <a:pPr algn="r" fontAlgn="b"/>
                      <a:endParaRPr lang="ru-RU" sz="2800" u="none" strike="noStrike" dirty="0" smtClean="0">
                        <a:effectLst/>
                      </a:endParaRPr>
                    </a:p>
                    <a:p>
                      <a:pPr algn="r" fontAlgn="b"/>
                      <a:endParaRPr lang="ru-RU" sz="2800" u="none" strike="noStrike" dirty="0" smtClean="0">
                        <a:effectLst/>
                      </a:endParaRPr>
                    </a:p>
                    <a:p>
                      <a:pPr algn="r" fontAlgn="b"/>
                      <a:r>
                        <a:rPr lang="ru-RU" sz="2800" u="none" strike="noStrike" dirty="0" smtClean="0">
                          <a:effectLst/>
                        </a:rPr>
                        <a:t>2024</a:t>
                      </a:r>
                    </a:p>
                    <a:p>
                      <a:pPr algn="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130</a:t>
                      </a:r>
                      <a:endParaRPr lang="ru-RU" sz="2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  <a:p>
                      <a:pPr algn="ctr" rtl="0" fontAlgn="b"/>
                      <a:endParaRPr lang="ru-RU" sz="2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22</a:t>
                      </a: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2800" u="none" strike="noStrike" dirty="0" smtClean="0">
                          <a:effectLst/>
                        </a:rPr>
                        <a:t>217</a:t>
                      </a:r>
                    </a:p>
                    <a:p>
                      <a:pPr algn="ctr" rtl="0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7808754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783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45825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Выводы: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143" y="1364342"/>
            <a:ext cx="11088914" cy="463005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Несмотря на снижение административной нагрузки по направлению надзора по гигиене труда, активизация, рациональные планирование и выбор видов профилактических мероприятий позволяет в текущей ситуации сохранить взаимообмен информацией между </a:t>
            </a:r>
            <a:r>
              <a:rPr lang="ru-RU" sz="2800" dirty="0" err="1" smtClean="0">
                <a:solidFill>
                  <a:schemeClr val="bg1"/>
                </a:solidFill>
              </a:rPr>
              <a:t>Роспотребнадзором</a:t>
            </a:r>
            <a:r>
              <a:rPr lang="ru-RU" sz="2800" dirty="0" smtClean="0">
                <a:solidFill>
                  <a:schemeClr val="bg1"/>
                </a:solidFill>
              </a:rPr>
              <a:t> и промышленными предприятиями, в том числе в целях сохранения объёмов производственного контроля по условиям труда, периодических медицинских осмотров работающего населения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5110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870" y="313718"/>
            <a:ext cx="9905998" cy="745825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ПРЕДЛОЖЕНИЯ: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257" y="1059543"/>
            <a:ext cx="11756572" cy="56605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Работодателям:</a:t>
            </a:r>
          </a:p>
          <a:p>
            <a:pPr marL="0" indent="0" algn="just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1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smtClean="0">
                <a:solidFill>
                  <a:schemeClr val="bg1"/>
                </a:solidFill>
              </a:rPr>
              <a:t>Обеспечить </a:t>
            </a:r>
            <a:r>
              <a:rPr lang="ru-RU" sz="2800" dirty="0">
                <a:solidFill>
                  <a:schemeClr val="bg1"/>
                </a:solidFill>
              </a:rPr>
              <a:t>предоставление по запросам органов </a:t>
            </a:r>
            <a:r>
              <a:rPr lang="ru-RU" sz="2800" dirty="0" err="1">
                <a:solidFill>
                  <a:schemeClr val="bg1"/>
                </a:solidFill>
              </a:rPr>
              <a:t>Роспотребнадзора</a:t>
            </a:r>
            <a:r>
              <a:rPr lang="ru-RU" sz="2800" dirty="0">
                <a:solidFill>
                  <a:schemeClr val="bg1"/>
                </a:solidFill>
              </a:rPr>
              <a:t> полной и достоверной информации об условиях труда работников;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bg1"/>
                </a:solidFill>
              </a:rPr>
              <a:t>2.	Для обеспечения контроля за соблюдением санитарных правил, гигиенических нормативов и выполнением санитарно-профилактических мероприятий, усилить контроль за проведением производственного контроля за условиями труда;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bg1"/>
                </a:solidFill>
              </a:rPr>
              <a:t>3.	При организации медицинских осмотров учитывать результаты как специальной оценки условий труда, так и результаты производственного контроля факторов трудовой среды.</a:t>
            </a:r>
          </a:p>
          <a:p>
            <a:pPr marL="0" indent="0" algn="just">
              <a:buNone/>
            </a:pP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7110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Спасибо за внимание!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650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1077</TotalTime>
  <Words>1825</Words>
  <Application>Microsoft Office PowerPoint</Application>
  <PresentationFormat>Произвольный</PresentationFormat>
  <Paragraphs>399</Paragraphs>
  <Slides>24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Контур</vt:lpstr>
      <vt:lpstr>Основные результаты деятельности по предотвращению неблагоприятного влияния факторов среды обитания на здоровье населения по направлению гигиена труда</vt:lpstr>
      <vt:lpstr>Презентация PowerPoint</vt:lpstr>
      <vt:lpstr>Презентация PowerPoint</vt:lpstr>
      <vt:lpstr>Показатели профессиональной заболеваемости характеризующие поднадзорную территорию</vt:lpstr>
      <vt:lpstr>Презентация PowerPoint</vt:lpstr>
      <vt:lpstr>Презентация PowerPoint</vt:lpstr>
      <vt:lpstr>Характеристика рабочих мест по результатам лабораторного контроля</vt:lpstr>
      <vt:lpstr>Характеристика рабочих мест по результатам лабораторного контроля</vt:lpstr>
      <vt:lpstr>Санитарно-гигиеническая характеристика объектов</vt:lpstr>
      <vt:lpstr>Санитарно-гигиеническая характеристика объектов</vt:lpstr>
      <vt:lpstr>Презентация PowerPoint</vt:lpstr>
      <vt:lpstr>Презентация PowerPoint</vt:lpstr>
      <vt:lpstr>Презентация PowerPoint</vt:lpstr>
      <vt:lpstr>профилактическиЕ мероприятиЯ</vt:lpstr>
      <vt:lpstr>Информирование</vt:lpstr>
      <vt:lpstr>Информирование</vt:lpstr>
      <vt:lpstr>Консультирование</vt:lpstr>
      <vt:lpstr>Консультирование</vt:lpstr>
      <vt:lpstr>Объявление предостережений</vt:lpstr>
      <vt:lpstr>Профилактический визит</vt:lpstr>
      <vt:lpstr>КОЛИЧЕСТВо И ВИДы ПРОФИЛАКТИЧЕСКИХ МЕРОПРИЯТИЙ ПРОВЕДЕННЫХ В ОТНОШЕНИЕ СУБЪЕКТОВ В СФЕРЕ ПРОМЫШЛЕННОСТИ И СЕЛЬСКОГО ХОЗЯЙСТВА  </vt:lpstr>
      <vt:lpstr>Выводы:</vt:lpstr>
      <vt:lpstr>ПРЕДЛОЖЕНИЯ:</vt:lpstr>
      <vt:lpstr>Спасибо за внимание!</vt:lpstr>
    </vt:vector>
  </TitlesOfParts>
  <Company>ФБУЗ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проведения профилактических мероприятий в отношении промышленных предприятий поднадзорной территории</dc:title>
  <dc:creator>Фефилов Сергей Анатольевич</dc:creator>
  <cp:lastModifiedBy>lov</cp:lastModifiedBy>
  <cp:revision>59</cp:revision>
  <dcterms:created xsi:type="dcterms:W3CDTF">2024-05-07T06:19:37Z</dcterms:created>
  <dcterms:modified xsi:type="dcterms:W3CDTF">2025-06-04T07:06:17Z</dcterms:modified>
</cp:coreProperties>
</file>