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11" r:id="rId3"/>
    <p:sldId id="261" r:id="rId4"/>
    <p:sldId id="299" r:id="rId5"/>
    <p:sldId id="303" r:id="rId6"/>
    <p:sldId id="305" r:id="rId7"/>
    <p:sldId id="301" r:id="rId8"/>
    <p:sldId id="300" r:id="rId9"/>
    <p:sldId id="306" r:id="rId10"/>
    <p:sldId id="307" r:id="rId11"/>
    <p:sldId id="270" r:id="rId12"/>
  </p:sldIdLst>
  <p:sldSz cx="20104100" cy="11309350"/>
  <p:notesSz cx="10020300" cy="6888163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BAD446A-93F0-3696-8279-B307DD5332A5}" name="Evgenia Krasnenkova" initials="EK" userId="8dfba3cc42bbc5d8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5757"/>
    <a:srgbClr val="0000FF"/>
    <a:srgbClr val="0C9CC0"/>
    <a:srgbClr val="DAE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58"/>
    <p:restoredTop sz="94686"/>
  </p:normalViewPr>
  <p:slideViewPr>
    <p:cSldViewPr>
      <p:cViewPr varScale="1">
        <p:scale>
          <a:sx n="65" d="100"/>
          <a:sy n="65" d="100"/>
        </p:scale>
        <p:origin x="-894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47" Type="http://schemas.microsoft.com/office/2018/10/relationships/authors" Target="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Площадь ввода жилья с учетом ИЖС (кв.м) 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27021</c:v>
                </c:pt>
                <c:pt idx="1">
                  <c:v>35979</c:v>
                </c:pt>
                <c:pt idx="2">
                  <c:v>32385</c:v>
                </c:pt>
                <c:pt idx="3">
                  <c:v>29174</c:v>
                </c:pt>
                <c:pt idx="4">
                  <c:v>63507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2455936"/>
        <c:axId val="132062528"/>
      </c:barChart>
      <c:catAx>
        <c:axId val="132455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2062528"/>
        <c:crosses val="autoZero"/>
        <c:auto val="1"/>
        <c:lblAlgn val="ctr"/>
        <c:lblOffset val="100"/>
        <c:noMultiLvlLbl val="0"/>
      </c:catAx>
      <c:valAx>
        <c:axId val="1320625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24559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/>
          <a:lstStyle>
            <a:lvl1pPr algn="l">
              <a:defRPr sz="6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75586" y="0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/>
          <a:lstStyle>
            <a:lvl1pPr algn="r">
              <a:defRPr sz="600"/>
            </a:lvl1pPr>
          </a:lstStyle>
          <a:p>
            <a:fld id="{7821C692-EB7F-4380-B4DC-5720283CF091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42982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 anchor="b"/>
          <a:lstStyle>
            <a:lvl1pPr algn="l">
              <a:defRPr sz="6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75586" y="6542982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 anchor="b"/>
          <a:lstStyle>
            <a:lvl1pPr algn="r">
              <a:defRPr sz="600"/>
            </a:lvl1pPr>
          </a:lstStyle>
          <a:p>
            <a:fld id="{7B41A7EE-7DEC-4870-A0A8-28389676D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549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/>
          <a:lstStyle>
            <a:lvl1pPr algn="l">
              <a:defRPr sz="6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75586" y="0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/>
          <a:lstStyle>
            <a:lvl1pPr algn="r">
              <a:defRPr sz="600"/>
            </a:lvl1pPr>
          </a:lstStyle>
          <a:p>
            <a:fld id="{A3F9510F-1FF0-45C5-BEB3-C86C6D460C72}" type="datetimeFigureOut">
              <a:rPr lang="ru-RU" smtClean="0"/>
              <a:t>30.05.2025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13038" y="515938"/>
            <a:ext cx="4594225" cy="2584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49213" tIns="24607" rIns="49213" bIns="2460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1714" y="3271974"/>
            <a:ext cx="8016873" cy="3099867"/>
          </a:xfrm>
          <a:prstGeom prst="rect">
            <a:avLst/>
          </a:prstGeom>
        </p:spPr>
        <p:txBody>
          <a:bodyPr vert="horz" lIns="49213" tIns="24607" rIns="49213" bIns="2460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42982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 anchor="b"/>
          <a:lstStyle>
            <a:lvl1pPr algn="l">
              <a:defRPr sz="6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75586" y="6542982"/>
            <a:ext cx="4342341" cy="344215"/>
          </a:xfrm>
          <a:prstGeom prst="rect">
            <a:avLst/>
          </a:prstGeom>
        </p:spPr>
        <p:txBody>
          <a:bodyPr vert="horz" lIns="49213" tIns="24607" rIns="49213" bIns="24607" rtlCol="0" anchor="b"/>
          <a:lstStyle>
            <a:lvl1pPr algn="r">
              <a:defRPr sz="600"/>
            </a:lvl1pPr>
          </a:lstStyle>
          <a:p>
            <a:fld id="{74CA9F94-9D0F-45B7-A550-70D94F7150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18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019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59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A9F94-9D0F-45B7-A550-70D94F7150A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878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E081C-97CD-4F3D-B307-6439C1F8716C}" type="datetime1">
              <a:rPr lang="en-US" smtClean="0"/>
              <a:t>5/30/2025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34679-DFFE-494A-B938-477E7C80698B}" type="datetime1">
              <a:rPr lang="en-US" smtClean="0"/>
              <a:t>5/30/2025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36054-7D8A-48C0-A476-C3931B20B47D}" type="datetime1">
              <a:rPr lang="en-US" smtClean="0"/>
              <a:t>5/30/2025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ACFED-DF9C-4D88-91E0-1543642394B3}" type="datetime1">
              <a:rPr lang="en-US" smtClean="0"/>
              <a:t>5/30/2025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C9C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FC279-DB9C-4686-901A-16BA2EEB8136}" type="datetime1">
              <a:rPr lang="en-US" smtClean="0"/>
              <a:t>5/30/2025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19999" y="608191"/>
            <a:ext cx="4576445" cy="1265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8988" y="3012685"/>
            <a:ext cx="10923270" cy="7647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325F5-BD27-405A-92B0-6E6E089C5E47}" type="datetime1">
              <a:rPr lang="en-US" smtClean="0"/>
              <a:t>5/30/2025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:\INF\ОРТиМС\Прокопьева Н.Н\от Беуса\Инициативное бюджетирование\IMG_83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1" y="1876709"/>
            <a:ext cx="10170648" cy="678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ject 8"/>
          <p:cNvSpPr txBox="1"/>
          <p:nvPr/>
        </p:nvSpPr>
        <p:spPr>
          <a:xfrm>
            <a:off x="17392654" y="1180381"/>
            <a:ext cx="2412996" cy="61939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29"/>
              </a:spcBef>
            </a:pPr>
            <a:r>
              <a:rPr lang="ru-RU" sz="1950" spc="-10" dirty="0" smtClean="0">
                <a:solidFill>
                  <a:srgbClr val="FFFFFF"/>
                </a:solidFill>
                <a:latin typeface="Arial"/>
                <a:cs typeface="Arial"/>
              </a:rPr>
              <a:t>Каменск-Уральский городской округ</a:t>
            </a:r>
            <a:endParaRPr sz="195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483607" y="3825875"/>
            <a:ext cx="7962860" cy="32784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400" spc="-10" dirty="0" smtClean="0">
                <a:solidFill>
                  <a:srgbClr val="FFFFFF"/>
                </a:solidFill>
                <a:latin typeface="Arial"/>
                <a:cs typeface="Arial"/>
              </a:rPr>
              <a:t>Заседание Совещательного органа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400" spc="-10" dirty="0" smtClean="0">
                <a:solidFill>
                  <a:srgbClr val="FFFFFF"/>
                </a:solidFill>
                <a:latin typeface="Arial"/>
                <a:cs typeface="Arial"/>
              </a:rPr>
              <a:t>при главе Каменск-Уральского городского округа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400" spc="-10" dirty="0" smtClean="0">
                <a:solidFill>
                  <a:srgbClr val="FFFFFF"/>
                </a:solidFill>
                <a:latin typeface="Arial"/>
                <a:cs typeface="Arial"/>
              </a:rPr>
              <a:t>по вопросам содействия реализации инвестиционных  проектов, сопровождаемых на уровне муниципального образования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endParaRPr lang="ru-RU" sz="2400" spc="-10" dirty="0">
              <a:solidFill>
                <a:srgbClr val="FFFFFF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400" spc="-10" dirty="0" smtClean="0">
                <a:solidFill>
                  <a:srgbClr val="FFFFFF"/>
                </a:solidFill>
                <a:latin typeface="Arial"/>
                <a:cs typeface="Arial"/>
              </a:rPr>
              <a:t>                                           МАЙ 2025 год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endParaRPr lang="ru-RU" sz="1950" spc="-1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endParaRPr sz="195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72602" y="8686192"/>
            <a:ext cx="6809048" cy="1434367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4600" b="1" spc="-10" dirty="0" smtClean="0">
                <a:solidFill>
                  <a:srgbClr val="FFFFFF"/>
                </a:solidFill>
                <a:latin typeface="Arial"/>
                <a:cs typeface="Arial"/>
              </a:rPr>
              <a:t>КАМЕНСК-УРАЛЬСКИЙ</a:t>
            </a:r>
          </a:p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4600" b="1" spc="-10" dirty="0" smtClean="0">
                <a:solidFill>
                  <a:srgbClr val="FFFFFF"/>
                </a:solidFill>
                <a:latin typeface="Arial"/>
                <a:cs typeface="Arial"/>
              </a:rPr>
              <a:t>ГОРОДСКОЙ ОКРУГ</a:t>
            </a:r>
            <a:endParaRPr sz="4600" dirty="0">
              <a:latin typeface="Arial"/>
              <a:cs typeface="Arial"/>
            </a:endParaRPr>
          </a:p>
        </p:txBody>
      </p:sp>
      <p:pic>
        <p:nvPicPr>
          <p:cNvPr id="1026" name="Picture 2" descr="undefin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4650" y="623970"/>
            <a:ext cx="1276959" cy="202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2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369756" y="4511675"/>
            <a:ext cx="1858829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Задачи Совещательного органа</a:t>
            </a:r>
          </a:p>
          <a:p>
            <a:pPr marL="514350" indent="-514350">
              <a:buAutoNum type="arabicPeriod"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2. Итоги инвестиционного развития Каменск-Уральского городского округа за 2024 год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и перспективы на 2025 год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3. Меры поддержки бизнеса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4. Противопожарный режим при строительстве новых объектов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3821" y="2606675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ПОВЕСТКА ЗАСЕДАНИЯ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19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164934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ЗАДАЧИ СОВЕЩАТЕЛЬНОГО ОРГАНА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3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60450" y="2660829"/>
            <a:ext cx="18359693" cy="8648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Содействие в реализации муниципальной политики, направленной на развитие инвестиционной деятельности на территории Каменск-Уральского городского округа.</a:t>
            </a:r>
          </a:p>
          <a:p>
            <a:pPr marL="342900" indent="-342900" algn="just">
              <a:buFontTx/>
              <a:buChar char="-"/>
            </a:pPr>
            <a:endParaRPr lang="ru-RU" sz="2800" dirty="0" smtClean="0">
              <a:latin typeface="Arial" pitchFamily="34" charset="0"/>
              <a:ea typeface="Liberation Serif" pitchFamily="18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Содействие в разрешении разногласий и споров инвестора с органами местного самоуправления, Муниципальным фондом «Фонд поддержки предпринимательства Каменск-Уральского городского округа», </a:t>
            </a:r>
            <a:r>
              <a:rPr lang="ru-RU" sz="2800" dirty="0" err="1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ресурсоснабжающими</a:t>
            </a: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 организациями и иными организациями вне зависимости от их организационно-правовой формы и ведомственной принадлежности, в досудебном порядке.</a:t>
            </a:r>
          </a:p>
          <a:p>
            <a:pPr marL="342900" indent="-342900" algn="just">
              <a:buFontTx/>
              <a:buChar char="-"/>
            </a:pPr>
            <a:endParaRPr lang="ru-RU" sz="2800" dirty="0" smtClean="0">
              <a:latin typeface="Arial" pitchFamily="34" charset="0"/>
              <a:ea typeface="Liberation Serif" pitchFamily="18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Содействие в устранении административных барьеров в правоотношениях, ущемляющих законные права и интересы субъектов инвестиционной деятельности.</a:t>
            </a:r>
          </a:p>
          <a:p>
            <a:pPr marL="342900" indent="-342900" algn="just">
              <a:buFontTx/>
              <a:buChar char="-"/>
            </a:pPr>
            <a:endParaRPr lang="ru-RU" sz="2800" dirty="0" smtClean="0">
              <a:latin typeface="Arial" pitchFamily="34" charset="0"/>
              <a:ea typeface="Liberation Serif" pitchFamily="18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Разработка предложений по улучшению инвестиционного климата на территории Каменск-Уральского городского округа.</a:t>
            </a:r>
          </a:p>
          <a:p>
            <a:pPr marL="342900" indent="-342900" algn="just">
              <a:buFontTx/>
              <a:buChar char="-"/>
            </a:pPr>
            <a:endParaRPr lang="ru-RU" sz="2800" dirty="0" smtClean="0">
              <a:latin typeface="Arial" pitchFamily="34" charset="0"/>
              <a:ea typeface="Liberation Serif" pitchFamily="18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Содействие в обеспечении взаимодействия органов местного самоуправления Каменск-Уральского городского округа, муниципальных учреждений и субъектов инвестиционной деятельности.</a:t>
            </a:r>
          </a:p>
          <a:p>
            <a:pPr marL="342900" indent="-342900" algn="just">
              <a:buFontTx/>
              <a:buChar char="-"/>
            </a:pPr>
            <a:endParaRPr lang="ru-RU" sz="2800" dirty="0" smtClean="0">
              <a:latin typeface="Arial" pitchFamily="34" charset="0"/>
              <a:ea typeface="Liberation Serif" pitchFamily="18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r>
              <a:rPr lang="ru-RU" sz="2800" dirty="0" smtClean="0">
                <a:latin typeface="Arial" pitchFamily="34" charset="0"/>
                <a:ea typeface="Liberation Serif" pitchFamily="18" charset="0"/>
                <a:cs typeface="Arial" pitchFamily="34" charset="0"/>
              </a:rPr>
              <a:t>Подготовка предложений по формированию новых подходов к развитию инвестиционной деятельности на территории Каменск-Уральского городского округа.</a:t>
            </a:r>
          </a:p>
          <a:p>
            <a:pPr marL="342900" indent="-342900" algn="just">
              <a:buFontTx/>
              <a:buChar char="-"/>
            </a:pP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6148" y="1762001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ЗАДАЧИ СОВЕЩАТЕЛЬНОГО ОРГАНА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ject 3"/>
          <p:cNvSpPr txBox="1">
            <a:spLocks/>
          </p:cNvSpPr>
          <p:nvPr/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>
          <a:xfrm>
            <a:off x="14864617" y="10531475"/>
            <a:ext cx="4623943" cy="565467"/>
          </a:xfrm>
        </p:spPr>
        <p:txBody>
          <a:bodyPr/>
          <a:lstStyle/>
          <a:p>
            <a:fld id="{B6F15528-21DE-4FAA-801E-634DDDAF4B2B}" type="slidenum">
              <a:rPr lang="ru-RU" smtClean="0"/>
              <a:t>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23823" y="2530475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ИНВЕСТИЦИОННЫЕ ПРОЕКТЫ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878416"/>
              </p:ext>
            </p:extLst>
          </p:nvPr>
        </p:nvGraphicFramePr>
        <p:xfrm>
          <a:off x="1629287" y="3444875"/>
          <a:ext cx="17918266" cy="6931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6082"/>
                <a:gridCol w="2482184"/>
              </a:tblGrid>
              <a:tr h="40880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Инфраструктурные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проекты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3624,8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троительство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улицы Героев Отечества на участке от улицы Октябрьской до улицы Каменской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152,7 </a:t>
                      </a:r>
                      <a:r>
                        <a:rPr lang="ru-RU" b="0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Строительство 3 пожарных резервуаров в деревне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Монастырка</a:t>
                      </a:r>
                      <a:endParaRPr lang="ru-RU" sz="18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23,7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Подготовка к строительству дублера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Байновского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 моста через реку Исеть                                                   (предварительная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ст-ть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 2,9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млр.руб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.)</a:t>
                      </a:r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37,9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Строительство второго подающего водовода от водозаборных сооружений на Нижне-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Сысертском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 водохранилище                              (1,2 этап)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3212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Модернизация объектов коммунальной инфраструктуры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198,5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" pitchFamily="34" charset="0"/>
                          <a:cs typeface="Arial" pitchFamily="34" charset="0"/>
                        </a:rPr>
                        <a:t>Проекты по благоустройству </a:t>
                      </a:r>
                      <a:endParaRPr lang="ru-RU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386,2 </a:t>
                      </a:r>
                      <a:r>
                        <a:rPr lang="ru-RU" b="1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Благоустройство территории под стоянку автомобилей у поликлиники (ул.Рябова,20)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9,9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Строительство систем освещения. Тротуар по ул. 4-й Пятилетки до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пгт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Мартюш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4,6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28628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Благоустройство общественных территорий: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территория «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Байновский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 сад»   (2023-2024)                                                                                                                                             297,5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млн.руб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парк в поселке Силикатный                                                                                                                                                                          53,6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млн.руб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парк в поселке Северный                                                                                                                                                                             10,4 </a:t>
                      </a:r>
                      <a:r>
                        <a:rPr lang="ru-RU" sz="1800" dirty="0" err="1" smtClean="0">
                          <a:latin typeface="Arial" pitchFamily="34" charset="0"/>
                          <a:cs typeface="Arial" pitchFamily="34" charset="0"/>
                        </a:rPr>
                        <a:t>млн.руб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361,5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6 проектов инициативного бюджетирования</a:t>
                      </a: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10,2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млн.руб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8808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Социальные объекты</a:t>
                      </a:r>
                      <a:endParaRPr lang="ru-RU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Строительство легкоатлетического манежа с блоком для игровых видов спорта                                                                        план </a:t>
                      </a:r>
                      <a:r>
                        <a:rPr lang="ru-RU" dirty="0" smtClean="0"/>
                        <a:t>891,6 </a:t>
                      </a:r>
                      <a:r>
                        <a:rPr lang="ru-RU" dirty="0" err="1" smtClean="0"/>
                        <a:t>млн.руб</a:t>
                      </a:r>
                      <a:r>
                        <a:rPr lang="ru-RU" dirty="0" smtClean="0"/>
                        <a:t>.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448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ИТОГО</a:t>
                      </a:r>
                      <a:endParaRPr lang="ru-RU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4011 </a:t>
                      </a:r>
                      <a:r>
                        <a:rPr lang="ru-RU" b="1" dirty="0" err="1" smtClean="0"/>
                        <a:t>млн.руб</a:t>
                      </a:r>
                      <a:r>
                        <a:rPr lang="ru-RU" b="1" dirty="0" smtClean="0"/>
                        <a:t>.</a:t>
                      </a:r>
                      <a:endParaRPr lang="ru-RU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84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710772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СОПРОВОЖДЕНИЕ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5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2987675"/>
            <a:ext cx="12522200" cy="6477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974" y="1387475"/>
            <a:ext cx="3733076" cy="364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1850" y="5426075"/>
            <a:ext cx="7239000" cy="500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844550" y="1739448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ИНВЕСТИЦИОННЫЙ ПОРТАЛ КАМЕНСК-УРАЛЬСКОГО ГОРОДСКОГО ОКРУГА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9372" y="1387475"/>
            <a:ext cx="3733076" cy="364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76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710772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СОПРОВОЖДЕНИЕ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6</a:t>
            </a:fld>
            <a:endParaRPr lang="ru-RU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250" y="557051"/>
            <a:ext cx="3048000" cy="2952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1539875"/>
            <a:ext cx="14345265" cy="901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8479810" y="3673475"/>
            <a:ext cx="6248400" cy="21519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05050" y="3987559"/>
            <a:ext cx="5129930" cy="75713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Преференции по налогу на имущество </a:t>
            </a:r>
            <a:endParaRPr lang="ru-RU" b="1" dirty="0" smtClean="0"/>
          </a:p>
          <a:p>
            <a:r>
              <a:rPr lang="ru-RU" b="1" dirty="0" smtClean="0"/>
              <a:t>для гостиниц</a:t>
            </a:r>
          </a:p>
          <a:p>
            <a:endParaRPr lang="ru-RU" b="1" dirty="0"/>
          </a:p>
          <a:p>
            <a:r>
              <a:rPr lang="ru-RU" b="1" dirty="0" smtClean="0"/>
              <a:t>Имущественная поддержка субъектов </a:t>
            </a:r>
          </a:p>
          <a:p>
            <a:r>
              <a:rPr lang="ru-RU" b="1" dirty="0" smtClean="0"/>
              <a:t>МСП и </a:t>
            </a:r>
            <a:r>
              <a:rPr lang="ru-RU" b="1" dirty="0" err="1" smtClean="0"/>
              <a:t>самозанятых</a:t>
            </a:r>
            <a:r>
              <a:rPr lang="ru-RU" b="1" dirty="0" smtClean="0"/>
              <a:t> граждан</a:t>
            </a:r>
          </a:p>
          <a:p>
            <a:endParaRPr lang="ru-RU" b="1" dirty="0" smtClean="0"/>
          </a:p>
          <a:p>
            <a:r>
              <a:rPr lang="ru-RU" b="1" dirty="0" smtClean="0"/>
              <a:t>Сопровождение экспортного контракта</a:t>
            </a:r>
          </a:p>
          <a:p>
            <a:endParaRPr lang="ru-RU" b="1" dirty="0"/>
          </a:p>
          <a:p>
            <a:r>
              <a:rPr lang="ru-RU" b="1" dirty="0" smtClean="0"/>
              <a:t>Приоритетный инвестиционный проект</a:t>
            </a:r>
          </a:p>
          <a:p>
            <a:r>
              <a:rPr lang="ru-RU" b="1" dirty="0" smtClean="0"/>
              <a:t> по новому строительству</a:t>
            </a:r>
          </a:p>
          <a:p>
            <a:endParaRPr lang="ru-RU" b="1" dirty="0"/>
          </a:p>
          <a:p>
            <a:r>
              <a:rPr lang="ru-RU" b="1" dirty="0" smtClean="0"/>
              <a:t>Приоритетный инвестиционный проект по</a:t>
            </a:r>
          </a:p>
          <a:p>
            <a:r>
              <a:rPr lang="ru-RU" b="1" dirty="0" smtClean="0"/>
              <a:t> модернизации, реконструкции и </a:t>
            </a:r>
          </a:p>
          <a:p>
            <a:r>
              <a:rPr lang="ru-RU" b="1" dirty="0" smtClean="0"/>
              <a:t>техническому перевооружению объектов </a:t>
            </a:r>
          </a:p>
          <a:p>
            <a:r>
              <a:rPr lang="ru-RU" b="1" dirty="0" smtClean="0"/>
              <a:t>основных фондов</a:t>
            </a:r>
          </a:p>
          <a:p>
            <a:endParaRPr lang="ru-RU" b="1" dirty="0" smtClean="0"/>
          </a:p>
          <a:p>
            <a:r>
              <a:rPr lang="ru-RU" b="1" dirty="0" smtClean="0"/>
              <a:t>Заключение соглашения о защите и </a:t>
            </a:r>
          </a:p>
          <a:p>
            <a:r>
              <a:rPr lang="ru-RU" b="1" dirty="0" smtClean="0"/>
              <a:t>поощрении капиталовложений (СЗПК)</a:t>
            </a:r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Региональный инвестиционный проект</a:t>
            </a:r>
          </a:p>
          <a:p>
            <a:endParaRPr lang="ru-RU" b="1" dirty="0"/>
          </a:p>
          <a:p>
            <a:r>
              <a:rPr lang="ru-RU" b="1" dirty="0" smtClean="0"/>
              <a:t>Инвестиционный налоговый кредит</a:t>
            </a:r>
          </a:p>
          <a:p>
            <a:endParaRPr lang="ru-RU" b="1" dirty="0"/>
          </a:p>
          <a:p>
            <a:r>
              <a:rPr lang="ru-RU" b="1" dirty="0" smtClean="0"/>
              <a:t>Инвестиционный налоговый вычет</a:t>
            </a:r>
          </a:p>
          <a:p>
            <a:endParaRPr lang="ru-RU" b="1" dirty="0"/>
          </a:p>
          <a:p>
            <a:r>
              <a:rPr lang="ru-RU" b="1" dirty="0" smtClean="0"/>
              <a:t>….</a:t>
            </a:r>
            <a:endParaRPr lang="ru-RU" b="1" dirty="0"/>
          </a:p>
          <a:p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84250" y="941008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АГЕНТСТВО ПО ПРИВЛЕЧЕНИЮ ИНВЕСТИЦИЙ СВЕРДЛОВСКОЙ ОБЛАСТИ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6650" y="709451"/>
            <a:ext cx="3048000" cy="2952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184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710772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СОПРОВОЖДЕНИЕ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7</a:t>
            </a:fld>
            <a:endParaRPr lang="ru-RU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7"/>
          <a:stretch/>
        </p:blipFill>
        <p:spPr bwMode="auto">
          <a:xfrm>
            <a:off x="1025626" y="1594977"/>
            <a:ext cx="13665669" cy="891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8" t="15373" r="23989" b="9931"/>
          <a:stretch/>
        </p:blipFill>
        <p:spPr bwMode="auto">
          <a:xfrm>
            <a:off x="14726118" y="1698318"/>
            <a:ext cx="5466693" cy="4348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094453" y="941008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МИНИСТЕРСТВО ЭКОНОМИЧЕСКОГО РАЗВИТИЯ РФ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6364" y="6569075"/>
            <a:ext cx="3886200" cy="383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88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8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89049" y="1844675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ВВОД ЖИЛЬЯ НА ТЕРРИТОРИИ МУНИЦИПАЛИТЕТА И ИНФРАСТРУКТУРНЫЕ ПРОЕКТЫ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7447" y="2606675"/>
            <a:ext cx="15240000" cy="824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2020 по 2024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год введено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188 066 м²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жилья,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том числе: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22 многоквартирных дома общей площадью 116 444 м²,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456 дома ИЖС общей площадью 71 622 м².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 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Год			Площадь ввода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		с учётом ИЖС	Введено МКД</a:t>
            </a: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2020 год		27 021 м²		2 дома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2021 год		35 979 м²		3 дома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2022 год		32 385 м²		5 домов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2023 год		29 174 м²		4 дома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2024 год		63 507 м²		8 домов</a:t>
            </a:r>
          </a:p>
          <a:p>
            <a:endParaRPr lang="ru-RU" sz="2400" dirty="0">
              <a:latin typeface="Arial" pitchFamily="34" charset="0"/>
              <a:cs typeface="Arial" pitchFamily="34" charset="0"/>
            </a:endParaRP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/>
              <a:t>В 2025 году планируется ввести 31 000 м².</a:t>
            </a:r>
          </a:p>
          <a:p>
            <a:r>
              <a:rPr lang="ru-RU" sz="2400" dirty="0" smtClean="0"/>
              <a:t>На сегодняшний день введено 9</a:t>
            </a:r>
            <a:r>
              <a:rPr lang="ru-RU" sz="2400" dirty="0"/>
              <a:t> 500 м² жилья, </a:t>
            </a:r>
            <a:r>
              <a:rPr lang="ru-RU" sz="2400" dirty="0" smtClean="0"/>
              <a:t>в </a:t>
            </a:r>
            <a:r>
              <a:rPr lang="ru-RU" sz="2400" dirty="0"/>
              <a:t>том числе:</a:t>
            </a:r>
          </a:p>
          <a:p>
            <a:r>
              <a:rPr lang="ru-RU" sz="2400" dirty="0"/>
              <a:t>3 блокированных дома в </a:t>
            </a:r>
            <a:r>
              <a:rPr lang="en-US" sz="2400" dirty="0"/>
              <a:t>VII</a:t>
            </a:r>
            <a:r>
              <a:rPr lang="ru-RU" sz="2400" dirty="0"/>
              <a:t> и </a:t>
            </a:r>
            <a:r>
              <a:rPr lang="en-US" sz="2400" dirty="0"/>
              <a:t>VIII</a:t>
            </a:r>
            <a:r>
              <a:rPr lang="ru-RU" sz="2400" dirty="0"/>
              <a:t> </a:t>
            </a:r>
            <a:r>
              <a:rPr lang="ru-RU" sz="2400" dirty="0" err="1"/>
              <a:t>мкр</a:t>
            </a:r>
            <a:r>
              <a:rPr lang="ru-RU" sz="2400" dirty="0"/>
              <a:t>. ЖР «Южный» площадью 2 400 м²</a:t>
            </a:r>
            <a:r>
              <a:rPr lang="ru-RU" sz="2400" dirty="0" smtClean="0"/>
              <a:t>, </a:t>
            </a:r>
          </a:p>
          <a:p>
            <a:r>
              <a:rPr lang="ru-RU" sz="2400" dirty="0" smtClean="0"/>
              <a:t>7 </a:t>
            </a:r>
            <a:r>
              <a:rPr lang="ru-RU" sz="2400" dirty="0"/>
              <a:t>100 м² ИЖС.</a:t>
            </a: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908255796"/>
              </p:ext>
            </p:extLst>
          </p:nvPr>
        </p:nvGraphicFramePr>
        <p:xfrm>
          <a:off x="12233366" y="3934658"/>
          <a:ext cx="7643976" cy="5592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0078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9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89049" y="1844675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ВВОД ЖИЛЬЯ НА ТЕРРИТОРИИ МУНИЦИПАЛИТЕТА И ИНФРАСТРУКТУРНЫЕ ПРОЕКТЫ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7447" y="2606675"/>
            <a:ext cx="15240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97446" y="2606675"/>
            <a:ext cx="18355804" cy="861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В настоящее время  выполняется строительство </a:t>
            </a:r>
            <a:r>
              <a:rPr lang="ru-RU" sz="2800" b="1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6 многоквартирных жилых домов: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двух 6-этажных домов по ул. Октябрьская (ООО «СЗ «Изумрудный»)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- 10-этажного жилого дома по ул. Чайковского (ООО СЗ «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Квадро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»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 г. Челябинск),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- 16-этажного жилого дома по ул. Кутузова (ООО СЗ «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Квадро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» г. Челябинск),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- 16-ти этажного жилого дома по ул. Советской (ООО «СЗ «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ПушкинЪ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»),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- 5-этажного жилого дома по ул. Жуковского (ИП Кузнецов Максим Михайлович);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i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6 блокированных жилых домов: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- 5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 домов по ул. Маршала Жукова (застройщики - ООО «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Екатстрой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» и Кузнецов М.М.);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- 1 дом по ул. Каменская,106 (застройщик — НПО «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СтройЭксперт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»)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 smtClean="0">
              <a:effectLst/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В 2025 году планируется ввести 2 многоквартирных жилых дома по 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ул.Октябрьской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 и </a:t>
            </a:r>
            <a:r>
              <a:rPr lang="ru-RU" sz="2800" dirty="0" err="1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ул.Чайковского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.</a:t>
            </a:r>
          </a:p>
          <a:p>
            <a:pPr indent="450215" algn="just">
              <a:spcAft>
                <a:spcPts val="0"/>
              </a:spcAft>
            </a:pPr>
            <a:endParaRPr lang="ru-RU" sz="2400" dirty="0" smtClean="0">
              <a:effectLst/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В дальнейшие годы планируется вводить </a:t>
            </a:r>
            <a:r>
              <a:rPr lang="ru-RU" sz="2800" b="1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по 25 000 м² 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жилья.</a:t>
            </a:r>
            <a:endParaRPr lang="ru-RU" sz="2400" dirty="0" smtClean="0">
              <a:effectLst/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000" dirty="0">
              <a:effectLst/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14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7088" y="0"/>
            <a:ext cx="6967220" cy="1558953"/>
          </a:xfrm>
          <a:prstGeom prst="rect">
            <a:avLst/>
          </a:prstGeom>
          <a:solidFill>
            <a:srgbClr val="0C9CC0"/>
          </a:solidFill>
        </p:spPr>
        <p:txBody>
          <a:bodyPr vert="horz" wrap="square" lIns="0" tIns="313690" rIns="0" bIns="0" rtlCol="0">
            <a:spAutoFit/>
          </a:bodyPr>
          <a:lstStyle/>
          <a:p>
            <a:pPr marL="385445" marR="369570">
              <a:lnSpc>
                <a:spcPct val="105700"/>
              </a:lnSpc>
              <a:spcBef>
                <a:spcPts val="2470"/>
              </a:spcBef>
            </a:pPr>
            <a:r>
              <a:rPr lang="ru-RU" dirty="0" smtClean="0"/>
              <a:t>ИТОГИ ИНВЕСТИЦИОННОГО РАЗВИТИЯ КАМЕНСК-УРАЛЬСКОГО ГОРОДСКОГО ОКРУГА ЗА 2024 ГОД</a:t>
            </a:r>
            <a:endParaRPr lang="ru-RU" spc="-10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10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89048" y="2682875"/>
            <a:ext cx="185882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ИНФРАСТРУКТУРНЫЕ ПРОЕКТЫ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7447" y="2606675"/>
            <a:ext cx="15240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000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97447" y="4435475"/>
            <a:ext cx="18355804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В настоящее время ведется проектирование  участка дороги на улице Октябрьской протяженностью                 546 метров, которая соединит улицы Кутузова и Героев Отечества на Южном. 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Срок  окончания работ  - </a:t>
            </a: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сентябрь 2026 года.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 smtClean="0">
              <a:effectLst/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Arial" pitchFamily="34" charset="0"/>
                <a:ea typeface="Times New Roman"/>
                <a:cs typeface="Arial" pitchFamily="34" charset="0"/>
              </a:rPr>
              <a:t> Ведутся работы по строительству внутриквартального проезда, который соединит Героев Отечества и Кутузова.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800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Ведется подготовка к строительству водопровода в деревне </a:t>
            </a:r>
            <a:r>
              <a:rPr lang="ru-RU" sz="2800" dirty="0" err="1" smtClean="0">
                <a:latin typeface="Arial" pitchFamily="34" charset="0"/>
                <a:ea typeface="Times New Roman"/>
                <a:cs typeface="Arial" pitchFamily="34" charset="0"/>
              </a:rPr>
              <a:t>Кодинка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. </a:t>
            </a:r>
            <a:endParaRPr lang="ru-RU" sz="28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Общая стоимость – 194,4 млн рублей</a:t>
            </a:r>
            <a:r>
              <a:rPr lang="ru-RU" sz="2800" dirty="0" smtClean="0">
                <a:latin typeface="Arial" pitchFamily="34" charset="0"/>
                <a:ea typeface="Times New Roman"/>
                <a:cs typeface="Arial" pitchFamily="34" charset="0"/>
              </a:rPr>
              <a:t>. </a:t>
            </a:r>
            <a:endParaRPr lang="ru-RU" sz="2000" dirty="0">
              <a:effectLst/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82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91043" y="2496988"/>
            <a:ext cx="1669537" cy="134228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40339" y="2810104"/>
            <a:ext cx="1695450" cy="62039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29"/>
              </a:spcBef>
            </a:pPr>
            <a:r>
              <a:rPr sz="1950" spc="-10" dirty="0">
                <a:solidFill>
                  <a:srgbClr val="FFFFFF"/>
                </a:solidFill>
                <a:latin typeface="Arial"/>
                <a:cs typeface="Arial"/>
              </a:rPr>
              <a:t>Свердловская область</a:t>
            </a:r>
            <a:endParaRPr sz="195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062450" y="560982"/>
            <a:ext cx="2392281" cy="61939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ts val="2310"/>
              </a:lnSpc>
              <a:spcBef>
                <a:spcPts val="229"/>
              </a:spcBef>
            </a:pPr>
            <a:r>
              <a:rPr lang="ru-RU" sz="1950" spc="-10" dirty="0" smtClean="0">
                <a:solidFill>
                  <a:srgbClr val="FFFFFF"/>
                </a:solidFill>
                <a:latin typeface="Arial"/>
                <a:cs typeface="Arial"/>
              </a:rPr>
              <a:t>Каменск-Уральский городской округ</a:t>
            </a:r>
            <a:endParaRPr sz="1950" dirty="0">
              <a:latin typeface="Arial"/>
              <a:cs typeface="Arial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6050" y="165175"/>
            <a:ext cx="1279525" cy="203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Номер слайда 9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11</a:t>
            </a:fld>
            <a:endParaRPr lang="ru-RU"/>
          </a:p>
        </p:txBody>
      </p:sp>
      <p:sp>
        <p:nvSpPr>
          <p:cNvPr id="11" name="object 9"/>
          <p:cNvSpPr txBox="1"/>
          <p:nvPr/>
        </p:nvSpPr>
        <p:spPr>
          <a:xfrm>
            <a:off x="876094" y="560982"/>
            <a:ext cx="9753600" cy="8748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ИНВЕСТИЦИОННЫЙ ПОРТАЛ </a:t>
            </a:r>
          </a:p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КАМЕНСК-УРАЛЬСКОГО ГОРОДСКОГО ОКРУГА</a:t>
            </a:r>
            <a:endParaRPr sz="4600" dirty="0">
              <a:latin typeface="Arial"/>
              <a:cs typeface="Arial"/>
            </a:endParaRPr>
          </a:p>
        </p:txBody>
      </p:sp>
      <p:sp>
        <p:nvSpPr>
          <p:cNvPr id="12" name="object 9"/>
          <p:cNvSpPr txBox="1"/>
          <p:nvPr/>
        </p:nvSpPr>
        <p:spPr>
          <a:xfrm>
            <a:off x="1091175" y="5426075"/>
            <a:ext cx="8674172" cy="8748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АГЕНТСТВО ПО ПРИВЛЕЧЕНИЮ ИНВЕСТИЦИЙ СВЕРДЛОВСКОЙ ОБЛАСТИ</a:t>
            </a:r>
            <a:endParaRPr sz="4600" dirty="0">
              <a:latin typeface="Arial"/>
              <a:cs typeface="Arial"/>
            </a:endParaRPr>
          </a:p>
        </p:txBody>
      </p:sp>
      <p:sp>
        <p:nvSpPr>
          <p:cNvPr id="13" name="object 9"/>
          <p:cNvSpPr txBox="1"/>
          <p:nvPr/>
        </p:nvSpPr>
        <p:spPr>
          <a:xfrm>
            <a:off x="1002275" y="7808047"/>
            <a:ext cx="8727225" cy="8748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МИНИСТЕРСТВО ИНВЕСТИЦИЙ И РАЗВИТИЯ СВЕРДЛОВСКОЙ ОБЛАСТИ </a:t>
            </a:r>
            <a:endParaRPr lang="ru-RU" sz="4600" dirty="0">
              <a:latin typeface="Arial"/>
              <a:cs typeface="Arial"/>
            </a:endParaRPr>
          </a:p>
        </p:txBody>
      </p:sp>
      <p:sp>
        <p:nvSpPr>
          <p:cNvPr id="14" name="object 9"/>
          <p:cNvSpPr txBox="1"/>
          <p:nvPr/>
        </p:nvSpPr>
        <p:spPr>
          <a:xfrm>
            <a:off x="1013131" y="9987026"/>
            <a:ext cx="9828162" cy="439672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МИНИСТЕРСТВО ЭКОНОМИЧЕСКОГО РАЗВИТИЯ РФ </a:t>
            </a:r>
            <a:endParaRPr lang="ru-RU" sz="4600" dirty="0">
              <a:latin typeface="Arial"/>
              <a:cs typeface="Arial"/>
            </a:endParaRPr>
          </a:p>
        </p:txBody>
      </p:sp>
      <p:sp>
        <p:nvSpPr>
          <p:cNvPr id="15" name="object 9"/>
          <p:cNvSpPr txBox="1"/>
          <p:nvPr/>
        </p:nvSpPr>
        <p:spPr>
          <a:xfrm>
            <a:off x="876094" y="3117088"/>
            <a:ext cx="9414797" cy="8748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ФОНД ПОДДЕРЖКИ ПРЕДПРИНИМАТЕЛЬСТВА </a:t>
            </a:r>
          </a:p>
          <a:p>
            <a:pPr marL="12700" marR="5080">
              <a:lnSpc>
                <a:spcPct val="101499"/>
              </a:lnSpc>
              <a:spcBef>
                <a:spcPts val="35"/>
              </a:spcBef>
            </a:pPr>
            <a:r>
              <a:rPr lang="ru-RU" sz="2800" b="1" spc="-10" dirty="0" smtClean="0">
                <a:solidFill>
                  <a:srgbClr val="FFFFFF"/>
                </a:solidFill>
                <a:latin typeface="Arial"/>
                <a:cs typeface="Arial"/>
              </a:rPr>
              <a:t>КАМЕНСК-УРАЛЬСКОГО ГОРОДСКОГО ОКРУГА</a:t>
            </a:r>
            <a:endParaRPr lang="ru-RU" sz="4600" dirty="0">
              <a:latin typeface="Arial"/>
              <a:cs typeface="Arial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3620" y="388992"/>
            <a:ext cx="1619297" cy="158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6840" y="2757153"/>
            <a:ext cx="1619297" cy="1594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2608" y="5063093"/>
            <a:ext cx="1625483" cy="160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2608" y="7254875"/>
            <a:ext cx="1625888" cy="1605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3464" y="9540874"/>
            <a:ext cx="1648272" cy="162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7575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4326</TotalTime>
  <Words>610</Words>
  <Application>Microsoft Office PowerPoint</Application>
  <PresentationFormat>Произвольный</PresentationFormat>
  <Paragraphs>184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ИТОГИ ИНВЕСТИЦИОННОГО РАЗВИТИЯ КАМЕНСК-УРАЛЬСКОГО ГОРОДСКОГО ОКРУГА ЗА 2024 ГОД</vt:lpstr>
      <vt:lpstr>ЗАДАЧИ СОВЕЩАТЕЛЬНОГО ОРГАНА</vt:lpstr>
      <vt:lpstr>ИТОГИ ИНВЕСТИЦИОННОГО РАЗВИТИЯ КАМЕНСК-УРАЛЬСКОГО ГОРОДСКОГО ОКРУГА ЗА 2024 ГОД</vt:lpstr>
      <vt:lpstr>СОПРОВОЖДЕНИЕ</vt:lpstr>
      <vt:lpstr>СОПРОВОЖДЕНИЕ</vt:lpstr>
      <vt:lpstr>СОПРОВОЖДЕНИЕ</vt:lpstr>
      <vt:lpstr>ИТОГИ ИНВЕСТИЦИОННОГО РАЗВИТИЯ КАМЕНСК-УРАЛЬСКОГО ГОРОДСКОГО ОКРУГА ЗА 2024 ГОД</vt:lpstr>
      <vt:lpstr>ИТОГИ ИНВЕСТИЦИОННОГО РАЗВИТИЯ КАМЕНСК-УРАЛЬСКОГО ГОРОДСКОГО ОКРУГА ЗА 2024 ГОД</vt:lpstr>
      <vt:lpstr>ИТОГИ ИНВЕСТИЦИОННОГО РАЗВИТИЯ КАМЕНСК-УРАЛЬСКОГО ГОРОДСКОГО ОКРУГА ЗА 2024 ГОД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Сапожников Егор Сергеевич</dc:creator>
  <cp:lastModifiedBy>NataPro</cp:lastModifiedBy>
  <cp:revision>353</cp:revision>
  <cp:lastPrinted>2025-05-30T06:18:07Z</cp:lastPrinted>
  <dcterms:created xsi:type="dcterms:W3CDTF">2024-02-16T11:49:01Z</dcterms:created>
  <dcterms:modified xsi:type="dcterms:W3CDTF">2025-05-30T07:00:07Z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2024-02-06T00:00:00Z</vt:filetime>
  </property>
  <property fmtid="{D5CDD505-2E9C-101B-9397-08002B2CF9AE}" pid="3" name="Creator">
    <vt:lpwstr>Adobe InDesign 19.0 (Macintosh)</vt:lpwstr>
  </property>
  <property fmtid="{D5CDD505-2E9C-101B-9397-08002B2CF9AE}" pid="4" name="LastSaved">
    <vt:filetime>2024-02-16T00:00:00Z</vt:filetime>
  </property>
  <property fmtid="{D5CDD505-2E9C-101B-9397-08002B2CF9AE}" pid="5" name="Producer">
    <vt:lpwstr>Adobe PDF Library 17.0</vt:lpwstr>
  </property>
</Properties>
</file>