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417" r:id="rId2"/>
    <p:sldId id="496" r:id="rId3"/>
    <p:sldId id="498" r:id="rId4"/>
    <p:sldId id="501" r:id="rId5"/>
    <p:sldId id="425" r:id="rId6"/>
    <p:sldId id="427" r:id="rId7"/>
    <p:sldId id="424" r:id="rId8"/>
    <p:sldId id="460" r:id="rId9"/>
    <p:sldId id="431" r:id="rId10"/>
    <p:sldId id="428" r:id="rId11"/>
    <p:sldId id="422" r:id="rId12"/>
    <p:sldId id="502" r:id="rId13"/>
    <p:sldId id="435" r:id="rId14"/>
    <p:sldId id="499" r:id="rId15"/>
    <p:sldId id="481" r:id="rId16"/>
    <p:sldId id="438" r:id="rId17"/>
    <p:sldId id="487" r:id="rId18"/>
    <p:sldId id="497" r:id="rId19"/>
    <p:sldId id="508" r:id="rId20"/>
    <p:sldId id="506" r:id="rId21"/>
    <p:sldId id="507" r:id="rId22"/>
    <p:sldId id="447" r:id="rId23"/>
    <p:sldId id="503" r:id="rId24"/>
    <p:sldId id="505" r:id="rId25"/>
    <p:sldId id="509" r:id="rId26"/>
    <p:sldId id="463" r:id="rId27"/>
    <p:sldId id="467" r:id="rId28"/>
    <p:sldId id="468" r:id="rId29"/>
    <p:sldId id="475" r:id="rId30"/>
    <p:sldId id="500" r:id="rId31"/>
    <p:sldId id="469" r:id="rId32"/>
  </p:sldIdLst>
  <p:sldSz cx="13825538" cy="9217025"/>
  <p:notesSz cx="6735763" cy="98679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CC66"/>
    <a:srgbClr val="000066"/>
    <a:srgbClr val="000099"/>
    <a:srgbClr val="FFFFFF"/>
    <a:srgbClr val="252571"/>
    <a:srgbClr val="99CC00"/>
    <a:srgbClr val="52F31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94513" autoAdjust="0"/>
  </p:normalViewPr>
  <p:slideViewPr>
    <p:cSldViewPr>
      <p:cViewPr>
        <p:scale>
          <a:sx n="60" d="100"/>
          <a:sy n="60" d="100"/>
        </p:scale>
        <p:origin x="-690" y="156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BF3AF-6315-4E98-9E4F-9C530A38C22C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2792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2792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77C1-7F03-4B42-A7EA-6917ACEE66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667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93725" y="739775"/>
            <a:ext cx="55483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7253"/>
            <a:ext cx="5388610" cy="4440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2792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2792"/>
            <a:ext cx="2918831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.xls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.xls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emf"/><Relationship Id="rId4" Type="http://schemas.openxmlformats.org/officeDocument/2006/relationships/image" Target="../media/image1.jpeg"/><Relationship Id="rId9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.xls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.xls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6.xls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7.xls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png"/><Relationship Id="rId11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8.xls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12" Type="http://schemas.openxmlformats.org/officeDocument/2006/relationships/image" Target="../media/image21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3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29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4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.png"/><Relationship Id="rId11" Type="http://schemas.openxmlformats.org/officeDocument/2006/relationships/image" Target="../media/image27.png"/><Relationship Id="rId5" Type="http://schemas.openxmlformats.org/officeDocument/2006/relationships/image" Target="../media/image2.png"/><Relationship Id="rId10" Type="http://schemas.openxmlformats.org/officeDocument/2006/relationships/image" Target="../media/image26.emf"/><Relationship Id="rId4" Type="http://schemas.openxmlformats.org/officeDocument/2006/relationships/image" Target="../media/image1.jpeg"/><Relationship Id="rId9" Type="http://schemas.openxmlformats.org/officeDocument/2006/relationships/oleObject" Target="../embeddings/_____Microsoft_Excel_97-20039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1.jpeg"/><Relationship Id="rId7" Type="http://schemas.openxmlformats.org/officeDocument/2006/relationships/image" Target="../media/image40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3.jpe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48.jpeg"/><Relationship Id="rId4" Type="http://schemas.openxmlformats.org/officeDocument/2006/relationships/image" Target="../media/image2.png"/><Relationship Id="rId9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1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.jpe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56.png"/><Relationship Id="rId5" Type="http://schemas.openxmlformats.org/officeDocument/2006/relationships/image" Target="../media/image3.png"/><Relationship Id="rId10" Type="http://schemas.openxmlformats.org/officeDocument/2006/relationships/image" Target="../media/image55.png"/><Relationship Id="rId4" Type="http://schemas.openxmlformats.org/officeDocument/2006/relationships/image" Target="../media/image2.png"/><Relationship Id="rId9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1.png"/><Relationship Id="rId4" Type="http://schemas.openxmlformats.org/officeDocument/2006/relationships/image" Target="../media/image2.png"/><Relationship Id="rId9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1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png"/><Relationship Id="rId3" Type="http://schemas.openxmlformats.org/officeDocument/2006/relationships/image" Target="../media/image1.jpeg"/><Relationship Id="rId7" Type="http://schemas.openxmlformats.org/officeDocument/2006/relationships/image" Target="../media/image67.png"/><Relationship Id="rId12" Type="http://schemas.openxmlformats.org/officeDocument/2006/relationships/image" Target="../media/image7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71.png"/><Relationship Id="rId5" Type="http://schemas.openxmlformats.org/officeDocument/2006/relationships/image" Target="../media/image3.png"/><Relationship Id="rId10" Type="http://schemas.openxmlformats.org/officeDocument/2006/relationships/image" Target="../media/image70.jpeg"/><Relationship Id="rId4" Type="http://schemas.openxmlformats.org/officeDocument/2006/relationships/image" Target="../media/image2.png"/><Relationship Id="rId9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1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1.jpeg"/><Relationship Id="rId7" Type="http://schemas.openxmlformats.org/officeDocument/2006/relationships/image" Target="../media/image78.jpeg"/><Relationship Id="rId12" Type="http://schemas.openxmlformats.org/officeDocument/2006/relationships/image" Target="../media/image8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11" Type="http://schemas.openxmlformats.org/officeDocument/2006/relationships/image" Target="../media/image81.png"/><Relationship Id="rId5" Type="http://schemas.openxmlformats.org/officeDocument/2006/relationships/image" Target="../media/image3.png"/><Relationship Id="rId10" Type="http://schemas.openxmlformats.org/officeDocument/2006/relationships/image" Target="../media/image80.jpe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8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13" Type="http://schemas.openxmlformats.org/officeDocument/2006/relationships/image" Target="../media/image92.png"/><Relationship Id="rId3" Type="http://schemas.openxmlformats.org/officeDocument/2006/relationships/image" Target="../media/image1.jpeg"/><Relationship Id="rId7" Type="http://schemas.openxmlformats.org/officeDocument/2006/relationships/image" Target="../media/image86.jpeg"/><Relationship Id="rId12" Type="http://schemas.openxmlformats.org/officeDocument/2006/relationships/image" Target="../media/image9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0.jpeg"/><Relationship Id="rId5" Type="http://schemas.openxmlformats.org/officeDocument/2006/relationships/image" Target="../media/image3.png"/><Relationship Id="rId10" Type="http://schemas.openxmlformats.org/officeDocument/2006/relationships/image" Target="../media/image89.png"/><Relationship Id="rId4" Type="http://schemas.openxmlformats.org/officeDocument/2006/relationships/image" Target="../media/image2.png"/><Relationship Id="rId9" Type="http://schemas.openxmlformats.org/officeDocument/2006/relationships/image" Target="../media/image8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1.jpe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97.png"/><Relationship Id="rId4" Type="http://schemas.openxmlformats.org/officeDocument/2006/relationships/image" Target="../media/image2.png"/><Relationship Id="rId9" Type="http://schemas.openxmlformats.org/officeDocument/2006/relationships/image" Target="../media/image9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41" y="-53590"/>
            <a:ext cx="13883980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-45741" y="716087"/>
            <a:ext cx="13871279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45740" y="1702420"/>
            <a:ext cx="13883980" cy="45719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47" y="185771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344" y="7591145"/>
            <a:ext cx="14648752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69431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года</a:t>
            </a:r>
            <a:endParaRPr lang="ru-RU" altLang="ru-RU" b="1" dirty="0">
              <a:solidFill>
                <a:srgbClr val="FFFF00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0" name="Заголовок 28"/>
          <p:cNvSpPr txBox="1">
            <a:spLocks/>
          </p:cNvSpPr>
          <p:nvPr/>
        </p:nvSpPr>
        <p:spPr>
          <a:xfrm>
            <a:off x="288033" y="2508255"/>
            <a:ext cx="13249472" cy="3672407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97500"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Об итогах социально-экономического развития</a:t>
            </a:r>
          </a:p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Каменск-Уральского городского округа </a:t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</a:b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за 1 квартал 2025 года</a:t>
            </a:r>
          </a:p>
        </p:txBody>
      </p:sp>
      <p:sp>
        <p:nvSpPr>
          <p:cNvPr id="12" name="Заголовок 28"/>
          <p:cNvSpPr txBox="1">
            <a:spLocks/>
          </p:cNvSpPr>
          <p:nvPr/>
        </p:nvSpPr>
        <p:spPr>
          <a:xfrm>
            <a:off x="8568953" y="6336704"/>
            <a:ext cx="5113826" cy="172819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Герасимов А.А.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глава Каменск-Уральского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городского округа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97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8534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813039"/>
              </p:ext>
            </p:extLst>
          </p:nvPr>
        </p:nvGraphicFramePr>
        <p:xfrm>
          <a:off x="216025" y="3096344"/>
          <a:ext cx="8237537" cy="464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6" name="Лист" r:id="rId8" imgW="7528560" imgH="4236720" progId="Excel.Sheet.8">
                  <p:embed/>
                </p:oleObj>
              </mc:Choice>
              <mc:Fallback>
                <p:oleObj name="Лист" r:id="rId8" imgW="7528560" imgH="4236720" progId="Excel.Sheet.8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025" y="3096344"/>
                        <a:ext cx="8237537" cy="4645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0" y="182243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Оборот организаций в действующих ценах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9880" y="3312368"/>
            <a:ext cx="1596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88365"/>
              </p:ext>
            </p:extLst>
          </p:nvPr>
        </p:nvGraphicFramePr>
        <p:xfrm>
          <a:off x="8064897" y="3312368"/>
          <a:ext cx="5616624" cy="2057762"/>
        </p:xfrm>
        <a:graphic>
          <a:graphicData uri="http://schemas.openxmlformats.org/drawingml/2006/table">
            <a:tbl>
              <a:tblPr/>
              <a:tblGrid>
                <a:gridCol w="2378465"/>
                <a:gridCol w="1446107"/>
                <a:gridCol w="1792052"/>
              </a:tblGrid>
              <a:tr h="1368152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квартал</a:t>
                      </a:r>
                    </a:p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 год</a:t>
                      </a: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млрд. руб.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 b="1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 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  <a:p>
                      <a:pPr marL="0" marR="0" indent="0" algn="ctr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r>
                        <a:rPr lang="ru-RU" sz="2200" b="0" i="0" u="none" strike="noStrike" kern="1200" baseline="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 кварталу </a:t>
                      </a: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2024г</a:t>
                      </a:r>
                      <a:r>
                        <a:rPr lang="ru-RU" sz="2200" b="0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., %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62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полному кругу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85,9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94,9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216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Промышленность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55,4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104,1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725814" y="7266123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</a:t>
            </a:r>
            <a:endParaRPr lang="ru-RU" sz="1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8534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9160460"/>
              </p:ext>
            </p:extLst>
          </p:nvPr>
        </p:nvGraphicFramePr>
        <p:xfrm>
          <a:off x="0" y="2952328"/>
          <a:ext cx="8280920" cy="4539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90" name="Лист" r:id="rId8" imgW="7490460" imgH="4099560" progId="Excel.Sheet.8">
                  <p:embed/>
                </p:oleObj>
              </mc:Choice>
              <mc:Fallback>
                <p:oleObj name="Лист" r:id="rId8" imgW="7490460" imgH="4099560" progId="Excel.Sheet.8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952328"/>
                        <a:ext cx="8280920" cy="45390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-30166" y="175614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Отгрузка организаций в действующих ценах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6328" y="3168352"/>
            <a:ext cx="160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585588"/>
              </p:ext>
            </p:extLst>
          </p:nvPr>
        </p:nvGraphicFramePr>
        <p:xfrm>
          <a:off x="7995357" y="3168352"/>
          <a:ext cx="5616624" cy="2057762"/>
        </p:xfrm>
        <a:graphic>
          <a:graphicData uri="http://schemas.openxmlformats.org/drawingml/2006/table">
            <a:tbl>
              <a:tblPr/>
              <a:tblGrid>
                <a:gridCol w="2378465"/>
                <a:gridCol w="1446107"/>
                <a:gridCol w="1792052"/>
              </a:tblGrid>
              <a:tr h="1368152"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квартал</a:t>
                      </a:r>
                    </a:p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 год</a:t>
                      </a: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  <a:p>
                      <a:pPr marL="0" algn="ctr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млрд. руб.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 b="1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 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  <a:p>
                      <a:pPr marL="0" marR="0" indent="0" algn="ctr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r>
                        <a:rPr lang="ru-RU" sz="2200" b="0" i="0" u="none" strike="noStrike" kern="1200" baseline="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 кварталу </a:t>
                      </a:r>
                      <a:r>
                        <a:rPr lang="ru-RU" sz="2200" b="0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2024г</a:t>
                      </a:r>
                      <a:r>
                        <a:rPr lang="ru-RU" sz="2200" b="0" i="0" u="none" strike="noStrike" kern="1200" dirty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., %</a:t>
                      </a:r>
                      <a:endParaRPr lang="ru-RU" sz="1800" b="0" i="0" u="none" strike="noStrike" dirty="0">
                        <a:latin typeface="Arial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62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полному кругу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54,7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99,4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216"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i="0" u="none" strike="noStrike" kern="120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Промышленность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47,3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i="0" u="none" strike="noStrike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98,5</a:t>
                      </a:r>
                      <a:endParaRPr lang="ru-RU" sz="2200" b="1" i="0" u="none" strike="noStrike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552729" y="7128792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</a:t>
            </a:r>
            <a:endParaRPr lang="ru-RU" sz="1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-30166" y="175614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инвестиций в действующих ценах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044969"/>
              </p:ext>
            </p:extLst>
          </p:nvPr>
        </p:nvGraphicFramePr>
        <p:xfrm>
          <a:off x="216025" y="2324624"/>
          <a:ext cx="10185610" cy="4905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09" name="Worksheet" r:id="rId9" imgW="7258012" imgH="3495743" progId="Excel.Sheet.8">
                  <p:embed/>
                </p:oleObj>
              </mc:Choice>
              <mc:Fallback>
                <p:oleObj name="Worksheet" r:id="rId9" imgW="7258012" imgH="3495743" progId="Excel.Sheet.8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025" y="2324624"/>
                        <a:ext cx="10185610" cy="4905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0393211" y="3024336"/>
            <a:ext cx="3288310" cy="3724096"/>
          </a:xfrm>
          <a:prstGeom prst="rect">
            <a:avLst/>
          </a:prstGeom>
          <a:noFill/>
          <a:ln w="254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В Рейтинге содействия развитию конкуренции </a:t>
            </a:r>
            <a:r>
              <a:rPr lang="ru-RU" sz="2000" dirty="0" smtClean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sz="2000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обеспечения условий для благоприятного инвестиционного климата муниципальных образований </a:t>
            </a:r>
            <a:endParaRPr lang="ru-RU" sz="2000" dirty="0" smtClean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r>
              <a:rPr lang="ru-RU" sz="2000" dirty="0" smtClean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Свердловской </a:t>
            </a:r>
            <a:r>
              <a:rPr lang="ru-RU" sz="2000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области </a:t>
            </a:r>
            <a:endParaRPr lang="ru-RU" sz="2000" dirty="0" smtClean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endParaRPr lang="ru-RU" sz="1600" b="1" dirty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r>
              <a:rPr lang="ru-RU" sz="2000" b="1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Каменск-Уральский </a:t>
            </a:r>
            <a:endParaRPr lang="ru-RU" sz="2000" b="1" dirty="0" smtClean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r>
              <a:rPr lang="ru-RU" sz="2000" b="1" dirty="0" smtClean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2 место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</a:rPr>
              <a:t>(динамика  11 позиций)</a:t>
            </a:r>
            <a:endParaRPr lang="ru-RU" sz="2000" b="1" dirty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09708" y="3232288"/>
            <a:ext cx="160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30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732110"/>
            <a:ext cx="13838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  Начисленная </a:t>
            </a:r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плата                                                           </a:t>
            </a:r>
          </a:p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крупным и средним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предприятиям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5585" name="Object 1"/>
          <p:cNvGraphicFramePr>
            <a:graphicFrameLocks noChangeAspect="1"/>
          </p:cNvGraphicFramePr>
          <p:nvPr/>
        </p:nvGraphicFramePr>
        <p:xfrm>
          <a:off x="488950" y="2459038"/>
          <a:ext cx="12738100" cy="583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62" name="Worksheet" r:id="rId8" imgW="9058371" imgH="4143273" progId="Excel.Sheet.8">
                  <p:embed/>
                </p:oleObj>
              </mc:Choice>
              <mc:Fallback>
                <p:oleObj name="Worksheet" r:id="rId8" imgW="9058371" imgH="4143273" progId="Excel.Sheet.8">
                  <p:embed/>
                  <p:pic>
                    <p:nvPicPr>
                      <p:cNvPr id="0" name="Picture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2459038"/>
                        <a:ext cx="12738100" cy="5834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3" name="Rectangle 53"/>
          <p:cNvSpPr>
            <a:spLocks noChangeArrowheads="1"/>
          </p:cNvSpPr>
          <p:nvPr/>
        </p:nvSpPr>
        <p:spPr bwMode="auto">
          <a:xfrm>
            <a:off x="11953329" y="2952328"/>
            <a:ext cx="1164331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93 790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11953329" y="4032448"/>
            <a:ext cx="1152128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86 201 </a:t>
            </a:r>
          </a:p>
        </p:txBody>
      </p:sp>
      <p:sp>
        <p:nvSpPr>
          <p:cNvPr id="13" name="Rectangle 53"/>
          <p:cNvSpPr>
            <a:spLocks noChangeArrowheads="1"/>
          </p:cNvSpPr>
          <p:nvPr/>
        </p:nvSpPr>
        <p:spPr bwMode="auto">
          <a:xfrm>
            <a:off x="11610960" y="4608512"/>
            <a:ext cx="221457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Свердловская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25257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1368153" y="2376264"/>
            <a:ext cx="142876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82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612579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553806"/>
              </p:ext>
            </p:extLst>
          </p:nvPr>
        </p:nvGraphicFramePr>
        <p:xfrm>
          <a:off x="504057" y="2520280"/>
          <a:ext cx="13017500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368" name="Worksheet" r:id="rId8" imgW="3171959" imgH="1447834" progId="Excel.Sheet.8">
                  <p:embed/>
                </p:oleObj>
              </mc:Choice>
              <mc:Fallback>
                <p:oleObj name="Worksheet" r:id="rId8" imgW="3171959" imgH="1447834" progId="Excel.Sheet.8">
                  <p:embed/>
                  <p:pic>
                    <p:nvPicPr>
                      <p:cNvPr id="0" name="Picture 2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057" y="2520280"/>
                        <a:ext cx="13017500" cy="594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0" y="1772848"/>
            <a:ext cx="13838239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Движение населения Каменск-Уральского городского округа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952329" y="3024336"/>
            <a:ext cx="845438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(на конец года), тыс. чел. 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0081" y="2232248"/>
            <a:ext cx="99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</a:t>
            </a:r>
            <a:r>
              <a:rPr lang="ru-RU" sz="2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770553" y="2232248"/>
            <a:ext cx="2054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чел.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0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46697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1691902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Динамика уровня безработицы на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конец года                                   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50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9051758"/>
              </p:ext>
            </p:extLst>
          </p:nvPr>
        </p:nvGraphicFramePr>
        <p:xfrm>
          <a:off x="927100" y="2425700"/>
          <a:ext cx="12285663" cy="453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0" name="Worksheet" r:id="rId8" imgW="4753045" imgH="1590811" progId="Excel.Sheet.8">
                  <p:embed/>
                </p:oleObj>
              </mc:Choice>
              <mc:Fallback>
                <p:oleObj name="Worksheet" r:id="rId8" imgW="4753045" imgH="1590811" progId="Excel.Sheet.8">
                  <p:embed/>
                  <p:pic>
                    <p:nvPicPr>
                      <p:cNvPr id="0" name="Picture 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7100" y="2425700"/>
                        <a:ext cx="12285663" cy="4535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776750" y="7175646"/>
            <a:ext cx="10125683" cy="830997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 мая 2025 года 2 005 вакансий, из них </a:t>
            </a:r>
          </a:p>
          <a:p>
            <a:pPr marL="342900" indent="-342900"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1 304 вакансий по рабочим профессиям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12028634" y="2088232"/>
            <a:ext cx="784888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1058565" y="2004598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10387436" y="5616624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май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1872208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среднего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предпринимательства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045610"/>
              </p:ext>
            </p:extLst>
          </p:nvPr>
        </p:nvGraphicFramePr>
        <p:xfrm>
          <a:off x="2882900" y="5559425"/>
          <a:ext cx="8413750" cy="356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415" name="Лист" r:id="rId8" imgW="8785860" imgH="3733800" progId="Excel.Sheet.8">
                  <p:embed/>
                </p:oleObj>
              </mc:Choice>
              <mc:Fallback>
                <p:oleObj name="Лист" r:id="rId8" imgW="8785860" imgH="3733800" progId="Excel.Sheet.8">
                  <p:embed/>
                  <p:pic>
                    <p:nvPicPr>
                      <p:cNvPr id="0" name="Picture 1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2900" y="5559425"/>
                        <a:ext cx="8413750" cy="3565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4392489" y="5184576"/>
            <a:ext cx="4830886" cy="74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Количество субъектов МСП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конец года)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0" name="Группа 19"/>
          <p:cNvGrpSpPr/>
          <p:nvPr/>
        </p:nvGrpSpPr>
        <p:grpSpPr>
          <a:xfrm>
            <a:off x="432049" y="2448272"/>
            <a:ext cx="12914860" cy="2520281"/>
            <a:chOff x="442454" y="2736303"/>
            <a:chExt cx="12914860" cy="2520281"/>
          </a:xfrm>
        </p:grpSpPr>
        <p:pic>
          <p:nvPicPr>
            <p:cNvPr id="182366" name="Picture 94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54" y="2736304"/>
              <a:ext cx="4310075" cy="252028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2368" name="Picture 9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41" b="6835"/>
            <a:stretch/>
          </p:blipFill>
          <p:spPr bwMode="auto">
            <a:xfrm>
              <a:off x="9217025" y="2736303"/>
              <a:ext cx="4140289" cy="252028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2397" name="Picture 125" descr="https://kamensk-uralskiy.ru/uploads/filemanager/f1/9f/63/3d/6b/f0/b8/f19f633d6bf0b8b494dda3dad8e546878f781432cbb5a3cf110a9ba009aec7d8c_origin.jp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2570" y="2736304"/>
              <a:ext cx="3744415" cy="249627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30953" y="7892728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11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21436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182" y="7591143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5694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23280"/>
              </p:ext>
            </p:extLst>
          </p:nvPr>
        </p:nvGraphicFramePr>
        <p:xfrm>
          <a:off x="203296" y="2492637"/>
          <a:ext cx="13385800" cy="574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89" name="Лист" r:id="rId8" imgW="7543800" imgH="3238500" progId="Excel.Sheet.8">
                  <p:embed/>
                </p:oleObj>
              </mc:Choice>
              <mc:Fallback>
                <p:oleObj name="Лист" r:id="rId8" imgW="7543800" imgH="3238500" progId="Excel.Sheet.8">
                  <p:embed/>
                  <p:pic>
                    <p:nvPicPr>
                      <p:cNvPr id="0" name="Picture 2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96" y="2492637"/>
                        <a:ext cx="13385800" cy="5740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12702" y="1778916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параметров бюджета </a:t>
            </a:r>
          </a:p>
          <a:p>
            <a:pPr algn="ctr" eaLnBrk="0" hangingPunct="0">
              <a:tabLst>
                <a:tab pos="6912384" algn="l"/>
              </a:tabLs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025" y="2304256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лн. руб.</a:t>
            </a:r>
            <a:endParaRPr lang="ru-RU" sz="2000" b="1" dirty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80321" y="7560840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96745" y="7560840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513169" y="7560840"/>
            <a:ext cx="1621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на 23.04.2025г.</a:t>
            </a:r>
            <a:endParaRPr lang="ru-RU" sz="2000" b="1" dirty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69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1" y="7634210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0" y="1754481"/>
            <a:ext cx="13838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ОМС в реализации национальных проектов 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882602" y="2377470"/>
            <a:ext cx="299084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2025 год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нацпроектам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341,9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40" name="Группа 39"/>
          <p:cNvGrpSpPr/>
          <p:nvPr/>
        </p:nvGrpSpPr>
        <p:grpSpPr>
          <a:xfrm>
            <a:off x="6921510" y="3670132"/>
            <a:ext cx="3012689" cy="1632498"/>
            <a:chOff x="10543332" y="3960440"/>
            <a:chExt cx="2382126" cy="1426937"/>
          </a:xfrm>
        </p:grpSpPr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3332" y="4726662"/>
              <a:ext cx="2382126" cy="6607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0602" y="3960440"/>
              <a:ext cx="2364856" cy="6902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35" name="Группа 34"/>
          <p:cNvGrpSpPr/>
          <p:nvPr/>
        </p:nvGrpSpPr>
        <p:grpSpPr>
          <a:xfrm>
            <a:off x="2304257" y="3670132"/>
            <a:ext cx="3624711" cy="5011887"/>
            <a:chOff x="10513169" y="3960440"/>
            <a:chExt cx="2448272" cy="3650571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3332" y="4726662"/>
              <a:ext cx="2382126" cy="6607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0602" y="3960440"/>
              <a:ext cx="2364856" cy="6902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3169" y="6219917"/>
              <a:ext cx="2436864" cy="66810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0514" y="5471756"/>
              <a:ext cx="2404944" cy="6574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3" name="Picture 2" descr="Picture background"/>
            <p:cNvPicPr>
              <a:picLocks noChangeAspect="1" noChangeArrowheads="1"/>
            </p:cNvPicPr>
            <p:nvPr/>
          </p:nvPicPr>
          <p:blipFill>
            <a:blip r:embed="rId11" cstate="print"/>
            <a:srcRect t="34988" b="31274"/>
            <a:stretch>
              <a:fillRect/>
            </a:stretch>
          </p:blipFill>
          <p:spPr bwMode="auto">
            <a:xfrm>
              <a:off x="10513169" y="6984777"/>
              <a:ext cx="2448272" cy="6262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45" name="Прямоугольник 44"/>
          <p:cNvSpPr/>
          <p:nvPr/>
        </p:nvSpPr>
        <p:spPr>
          <a:xfrm>
            <a:off x="2547166" y="2406387"/>
            <a:ext cx="29908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5 нацпроектам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498,4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 руб.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4777" y="3756610"/>
            <a:ext cx="2930097" cy="738664"/>
          </a:xfrm>
          <a:prstGeom prst="rect">
            <a:avLst/>
          </a:prstGeom>
          <a:solidFill>
            <a:srgbClr val="00CC66"/>
          </a:solidFill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</a:rPr>
              <a:t>Инфраструктура для жизни</a:t>
            </a:r>
            <a:endParaRPr lang="ru-RU" sz="21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12769" y="4536504"/>
            <a:ext cx="2990847" cy="723275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</a:rPr>
              <a:t>Молодежь и дети</a:t>
            </a:r>
          </a:p>
          <a:p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065" y="5326483"/>
            <a:ext cx="3799923" cy="264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8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452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0728" y="1710032"/>
            <a:ext cx="13778386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Жилищное строительство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5068"/>
              </p:ext>
            </p:extLst>
          </p:nvPr>
        </p:nvGraphicFramePr>
        <p:xfrm>
          <a:off x="3600401" y="2178630"/>
          <a:ext cx="6272287" cy="170980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83637"/>
                <a:gridCol w="1194325"/>
                <a:gridCol w="1194325"/>
              </a:tblGrid>
              <a:tr h="686827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603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 ввода жилья</a:t>
                      </a:r>
                      <a:r>
                        <a:rPr lang="ru-RU" sz="2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тыс. м</a:t>
                      </a:r>
                      <a:r>
                        <a:rPr lang="ru-RU" sz="2200" baseline="300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63,5</a:t>
                      </a:r>
                      <a:endParaRPr lang="ru-RU" sz="22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31,0</a:t>
                      </a:r>
                      <a:endParaRPr lang="ru-RU" sz="22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4394">
                <a:tc>
                  <a:txBody>
                    <a:bodyPr/>
                    <a:lstStyle/>
                    <a:p>
                      <a:pPr marL="657225" lvl="1" indent="-657225"/>
                      <a:r>
                        <a:rPr lang="ru-RU" sz="2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 ИЖС</a:t>
                      </a:r>
                      <a:endParaRPr lang="ru-RU" sz="220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16,7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9,75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6912769" y="3816423"/>
            <a:ext cx="691276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Строятся 14 многоквартирных домов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два 6-этажных дома по ул. Октябрьская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5-этажный дом по ул. Жуковского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10-этажный дом по ул. Чайковского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16-этажный дом по ул. Советская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два 16-этажных дома по ул. Октябрьская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шесть блокированных домов по ул. Маршала Жукова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5-этажный дом по ул. Кутузова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3326" name="Picture 30" descr="kutuzova korpus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9" y="6552728"/>
            <a:ext cx="2880320" cy="216024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0"/>
          <p:cNvSpPr>
            <a:spLocks noChangeArrowheads="1"/>
          </p:cNvSpPr>
          <p:nvPr/>
        </p:nvSpPr>
        <p:spPr bwMode="auto">
          <a:xfrm>
            <a:off x="47151" y="8437130"/>
            <a:ext cx="355325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10-этажный дом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Кутузова, 16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(корпус 3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3328" name="Picture 32" descr="pobed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194" y="6547677"/>
            <a:ext cx="2571535" cy="192865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10"/>
          <p:cNvSpPr>
            <a:spLocks noChangeArrowheads="1"/>
          </p:cNvSpPr>
          <p:nvPr/>
        </p:nvSpPr>
        <p:spPr bwMode="auto">
          <a:xfrm>
            <a:off x="3681658" y="8437130"/>
            <a:ext cx="3231111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5-этажный дом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15А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8" cstate="print"/>
          <a:srcRect l="14952" t="27600" r="40161" b="10801"/>
          <a:stretch>
            <a:fillRect/>
          </a:stretch>
        </p:blipFill>
        <p:spPr bwMode="auto">
          <a:xfrm>
            <a:off x="7272809" y="6547677"/>
            <a:ext cx="2672308" cy="203372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9" cstate="print"/>
          <a:srcRect l="14962" t="46199" r="47238" b="13901"/>
          <a:stretch>
            <a:fillRect/>
          </a:stretch>
        </p:blipFill>
        <p:spPr bwMode="auto">
          <a:xfrm>
            <a:off x="10288208" y="6547678"/>
            <a:ext cx="3266953" cy="1935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10347441" y="8437130"/>
            <a:ext cx="333408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10-этажный дом</a:t>
            </a:r>
          </a:p>
          <a:p>
            <a:r>
              <a:rPr lang="ru-RU" dirty="0" smtClean="0"/>
              <a:t>по ул</a:t>
            </a:r>
            <a:r>
              <a:rPr lang="ru-RU" dirty="0"/>
              <a:t>. Каменская, 94</a:t>
            </a: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6959921" y="8437130"/>
            <a:ext cx="333773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8-этажный дом</a:t>
            </a:r>
          </a:p>
          <a:p>
            <a:r>
              <a:rPr lang="ru-RU" dirty="0" smtClean="0"/>
              <a:t>по ул</a:t>
            </a:r>
            <a:r>
              <a:rPr lang="ru-RU" dirty="0"/>
              <a:t>. Олега Кошевого, 5А</a:t>
            </a: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864097" y="3816423"/>
            <a:ext cx="56886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Введено 8 многоквартирных домов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три 10-этажных дома по ул. Кутузова, 16,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корпус 1, 2, 3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10-этажный дом по Каменской, 94А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8-этажный дом по ул. Олега Кошевого, 5А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6-этажный дом по ул. Мира, 1А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5-этажный дом по ул.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15А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10-этажный дом по ул. Героев Отечества, 7</a:t>
            </a:r>
          </a:p>
          <a:p>
            <a:pPr algn="ctr"/>
            <a:endParaRPr lang="ru-RU" sz="2200" b="1" dirty="0" smtClean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33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452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6224839"/>
              </p:ext>
            </p:extLst>
          </p:nvPr>
        </p:nvGraphicFramePr>
        <p:xfrm>
          <a:off x="2520281" y="2592288"/>
          <a:ext cx="8437563" cy="409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30" name="Worksheet" r:id="rId9" imgW="2457565" imgH="1209641" progId="Excel.Sheet.8">
                  <p:embed/>
                </p:oleObj>
              </mc:Choice>
              <mc:Fallback>
                <p:oleObj name="Worksheet" r:id="rId9" imgW="2457565" imgH="1209641" progId="Excel.Sheet.8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0281" y="2592288"/>
                        <a:ext cx="8437563" cy="4097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21107" y="1708332"/>
            <a:ext cx="13825537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           Региональная </a:t>
            </a:r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программа капитального ремонта общего имущества                                            в многоквартирных домах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04257" y="2304256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61041" y="2376264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pSp>
        <p:nvGrpSpPr>
          <p:cNvPr id="33" name="Группа 32"/>
          <p:cNvGrpSpPr/>
          <p:nvPr/>
        </p:nvGrpSpPr>
        <p:grpSpPr>
          <a:xfrm>
            <a:off x="432049" y="6574293"/>
            <a:ext cx="12889432" cy="2150279"/>
            <a:chOff x="72009" y="6368508"/>
            <a:chExt cx="13349776" cy="2438311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09" y="6375471"/>
              <a:ext cx="4680520" cy="243134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61" y="6375471"/>
              <a:ext cx="4056905" cy="243134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6" name="Picture 4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1041" y="6368508"/>
              <a:ext cx="4060744" cy="243831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7335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-12702" y="2088232"/>
            <a:ext cx="1383824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жильем отдельных категорий граждан                в Каменск-Уральском городском округе на 2020-2026 годы»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330123"/>
              </p:ext>
            </p:extLst>
          </p:nvPr>
        </p:nvGraphicFramePr>
        <p:xfrm>
          <a:off x="144017" y="3097516"/>
          <a:ext cx="7776864" cy="552656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84376"/>
                <a:gridCol w="1512168"/>
                <a:gridCol w="1440160"/>
                <a:gridCol w="1440160"/>
              </a:tblGrid>
              <a:tr h="463965"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Подпрограммы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 год</a:t>
                      </a:r>
                      <a:endParaRPr lang="ru-RU" sz="22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 год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 год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1246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 </a:t>
                      </a:r>
                    </a:p>
                    <a:p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семей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b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сертификатов </a:t>
                      </a:r>
                    </a:p>
                    <a:p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сумма, млн. руб.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1246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жилыми помещениями </a:t>
                      </a: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малоимущих граждан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вартир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сумма, 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2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46,6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81894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</a:t>
                      </a: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lvl="1" indent="0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специалистов»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свидетельств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сумма, млн. руб.</a:t>
                      </a:r>
                      <a:endParaRPr lang="ru-RU" sz="2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1,14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1,37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5" name="Рисунок 14" descr="https://kamensk-uralskiy.ru/uploads/filemanager/8a/2f/f4/8a2ff444cf9c85ed15b01dd0433be51088aa0b86d8ff0d4751959b95c5abbc50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08913" y="4032448"/>
            <a:ext cx="5242334" cy="343432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2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452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05707"/>
              </p:ext>
            </p:extLst>
          </p:nvPr>
        </p:nvGraphicFramePr>
        <p:xfrm>
          <a:off x="140924" y="3168352"/>
          <a:ext cx="6339798" cy="319447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8996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1"/>
              </a:tblGrid>
              <a:tr h="741160">
                <a:tc>
                  <a:txBody>
                    <a:bodyPr/>
                    <a:lstStyle/>
                    <a:p>
                      <a:pPr algn="ctr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Мероприятие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4303">
                <a:tc>
                  <a:txBody>
                    <a:bodyPr/>
                    <a:lstStyle/>
                    <a:p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Возмещение за жилые помещения, </a:t>
                      </a:r>
                    </a:p>
                    <a:p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соглашений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/</a:t>
                      </a:r>
                      <a:r>
                        <a:rPr lang="ru-RU" sz="220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2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b="0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/ 26,3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4939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Проведение </a:t>
                      </a:r>
                      <a:r>
                        <a:rPr lang="ru-RU" sz="220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мероприятий </a:t>
                      </a: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сносу неэксплуатируемых объектов,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домов / </a:t>
                      </a:r>
                      <a:r>
                        <a:rPr lang="ru-RU" sz="220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endParaRPr lang="ru-RU" sz="2200" b="0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1316645" rtl="0" eaLnBrk="1" latinLnBrk="0" hangingPunct="1"/>
                      <a:endParaRPr lang="ru-RU" sz="2200" b="0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/ 10,0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1234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36,3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855392"/>
              </p:ext>
            </p:extLst>
          </p:nvPr>
        </p:nvGraphicFramePr>
        <p:xfrm>
          <a:off x="6624737" y="2952329"/>
          <a:ext cx="7056784" cy="353860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449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11809"/>
              </a:tblGrid>
              <a:tr h="229609">
                <a:tc gridSpan="2"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2000" b="1" kern="1200" dirty="0" smtClean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87000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Переселение из аварийного жилья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Снос аварийного жилья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67767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Ленина, 89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Зои Космодемьянской, 7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10 деповской,</a:t>
                      </a: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Революционная, 46</a:t>
                      </a:r>
                      <a:endParaRPr lang="ru-RU" sz="2000" b="0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Розы Люксембург, 11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ул.16-годовщины</a:t>
                      </a: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Октября,18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Привокзальная, 53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Чапаева, 2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Привокзальная, 85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пер. Совхозный, 2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Ленина, 159А </a:t>
                      </a:r>
                      <a:endParaRPr lang="ru-RU" sz="20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1523" y="180020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Обеспечение жильем отдельных категорий граждан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344166" y="2297048"/>
            <a:ext cx="13249473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«Управление муниципальной собственностью»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46697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107433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554787" y="2036744"/>
            <a:ext cx="1285884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функционирования жилищного хозяйства в Каменск-Уральском городском округе на 2020-2026 годы»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12821"/>
              </p:ext>
            </p:extLst>
          </p:nvPr>
        </p:nvGraphicFramePr>
        <p:xfrm>
          <a:off x="675815" y="3096344"/>
          <a:ext cx="12501650" cy="17088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00990"/>
                <a:gridCol w="1643074"/>
                <a:gridCol w="1571636"/>
                <a:gridCol w="1785950"/>
              </a:tblGrid>
              <a:tr h="730486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«Повышение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благоустройства жилищного фонда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 год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 год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 год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0486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приспособление жилых помещений с учетом потребностей инвалидов, объектов /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/ 6,46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/ 4,85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/ 1,78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936105" y="4968552"/>
            <a:ext cx="11966415" cy="3744934"/>
            <a:chOff x="661316" y="5112567"/>
            <a:chExt cx="11966415" cy="3744934"/>
          </a:xfrm>
        </p:grpSpPr>
        <p:pic>
          <p:nvPicPr>
            <p:cNvPr id="217090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316" y="5112568"/>
              <a:ext cx="2736304" cy="37449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1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417" y="5136476"/>
              <a:ext cx="2716890" cy="369660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2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1821" y="5136476"/>
              <a:ext cx="2713236" cy="369660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3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4633" y="5112567"/>
              <a:ext cx="2763098" cy="37449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76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211546"/>
              </p:ext>
            </p:extLst>
          </p:nvPr>
        </p:nvGraphicFramePr>
        <p:xfrm>
          <a:off x="504057" y="3816424"/>
          <a:ext cx="5732767" cy="19221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36423"/>
                <a:gridCol w="1440160"/>
                <a:gridCol w="1656184"/>
              </a:tblGrid>
              <a:tr h="439442">
                <a:tc>
                  <a:txBody>
                    <a:bodyPr/>
                    <a:lstStyle/>
                    <a:p>
                      <a:pPr algn="l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2025г.</a:t>
                      </a:r>
                    </a:p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1170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Областной бюджет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Местный бюджет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674,7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406,6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268,1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1 003,3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744,4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258,9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7" name="Рисунок 16" descr="https://kamensk-uralskiy.ru/uploads/filemanager/34/34f23d6a4972aa17c59e522b5f7f90571588744c256558153368a73b340fc8e3b7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3294" y="6176390"/>
            <a:ext cx="3312368" cy="22697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96212" y="6193089"/>
            <a:ext cx="10269270" cy="2253051"/>
            <a:chOff x="99883" y="6538966"/>
            <a:chExt cx="10269270" cy="2253051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66793" t="17361" r="15629" b="60417"/>
            <a:stretch>
              <a:fillRect/>
            </a:stretch>
          </p:blipFill>
          <p:spPr bwMode="auto">
            <a:xfrm>
              <a:off x="7200801" y="6538966"/>
              <a:ext cx="3168352" cy="225305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216066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3" y="6538966"/>
              <a:ext cx="3631632" cy="225305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6" name="Рисунок 25" descr="https://kamensk-uralskiy.ru/uploads/filemanager/61/61aae47d951434c45f9121e470c28e9e15eac02012539db738b39ddafda7e9eb78_origin.jpg"/>
            <p:cNvPicPr/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815830" y="6555665"/>
              <a:ext cx="3312368" cy="22363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16" name="Прямоугольник 15"/>
          <p:cNvSpPr/>
          <p:nvPr/>
        </p:nvSpPr>
        <p:spPr>
          <a:xfrm>
            <a:off x="360041" y="2160240"/>
            <a:ext cx="60486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Строительство второго подающего водовода на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Нижне-Сысертском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водохранилище (2 этап)</a:t>
            </a:r>
          </a:p>
        </p:txBody>
      </p:sp>
      <p:sp>
        <p:nvSpPr>
          <p:cNvPr id="261121" name="Rectangle 1"/>
          <p:cNvSpPr>
            <a:spLocks noChangeArrowheads="1"/>
          </p:cNvSpPr>
          <p:nvPr/>
        </p:nvSpPr>
        <p:spPr bwMode="auto">
          <a:xfrm>
            <a:off x="6816438" y="2160240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Капитальный ремонт сетей водоснабжения и водоотведения</a:t>
            </a: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325376"/>
              </p:ext>
            </p:extLst>
          </p:nvPr>
        </p:nvGraphicFramePr>
        <p:xfrm>
          <a:off x="7128198" y="3521943"/>
          <a:ext cx="5977258" cy="22574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28986"/>
                <a:gridCol w="1224136"/>
                <a:gridCol w="1224136"/>
              </a:tblGrid>
              <a:tr h="289473">
                <a:tc>
                  <a:txBody>
                    <a:bodyPr/>
                    <a:lstStyle/>
                    <a:p>
                      <a:pPr algn="l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  <a:endParaRPr lang="ru-RU" sz="22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2025г.</a:t>
                      </a:r>
                    </a:p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1170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Фонд развития территорий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Областной бюджет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Местный бюджет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198,5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115,8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57,9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24,8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56,3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399243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440161" y="1800200"/>
            <a:ext cx="1178727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Строительство блочно-модульных котельных УК «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Теплокомплекс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216025" y="2520280"/>
            <a:ext cx="8857877" cy="6061474"/>
            <a:chOff x="143124" y="2659215"/>
            <a:chExt cx="8857877" cy="6061474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143124" y="2678092"/>
              <a:ext cx="4272004" cy="6042597"/>
              <a:chOff x="293655" y="2317882"/>
              <a:chExt cx="4272004" cy="6042597"/>
            </a:xfrm>
          </p:grpSpPr>
          <p:pic>
            <p:nvPicPr>
              <p:cNvPr id="29" name="Рисунок 28" descr="https://kamensk-uralskiy.ru/uploads/filemanager/415/afc/e71/227/bf1/415afce71227bf1f8dffe836d92a0a2815cea3639cf18d1b6968163602361de236_origin.jpg"/>
              <p:cNvPicPr/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057" y="2317882"/>
                <a:ext cx="3851200" cy="2603734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pic>
            <p:nvPicPr>
              <p:cNvPr id="30" name="Рисунок 29" descr="https://kamensk-uralskiy.ru/uploads/filemanager/0/a/f/f/b/b/0affbb9fcfa93bb7d041e9b6129366201593cc87a254eeafe8c5e1b117973040c3_origin.jpg"/>
              <p:cNvPicPr/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057" y="5040560"/>
                <a:ext cx="3851200" cy="2630655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sp>
            <p:nvSpPr>
              <p:cNvPr id="31" name="Прямоугольник 30"/>
              <p:cNvSpPr/>
              <p:nvPr/>
            </p:nvSpPr>
            <p:spPr>
              <a:xfrm>
                <a:off x="293655" y="7344816"/>
                <a:ext cx="4272004" cy="1015663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 smtClean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Газовая </a:t>
                </a:r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блочно-модульная котельная (ул. Рябова)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(мощность 2,4 МВт)</a:t>
                </a:r>
              </a:p>
            </p:txBody>
          </p:sp>
        </p:grpSp>
        <p:grpSp>
          <p:nvGrpSpPr>
            <p:cNvPr id="2" name="Группа 1"/>
            <p:cNvGrpSpPr/>
            <p:nvPr/>
          </p:nvGrpSpPr>
          <p:grpSpPr>
            <a:xfrm>
              <a:off x="4608513" y="2659215"/>
              <a:ext cx="4392488" cy="6042596"/>
              <a:chOff x="4608513" y="2659215"/>
              <a:chExt cx="4392488" cy="6042596"/>
            </a:xfrm>
          </p:grpSpPr>
          <p:pic>
            <p:nvPicPr>
              <p:cNvPr id="39" name="Рисунок 38" descr="https://kamensk-uralskiy.ru/uploads/filemanager/3/6/3/5/a/3635a8e890eea1c81218c6fb2cc988fb150aa46787552f06ab6311bd1f22da10af_origin.jpg"/>
              <p:cNvPicPr/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3171" y="2659215"/>
                <a:ext cx="3993814" cy="2603734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pic>
            <p:nvPicPr>
              <p:cNvPr id="41" name="Рисунок 40" descr="https://kamensk-uralskiy.ru/uploads/filemanager/39/39cb69157ff3733ca78aa6e4fca31187153beab4cee9ae5a44e263347c965b9cfa_origin.jpg"/>
              <p:cNvPicPr/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0868" y="5381893"/>
                <a:ext cx="4006117" cy="2630655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sp>
            <p:nvSpPr>
              <p:cNvPr id="40" name="Прямоугольник 39"/>
              <p:cNvSpPr/>
              <p:nvPr/>
            </p:nvSpPr>
            <p:spPr>
              <a:xfrm>
                <a:off x="4608513" y="7686148"/>
                <a:ext cx="4392488" cy="1015663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 smtClean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Газовая </a:t>
                </a:r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водогрейной котельной </a:t>
                </a:r>
                <a:endPara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ru-RU" sz="2000" b="1" dirty="0" smtClean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ул. Революционная)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(мощность 7,5 МВт)</a:t>
                </a:r>
              </a:p>
            </p:txBody>
          </p:sp>
        </p:grpSp>
      </p:grp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4" name="Группа 23"/>
          <p:cNvGrpSpPr/>
          <p:nvPr/>
        </p:nvGrpSpPr>
        <p:grpSpPr>
          <a:xfrm>
            <a:off x="9217025" y="2520280"/>
            <a:ext cx="4414245" cy="6020295"/>
            <a:chOff x="9123260" y="2664296"/>
            <a:chExt cx="4414245" cy="6020295"/>
          </a:xfrm>
        </p:grpSpPr>
        <p:pic>
          <p:nvPicPr>
            <p:cNvPr id="359426" name="Picture 2" descr="https://kamensk-uralskiy.ru/uploads/filemanager/da/4d/f8/68/83/78/da4df8688378837b1c980bcb9277fe838c436069cbb6f4c008e295c9e9b21417c_origin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9433049" y="2664296"/>
              <a:ext cx="3888432" cy="25922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59428" name="Picture 4" descr="https://kamensk-uralskiy.ru/uploads/filemanager/c/8/a/e/8/d/c8ae8dca50791d1d36c729a2f7db50af822239ce8a975a5015e2088e7d3bb558b_origin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9433049" y="5400600"/>
              <a:ext cx="3888432" cy="25922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4" name="Прямоугольник 43"/>
            <p:cNvSpPr/>
            <p:nvPr/>
          </p:nvSpPr>
          <p:spPr>
            <a:xfrm>
              <a:off x="9123260" y="7668928"/>
              <a:ext cx="4414245" cy="101566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Газовая блочно-модульная котельная для школы № 14 (мощностью 0,3 МВт)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91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47953" y="1767761"/>
            <a:ext cx="1000132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Ремонт автомобильных дорог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2" y="2376264"/>
            <a:ext cx="5358323" cy="161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Ремонт дорог                                                      по государственной программе                                                                                    «Развитие транспортного комплекса Свердловской области»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227711"/>
              </p:ext>
            </p:extLst>
          </p:nvPr>
        </p:nvGraphicFramePr>
        <p:xfrm>
          <a:off x="154447" y="3986541"/>
          <a:ext cx="5049432" cy="34805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026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504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91789"/>
              </a:tblGrid>
              <a:tr h="47892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2024г.</a:t>
                      </a:r>
                    </a:p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2025г.</a:t>
                      </a:r>
                    </a:p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средств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420,6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421,6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173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399,6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400,0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608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МБ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21,0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21,6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2446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Отремонтировано: </a:t>
                      </a:r>
                    </a:p>
                    <a:p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участков, ед.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endParaRPr lang="ru-RU" sz="2000" b="0" kern="120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площадь, тыс. м</a:t>
                      </a:r>
                      <a:r>
                        <a:rPr lang="ru-RU" sz="2000" b="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0" baseline="30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98,5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113,4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5350059" y="2376264"/>
            <a:ext cx="8373891" cy="6328541"/>
            <a:chOff x="5163615" y="2280481"/>
            <a:chExt cx="8373891" cy="6328541"/>
          </a:xfrm>
        </p:grpSpPr>
        <p:pic>
          <p:nvPicPr>
            <p:cNvPr id="16" name="Рисунок 15" descr="https://kamensk-uralskiy.ru/uploads/filemanager/0/6/061859f23598a09707bd195a964f6ca1154bd0aaa5d9029fbbfc1d3f4644d0595a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3615" y="2310137"/>
              <a:ext cx="4000500" cy="266763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7" name="Рисунок 16" descr="https://kamensk-uralskiy.ru/uploads/filemanager/f/e/e/fee28769674bc38c848d98bb0b552d04155a9d7e39a244b64ed639c54e72837497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7005" y="2280481"/>
              <a:ext cx="4000500" cy="266763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18" name="TextBox 17"/>
            <p:cNvSpPr txBox="1"/>
            <p:nvPr/>
          </p:nvSpPr>
          <p:spPr>
            <a:xfrm>
              <a:off x="5163616" y="4939943"/>
              <a:ext cx="8373890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бул. Комсомольский от ул. Каменская до Школы № 34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163615" y="8208912"/>
              <a:ext cx="4000499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Тротуар на ул. Калинина</a:t>
              </a:r>
            </a:p>
          </p:txBody>
        </p:sp>
        <p:pic>
          <p:nvPicPr>
            <p:cNvPr id="20" name="Рисунок 19" descr="https://kamensk-uralskiy.ru/uploads/filemanager/9/d/5/a/9d5a8695c81fa44ca0f098d3f5212715153ec27d9fe08212b3d933b6ca583eb0b5_origin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1881" y="5447260"/>
              <a:ext cx="4000499" cy="27616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1" name="Рисунок 20" descr="https://kamensk-uralskiy.ru/uploads/filemanager/d0e/313/fb2/23c/e2d/d0e313fb223ce2d2aff99e5b059fe77215bd8a68e44e6b0bb4a6dd3ee1fe49b126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7005" y="5446435"/>
              <a:ext cx="4000500" cy="276247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2" name="Прямоугольник 21"/>
            <p:cNvSpPr/>
            <p:nvPr/>
          </p:nvSpPr>
          <p:spPr>
            <a:xfrm>
              <a:off x="9537004" y="8208912"/>
              <a:ext cx="4000501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ул. Парковая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38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197597" y="2393934"/>
            <a:ext cx="13392890" cy="2953363"/>
            <a:chOff x="234195" y="2464799"/>
            <a:chExt cx="13392890" cy="2953363"/>
          </a:xfrm>
        </p:grpSpPr>
        <p:pic>
          <p:nvPicPr>
            <p:cNvPr id="16" name="Picture 2" descr="https://kamensk-uralskiy.ru/uploads/filemanager/f6/b3/55/8e/30/f6b3558e307ed68266873b49acffc53115058815bc79c7a78f30757cf51b577182_orig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341661" y="2465372"/>
              <a:ext cx="4285424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17" name="Picture 4" descr="https://kamensk-uralskiy.ru/uploads/filemanager/21/de/23/68/5d/cd/21de23685dcd374fff7342e1c176417d1515a01f0377187a288d6f82a8d288c56a_origin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69629" y="2464799"/>
              <a:ext cx="4429156" cy="2953363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18" name="Picture 6" descr="https://kamensk-uralskiy.ru/uploads/filemanager/28/bf/73/28bf732a8187789198e8c6f2370c443b15e9641da380d24fae522c189f43f16866_origin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34195" y="2465372"/>
              <a:ext cx="4392558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0" y="182243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Обновление подвижного состава общественного транспорта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43363" y="5616624"/>
            <a:ext cx="7325790" cy="2800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 01 января 2024 года -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17 новых автобусов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большой вместимости марки «</a:t>
            </a:r>
            <a:r>
              <a:rPr lang="ru-RU" sz="22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Нефаз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на маршрутах № 14 и № 16.</a:t>
            </a: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Перевозчик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 ООО «</a:t>
            </a:r>
            <a:r>
              <a:rPr lang="ru-RU" sz="22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ТехноПром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(г. Арамиль)</a:t>
            </a:r>
          </a:p>
          <a:p>
            <a:pPr algn="ctr"/>
            <a:endParaRPr lang="ru-RU" sz="22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 01 марта 2024 года -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 новых автобусов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из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них                           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большой вместимости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марки «</a:t>
            </a:r>
            <a:r>
              <a:rPr lang="ru-RU" sz="2200" dirty="0" err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ЛиАЗ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средней вместимости 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марки «ПАЗ»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 маршрутах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№ 4 и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№ 11.</a:t>
            </a: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Перевозчик -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Экспресс-Сити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85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509371" y="1754481"/>
            <a:ext cx="12532190" cy="99472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современной городской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                      на территории Каменск-Уральского городского округа на 2017-2030 годы»</a:t>
            </a: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634883"/>
              </p:ext>
            </p:extLst>
          </p:nvPr>
        </p:nvGraphicFramePr>
        <p:xfrm>
          <a:off x="360041" y="2736304"/>
          <a:ext cx="4464496" cy="34772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/>
              </a:tblGrid>
              <a:tr h="45295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335,0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204,5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Собственники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Благоустроено</a:t>
                      </a: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256">
                <a:tc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Общественные территории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Дворы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5186102" y="2893218"/>
            <a:ext cx="8489298" cy="3267532"/>
            <a:chOff x="5186102" y="2749202"/>
            <a:chExt cx="8489298" cy="3267532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7590" y="2749202"/>
              <a:ext cx="4180686" cy="279541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6973" y="2749203"/>
              <a:ext cx="4178427" cy="279541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5186102" y="5616624"/>
              <a:ext cx="8489297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sz="2000" b="1" dirty="0" err="1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Байновский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 сад» (2023-2024 годы)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44017" y="6314818"/>
            <a:ext cx="13510507" cy="2654244"/>
            <a:chOff x="144017" y="6314818"/>
            <a:chExt cx="13510507" cy="2654244"/>
          </a:xfrm>
        </p:grpSpPr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17" y="6336704"/>
              <a:ext cx="3231560" cy="216105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2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5950" y="6336704"/>
              <a:ext cx="3231561" cy="216105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3" name="Прямоугольник 22"/>
            <p:cNvSpPr/>
            <p:nvPr/>
          </p:nvSpPr>
          <p:spPr>
            <a:xfrm>
              <a:off x="144017" y="8568952"/>
              <a:ext cx="6673494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Парк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 поселке Северный</a:t>
              </a:r>
            </a:p>
          </p:txBody>
        </p:sp>
        <p:pic>
          <p:nvPicPr>
            <p:cNvPr id="24" name="Picture 5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8133" y="6336705"/>
              <a:ext cx="3267004" cy="218222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5" name="Picture 6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7512" y="6314818"/>
              <a:ext cx="3297012" cy="220482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6" name="Прямоугольник 25"/>
            <p:cNvSpPr/>
            <p:nvPr/>
          </p:nvSpPr>
          <p:spPr>
            <a:xfrm>
              <a:off x="6958132" y="8568952"/>
              <a:ext cx="6696391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Парк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 поселке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Силикатный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23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1509371" y="1669572"/>
            <a:ext cx="12532190" cy="99472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современной городской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                      на территории Каменск-Уральского городского округа на 2017-2030 годы»</a:t>
            </a: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82298"/>
              </p:ext>
            </p:extLst>
          </p:nvPr>
        </p:nvGraphicFramePr>
        <p:xfrm>
          <a:off x="388220" y="2664296"/>
          <a:ext cx="4508325" cy="34772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561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/>
              </a:tblGrid>
              <a:tr h="45295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335,0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204,5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Собственники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Благоустроено</a:t>
                      </a: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256">
                <a:tc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Общественные территории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Дворы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5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7145" y="5832648"/>
            <a:ext cx="2232248" cy="303533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Прямоугольник 42"/>
          <p:cNvSpPr/>
          <p:nvPr/>
        </p:nvSpPr>
        <p:spPr>
          <a:xfrm>
            <a:off x="5256586" y="5256584"/>
            <a:ext cx="394549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пр. Победы, 51, 53, 55, 57, 63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252550" y="8496944"/>
            <a:ext cx="39495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Кирова, 9, 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9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86" y="2664296"/>
            <a:ext cx="3945497" cy="263511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58" y="2664295"/>
            <a:ext cx="3981002" cy="266035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7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85" y="5877396"/>
            <a:ext cx="3945497" cy="263797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9" name="Прямоугольник 48"/>
          <p:cNvSpPr/>
          <p:nvPr/>
        </p:nvSpPr>
        <p:spPr>
          <a:xfrm>
            <a:off x="9505058" y="5282345"/>
            <a:ext cx="398100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4-й пятилетки, 28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9430246" y="8507848"/>
            <a:ext cx="398100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Шестакова, 42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40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5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9371" y="1754481"/>
            <a:ext cx="12532190" cy="99472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современной городской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                      на территории Каменск-Уральского городского округа на 2017-2030 годы»</a:t>
            </a: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515217"/>
              </p:ext>
            </p:extLst>
          </p:nvPr>
        </p:nvGraphicFramePr>
        <p:xfrm>
          <a:off x="144017" y="2794386"/>
          <a:ext cx="4025552" cy="37745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327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92756"/>
              </a:tblGrid>
              <a:tr h="45295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2025г.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160,67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110,54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6934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47,37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Собственники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</a:t>
                      </a: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256">
                <a:tc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Общественные тер., </a:t>
                      </a:r>
                    </a:p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ед./ 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/ 141,9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Дворы, ед. / млн. руб.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/ 18,8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31437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29" t="40764" r="9713" b="14051"/>
          <a:stretch/>
        </p:blipFill>
        <p:spPr bwMode="auto">
          <a:xfrm>
            <a:off x="9007807" y="4392488"/>
            <a:ext cx="4622304" cy="345964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8856986" y="7768442"/>
            <a:ext cx="496855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Дворовая территория пр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Победы, 66, </a:t>
            </a:r>
            <a:endParaRPr lang="ru-RU" sz="2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Карла Маркса, 36, 38,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437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9" t="40023" r="46901" b="14236"/>
          <a:stretch/>
        </p:blipFill>
        <p:spPr bwMode="auto">
          <a:xfrm>
            <a:off x="4461049" y="2847087"/>
            <a:ext cx="4903440" cy="280358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320481" y="5544087"/>
            <a:ext cx="518457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Аллея славы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71257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pic>
        <p:nvPicPr>
          <p:cNvPr id="316418" name="Picture 2" descr="https://kamensk-uralskiy.ru/uploads/filemanager/eb/ae/78/c5/ebae78c50fb38ff09520c07de7f21c1f22645c9c5c6b2e47c897de17e29591219_origi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90" y="3024336"/>
            <a:ext cx="6045447" cy="403389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6420" name="Picture 4" descr="https://kamensk-uralskiy.ru/uploads/filemanager/079/65a/07965a218cb90d96a4d0812d5a2fe4f2284280f6301700ec0fe39966638d47a2e_origi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191" y="3044846"/>
            <a:ext cx="6089282" cy="40703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6422" name="Picture 6" descr="https://kamensk-uralskiy.ru/uploads/filemanager/9/8/5/c/985c8ec045877fc4fab3e40125baf2841074f99e839bd791c3ed96653729c22894_origin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781" y="6993928"/>
            <a:ext cx="3076700" cy="173064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243782" y="2337170"/>
            <a:ext cx="13413416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«Берег Чемпионов»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84177" y="7344816"/>
            <a:ext cx="79208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реализации проекта 408,5 млн. руб.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– 270,0 млн. руб.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700" y="1821117"/>
            <a:ext cx="13825539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территории</a:t>
            </a:r>
          </a:p>
        </p:txBody>
      </p:sp>
    </p:spTree>
    <p:extLst>
      <p:ext uri="{BB962C8B-B14F-4D97-AF65-F5344CB8AC3E}">
        <p14:creationId xmlns:p14="http://schemas.microsoft.com/office/powerpoint/2010/main" val="292151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47953" y="1767761"/>
            <a:ext cx="1000132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Ремонт автомобильных дорог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5" name="Прямоугольник 14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17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5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700" y="1935047"/>
            <a:ext cx="13825539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проектам инициативного бюджетирования</a:t>
            </a:r>
          </a:p>
        </p:txBody>
      </p:sp>
      <p:sp>
        <p:nvSpPr>
          <p:cNvPr id="21" name="AutoShape 2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AutoShape 4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005665"/>
              </p:ext>
            </p:extLst>
          </p:nvPr>
        </p:nvGraphicFramePr>
        <p:xfrm>
          <a:off x="360042" y="2592288"/>
          <a:ext cx="4320479" cy="393117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82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6104"/>
                <a:gridCol w="936104"/>
              </a:tblGrid>
              <a:tr h="416675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2025г.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Инициативные проекты, в </a:t>
                      </a:r>
                      <a:r>
                        <a:rPr lang="ru-RU" sz="2000" dirty="0" err="1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т.ч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</a:p>
                    <a:p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благоустройству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endParaRPr lang="ru-RU" sz="20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algn="ctr"/>
                      <a:endParaRPr lang="ru-RU" sz="20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10,25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9,09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3,18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2,69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население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0,60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3,77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4,43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193" y="6673315"/>
            <a:ext cx="3096344" cy="221665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258" y="5440568"/>
            <a:ext cx="3697670" cy="2768344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28" name="Прямоугольник 27"/>
          <p:cNvSpPr/>
          <p:nvPr/>
        </p:nvSpPr>
        <p:spPr>
          <a:xfrm>
            <a:off x="4902383" y="8221106"/>
            <a:ext cx="396044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«Сквер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радости» у Школы № 5 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8574" y="5400600"/>
            <a:ext cx="4041775" cy="281450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30" name="Прямоугольник 29"/>
          <p:cNvSpPr/>
          <p:nvPr/>
        </p:nvSpPr>
        <p:spPr>
          <a:xfrm>
            <a:off x="9251707" y="8221106"/>
            <a:ext cx="419750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Площадь Челябинская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(1 этап)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653" y="2606684"/>
            <a:ext cx="3627172" cy="23767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34" name="Прямоугольник 33"/>
          <p:cNvSpPr/>
          <p:nvPr/>
        </p:nvSpPr>
        <p:spPr>
          <a:xfrm>
            <a:off x="5119431" y="4629481"/>
            <a:ext cx="3809561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в</a:t>
            </a:r>
          </a:p>
          <a:p>
            <a:pPr lvl="0"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пос. Мирный</a:t>
            </a:r>
          </a:p>
        </p:txBody>
      </p:sp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707" y="2594531"/>
            <a:ext cx="1745925" cy="227573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9462" y="2541486"/>
            <a:ext cx="1706314" cy="2275735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37" name="Прямоугольник 36"/>
          <p:cNvSpPr/>
          <p:nvPr/>
        </p:nvSpPr>
        <p:spPr>
          <a:xfrm>
            <a:off x="9073008" y="4629481"/>
            <a:ext cx="4353233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в сквере </a:t>
            </a:r>
            <a:endParaRPr lang="ru-RU" sz="2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пос. Северный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94169" y="5751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55575" y="8235840"/>
            <a:ext cx="466896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Спортивная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площадка </a:t>
            </a:r>
            <a:endParaRPr lang="ru-RU" sz="2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пос. Первомайский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" name="Picture 5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8" t="19282" r="52734" b="40359"/>
          <a:stretch/>
        </p:blipFill>
        <p:spPr bwMode="auto">
          <a:xfrm>
            <a:off x="160263" y="6673314"/>
            <a:ext cx="1476939" cy="1562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66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1748708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сферы здравоохранения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360040" y="2376264"/>
            <a:ext cx="13249473" cy="3280430"/>
            <a:chOff x="5328593" y="2376264"/>
            <a:chExt cx="13249473" cy="3280430"/>
          </a:xfrm>
        </p:grpSpPr>
        <p:pic>
          <p:nvPicPr>
            <p:cNvPr id="27" name="Рисунок 26" descr="https://duma.kamensk-uralskiy.ru/uploads/filemanager/b8/07/e9/0b/b807e90bf908f0727de2b8990efc06cb7d1b7e0df0319181ffca3958848f193a6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609" y="2376264"/>
              <a:ext cx="3892078" cy="288191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8" name="Рисунок 27" descr="https://duma.kamensk-uralskiy.ru/uploads/filemanager/1b/4a/af/1b4aaf8ff17f6336e68202e445f354987a11d10d2a33c84dcc08d7814d1e05f06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5057" y="2376264"/>
              <a:ext cx="4019687" cy="288191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0" name="Рисунок 29" descr="https://duma.kamensk-uralskiy.ru/uploads/filemanager/4/46f1f2c3ed84cd71bd71d32a4a1c4b487047f49729fe65dccf7426fc5544590f6_origin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53529" y="2376264"/>
              <a:ext cx="4680520" cy="288032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2" name="Прямоугольник 21"/>
            <p:cNvSpPr/>
            <p:nvPr/>
          </p:nvSpPr>
          <p:spPr>
            <a:xfrm>
              <a:off x="5328593" y="5256584"/>
              <a:ext cx="13249473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 2025 году завершен ремонт отделения детской неврологии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634883"/>
              </p:ext>
            </p:extLst>
          </p:nvPr>
        </p:nvGraphicFramePr>
        <p:xfrm>
          <a:off x="2520281" y="5832648"/>
          <a:ext cx="9090168" cy="21679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707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86790"/>
                <a:gridCol w="2232617"/>
              </a:tblGrid>
              <a:tr h="452954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07.05.2025г.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выполнения плана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Профилактические осмотры, чел.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3 795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42,2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0">
                        <a:buFontTx/>
                        <a:buNone/>
                      </a:pPr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Диспансеризация, чел.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20 716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28,0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-85725">
                        <a:buFontTx/>
                        <a:buNone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Углубленная диспансеризация, чел.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593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49,4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9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60427"/>
            <a:ext cx="13825538" cy="84977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1710032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сферы образования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339904" y="2232410"/>
            <a:ext cx="8731668" cy="6651183"/>
            <a:chOff x="365562" y="-1259505"/>
            <a:chExt cx="8731668" cy="6651183"/>
          </a:xfrm>
        </p:grpSpPr>
        <p:pic>
          <p:nvPicPr>
            <p:cNvPr id="41" name="Рисунок 40" descr="https://kamensk-uralskiy.ru/uploads/filemanager/013/0131cee0dd40e1e966ee4d7b56bce70f10e3a7320db62c1ece9b88b9c7b8f4b306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749" y="2379873"/>
              <a:ext cx="4015740" cy="301180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42" name="Рисунок 41" descr="https://kamensk-uralskiy.ru/uploads/filemanager/d/1/5/5/0/6/f/d15506fd4ada1a291d95497de35ff30c8c09f53901201fbe66bf1a9e3ef3aa907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5886" y="2330766"/>
              <a:ext cx="4407123" cy="3060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43" name="Рисунок 42" descr="https://kamensk-uralskiy.ru/uploads/filemanager/616/d75/0eb/a62/155/616d750eba621559329e4b96ec4215d510ac1a28cd94277bf9b8776f475b28122f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62" y="-1259505"/>
              <a:ext cx="4198278" cy="3060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sp>
          <p:nvSpPr>
            <p:cNvPr id="44" name="Прямоугольник 43"/>
            <p:cNvSpPr/>
            <p:nvPr/>
          </p:nvSpPr>
          <p:spPr>
            <a:xfrm>
              <a:off x="384262" y="4991568"/>
              <a:ext cx="8712968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Реконструкция стадиона Лицея № 9</a:t>
              </a: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376749" y="1809721"/>
              <a:ext cx="4232292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Ремонт Школы № 5</a:t>
              </a: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" name="Рисунок 19" descr="https://kamensk-uralskiy.ru/uploads/filemanager/4/4/c/c/3/d/44cc3d7fe120716c3bd7197c13594bcb83babf4be7145fc02d4bf904f835315dd_origin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389" y="2235050"/>
            <a:ext cx="4356484" cy="30582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</p:pic>
      <p:sp>
        <p:nvSpPr>
          <p:cNvPr id="22" name="Прямоугольник 21"/>
          <p:cNvSpPr/>
          <p:nvPr/>
        </p:nvSpPr>
        <p:spPr>
          <a:xfrm>
            <a:off x="4696389" y="5301636"/>
            <a:ext cx="435648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Школы №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309" y="2232248"/>
            <a:ext cx="4455227" cy="306107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" name="Picture 2" descr="https://kamensk-uralskiy.ru/uploads/filemanager/0/6/8/06881a937bd6df36c76bbfd837db62f485745bf2f7216400d7898d7c535579134_origin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0648" y="5760640"/>
            <a:ext cx="4356550" cy="290436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9251309" y="5288522"/>
            <a:ext cx="437361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Кванториум в ЦО «Аксиома»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9260855" y="8464951"/>
            <a:ext cx="439634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Кванториум в ЦО «Аксиома»</a:t>
            </a:r>
          </a:p>
        </p:txBody>
      </p:sp>
    </p:spTree>
    <p:extLst>
      <p:ext uri="{BB962C8B-B14F-4D97-AF65-F5344CB8AC3E}">
        <p14:creationId xmlns:p14="http://schemas.microsoft.com/office/powerpoint/2010/main" val="34527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912109" y="1750992"/>
            <a:ext cx="964413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сферы культуры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6" cstate="print"/>
          <a:srcRect l="11025" t="28000" r="39757" b="22301"/>
          <a:stretch>
            <a:fillRect/>
          </a:stretch>
        </p:blipFill>
        <p:spPr bwMode="auto">
          <a:xfrm>
            <a:off x="6694091" y="2342609"/>
            <a:ext cx="5553621" cy="315445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6670948" y="5096956"/>
            <a:ext cx="557167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Построен Центр культуры «Клевер»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112570" y="8384866"/>
            <a:ext cx="424847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Капитальный ремонт здания ДКЦ       </a:t>
            </a:r>
          </a:p>
        </p:txBody>
      </p:sp>
      <p:pic>
        <p:nvPicPr>
          <p:cNvPr id="24" name="Picture 10" descr="https://kamensk-uralskiy.ru/uploads/filemanager/d3/e6/b2/d3e6b247d873e1c9256ed1ad3e0b6cf715bc3f7ae7a49db80e7537f90f3a77863e_origi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919" y="5725856"/>
            <a:ext cx="3941594" cy="262707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9598599" y="8384866"/>
            <a:ext cx="4058599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кровли ДК «Юность»      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776357"/>
              </p:ext>
            </p:extLst>
          </p:nvPr>
        </p:nvGraphicFramePr>
        <p:xfrm>
          <a:off x="360041" y="2555780"/>
          <a:ext cx="5041665" cy="37214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34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2050"/>
                <a:gridCol w="1296144"/>
              </a:tblGrid>
              <a:tr h="416675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январь-май</a:t>
                      </a:r>
                    </a:p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январь-май</a:t>
                      </a:r>
                    </a:p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</a:t>
                      </a:r>
                    </a:p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проведенных мероприятий, ед.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5 192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5 904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</a:t>
                      </a:r>
                    </a:p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участников, тыс. чел.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715,2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843,1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2" name="Picture 8" descr="C:\Users\lov\Desktop\Фото\2024 год\ДКЦ\PHOTO-2024-12-04-09-51-0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0" b="6695"/>
          <a:stretch/>
        </p:blipFill>
        <p:spPr bwMode="auto">
          <a:xfrm>
            <a:off x="5256585" y="5697121"/>
            <a:ext cx="4078737" cy="265580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50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911977" y="1735048"/>
            <a:ext cx="1243021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сферы физической культуры и спорта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-29445" y="2298885"/>
            <a:ext cx="13854983" cy="533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Доля населения, систематически занимающегося физкультурой и спортом –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61,5%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224884" y="3021223"/>
            <a:ext cx="5915948" cy="4815455"/>
            <a:chOff x="224884" y="2869448"/>
            <a:chExt cx="5915948" cy="4815455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224884" y="6977017"/>
              <a:ext cx="5915948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Строительство Легкоатлетического манежа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Ввод в эксплуатацию – февраль 2027 года 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" name="Группа 29"/>
            <p:cNvGrpSpPr/>
            <p:nvPr/>
          </p:nvGrpSpPr>
          <p:grpSpPr>
            <a:xfrm>
              <a:off x="360041" y="2869448"/>
              <a:ext cx="5780791" cy="4113373"/>
              <a:chOff x="301040" y="836712"/>
              <a:chExt cx="8576940" cy="5616623"/>
            </a:xfrm>
          </p:grpSpPr>
          <p:pic>
            <p:nvPicPr>
              <p:cNvPr id="31" name="Picture 3" descr="D:\Документы\проекты\Манеж\Каменск-Уральский\Визуализация\вариант 4\2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8580" y="836712"/>
                <a:ext cx="4480000" cy="2520000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4" descr="D:\Документы\проекты\Манеж\Каменск-Уральский\Визуализация\вариант 4\1.jpg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63" r="7498"/>
              <a:stretch/>
            </p:blipFill>
            <p:spPr bwMode="auto">
              <a:xfrm>
                <a:off x="323528" y="836712"/>
                <a:ext cx="3908317" cy="2520000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5" descr="Z:\Ленивцев И.Ю\Фото объектов\бассейн и ла манеж\Проектируемый манеж\Манеж ла (4)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1040" y="3446836"/>
                <a:ext cx="8576940" cy="3006499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13" y="3021223"/>
            <a:ext cx="3398299" cy="1911543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6" name="Объект 3"/>
          <p:cNvPicPr>
            <a:picLocks noGrp="1" noChangeAspect="1"/>
          </p:cNvPicPr>
          <p:nvPr>
            <p:ph idx="1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713" y="4938570"/>
            <a:ext cx="3404709" cy="259429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7" name="Прямоугольник 36"/>
          <p:cNvSpPr/>
          <p:nvPr/>
        </p:nvSpPr>
        <p:spPr>
          <a:xfrm>
            <a:off x="6336704" y="7134596"/>
            <a:ext cx="3542315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Проект плавательного бассейна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10078690" y="3021223"/>
            <a:ext cx="3499102" cy="4821259"/>
            <a:chOff x="10078690" y="2831038"/>
            <a:chExt cx="3499102" cy="4821259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10081121" y="6944411"/>
              <a:ext cx="3496671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Устройство</a:t>
              </a:r>
            </a:p>
            <a:p>
              <a:pPr algn="ctr"/>
              <a:r>
                <a:rPr lang="ru-RU" sz="2000" b="1" dirty="0" err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картинговой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 трассы</a:t>
              </a:r>
            </a:p>
          </p:txBody>
        </p:sp>
        <p:pic>
          <p:nvPicPr>
            <p:cNvPr id="40" name="Picture 2" descr="https://kamensk-uralskiy.ru/uploads/filemanager/03/03d616e9592516e4ec9d1ebe195ab3fa15d3ea999c78136023a024fdf7920f2b61_origin.jpg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18"/>
            <a:stretch/>
          </p:blipFill>
          <p:spPr bwMode="auto">
            <a:xfrm>
              <a:off x="10081121" y="2831038"/>
              <a:ext cx="3423652" cy="198165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5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8690" y="4742581"/>
              <a:ext cx="3404693" cy="182729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4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71360" y="7920880"/>
            <a:ext cx="13306432" cy="8925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спортивными объектами к 2027 году составит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63,5%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2030 году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70%</a:t>
            </a:r>
          </a:p>
        </p:txBody>
      </p:sp>
    </p:spTree>
    <p:extLst>
      <p:ext uri="{BB962C8B-B14F-4D97-AF65-F5344CB8AC3E}">
        <p14:creationId xmlns:p14="http://schemas.microsoft.com/office/powerpoint/2010/main" val="178239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0" y="1672177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туризма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13155"/>
              </p:ext>
            </p:extLst>
          </p:nvPr>
        </p:nvGraphicFramePr>
        <p:xfrm>
          <a:off x="792089" y="2088232"/>
          <a:ext cx="11658554" cy="13125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274178"/>
                <a:gridCol w="1728192"/>
                <a:gridCol w="1656184"/>
              </a:tblGrid>
              <a:tr h="443239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4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  <a:endParaRPr lang="ru-RU" sz="24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 подпрограмма «Развитие внутреннего и въездного туризма в  Каменск-Уральском городском округе», 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10,99</a:t>
                      </a:r>
                    </a:p>
                    <a:p>
                      <a:pPr algn="ctr"/>
                      <a:r>
                        <a:rPr lang="ru-RU" sz="20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(1,381 – ОБ)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11,84</a:t>
                      </a:r>
                    </a:p>
                    <a:p>
                      <a:pPr algn="ctr"/>
                      <a:r>
                        <a:rPr lang="ru-RU" sz="20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(0,937 – ОБ)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1602" name="AutoShape 2" descr="https://top-fon.com/uploads/posts/2023-01/1674908109_top-fon-com-p-fon-dlya-prezentatsii-aktivnii-otdikh-6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1604" name="Rectangle 4"/>
          <p:cNvSpPr>
            <a:spLocks noChangeArrowheads="1"/>
          </p:cNvSpPr>
          <p:nvPr/>
        </p:nvSpPr>
        <p:spPr bwMode="auto">
          <a:xfrm>
            <a:off x="-110359" y="3502417"/>
            <a:ext cx="138255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Туристский поток 2024 года - </a:t>
            </a:r>
            <a:r>
              <a:rPr lang="ru-RU" sz="24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104,74 тыс. чел. </a:t>
            </a:r>
            <a:endParaRPr lang="ru-RU" sz="2400" dirty="0" smtClean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7" t="42860" r="20363" b="27229"/>
          <a:stretch/>
        </p:blipFill>
        <p:spPr bwMode="auto">
          <a:xfrm>
            <a:off x="3744417" y="6984776"/>
            <a:ext cx="5832648" cy="164656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3472151" y="8391278"/>
            <a:ext cx="6376033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призовых мест в премии в области событийного туризма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Russian Event Awards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2024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288033" y="4032448"/>
            <a:ext cx="6376033" cy="2875592"/>
            <a:chOff x="5328593" y="2372346"/>
            <a:chExt cx="8410398" cy="4088894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5328593" y="5454675"/>
              <a:ext cx="8410398" cy="100656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Приобретено выставочное оборудование 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(2024 год - 1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326,8 тыс. руб. из ОБ на поддержку НХП)</a:t>
              </a:r>
            </a:p>
          </p:txBody>
        </p:sp>
        <p:pic>
          <p:nvPicPr>
            <p:cNvPr id="32" name="Picture 2" descr="C:\Users\lov\Downloads\PHOTO-2024-12-04-13-05-34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01708" y="2372346"/>
              <a:ext cx="4079813" cy="305986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4" descr="C:\Users\lov\Downloads\PHOTO-2024-12-04-13-05-45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593" y="2376882"/>
              <a:ext cx="4103724" cy="3077793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1606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61" y="4032448"/>
            <a:ext cx="3191026" cy="2112369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6067" name="Picture 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7" b="4265"/>
          <a:stretch/>
        </p:blipFill>
        <p:spPr bwMode="auto">
          <a:xfrm>
            <a:off x="10225137" y="4032448"/>
            <a:ext cx="3397824" cy="214906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6768753" y="6192688"/>
            <a:ext cx="684076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Обустройство туристско-информационного центра, установка павильона для сувенирной продукции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9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0" y="2160240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Оказание помощи жителям новых регионов России и участникам СВО</a:t>
            </a:r>
          </a:p>
        </p:txBody>
      </p:sp>
      <p:sp>
        <p:nvSpPr>
          <p:cNvPr id="281602" name="AutoShape 2" descr="https://top-fon.com/uploads/posts/2023-01/1674908109_top-fon-com-p-fon-dlya-prezentatsii-aktivnii-otdikh-6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539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0" t="42430" r="5700" b="5163"/>
          <a:stretch/>
        </p:blipFill>
        <p:spPr bwMode="auto">
          <a:xfrm>
            <a:off x="460375" y="3024336"/>
            <a:ext cx="1288859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45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13 мая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0" y="4629406"/>
            <a:ext cx="13838239" cy="74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2" t="52430" r="5026" b="29977"/>
          <a:stretch/>
        </p:blipFill>
        <p:spPr bwMode="auto">
          <a:xfrm>
            <a:off x="11969846" y="422796"/>
            <a:ext cx="1687352" cy="15122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22451</TotalTime>
  <Words>1794</Words>
  <Application>Microsoft Office PowerPoint</Application>
  <PresentationFormat>Произвольный</PresentationFormat>
  <Paragraphs>566</Paragraphs>
  <Slides>31</Slides>
  <Notes>31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kna</cp:lastModifiedBy>
  <cp:revision>1391</cp:revision>
  <cp:lastPrinted>2025-05-13T02:41:46Z</cp:lastPrinted>
  <dcterms:created xsi:type="dcterms:W3CDTF">2019-05-20T09:30:16Z</dcterms:created>
  <dcterms:modified xsi:type="dcterms:W3CDTF">2025-05-14T07:18:42Z</dcterms:modified>
</cp:coreProperties>
</file>