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69" r:id="rId2"/>
    <p:sldId id="293" r:id="rId3"/>
    <p:sldId id="294" r:id="rId4"/>
    <p:sldId id="298" r:id="rId5"/>
    <p:sldId id="304" r:id="rId6"/>
    <p:sldId id="305" r:id="rId7"/>
    <p:sldId id="306" r:id="rId8"/>
    <p:sldId id="307" r:id="rId9"/>
    <p:sldId id="308" r:id="rId10"/>
    <p:sldId id="299" r:id="rId11"/>
    <p:sldId id="30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CF4520"/>
    <a:srgbClr val="D65700"/>
    <a:srgbClr val="CC3300"/>
    <a:srgbClr val="0066CC"/>
    <a:srgbClr val="0033A0"/>
    <a:srgbClr val="FE3C00"/>
    <a:srgbClr val="0000FF"/>
    <a:srgbClr val="EA5F00"/>
    <a:srgbClr val="2DBC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48" d="100"/>
          <a:sy n="48" d="100"/>
        </p:scale>
        <p:origin x="-86" y="-7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верхнего колонтитула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3" name="Заполнитель даты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*</a:t>
            </a:r>
            <a:endParaRPr lang="en-US"/>
          </a:p>
        </p:txBody>
      </p:sp>
      <p:sp>
        <p:nvSpPr>
          <p:cNvPr id="4" name="Заполнитель изображения слайда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  <a:p>
            <a:endParaRPr lang="en-US"/>
          </a:p>
        </p:txBody>
      </p:sp>
      <p:sp>
        <p:nvSpPr>
          <p:cNvPr id="5" name="Заполнитель заметок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altLang="en-US"/>
              <a:t>Щелкните для изменения стиля основного текста</a:t>
            </a:r>
            <a:endParaRPr lang="en-US"/>
          </a:p>
          <a:p>
            <a:pPr lvl="1"/>
            <a:r>
              <a:rPr lang="ru-RU" altLang="en-US"/>
              <a:t>Второй уровень</a:t>
            </a:r>
            <a:endParaRPr lang="en-US"/>
          </a:p>
          <a:p>
            <a:pPr lvl="2"/>
            <a:r>
              <a:rPr lang="ru-RU" altLang="en-US"/>
              <a:t>Третий уровень</a:t>
            </a:r>
            <a:endParaRPr lang="en-US"/>
          </a:p>
          <a:p>
            <a:pPr lvl="3"/>
            <a:r>
              <a:rPr lang="ru-RU" altLang="en-US"/>
              <a:t>Четвертый уровень</a:t>
            </a:r>
            <a:endParaRPr lang="en-US"/>
          </a:p>
          <a:p>
            <a:pPr lvl="4"/>
            <a:r>
              <a:rPr lang="ru-RU" altLang="en-US"/>
              <a:t>Пятый уровень</a:t>
            </a:r>
            <a:endParaRPr lang="en-US"/>
          </a:p>
        </p:txBody>
      </p:sp>
      <p:sp>
        <p:nvSpPr>
          <p:cNvPr id="6" name="Заполнитель нижнего колонтитула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  <a:p>
            <a:endParaRPr lang="en-US"/>
          </a:p>
        </p:txBody>
      </p:sp>
      <p:sp>
        <p:nvSpPr>
          <p:cNvPr id="7" name="Заполнитель номера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/>
          </a:p>
          <a:p>
            <a:r>
              <a:rPr lang="en-US" smtClean="0"/>
              <a:t>#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59160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9EAC81CA-7DC5-40B2-ACAB-9DBDEEFD3E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03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7B02AE3-BE38-4BFA-8C03-72F1418299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280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3EA43866-F0D9-4EF2-8B1B-2496FAFA17D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716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7F166E1-0A4D-49C6-8E0E-B7AD8CF5B4E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771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3F7EA0F6-D712-488A-8F9E-8F8DBC0ABC7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988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9FA5F2B9-198E-44EE-A5E4-CD31DCAEC46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728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55C4ADE7-9E91-4431-A822-55912DD4031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286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0F4CA8D2-2B9F-45DF-9E66-772299D2F58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402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CE86F07-7D8F-4F10-A4C4-02E65F2E336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8492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A28A1EF-89F2-47FE-9634-9FF1F7D5C03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223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изображения слайда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1145F444-85FA-4A0D-88DE-A53D0F240D2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161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 noEditPoint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367E472F-1DF2-4448-8A6B-296F30F3252B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557AD61-DBC4-4D21-867C-6FD728B0226D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4B34FAC9-C5CA-4A6E-9FDF-875436BA32BB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A3283358-3876-41C8-AABD-ECD6750FFB42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 noEditPoints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 noEditPoints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C306E4A7-8432-4D96-BEDD-249DA9F68F44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5D0F014B-200C-4D02-A2E5-A38BBF4A3F44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B3AC6E8-83FE-43CC-9EB1-BF1852E87567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C6C548F-015A-445A-8E0F-3B9D5EBD94D5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/>
          </a:p>
        </p:txBody>
      </p:sp>
      <p:sp>
        <p:nvSpPr>
          <p:cNvPr id="4" name="Текст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C20E80B0-DDC8-45B4-A3B3-781046AF1D1C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6DBAF691-73B9-4C64-AC38-E29B911D933B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2F1FBB3A-DE48-4ED7-88FD-5A2BDCB9BD9E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 noEditPoints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 noEditPoints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5BA48-3319-4111-9C7B-0BC16CACD555}" type="datetime1">
              <a:rPr lang="en-US" smtClean="0"/>
              <a:t>4/15/2025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 noEditPoints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 noEditPoints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762000" y="948752"/>
            <a:ext cx="11114925" cy="2418991"/>
          </a:xfrm>
        </p:spPr>
        <p:txBody>
          <a:bodyPr>
            <a:noAutofit/>
          </a:bodyPr>
          <a:lstStyle/>
          <a:p>
            <a:pPr marL="355600" algn="l"/>
            <a: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50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8" y="565633"/>
            <a:ext cx="1956788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0" y="5948038"/>
            <a:ext cx="12192000" cy="92565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7" name="Заголовок 1"/>
          <p:cNvSpPr txBox="1"/>
          <p:nvPr/>
        </p:nvSpPr>
        <p:spPr>
          <a:xfrm>
            <a:off x="762000" y="1187806"/>
            <a:ext cx="9522581" cy="37475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54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5400" b="1" dirty="0" smtClean="0">
              <a:solidFill>
                <a:srgbClr val="003399"/>
              </a:solidFill>
              <a:latin typeface="Liberation Serif" panose="02020603050405020304" pitchFamily="18" charset="0"/>
            </a:endParaRPr>
          </a:p>
          <a:p>
            <a:pPr marL="355600"/>
            <a:r>
              <a:rPr lang="ru-RU" sz="6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Меры поддержки</a:t>
            </a:r>
          </a:p>
          <a:p>
            <a:pPr marL="355600"/>
            <a:r>
              <a:rPr lang="ru-RU" sz="6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службы занятости</a:t>
            </a:r>
          </a:p>
          <a:p>
            <a:pPr marL="355600"/>
            <a:r>
              <a:rPr lang="ru-RU" sz="6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sz="6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ля участников СВО </a:t>
            </a:r>
          </a:p>
          <a:p>
            <a:pPr marL="355600"/>
            <a:r>
              <a:rPr lang="ru-RU" sz="6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 членов их семей </a:t>
            </a:r>
            <a:r>
              <a:rPr lang="ru-RU" sz="66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      </a:t>
            </a:r>
            <a:r>
              <a:rPr lang="ru-RU" sz="4600" b="1" dirty="0" smtClean="0">
                <a:solidFill>
                  <a:srgbClr val="003399"/>
                </a:solidFill>
                <a:latin typeface="Liberation Serif" panose="02020603050405020304" pitchFamily="18" charset="0"/>
              </a:rPr>
              <a:t>                 </a:t>
            </a:r>
            <a:endParaRPr lang="ru-RU" sz="54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1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762001" y="397934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28774" y="781079"/>
            <a:ext cx="9483046" cy="677852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dirty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Меры поддержки службы занятости: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28774" y="1778002"/>
            <a:ext cx="11863226" cy="3385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приоритетное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содействие </a:t>
            </a:r>
            <a:r>
              <a:rPr lang="ru-RU" sz="2800" b="1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800" b="1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трудоустройстве;</a:t>
            </a:r>
            <a:endParaRPr lang="ru-RU" sz="28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8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профессиональная ориентация;</a:t>
            </a:r>
          </a:p>
          <a:p>
            <a:endParaRPr lang="ru-RU" sz="8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4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бесплатное профессиональное обучение;</a:t>
            </a:r>
          </a:p>
          <a:p>
            <a:endParaRPr lang="ru-RU" sz="8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психологическая поддержка;</a:t>
            </a:r>
          </a:p>
          <a:p>
            <a:endParaRPr lang="ru-RU" sz="8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финансовая помощь на открытие собственного дела;</a:t>
            </a:r>
            <a:r>
              <a:rPr lang="ru-RU" sz="3400" b="1" dirty="0">
                <a:solidFill>
                  <a:srgbClr val="003399"/>
                </a:solidFill>
                <a:latin typeface="Liberation Serif" panose="02020603050405020304" pitchFamily="18" charset="0"/>
              </a:rPr>
              <a:t/>
            </a:r>
            <a:br>
              <a:rPr lang="ru-RU" sz="3400" b="1" dirty="0">
                <a:solidFill>
                  <a:srgbClr val="003399"/>
                </a:solidFill>
                <a:latin typeface="Liberation Serif" panose="02020603050405020304" pitchFamily="18" charset="0"/>
              </a:rPr>
            </a:br>
            <a:endParaRPr lang="ru-RU" sz="3400" dirty="0">
              <a:solidFill>
                <a:srgbClr val="003399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2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762001" y="397934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48039"/>
            <a:ext cx="12192000" cy="9099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28774" y="397935"/>
            <a:ext cx="9483046" cy="1060996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Содействие в поиске подходящей работы:</a:t>
            </a:r>
            <a:endParaRPr lang="ru-RU" sz="36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8774" y="1778002"/>
            <a:ext cx="11863226" cy="3194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составление эффективного резюме;</a:t>
            </a:r>
          </a:p>
          <a:p>
            <a:endParaRPr lang="ru-RU" sz="9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омощь в размещении резюме и поиске работы на работных сайтах;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9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психологическая </a:t>
            </a:r>
            <a:r>
              <a:rPr lang="ru-RU" sz="28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помощь в подготовке к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собеседованиям;</a:t>
            </a:r>
          </a:p>
          <a:p>
            <a:endParaRPr lang="ru-RU" sz="9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организация собеседований с работодателями;</a:t>
            </a:r>
          </a:p>
          <a:p>
            <a:endParaRPr lang="ru-RU" sz="9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проведение ярмарок вакансий для соискателей работы.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3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762001" y="397934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48039"/>
            <a:ext cx="12192000" cy="9099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28774" y="786798"/>
            <a:ext cx="9483046" cy="672133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40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Индивидуальный подход: </a:t>
            </a:r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8774" y="1778002"/>
            <a:ext cx="11863226" cy="2630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разработка индивидуального карьерного плана;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9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закрепление куратора за каждым участником СВО;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9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сопровождение </a:t>
            </a:r>
            <a:r>
              <a:rPr lang="ru-RU" sz="2800" b="1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куратором ЦЗ при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получении услуг службы занятости </a:t>
            </a:r>
            <a:r>
              <a:rPr lang="ru-RU" sz="2800" b="1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 при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взаимодействии с работодателями;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9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выездное </a:t>
            </a:r>
            <a:r>
              <a:rPr lang="ru-RU" sz="28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обслуживание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инвалидов 1-2 группы (на дому).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4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330362" y="192065"/>
            <a:ext cx="9481458" cy="5889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Индивидуальный план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020778" y="192065"/>
            <a:ext cx="1856147" cy="69947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3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30362" y="192065"/>
            <a:ext cx="9483046" cy="588988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6021" y="891542"/>
            <a:ext cx="11937567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Возвращаюсь на свою работу и повышаю квалификацию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 dirty="0">
                <a:solidFill>
                  <a:srgbClr val="25282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если вы планируете вернуться на прежнее рабочее место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Служба занятости поможет:</a:t>
            </a:r>
          </a:p>
          <a:p>
            <a:pPr marL="457200" marR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050"/>
              <a:buFont typeface="Symbol" panose="05050102010706020507" pitchFamily="18" charset="2"/>
              <a:buChar char="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пройти профориентацию;</a:t>
            </a:r>
          </a:p>
          <a:p>
            <a:pPr marL="457200" marR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050"/>
              <a:buFont typeface="Symbol" panose="05050102010706020507" pitchFamily="18" charset="2"/>
              <a:buChar char="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подтвердить квалификацию;</a:t>
            </a:r>
          </a:p>
          <a:p>
            <a:pPr marL="457200" marR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050"/>
              <a:buFont typeface="Symbol" panose="05050102010706020507" pitchFamily="18" charset="2"/>
              <a:buChar char="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подобрать профессиональное обучение</a:t>
            </a:r>
            <a:r>
              <a:rPr lang="ru-RU" sz="1800" b="0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Новая работа по профессии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 u="none" strike="noStrike" dirty="0">
                <a:solidFill>
                  <a:srgbClr val="25282B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если вы планируете найти новую работу по своей профессии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Служба занятости поможет: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составить эффективное резюме;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подготовиться и пройти собеседование;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профориентацию;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адаптироваться на рынке труда;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получить консультацию психологов для трудоустройства;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устроиться на оплачиваемые общественные </a:t>
            </a:r>
            <a:r>
              <a:rPr lang="ru-RU" sz="1800" b="1" i="0" u="none" strike="noStrike" dirty="0" smtClean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работы;</a:t>
            </a:r>
            <a:endParaRPr lang="ru-RU" sz="1800" b="1" i="0" u="none" strike="noStrike" dirty="0">
              <a:solidFill>
                <a:schemeClr val="accent5">
                  <a:lumMod val="75000"/>
                </a:schemeClr>
              </a:solidFill>
              <a:latin typeface="Helvetica" panose="020B0604020202020204" pitchFamily="34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переехать в другую местность для </a:t>
            </a:r>
            <a:r>
              <a:rPr lang="ru-RU" sz="1800" b="1" i="0" u="none" strike="noStrike" dirty="0" smtClean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трудоустройства (возмещение расходов на аренду жилья).</a:t>
            </a:r>
            <a:endParaRPr lang="ru-RU" sz="1800" b="1" i="0" u="none" strike="noStrike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marR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050"/>
              <a:buFont typeface="Symbol" panose="05050102010706020507" pitchFamily="18" charset="2"/>
              <a:buChar char=""/>
            </a:pPr>
            <a:endParaRPr lang="ru-RU" sz="1800" b="0" i="0" u="none" strike="noStrike" dirty="0">
              <a:solidFill>
                <a:srgbClr val="25282B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5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330362" y="192065"/>
            <a:ext cx="9481458" cy="5889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Индивидуальный план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192065"/>
            <a:ext cx="1856147" cy="69947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48039"/>
            <a:ext cx="12192000" cy="9099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30362" y="192065"/>
            <a:ext cx="9483046" cy="588988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6021" y="891542"/>
            <a:ext cx="11937567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Новая работа — новая специальность</a:t>
            </a:r>
          </a:p>
          <a:p>
            <a:pPr algn="l"/>
            <a:r>
              <a:rPr lang="ru-RU" sz="2400" b="1" i="0" u="none" strike="noStrike" dirty="0">
                <a:solidFill>
                  <a:srgbClr val="25282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если вы планируете сменить профессию и работодателя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000" b="1" i="0" u="none" strike="noStrike" dirty="0">
              <a:solidFill>
                <a:srgbClr val="0070C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ru-RU" sz="20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Служба занятости поможет: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профориентацию;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получить консультацию психологов для трудоустройства;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подобрать профессиональное обучение;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составить эффективное резюме;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подготовиться и пройти собеседование;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адаптироваться на рынке труда;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открытый отбор;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устроиться на стажировку;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устроиться на оплачиваемые общественные работы;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переехать в другую местность для </a:t>
            </a:r>
            <a:r>
              <a:rPr lang="ru-RU" sz="1800" b="1" i="0" u="none" strike="noStrike" dirty="0" smtClean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трудоустройства (возмещение расходов на аренду жилья).</a:t>
            </a:r>
            <a:endParaRPr lang="ru-RU" sz="1800" b="1" i="0" u="none" strike="noStrike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6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330362" y="192065"/>
            <a:ext cx="9481458" cy="5889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Индивидуальный план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192065"/>
            <a:ext cx="1856147" cy="69947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7" y="5970493"/>
            <a:ext cx="12192000" cy="88750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30362" y="192065"/>
            <a:ext cx="9483046" cy="588988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6021" y="891542"/>
            <a:ext cx="11937567" cy="5137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570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Есть </a:t>
            </a:r>
            <a:r>
              <a:rPr lang="ru-RU" sz="2570" b="1" i="0" u="none" strike="noStrike" dirty="0" smtClean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ИНВАЛИДНОСТЬ, </a:t>
            </a:r>
            <a:r>
              <a:rPr lang="ru-RU" sz="2570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хочу ВЕРНУТЬСЯ на свою работу</a:t>
            </a:r>
          </a:p>
          <a:p>
            <a:pPr algn="l"/>
            <a:r>
              <a:rPr lang="ru-RU" sz="2100" b="1" i="0" u="none" strike="noStrike" dirty="0">
                <a:solidFill>
                  <a:srgbClr val="25282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sz="2100" b="1" i="0" u="none" strike="noStrike" dirty="0">
                <a:solidFill>
                  <a:srgbClr val="25282B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у вас есть ограничения по здоровью и вы планируете вернуться на свою работу</a:t>
            </a:r>
            <a:endParaRPr lang="ru-RU" sz="2100" b="1" i="0" u="none" strike="noStrike" dirty="0">
              <a:solidFill>
                <a:srgbClr val="0070C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Служба занятости поможет: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получить консультацию психологов для трудоустройства;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обеспечить индивидуальное сопровождение;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адаптироваться на рабочем месте.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100" b="1" i="0" u="none" strike="noStrike" dirty="0">
              <a:solidFill>
                <a:schemeClr val="accent6">
                  <a:lumMod val="75000"/>
                </a:schemeClr>
              </a:solidFill>
              <a:latin typeface="Helvetica" panose="020B0604020202020204" pitchFamily="34" charset="0"/>
              <a:ea typeface="Times New Roman" panose="02020603050405020304" pitchFamily="18" charset="0"/>
              <a:cs typeface="Helvetica" panose="020B0604020202020204" pitchFamily="34" charset="0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571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Есть </a:t>
            </a:r>
            <a:r>
              <a:rPr lang="ru-RU" sz="2571" b="1" i="0" u="none" strike="noStrike" dirty="0" smtClean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ИНВАЛИДНОСТЬ, </a:t>
            </a:r>
            <a:r>
              <a:rPr lang="ru-RU" sz="2571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нужна НОВАЯ профессия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57" b="1" i="0" u="none" strike="noStrike" dirty="0">
                <a:solidFill>
                  <a:schemeClr val="tx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если у вас есть ограничения по здоровью и в связи с этим нужна новая профессия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Служба занятости </a:t>
            </a:r>
            <a:r>
              <a:rPr lang="ru-RU" sz="2057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поможет: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получить консультацию психологов для трудоустройства;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профориентацию;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профессиональное обучение;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составить эффективное резюме, подготовиться и пройти собеседование;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обеспечить индивидуальное сопровождение;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социальную адаптацию;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714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устроиться на стажировку.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7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330362" y="192065"/>
            <a:ext cx="9481458" cy="5889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Индивидуальный план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192065"/>
            <a:ext cx="1856147" cy="69947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56917"/>
            <a:ext cx="12192000" cy="90112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30362" y="192065"/>
            <a:ext cx="9483046" cy="588988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6021" y="891542"/>
            <a:ext cx="1193756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800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Хочу открыть СВОЁ ДЕЛО</a:t>
            </a:r>
          </a:p>
          <a:p>
            <a:pPr algn="l"/>
            <a:r>
              <a:rPr lang="ru-RU" sz="2100" b="1" i="0" u="none" strike="noStrike" dirty="0">
                <a:solidFill>
                  <a:srgbClr val="25282B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если </a:t>
            </a:r>
            <a:r>
              <a:rPr lang="ru-RU" sz="2100" b="1" i="0" u="none" strike="noStrike" dirty="0">
                <a:solidFill>
                  <a:srgbClr val="25282B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вы хотите открыть собственное дело, получить статус предпринимателя или самозанятого</a:t>
            </a:r>
            <a:endParaRPr lang="ru-RU" sz="2100" b="1" i="0" u="none" strike="noStrike" dirty="0">
              <a:solidFill>
                <a:srgbClr val="0070C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000" b="1" i="0" u="none" strike="noStrike" dirty="0">
              <a:solidFill>
                <a:srgbClr val="0070C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Служба занятости поможет: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профориентацию;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составить бизнес-план и получить финансовую поддержку </a:t>
            </a:r>
            <a:r>
              <a:rPr lang="ru-RU" sz="1800" b="1" i="0" u="none" strike="noStrike" dirty="0" smtClean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58800 </a:t>
            </a:r>
            <a:r>
              <a:rPr lang="ru-RU" sz="18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₽</a:t>
            </a: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 профессиональное обучение;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получить меры поддержки от центра «Мой бизнес».</a:t>
            </a:r>
          </a:p>
          <a:p>
            <a:pPr marL="22860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None/>
            </a:pPr>
            <a:endParaRPr lang="ru-RU" sz="1800" b="1" i="0" u="none" strike="noStrike" dirty="0">
              <a:solidFill>
                <a:srgbClr val="0070C0"/>
              </a:solidFill>
              <a:latin typeface="Helvetica" panose="020B0604020202020204" pitchFamily="34" charset="0"/>
              <a:ea typeface="Times New Roman" panose="02020603050405020304" pitchFamily="18" charset="0"/>
              <a:cs typeface="Helvetica" panose="020B0604020202020204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8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330362" y="192065"/>
            <a:ext cx="9481458" cy="5889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Индивидуальный план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192065"/>
            <a:ext cx="1856147" cy="69947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9161"/>
            <a:ext cx="12192000" cy="91887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30362" y="192065"/>
            <a:ext cx="9483046" cy="588988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40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56021" y="891542"/>
            <a:ext cx="11937567" cy="4198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2571" b="1" i="0" u="none" strike="noStrike" dirty="0">
                <a:solidFill>
                  <a:schemeClr val="accent6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Моя ПЕРВАЯ работа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57" b="1" i="0" u="none" strike="noStrike" dirty="0">
                <a:solidFill>
                  <a:schemeClr val="tx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если</a:t>
            </a:r>
            <a:r>
              <a:rPr lang="ru-RU" sz="2057" b="1" i="0" u="none" strike="noStrike" dirty="0">
                <a:solidFill>
                  <a:srgbClr val="25282B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вы не работали до участия в СВО и хотите начать трудовую деятельность</a:t>
            </a: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2000" b="1" i="0" u="none" strike="noStrike" dirty="0">
              <a:solidFill>
                <a:srgbClr val="0070C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b="1" i="0" u="none" strike="noStrike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Служба занятости </a:t>
            </a:r>
            <a:r>
              <a:rPr lang="ru-RU" sz="2057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поможет: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профориентацию;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получить консультацию психологов для трудоустройства;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профессиональное обучение;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составить эффективное резюме;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подготовиться и пройти собеседование;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пройти открытый отбор;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устроиться на стажировку;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устроиться на оплачиваемые общественные работы;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переехать в другую местность для трудоустройства (</a:t>
            </a:r>
            <a:r>
              <a:rPr lang="ru-RU" sz="1800" b="1" i="0" u="none" strike="noStrike" dirty="0" err="1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фин.помощь</a:t>
            </a: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 на расходы по аренде жилья);</a:t>
            </a:r>
          </a:p>
          <a:p>
            <a:pPr marL="514350" marR="0" indent="-285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5282B"/>
              </a:buClr>
              <a:buSzPts val="1800"/>
              <a:buFont typeface="Arial" panose="020B0604020202020204" pitchFamily="34" charset="0"/>
              <a:buChar char="•"/>
            </a:pPr>
            <a:r>
              <a:rPr lang="ru-RU" sz="1800" b="1" i="0" u="none" strike="noStrike" dirty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открыть своё дело (фин. </a:t>
            </a:r>
            <a:r>
              <a:rPr lang="ru-RU" sz="1800" b="1" i="0" u="none" strike="noStrike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помощь в размере </a:t>
            </a:r>
            <a:r>
              <a:rPr lang="ru-RU" sz="1800" b="1" i="0" u="none" strike="noStrike" smtClean="0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58800 </a:t>
            </a:r>
            <a:r>
              <a:rPr lang="ru-RU" sz="1800" b="1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₽</a:t>
            </a:r>
            <a:r>
              <a:rPr lang="ru-RU" sz="1800" b="1" i="0" u="none" strike="noStrike">
                <a:solidFill>
                  <a:schemeClr val="accent5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Helvetica" panose="020B0604020202020204" pitchFamily="34" charset="0"/>
              </a:rPr>
              <a:t>).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9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762001" y="397934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48039"/>
            <a:ext cx="12192000" cy="90999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Заголовок 1"/>
          <p:cNvSpPr txBox="1"/>
          <p:nvPr/>
        </p:nvSpPr>
        <p:spPr>
          <a:xfrm>
            <a:off x="328774" y="397934"/>
            <a:ext cx="9483046" cy="1380067"/>
          </a:xfrm>
          <a:prstGeom prst="rect">
            <a:avLst/>
          </a:prstGeom>
          <a:ln>
            <a:solidFill>
              <a:srgbClr val="CC3300"/>
            </a:solidFill>
          </a:ln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Субсидии как стимулирование </a:t>
            </a:r>
            <a:r>
              <a:rPr lang="ru-RU" sz="3200" b="1" u="sng" dirty="0" smtClean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РАБОТОДАТЕЛЕЙ</a:t>
            </a:r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ru-RU" sz="32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для трудоустройства участников СВО: </a:t>
            </a:r>
            <a:endParaRPr lang="ru-RU" sz="32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8774" y="1778002"/>
            <a:ext cx="11863226" cy="322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sz="10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На  оборудование рабочего места для трудоустройства     участника СВО – 67 000 ₽;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0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ru-RU" sz="4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На  </a:t>
            </a:r>
            <a:r>
              <a:rPr lang="ru-RU" sz="28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оборудование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специального рабочего </a:t>
            </a:r>
            <a:r>
              <a:rPr lang="ru-RU" sz="28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места для трудоустройства участника 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СВО - инвалида – 200 000 </a:t>
            </a:r>
            <a:r>
              <a:rPr lang="ru-RU" sz="28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₽</a:t>
            </a: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0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Tx/>
              <a:buChar char="-"/>
            </a:pPr>
            <a:endParaRPr lang="ru-RU" sz="4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На возмещение затрат на заработную плату при трудоустройстве ~ 100 000 ₽.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10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EditPoints="1"/>
          </p:cNvSpPr>
          <p:nvPr>
            <p:ph type="ctrTitle"/>
          </p:nvPr>
        </p:nvSpPr>
        <p:spPr>
          <a:xfrm>
            <a:off x="1292589" y="2132357"/>
            <a:ext cx="10584336" cy="2694043"/>
          </a:xfrm>
        </p:spPr>
        <p:txBody>
          <a:bodyPr>
            <a:noAutofit/>
          </a:bodyPr>
          <a:lstStyle/>
          <a:p>
            <a:pPr marL="355600" algn="l"/>
            <a:r>
              <a:rPr lang="ru-RU" sz="2600" dirty="0" smtClean="0">
                <a:latin typeface="Liberation Serif" panose="02020603050405020304" pitchFamily="18" charset="0"/>
              </a:rPr>
              <a:t>  </a:t>
            </a:r>
            <a:r>
              <a:rPr lang="ru-RU" sz="2600" b="1" dirty="0" smtClean="0">
                <a:latin typeface="Liberation Serif" panose="02020603050405020304" pitchFamily="18" charset="0"/>
              </a:rPr>
              <a:t> </a:t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2600" b="1" dirty="0" smtClean="0">
                <a:latin typeface="Liberation Serif" panose="02020603050405020304" pitchFamily="18" charset="0"/>
              </a:rPr>
              <a:t/>
            </a:r>
            <a:br>
              <a:rPr lang="ru-RU" sz="26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/>
            </a:r>
            <a:br>
              <a:rPr lang="ru-RU" sz="3200" b="1" dirty="0" smtClean="0">
                <a:latin typeface="Liberation Serif" panose="02020603050405020304" pitchFamily="18" charset="0"/>
              </a:rPr>
            </a:br>
            <a:r>
              <a:rPr lang="ru-RU" sz="3200" b="1" dirty="0" smtClean="0">
                <a:latin typeface="Liberation Serif" panose="02020603050405020304" pitchFamily="18" charset="0"/>
              </a:rPr>
              <a:t>   </a:t>
            </a:r>
            <a:endParaRPr lang="ru-RU" sz="32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sp>
        <p:nvSpPr>
          <p:cNvPr id="8" name="Заголовок 1"/>
          <p:cNvSpPr txBox="1"/>
          <p:nvPr/>
        </p:nvSpPr>
        <p:spPr>
          <a:xfrm>
            <a:off x="1814219" y="188872"/>
            <a:ext cx="7967132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3600" b="1" dirty="0">
              <a:solidFill>
                <a:srgbClr val="003399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946177" y="565633"/>
            <a:ext cx="1856147" cy="766239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 t="46958" b="30278"/>
          <a:stretch/>
        </p:blipFill>
        <p:spPr bwMode="auto">
          <a:xfrm>
            <a:off x="1588" y="5934377"/>
            <a:ext cx="12192000" cy="92366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328774" y="1778002"/>
            <a:ext cx="11863226" cy="380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400" b="1" dirty="0">
                <a:solidFill>
                  <a:srgbClr val="003399"/>
                </a:solidFill>
                <a:latin typeface="Liberation Serif" panose="02020603050405020304" pitchFamily="18" charset="0"/>
              </a:rPr>
              <a:t> </a:t>
            </a:r>
            <a:r>
              <a:rPr lang="ru-RU" sz="4600" b="1" dirty="0" smtClean="0">
                <a:solidFill>
                  <a:srgbClr val="C0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Приглашаем в Центр занятости!</a:t>
            </a:r>
          </a:p>
          <a:p>
            <a:pPr algn="ctr"/>
            <a:endParaRPr lang="ru-RU" sz="4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 smtClean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 smtClean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400" b="1" dirty="0" smtClean="0">
              <a:solidFill>
                <a:srgbClr val="C00000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600" b="1" dirty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ru-RU" sz="4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л. Кунавина, 1</a:t>
            </a:r>
          </a:p>
          <a:p>
            <a:pPr algn="ctr"/>
            <a:r>
              <a:rPr lang="ru-RU" sz="4600" b="1" dirty="0" smtClean="0">
                <a:solidFill>
                  <a:srgbClr val="003399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телефон: 32-40-98</a:t>
            </a:r>
          </a:p>
          <a:p>
            <a:pPr algn="ctr"/>
            <a:endParaRPr lang="ru-RU" sz="4600" b="1" dirty="0" smtClean="0">
              <a:solidFill>
                <a:srgbClr val="003399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Спасибо за внимание.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z="3600" smtClean="0">
                <a:solidFill>
                  <a:schemeClr val="tx1"/>
                </a:solidFill>
              </a:rPr>
              <a:t>11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Notes Theme">
  <a:themeElements>
    <a:clrScheme name="Office Notes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2072</TotalTime>
  <Words>246</Words>
  <Application>Microsoft Office PowerPoint</Application>
  <PresentationFormat>Произвольный</PresentationFormat>
  <Paragraphs>161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</vt:lpstr>
      <vt:lpstr>           </vt:lpstr>
      <vt:lpstr>          </vt:lpstr>
      <vt:lpstr>           </vt:lpstr>
      <vt:lpstr>           </vt:lpstr>
      <vt:lpstr>           </vt:lpstr>
      <vt:lpstr>           </vt:lpstr>
      <vt:lpstr>           </vt:lpstr>
      <vt:lpstr>           </vt:lpstr>
      <vt:lpstr>           </vt:lpstr>
      <vt:lpstr>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Константин</dc:creator>
  <cp:lastModifiedBy>director</cp:lastModifiedBy>
  <cp:revision>194</cp:revision>
  <dcterms:created xsi:type="dcterms:W3CDTF">2021-04-06T15:02:24Z</dcterms:created>
  <dcterms:modified xsi:type="dcterms:W3CDTF">2025-04-15T06:58:38Z</dcterms:modified>
</cp:coreProperties>
</file>