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9" r:id="rId1"/>
  </p:sldMasterIdLst>
  <p:notesMasterIdLst>
    <p:notesMasterId r:id="rId10"/>
  </p:notesMasterIdLst>
  <p:sldIdLst>
    <p:sldId id="290" r:id="rId2"/>
    <p:sldId id="297" r:id="rId3"/>
    <p:sldId id="300" r:id="rId4"/>
    <p:sldId id="299" r:id="rId5"/>
    <p:sldId id="298" r:id="rId6"/>
    <p:sldId id="301" r:id="rId7"/>
    <p:sldId id="292" r:id="rId8"/>
    <p:sldId id="296" r:id="rId9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33A0"/>
    <a:srgbClr val="CF4520"/>
    <a:srgbClr val="69B3E7"/>
    <a:srgbClr val="240597"/>
    <a:srgbClr val="006600"/>
    <a:srgbClr val="FE4F00"/>
    <a:srgbClr val="0033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047ED7-6461-4E8E-981E-FC9388682A93}" v="205" dt="2019-10-27T13:13:17.7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1" autoAdjust="0"/>
    <p:restoredTop sz="95405" autoAdjust="0"/>
  </p:normalViewPr>
  <p:slideViewPr>
    <p:cSldViewPr snapToGrid="0">
      <p:cViewPr varScale="1">
        <p:scale>
          <a:sx n="85" d="100"/>
          <a:sy n="85" d="100"/>
        </p:scale>
        <p:origin x="-1157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1"/>
          <p:cNvSpPr/>
          <p:nvPr/>
        </p:nvSpPr>
        <p:spPr>
          <a:xfrm>
            <a:off x="0" y="0"/>
            <a:ext cx="6797310" cy="9927324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42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2946225" cy="496007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3849275" y="0"/>
            <a:ext cx="2946587" cy="496007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 algn="r"/>
            <a:r>
              <a:rPr lang="ru-RU" sz="1200" b="0" strike="noStrike" spc="-1">
                <a:solidFill>
                  <a:srgbClr val="1F497D"/>
                </a:solidFill>
                <a:latin typeface="Arial"/>
              </a:rPr>
              <a:t>&lt;date/time&gt;</a:t>
            </a:r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44" name="PlaceHolder 4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/>
            <a:r>
              <a:rPr lang="en-US" sz="4400" b="0" strike="noStrike" spc="-1">
                <a:solidFill>
                  <a:srgbClr val="000000"/>
                </a:solidFill>
                <a:latin typeface="Calibri"/>
              </a:rPr>
              <a:t>Click to move the slide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679731" y="4714940"/>
            <a:ext cx="5437486" cy="4466577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r>
              <a:rPr lang="en-US" sz="1200" b="0" strike="noStrike" spc="-1">
                <a:solidFill>
                  <a:srgbClr val="000000"/>
                </a:solidFill>
                <a:latin typeface="Calibri"/>
              </a:rPr>
              <a:t>Click to edit the notes format</a:t>
            </a:r>
          </a:p>
        </p:txBody>
      </p:sp>
      <p:sp>
        <p:nvSpPr>
          <p:cNvPr id="46" name="PlaceHolder 6"/>
          <p:cNvSpPr>
            <a:spLocks noGrp="1"/>
          </p:cNvSpPr>
          <p:nvPr>
            <p:ph type="ftr"/>
          </p:nvPr>
        </p:nvSpPr>
        <p:spPr>
          <a:xfrm>
            <a:off x="0" y="9428442"/>
            <a:ext cx="2946225" cy="496366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47" name="PlaceHolder 7"/>
          <p:cNvSpPr>
            <a:spLocks noGrp="1"/>
          </p:cNvSpPr>
          <p:nvPr>
            <p:ph type="sldNum"/>
          </p:nvPr>
        </p:nvSpPr>
        <p:spPr>
          <a:xfrm>
            <a:off x="3849275" y="9428442"/>
            <a:ext cx="2946587" cy="496366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algn="r"/>
            <a:fld id="{210E2336-55D3-4556-884E-9F118F976AF1}" type="slidenum">
              <a:rPr lang="ru-RU" sz="1200" b="0" strike="noStrike" spc="-1">
                <a:solidFill>
                  <a:srgbClr val="1F497D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03414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210E2336-55D3-4556-884E-9F118F976AF1}" type="slidenum">
              <a:rPr lang="ru-RU" sz="1200" b="0" strike="noStrike" spc="-1" smtClean="0">
                <a:solidFill>
                  <a:srgbClr val="1F497D"/>
                </a:solidFill>
                <a:latin typeface="Arial"/>
              </a:rPr>
              <a:t>1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79601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210E2336-55D3-4556-884E-9F118F976AF1}" type="slidenum">
              <a:rPr lang="ru-RU" sz="1200" b="0" strike="noStrike" spc="-1" smtClean="0">
                <a:solidFill>
                  <a:srgbClr val="1F497D"/>
                </a:solidFill>
                <a:latin typeface="Arial"/>
              </a:rPr>
              <a:t>2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39511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210E2336-55D3-4556-884E-9F118F976AF1}" type="slidenum">
              <a:rPr lang="ru-RU" sz="1200" b="0" strike="noStrike" spc="-1" smtClean="0">
                <a:solidFill>
                  <a:srgbClr val="1F497D"/>
                </a:solidFill>
                <a:latin typeface="Arial"/>
              </a:rPr>
              <a:t>3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3942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210E2336-55D3-4556-884E-9F118F976AF1}" type="slidenum">
              <a:rPr lang="ru-RU" sz="1200" b="0" strike="noStrike" spc="-1" smtClean="0">
                <a:solidFill>
                  <a:srgbClr val="1F497D"/>
                </a:solidFill>
                <a:latin typeface="Arial"/>
              </a:rPr>
              <a:t>4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106783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210E2336-55D3-4556-884E-9F118F976AF1}" type="slidenum">
              <a:rPr lang="ru-RU" sz="1200" b="0" strike="noStrike" spc="-1" smtClean="0">
                <a:solidFill>
                  <a:srgbClr val="1F497D"/>
                </a:solidFill>
                <a:latin typeface="Arial"/>
              </a:rPr>
              <a:t>5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03561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210E2336-55D3-4556-884E-9F118F976AF1}" type="slidenum">
              <a:rPr lang="ru-RU" sz="1200" b="0" strike="noStrike" spc="-1" smtClean="0">
                <a:solidFill>
                  <a:srgbClr val="1F497D"/>
                </a:solidFill>
                <a:latin typeface="Arial"/>
              </a:rPr>
              <a:t>6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489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210E2336-55D3-4556-884E-9F118F976AF1}" type="slidenum">
              <a:rPr lang="ru-RU" sz="1200" b="0" strike="noStrike" spc="-1" smtClean="0">
                <a:solidFill>
                  <a:srgbClr val="1F497D"/>
                </a:solidFill>
                <a:latin typeface="Arial"/>
              </a:rPr>
              <a:t>7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2775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B1F17E1-84F8-45DE-B62B-5504AC694B7D}" type="slidenum">
              <a:rPr lang="ru-RU" sz="1200" b="0" strike="noStrike" spc="-1" smtClean="0">
                <a:solidFill>
                  <a:srgbClr val="898989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22394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B1F17E1-84F8-45DE-B62B-5504AC694B7D}" type="slidenum">
              <a:rPr lang="ru-RU" sz="1200" b="0" strike="noStrike" spc="-1" smtClean="0">
                <a:solidFill>
                  <a:srgbClr val="898989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4395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B1F17E1-84F8-45DE-B62B-5504AC694B7D}" type="slidenum">
              <a:rPr lang="ru-RU" sz="1200" b="0" strike="noStrike" spc="-1" smtClean="0">
                <a:solidFill>
                  <a:srgbClr val="898989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444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B1F17E1-84F8-45DE-B62B-5504AC694B7D}" type="slidenum">
              <a:rPr lang="ru-RU" sz="1200" b="0" strike="noStrike" spc="-1" smtClean="0">
                <a:solidFill>
                  <a:srgbClr val="898989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920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B1F17E1-84F8-45DE-B62B-5504AC694B7D}" type="slidenum">
              <a:rPr lang="ru-RU" sz="1200" b="0" strike="noStrike" spc="-1" smtClean="0">
                <a:solidFill>
                  <a:srgbClr val="898989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18165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B1F17E1-84F8-45DE-B62B-5504AC694B7D}" type="slidenum">
              <a:rPr lang="ru-RU" sz="1200" b="0" strike="noStrike" spc="-1" smtClean="0">
                <a:solidFill>
                  <a:srgbClr val="898989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0961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B1F17E1-84F8-45DE-B62B-5504AC694B7D}" type="slidenum">
              <a:rPr lang="ru-RU" sz="1200" b="0" strike="noStrike" spc="-1" smtClean="0">
                <a:solidFill>
                  <a:srgbClr val="898989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5477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B1F17E1-84F8-45DE-B62B-5504AC694B7D}" type="slidenum">
              <a:rPr lang="ru-RU" sz="1200" b="0" strike="noStrike" spc="-1" smtClean="0">
                <a:solidFill>
                  <a:srgbClr val="898989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98339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B1F17E1-84F8-45DE-B62B-5504AC694B7D}" type="slidenum">
              <a:rPr lang="ru-RU" sz="1200" b="0" strike="noStrike" spc="-1" smtClean="0">
                <a:solidFill>
                  <a:srgbClr val="898989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01016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B1F17E1-84F8-45DE-B62B-5504AC694B7D}" type="slidenum">
              <a:rPr lang="ru-RU" sz="1200" b="0" strike="noStrike" spc="-1" smtClean="0">
                <a:solidFill>
                  <a:srgbClr val="898989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56601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B1F17E1-84F8-45DE-B62B-5504AC694B7D}" type="slidenum">
              <a:rPr lang="ru-RU" sz="1200" b="0" strike="noStrike" spc="-1" smtClean="0">
                <a:solidFill>
                  <a:srgbClr val="898989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321826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B1F17E1-84F8-45DE-B62B-5504AC694B7D}" type="slidenum">
              <a:rPr lang="ru-RU" sz="1200" b="0" strike="noStrike" spc="-1" smtClean="0">
                <a:solidFill>
                  <a:srgbClr val="898989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45371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B1F17E1-84F8-45DE-B62B-5504AC694B7D}" type="slidenum">
              <a:rPr lang="ru-RU" sz="1200" b="0" strike="noStrike" spc="-1" smtClean="0">
                <a:solidFill>
                  <a:srgbClr val="898989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082517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B1F17E1-84F8-45DE-B62B-5504AC694B7D}" type="slidenum">
              <a:rPr lang="ru-RU" sz="1200" b="0" strike="noStrike" spc="-1" smtClean="0">
                <a:solidFill>
                  <a:srgbClr val="898989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30329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B1F17E1-84F8-45DE-B62B-5504AC694B7D}" type="slidenum">
              <a:rPr lang="ru-RU" sz="1200" b="0" strike="noStrike" spc="-1" smtClean="0">
                <a:solidFill>
                  <a:srgbClr val="898989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413746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1B1F17E1-84F8-45DE-B62B-5504AC694B7D}" type="slidenum">
              <a:rPr lang="ru-RU" sz="1200" b="0" strike="noStrike" spc="-1" smtClean="0">
                <a:solidFill>
                  <a:srgbClr val="898989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17172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z="4400" b="0" strike="noStrike" spc="-1">
              <a:solidFill>
                <a:srgbClr val="1F497D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algn="r"/>
            <a:fld id="{1B1F17E1-84F8-45DE-B62B-5504AC694B7D}" type="slidenum">
              <a:rPr lang="ru-RU" sz="1200" b="0" strike="noStrike" spc="-1" smtClean="0">
                <a:solidFill>
                  <a:srgbClr val="898989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5646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infotrud66.ru/" TargetMode="Externa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564" y="1447664"/>
            <a:ext cx="6960922" cy="3364033"/>
          </a:xfrm>
          <a:noFill/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ru-RU" b="1" dirty="0">
                <a:solidFill>
                  <a:srgbClr val="0033A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О состоянии производственного травматизма на территории Каменск-Уральского </a:t>
            </a:r>
            <a:r>
              <a:rPr lang="ru-RU" b="1" dirty="0" smtClean="0">
                <a:solidFill>
                  <a:srgbClr val="0033A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/>
            </a:r>
            <a:br>
              <a:rPr lang="ru-RU" b="1" dirty="0" smtClean="0">
                <a:solidFill>
                  <a:srgbClr val="0033A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rgbClr val="0033A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городского </a:t>
            </a:r>
            <a:r>
              <a:rPr lang="ru-RU" b="1" dirty="0">
                <a:solidFill>
                  <a:srgbClr val="0033A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округа</a:t>
            </a:r>
            <a:endParaRPr lang="ru-RU" dirty="0">
              <a:solidFill>
                <a:srgbClr val="0033A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500326" cy="1240154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9721" y="97654"/>
            <a:ext cx="754380" cy="135001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70613" y="5983550"/>
            <a:ext cx="39306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33A0"/>
                </a:solidFill>
                <a:latin typeface="Arial" pitchFamily="34" charset="0"/>
                <a:cs typeface="Arial" pitchFamily="34" charset="0"/>
              </a:rPr>
              <a:t>ГКУ «Каменск-Уральский ЦЗ</a:t>
            </a:r>
            <a:r>
              <a:rPr lang="ru-RU" sz="2000" b="1" dirty="0" smtClean="0">
                <a:solidFill>
                  <a:srgbClr val="0033A0"/>
                </a:solidFill>
                <a:latin typeface="Arial" pitchFamily="34" charset="0"/>
                <a:cs typeface="Arial" pitchFamily="34" charset="0"/>
              </a:rPr>
              <a:t>»</a:t>
            </a:r>
          </a:p>
          <a:p>
            <a:pPr algn="ctr"/>
            <a:r>
              <a:rPr lang="ru-RU" sz="2000" b="1" dirty="0" smtClean="0">
                <a:solidFill>
                  <a:srgbClr val="0033A0"/>
                </a:solidFill>
                <a:latin typeface="Arial" pitchFamily="34" charset="0"/>
                <a:cs typeface="Arial" pitchFamily="34" charset="0"/>
              </a:rPr>
              <a:t>2025 год </a:t>
            </a:r>
            <a:endParaRPr lang="ru-RU" sz="2000" b="1" dirty="0">
              <a:solidFill>
                <a:srgbClr val="0033A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0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376038" y="22947"/>
            <a:ext cx="6010183" cy="1157783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11200" b="1" dirty="0" smtClean="0">
                <a:solidFill>
                  <a:srgbClr val="CF4520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Количество несчастных случаев 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ru-RU" sz="11200" b="1" dirty="0" smtClean="0">
                <a:solidFill>
                  <a:srgbClr val="CF4520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в 2024 году</a:t>
            </a:r>
          </a:p>
          <a:p>
            <a:pPr marL="0" indent="0" algn="just">
              <a:buNone/>
            </a:pPr>
            <a:endParaRPr lang="ru-RU" dirty="0" smtClean="0">
              <a:solidFill>
                <a:schemeClr val="tx1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just">
              <a:buNone/>
            </a:pPr>
            <a:endParaRPr lang="ru-RU" dirty="0">
              <a:solidFill>
                <a:schemeClr val="tx1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509204" cy="12474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0962" y="145223"/>
            <a:ext cx="749873" cy="1353429"/>
          </a:xfrm>
          <a:prstGeom prst="rect">
            <a:avLst/>
          </a:prstGeom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3500764"/>
              </p:ext>
            </p:extLst>
          </p:nvPr>
        </p:nvGraphicFramePr>
        <p:xfrm>
          <a:off x="402902" y="1180730"/>
          <a:ext cx="7686084" cy="55430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4764"/>
                <a:gridCol w="3932808"/>
                <a:gridCol w="1615736"/>
                <a:gridCol w="1572776"/>
              </a:tblGrid>
              <a:tr h="5365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№ п/п</a:t>
                      </a:r>
                      <a:endParaRPr lang="ru-RU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Организация</a:t>
                      </a:r>
                      <a:endParaRPr lang="ru-RU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Связан</a:t>
                      </a:r>
                      <a:endParaRPr lang="ru-RU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с производством</a:t>
                      </a:r>
                      <a:endParaRPr lang="ru-RU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Не связан </a:t>
                      </a:r>
                      <a:endParaRPr lang="ru-RU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с производством</a:t>
                      </a:r>
                      <a:endParaRPr lang="ru-RU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8088">
                <a:tc gridSpan="4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33A0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Тяжелые несчастные случаи</a:t>
                      </a:r>
                      <a:endParaRPr lang="ru-RU" sz="2000" b="1" dirty="0">
                        <a:solidFill>
                          <a:srgbClr val="0033A0"/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6649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1</a:t>
                      </a:r>
                      <a:endParaRPr lang="ru-RU" sz="20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АО "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СинТЗ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"</a:t>
                      </a:r>
                      <a:endParaRPr lang="ru-RU" sz="20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</a:t>
                      </a:r>
                      <a:endParaRPr lang="ru-RU" sz="20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649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2</a:t>
                      </a:r>
                      <a:endParaRPr lang="ru-RU" sz="20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ПАО 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"КУМЗ"</a:t>
                      </a:r>
                      <a:endParaRPr lang="ru-RU" sz="20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</a:t>
                      </a:r>
                      <a:endParaRPr lang="ru-RU" sz="20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208">
                <a:tc gridSpan="4"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rgbClr val="0033A0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Несчастные случаи со смертельным исходом</a:t>
                      </a:r>
                      <a:endParaRPr lang="ru-RU" sz="2000" b="1" kern="1200" dirty="0">
                        <a:solidFill>
                          <a:srgbClr val="0033A0"/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2726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1</a:t>
                      </a:r>
                      <a:endParaRPr lang="ru-RU" sz="2000" b="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ОАО "КУМЗ"</a:t>
                      </a:r>
                      <a:endParaRPr lang="ru-RU" sz="20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101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2</a:t>
                      </a:r>
                      <a:endParaRPr lang="ru-RU" sz="20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ФГУП "ПО Октябрь"</a:t>
                      </a:r>
                      <a:endParaRPr lang="ru-RU" sz="20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222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3</a:t>
                      </a:r>
                      <a:endParaRPr lang="ru-RU" sz="20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АО "КУЛЗ"</a:t>
                      </a:r>
                      <a:endParaRPr lang="ru-RU" sz="20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073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4</a:t>
                      </a:r>
                      <a:endParaRPr lang="ru-RU" sz="20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ГАУЗ СО "ГБ г.Каменск-Уральский"</a:t>
                      </a:r>
                      <a:endParaRPr lang="ru-RU" sz="20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649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5</a:t>
                      </a:r>
                      <a:endParaRPr lang="ru-RU" sz="20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МБДОУ "Детский сад № 59"</a:t>
                      </a:r>
                      <a:endParaRPr lang="ru-RU" sz="20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649">
                <a:tc gridSpan="2">
                  <a:txBody>
                    <a:bodyPr/>
                    <a:lstStyle/>
                    <a:p>
                      <a:pPr algn="r"/>
                      <a:r>
                        <a:rPr lang="ru-RU" sz="2000" b="1" dirty="0" smtClean="0">
                          <a:solidFill>
                            <a:srgbClr val="0033A0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ИТОГО</a:t>
                      </a:r>
                      <a:endParaRPr lang="ru-RU" sz="2000" b="1" dirty="0">
                        <a:solidFill>
                          <a:srgbClr val="0033A0"/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33A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2000" b="1" dirty="0">
                        <a:solidFill>
                          <a:srgbClr val="0033A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33A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2000" b="1" dirty="0">
                        <a:solidFill>
                          <a:srgbClr val="0033A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41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358782" y="239282"/>
            <a:ext cx="6018562" cy="929975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11200" b="1" dirty="0" smtClean="0">
                <a:solidFill>
                  <a:srgbClr val="CF4520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Количество несчастных случаев 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ru-RU" sz="11200" b="1" dirty="0" smtClean="0">
                <a:solidFill>
                  <a:srgbClr val="CF4520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за 2 месяца 2025 года </a:t>
            </a:r>
          </a:p>
          <a:p>
            <a:pPr marL="0" indent="0" algn="just">
              <a:buNone/>
            </a:pPr>
            <a:endParaRPr lang="ru-RU" dirty="0" smtClean="0">
              <a:solidFill>
                <a:schemeClr val="tx1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just">
              <a:buNone/>
            </a:pPr>
            <a:endParaRPr lang="ru-RU" dirty="0">
              <a:solidFill>
                <a:schemeClr val="tx1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509204" cy="12474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0962" y="145223"/>
            <a:ext cx="749873" cy="1353429"/>
          </a:xfrm>
          <a:prstGeom prst="rect">
            <a:avLst/>
          </a:prstGeom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6125537"/>
              </p:ext>
            </p:extLst>
          </p:nvPr>
        </p:nvGraphicFramePr>
        <p:xfrm>
          <a:off x="402902" y="1538242"/>
          <a:ext cx="7686084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4764"/>
                <a:gridCol w="3932808"/>
                <a:gridCol w="1615736"/>
                <a:gridCol w="1572776"/>
              </a:tblGrid>
              <a:tr h="6659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№ п/п</a:t>
                      </a:r>
                      <a:endParaRPr lang="ru-RU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Организация</a:t>
                      </a:r>
                      <a:endParaRPr lang="ru-RU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Связан</a:t>
                      </a:r>
                      <a:endParaRPr lang="ru-RU" sz="15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с производством</a:t>
                      </a:r>
                      <a:endParaRPr lang="ru-RU" sz="15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Не связан </a:t>
                      </a:r>
                      <a:endParaRPr lang="ru-RU" sz="15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с производством</a:t>
                      </a:r>
                      <a:endParaRPr lang="ru-RU" sz="15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098">
                <a:tc gridSpan="4"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33A0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Тяжелые несчастные случаи</a:t>
                      </a:r>
                      <a:endParaRPr lang="ru-RU" sz="2400" b="1" dirty="0">
                        <a:solidFill>
                          <a:srgbClr val="0033A0"/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621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1</a:t>
                      </a:r>
                      <a:endParaRPr lang="ru-RU" sz="20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ПАО "КУМЗ"</a:t>
                      </a:r>
                      <a:endParaRPr lang="ru-RU" sz="20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</a:t>
                      </a:r>
                      <a:endParaRPr lang="ru-RU" sz="24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21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2</a:t>
                      </a:r>
                      <a:endParaRPr lang="ru-RU" sz="20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ФГУП "ПО Октябрь"</a:t>
                      </a:r>
                      <a:endParaRPr lang="ru-RU" sz="20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1</a:t>
                      </a:r>
                      <a:endParaRPr lang="ru-RU" sz="24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1254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3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2000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ООО "Ремонтно-технический центр "</a:t>
                      </a:r>
                      <a:r>
                        <a:rPr lang="ru-RU" sz="2000" kern="1200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Синара</a:t>
                      </a:r>
                      <a:r>
                        <a:rPr lang="ru-RU" sz="2000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"</a:t>
                      </a:r>
                      <a:endParaRPr lang="ru-RU" sz="2000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endParaRPr lang="ru-RU" sz="2400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endParaRPr lang="ru-RU" sz="24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098">
                <a:tc gridSpan="4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A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Несчастные случаи со смертельным исходом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dirty="0">
                        <a:latin typeface="Liberation Serif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dirty="0">
                        <a:latin typeface="Liberation Serif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8797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1</a:t>
                      </a:r>
                      <a:endParaRPr lang="ru-RU" sz="2000" b="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МБДОУ "Детский сад № 82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комбинированного 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вида"</a:t>
                      </a:r>
                      <a:endParaRPr lang="ru-RU" sz="20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09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2</a:t>
                      </a:r>
                      <a:endParaRPr lang="ru-RU" sz="20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ПАО "КУМЗ"</a:t>
                      </a:r>
                      <a:endParaRPr lang="ru-RU" sz="20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098">
                <a:tc gridSpan="2">
                  <a:txBody>
                    <a:bodyPr/>
                    <a:lstStyle/>
                    <a:p>
                      <a:pPr algn="r"/>
                      <a:r>
                        <a:rPr lang="ru-RU" sz="2000" b="1" dirty="0" smtClean="0">
                          <a:solidFill>
                            <a:srgbClr val="0033A0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ИТОГО</a:t>
                      </a:r>
                      <a:endParaRPr lang="ru-RU" sz="2000" b="1" dirty="0">
                        <a:solidFill>
                          <a:srgbClr val="0033A0"/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33A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2400" b="1" dirty="0">
                        <a:solidFill>
                          <a:srgbClr val="0033A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33A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2400" b="1" dirty="0">
                        <a:solidFill>
                          <a:srgbClr val="0033A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993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509204" cy="12474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0962" y="145223"/>
            <a:ext cx="749873" cy="1353429"/>
          </a:xfrm>
          <a:prstGeom prst="rect">
            <a:avLst/>
          </a:prstGeom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268883"/>
              </p:ext>
            </p:extLst>
          </p:nvPr>
        </p:nvGraphicFramePr>
        <p:xfrm>
          <a:off x="452928" y="1676925"/>
          <a:ext cx="7128604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5742"/>
                <a:gridCol w="1173848"/>
                <a:gridCol w="1538452"/>
                <a:gridCol w="1280562"/>
              </a:tblGrid>
              <a:tr h="1106492">
                <a:tc>
                  <a:txBody>
                    <a:bodyPr/>
                    <a:lstStyle/>
                    <a:p>
                      <a:pPr algn="ctr"/>
                      <a:endParaRPr lang="ru-RU" sz="800" dirty="0" smtClean="0">
                        <a:solidFill>
                          <a:schemeClr val="tx1"/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Степень тяжести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2 месяца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rgbClr val="0000CC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2024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года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Количество за 2024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2 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месяца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rgbClr val="0000CC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 2025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года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3607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Тяжелый несчастный случай</a:t>
                      </a:r>
                      <a:endParaRPr lang="ru-RU" sz="20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2</a:t>
                      </a:r>
                      <a:endParaRPr lang="ru-RU" sz="20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2</a:t>
                      </a:r>
                      <a:endParaRPr lang="ru-RU" sz="2400" b="1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3</a:t>
                      </a:r>
                      <a:endParaRPr lang="ru-RU" sz="20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0946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Несчастный случай со  смертельным исходом</a:t>
                      </a:r>
                      <a:endParaRPr lang="ru-RU" sz="20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-</a:t>
                      </a:r>
                      <a:endParaRPr lang="ru-RU" sz="20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5</a:t>
                      </a:r>
                      <a:endParaRPr lang="ru-RU" sz="2400" b="1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2</a:t>
                      </a:r>
                      <a:endParaRPr lang="ru-RU" sz="20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2171">
                <a:tc>
                  <a:txBody>
                    <a:bodyPr/>
                    <a:lstStyle/>
                    <a:p>
                      <a:pPr algn="r"/>
                      <a:r>
                        <a:rPr lang="ru-RU" sz="3200" b="1" dirty="0" smtClean="0">
                          <a:solidFill>
                            <a:srgbClr val="0033A0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Итого</a:t>
                      </a:r>
                      <a:endParaRPr lang="ru-RU" sz="3200" b="1" dirty="0">
                        <a:solidFill>
                          <a:srgbClr val="0033A0"/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33A0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2</a:t>
                      </a:r>
                      <a:endParaRPr lang="ru-RU" sz="3200" b="1" dirty="0">
                        <a:solidFill>
                          <a:srgbClr val="0033A0"/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33A0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7</a:t>
                      </a:r>
                      <a:endParaRPr lang="ru-RU" sz="3200" b="1" dirty="0">
                        <a:solidFill>
                          <a:srgbClr val="0033A0"/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33A0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5</a:t>
                      </a:r>
                      <a:endParaRPr lang="ru-RU" sz="3200" b="1" dirty="0">
                        <a:solidFill>
                          <a:srgbClr val="0033A0"/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574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связан с производством</a:t>
                      </a:r>
                      <a:endParaRPr lang="ru-RU" sz="20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2</a:t>
                      </a:r>
                      <a:endParaRPr lang="ru-RU" sz="20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3</a:t>
                      </a:r>
                      <a:endParaRPr lang="ru-RU" sz="2400" b="1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3</a:t>
                      </a:r>
                      <a:endParaRPr lang="ru-RU" sz="20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2547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не связан с производством</a:t>
                      </a:r>
                      <a:endParaRPr lang="ru-RU" sz="20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-</a:t>
                      </a:r>
                      <a:endParaRPr lang="ru-RU" sz="20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4</a:t>
                      </a:r>
                      <a:endParaRPr lang="ru-RU" sz="2400" b="1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2</a:t>
                      </a:r>
                      <a:endParaRPr lang="ru-RU" sz="20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509204" y="273465"/>
            <a:ext cx="5442010" cy="1403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ru-RU" sz="2800" b="1" dirty="0">
                <a:solidFill>
                  <a:srgbClr val="CF4520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Несчастные случаи </a:t>
            </a:r>
          </a:p>
          <a:p>
            <a:pPr lvl="0" algn="ctr">
              <a:lnSpc>
                <a:spcPct val="120000"/>
              </a:lnSpc>
            </a:pPr>
            <a:r>
              <a:rPr lang="ru-RU" sz="2800" b="1" dirty="0">
                <a:solidFill>
                  <a:srgbClr val="CF4520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по степени тяжести</a:t>
            </a:r>
            <a:endParaRPr lang="ru-RU" sz="500" dirty="0">
              <a:solidFill>
                <a:prstClr val="black"/>
              </a:solidFill>
              <a:latin typeface="Arial" pitchFamily="34" charset="0"/>
              <a:ea typeface="Liberation Serif" panose="02020603050405020304" pitchFamily="18" charset="0"/>
              <a:cs typeface="Arial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507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393795" y="230736"/>
            <a:ext cx="5601810" cy="854649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Виды несчастных случаев </a:t>
            </a:r>
          </a:p>
          <a:p>
            <a:pPr marL="0" indent="0" algn="ctr"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на производстве</a:t>
            </a:r>
          </a:p>
          <a:p>
            <a:pPr marL="0" indent="0" algn="just">
              <a:buNone/>
            </a:pPr>
            <a:endParaRPr lang="ru-RU" dirty="0" smtClean="0">
              <a:solidFill>
                <a:schemeClr val="tx1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 algn="just">
              <a:buNone/>
            </a:pPr>
            <a:endParaRPr lang="ru-RU" dirty="0">
              <a:solidFill>
                <a:schemeClr val="tx1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509204" cy="12474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0962" y="145223"/>
            <a:ext cx="749873" cy="13534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2862" y="1247491"/>
            <a:ext cx="734399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33A0"/>
                </a:solidFill>
                <a:latin typeface="Arial" pitchFamily="34" charset="0"/>
                <a:cs typeface="Arial" pitchFamily="34" charset="0"/>
              </a:rPr>
              <a:t>в 2024 </a:t>
            </a:r>
            <a:r>
              <a:rPr lang="ru-RU" sz="2400" b="1" dirty="0" smtClean="0">
                <a:solidFill>
                  <a:srgbClr val="0033A0"/>
                </a:solidFill>
                <a:latin typeface="Arial" pitchFamily="34" charset="0"/>
                <a:cs typeface="Arial" pitchFamily="34" charset="0"/>
              </a:rPr>
              <a:t>году:</a:t>
            </a:r>
            <a:endParaRPr lang="ru-RU" sz="2400" b="1" dirty="0">
              <a:solidFill>
                <a:srgbClr val="0033A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2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работника пострадали от воздействия движущихся, разлетающихся, вращающихся предметов, деталей, машин;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1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работник погиб в результате транспортного происшествия при пешеходном передвижении во время работы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ru-RU" sz="1000" dirty="0">
              <a:latin typeface="Arial" pitchFamily="34" charset="0"/>
              <a:cs typeface="Arial" pitchFamily="34" charset="0"/>
            </a:endParaRPr>
          </a:p>
          <a:p>
            <a:r>
              <a:rPr lang="ru-RU" sz="2400" b="1" dirty="0">
                <a:solidFill>
                  <a:srgbClr val="0033A0"/>
                </a:solidFill>
                <a:latin typeface="Arial" pitchFamily="34" charset="0"/>
                <a:cs typeface="Arial" pitchFamily="34" charset="0"/>
              </a:rPr>
              <a:t>в 2025 </a:t>
            </a:r>
            <a:r>
              <a:rPr lang="ru-RU" sz="2400" b="1" dirty="0" smtClean="0">
                <a:solidFill>
                  <a:srgbClr val="0033A0"/>
                </a:solidFill>
                <a:latin typeface="Arial" pitchFamily="34" charset="0"/>
                <a:cs typeface="Arial" pitchFamily="34" charset="0"/>
              </a:rPr>
              <a:t>году:</a:t>
            </a:r>
            <a:endParaRPr lang="ru-RU" sz="2400" b="1" dirty="0">
              <a:solidFill>
                <a:srgbClr val="0033A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1 несчастный случай с тяжелыми последствиями произошел от воздействия движущихся, разлетающихся, вращающихся предметов, деталей, машин;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1 работник получил тяжелые травмы от попадания инородного тела (расплавленного металла) через естественное отверстие в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организме;</a:t>
            </a:r>
            <a:endParaRPr lang="ru-RU" sz="2000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1 работник погиб от защемления вследствие обрушения оборудования.</a:t>
            </a:r>
          </a:p>
        </p:txBody>
      </p:sp>
    </p:spTree>
    <p:extLst>
      <p:ext uri="{BB962C8B-B14F-4D97-AF65-F5344CB8AC3E}">
        <p14:creationId xmlns:p14="http://schemas.microsoft.com/office/powerpoint/2010/main" val="2215961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509204" y="821937"/>
            <a:ext cx="5495278" cy="48729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Arial" pitchFamily="34" charset="0"/>
                <a:ea typeface="Liberation Serif" panose="02020603050405020304" pitchFamily="18" charset="0"/>
                <a:cs typeface="Arial" pitchFamily="34" charset="0"/>
              </a:rPr>
              <a:t>Охрана труда</a:t>
            </a:r>
          </a:p>
          <a:p>
            <a:pPr marL="0" indent="0" algn="just">
              <a:buNone/>
            </a:pPr>
            <a:endParaRPr lang="ru-RU" dirty="0" smtClean="0">
              <a:solidFill>
                <a:schemeClr val="tx1"/>
              </a:solidFill>
              <a:latin typeface="Arial" pitchFamily="34" charset="0"/>
              <a:ea typeface="Liberation Serif" panose="02020603050405020304" pitchFamily="18" charset="0"/>
              <a:cs typeface="Arial" pitchFamily="34" charset="0"/>
            </a:endParaRPr>
          </a:p>
          <a:p>
            <a:pPr marL="0" indent="0" algn="just">
              <a:buNone/>
            </a:pPr>
            <a:endParaRPr lang="ru-RU" dirty="0">
              <a:solidFill>
                <a:schemeClr val="tx1"/>
              </a:solidFill>
              <a:latin typeface="Arial" pitchFamily="34" charset="0"/>
              <a:ea typeface="Liberation Serif" panose="02020603050405020304" pitchFamily="18" charset="0"/>
              <a:cs typeface="Arial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509204" cy="12474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0962" y="145223"/>
            <a:ext cx="749873" cy="13534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7250" y="2135258"/>
            <a:ext cx="690682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33A0"/>
                </a:solidFill>
                <a:latin typeface="Arial" pitchFamily="34" charset="0"/>
                <a:cs typeface="Arial" pitchFamily="34" charset="0"/>
              </a:rPr>
              <a:t>Информация </a:t>
            </a:r>
            <a:r>
              <a:rPr lang="ru-RU" sz="2400" b="1" dirty="0">
                <a:solidFill>
                  <a:srgbClr val="0033A0"/>
                </a:solidFill>
                <a:latin typeface="Arial" pitchFamily="34" charset="0"/>
                <a:cs typeface="Arial" pitchFamily="34" charset="0"/>
              </a:rPr>
              <a:t>о состоянии условий и охраны </a:t>
            </a:r>
            <a:r>
              <a:rPr lang="ru-RU" sz="2400" b="1" dirty="0" smtClean="0">
                <a:solidFill>
                  <a:srgbClr val="0033A0"/>
                </a:solidFill>
                <a:latin typeface="Arial" pitchFamily="34" charset="0"/>
                <a:cs typeface="Arial" pitchFamily="34" charset="0"/>
              </a:rPr>
              <a:t>труда:</a:t>
            </a:r>
          </a:p>
          <a:p>
            <a:pPr algn="just"/>
            <a:endParaRPr lang="ru-RU" sz="2400" b="1" dirty="0" smtClean="0">
              <a:solidFill>
                <a:srgbClr val="0033A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размещается работодателями самостоятельно</a:t>
            </a:r>
          </a:p>
          <a:p>
            <a:pPr marL="355600"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на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официальном сайте </a:t>
            </a:r>
            <a:r>
              <a:rPr lang="ru-RU" sz="2400" b="1" dirty="0" smtClean="0">
                <a:solidFill>
                  <a:srgbClr val="0033A0"/>
                </a:solidFill>
                <a:latin typeface="Arial" pitchFamily="34" charset="0"/>
                <a:cs typeface="Arial" pitchFamily="34" charset="0"/>
                <a:hlinkClick r:id="rId5"/>
              </a:rPr>
              <a:t>www.infotrud66.ru</a:t>
            </a:r>
            <a:endParaRPr lang="ru-RU" sz="2400" b="1" dirty="0" smtClean="0">
              <a:solidFill>
                <a:srgbClr val="0033A0"/>
              </a:solidFill>
              <a:latin typeface="Arial" pitchFamily="34" charset="0"/>
              <a:cs typeface="Arial" pitchFamily="34" charset="0"/>
            </a:endParaRPr>
          </a:p>
          <a:p>
            <a:pPr marL="355600" algn="just"/>
            <a:endParaRPr lang="ru-RU" sz="2400" b="1" dirty="0">
              <a:solidFill>
                <a:srgbClr val="0033A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предоставляется в Центр занятости</a:t>
            </a:r>
          </a:p>
          <a:p>
            <a:endParaRPr lang="ru-RU" sz="2400" b="1" dirty="0" smtClean="0">
              <a:solidFill>
                <a:srgbClr val="0033A0"/>
              </a:solidFill>
              <a:latin typeface="Liberation Serif" panose="02020603050405020304" pitchFamily="18" charset="0"/>
            </a:endParaRPr>
          </a:p>
          <a:p>
            <a:endParaRPr lang="ru-RU" sz="2400" b="1" dirty="0">
              <a:solidFill>
                <a:srgbClr val="0033A0"/>
              </a:solidFill>
              <a:latin typeface="Liberation Serif" panose="02020603050405020304" pitchFamily="18" charset="0"/>
            </a:endParaRPr>
          </a:p>
          <a:p>
            <a:endParaRPr lang="ru-RU" sz="2400" b="1" dirty="0" smtClean="0">
              <a:solidFill>
                <a:srgbClr val="0033A0"/>
              </a:solidFill>
              <a:latin typeface="Liberation Serif" panose="02020603050405020304" pitchFamily="18" charset="0"/>
            </a:endParaRPr>
          </a:p>
          <a:p>
            <a:endParaRPr lang="ru-RU" sz="2400" b="1" dirty="0" smtClean="0">
              <a:solidFill>
                <a:srgbClr val="0033A0"/>
              </a:solidFill>
              <a:latin typeface="Liberation Serif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52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4070"/>
            <a:ext cx="1535837" cy="12695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6473" y="83970"/>
            <a:ext cx="749873" cy="1353429"/>
          </a:xfrm>
          <a:prstGeom prst="rect">
            <a:avLst/>
          </a:prstGeom>
        </p:spPr>
      </p:pic>
      <p:graphicFrame>
        <p:nvGraphicFramePr>
          <p:cNvPr id="15" name="Объект 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9800542"/>
              </p:ext>
            </p:extLst>
          </p:nvPr>
        </p:nvGraphicFramePr>
        <p:xfrm>
          <a:off x="396534" y="1760433"/>
          <a:ext cx="7717656" cy="43354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0965"/>
                <a:gridCol w="1908699"/>
                <a:gridCol w="2467992"/>
              </a:tblGrid>
              <a:tr h="170916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Организация</a:t>
                      </a:r>
                      <a:endParaRPr lang="ru-RU" b="1" dirty="0">
                        <a:solidFill>
                          <a:schemeClr val="tx1"/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Количество организаций, имеющих Коллективный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 договор</a:t>
                      </a:r>
                      <a:endParaRPr lang="ru-RU" b="1" dirty="0">
                        <a:solidFill>
                          <a:schemeClr val="tx1"/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Количество Коллективных договоров, </a:t>
                      </a:r>
                    </a:p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которые содержат Соглашения по охране труда</a:t>
                      </a:r>
                      <a:endParaRPr lang="ru-RU" b="1" dirty="0">
                        <a:solidFill>
                          <a:schemeClr val="tx1"/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4797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Муниципальные организации </a:t>
                      </a:r>
                      <a:endParaRPr lang="ru-RU" sz="20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105</a:t>
                      </a:r>
                      <a:endParaRPr lang="ru-RU" sz="20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28</a:t>
                      </a:r>
                      <a:endParaRPr lang="ru-RU" sz="20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8874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Государственные учреждения</a:t>
                      </a:r>
                      <a:endParaRPr lang="ru-RU" sz="20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26</a:t>
                      </a:r>
                      <a:endParaRPr lang="ru-RU" sz="20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12</a:t>
                      </a:r>
                      <a:endParaRPr lang="ru-RU" sz="20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2773"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Организации частной собственности</a:t>
                      </a:r>
                      <a:endParaRPr lang="ru-RU" sz="20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31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14</a:t>
                      </a:r>
                      <a:endParaRPr lang="ru-RU" sz="2000" dirty="0"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969">
                <a:tc>
                  <a:txBody>
                    <a:bodyPr/>
                    <a:lstStyle/>
                    <a:p>
                      <a:pPr algn="r"/>
                      <a:r>
                        <a:rPr lang="ru-RU" sz="2000" b="1" dirty="0" smtClean="0">
                          <a:solidFill>
                            <a:srgbClr val="0033A0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Итого</a:t>
                      </a:r>
                      <a:endParaRPr lang="ru-RU" sz="2000" b="1" dirty="0">
                        <a:solidFill>
                          <a:srgbClr val="0033A0"/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33A0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162</a:t>
                      </a:r>
                      <a:endParaRPr lang="ru-RU" sz="2000" b="1" dirty="0">
                        <a:solidFill>
                          <a:srgbClr val="0033A0"/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33A0"/>
                          </a:solidFill>
                          <a:latin typeface="Arial" pitchFamily="34" charset="0"/>
                          <a:ea typeface="Liberation Serif" panose="02020603050405020304" pitchFamily="18" charset="0"/>
                          <a:cs typeface="Arial" pitchFamily="34" charset="0"/>
                        </a:rPr>
                        <a:t>54</a:t>
                      </a:r>
                      <a:endParaRPr lang="ru-RU" sz="2000" b="1" dirty="0">
                        <a:solidFill>
                          <a:srgbClr val="0033A0"/>
                        </a:solidFill>
                        <a:latin typeface="Arial" pitchFamily="34" charset="0"/>
                        <a:ea typeface="Liberation Serif" panose="02020603050405020304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358781" y="239282"/>
            <a:ext cx="60895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Мониторинг включения </a:t>
            </a:r>
            <a:endParaRPr lang="ru-RU" sz="28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коллективные договоры </a:t>
            </a:r>
            <a:r>
              <a:rPr lang="ru-RU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соглашений </a:t>
            </a:r>
            <a:r>
              <a:rPr lang="ru-RU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 охране труда</a:t>
            </a:r>
            <a:endParaRPr lang="ru-RU" sz="28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599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687" y="320135"/>
            <a:ext cx="2872966" cy="1117264"/>
          </a:xfrm>
          <a:prstGeom prst="rect">
            <a:avLst/>
          </a:prstGeom>
        </p:spPr>
      </p:pic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670263" y="3208105"/>
            <a:ext cx="6662469" cy="1053176"/>
          </a:xfrm>
        </p:spPr>
        <p:txBody>
          <a:bodyPr/>
          <a:lstStyle/>
          <a:p>
            <a:pPr marL="0" lvl="0" indent="0" algn="ctr" defTabSz="914400">
              <a:lnSpc>
                <a:spcPct val="170000"/>
              </a:lnSpc>
              <a:spcBef>
                <a:spcPts val="0"/>
              </a:spcBef>
              <a:buClrTx/>
              <a:buSzTx/>
              <a:buNone/>
            </a:pPr>
            <a:r>
              <a:rPr lang="ru-RU" sz="3200" b="1" dirty="0" smtClean="0">
                <a:solidFill>
                  <a:srgbClr val="240597"/>
                </a:solidFill>
                <a:latin typeface="Arial" pitchFamily="34" charset="0"/>
                <a:cs typeface="Arial" pitchFamily="34" charset="0"/>
              </a:rPr>
              <a:t>СПАСИБО ЗА ВНИМАНИЕ!</a:t>
            </a:r>
          </a:p>
          <a:p>
            <a:pPr marL="0" lvl="0" indent="0" algn="ctr" defTabSz="914400">
              <a:lnSpc>
                <a:spcPct val="170000"/>
              </a:lnSpc>
              <a:spcBef>
                <a:spcPts val="0"/>
              </a:spcBef>
              <a:buClrTx/>
              <a:buSzTx/>
              <a:buNone/>
            </a:pPr>
            <a:endParaRPr lang="ru-RU" sz="2400" b="1" i="1" spc="-1" dirty="0" smtClean="0">
              <a:solidFill>
                <a:srgbClr val="FF0000"/>
              </a:solidFill>
              <a:latin typeface="Liberation Serif" pitchFamily="18" charset="0"/>
            </a:endParaRPr>
          </a:p>
          <a:p>
            <a:pPr marL="0" lvl="0" indent="0" algn="ctr" defTabSz="914400">
              <a:lnSpc>
                <a:spcPct val="170000"/>
              </a:lnSpc>
              <a:spcBef>
                <a:spcPts val="0"/>
              </a:spcBef>
              <a:buClrTx/>
              <a:buSzTx/>
              <a:buNone/>
            </a:pPr>
            <a:endParaRPr lang="ru-RU" sz="2400" b="1" i="1" spc="-1" dirty="0">
              <a:solidFill>
                <a:srgbClr val="FF0000"/>
              </a:solidFill>
              <a:latin typeface="Liberation Serif" pitchFamily="18" charset="0"/>
            </a:endParaRPr>
          </a:p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6473" y="83970"/>
            <a:ext cx="749873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1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7938</TotalTime>
  <Words>375</Words>
  <Application>Microsoft Office PowerPoint</Application>
  <PresentationFormat>Экран (4:3)</PresentationFormat>
  <Paragraphs>141</Paragraphs>
  <Slides>8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Грань</vt:lpstr>
      <vt:lpstr>О состоянии производственного травматизма на территории Каменск-Уральского  городского округа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ЛЕТНЯЯ ЗАНЯТОСТЬ</dc:title>
  <dc:creator>spez3</dc:creator>
  <cp:lastModifiedBy>lov</cp:lastModifiedBy>
  <cp:revision>771</cp:revision>
  <cp:lastPrinted>2021-10-26T05:16:46Z</cp:lastPrinted>
  <dcterms:created xsi:type="dcterms:W3CDTF">2012-05-17T14:19:34Z</dcterms:created>
  <dcterms:modified xsi:type="dcterms:W3CDTF">2025-03-12T06:21:21Z</dcterms:modified>
  <dc:language>en-US</dc:language>
</cp:coreProperties>
</file>