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75" r:id="rId3"/>
    <p:sldId id="276" r:id="rId4"/>
    <p:sldId id="277" r:id="rId5"/>
    <p:sldId id="271" r:id="rId6"/>
    <p:sldId id="272" r:id="rId7"/>
  </p:sldIdLst>
  <p:sldSz cx="20320000" cy="11431588"/>
  <p:notesSz cx="6858000" cy="9144000"/>
  <p:defaultTextStyle>
    <a:defPPr>
      <a:defRPr lang="ru-RU"/>
    </a:defPPr>
    <a:lvl1pPr marL="0" algn="l" defTabSz="1814352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07176" algn="l" defTabSz="1814352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14352" algn="l" defTabSz="1814352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21529" algn="l" defTabSz="1814352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28705" algn="l" defTabSz="1814352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35881" algn="l" defTabSz="1814352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43057" algn="l" defTabSz="1814352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50234" algn="l" defTabSz="1814352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257410" algn="l" defTabSz="1814352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601">
          <p15:clr>
            <a:srgbClr val="A4A3A4"/>
          </p15:clr>
        </p15:guide>
        <p15:guide id="2" pos="64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7C80"/>
    <a:srgbClr val="FF5B5B"/>
    <a:srgbClr val="2860A4"/>
    <a:srgbClr val="3333CC"/>
    <a:srgbClr val="4081D0"/>
    <a:srgbClr val="255997"/>
    <a:srgbClr val="23538D"/>
    <a:srgbClr val="29E370"/>
    <a:srgbClr val="FF8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597" autoAdjust="0"/>
  </p:normalViewPr>
  <p:slideViewPr>
    <p:cSldViewPr>
      <p:cViewPr varScale="1">
        <p:scale>
          <a:sx n="26" d="100"/>
          <a:sy n="26" d="100"/>
        </p:scale>
        <p:origin x="-810" y="-84"/>
      </p:cViewPr>
      <p:guideLst>
        <p:guide orient="horz" pos="3601"/>
        <p:guide pos="64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B7F2A7-1989-43FD-9003-C72D92742554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181688-F77F-45BB-B069-970AA4942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82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181688-F77F-45BB-B069-970AA4942E4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788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551203"/>
            <a:ext cx="17272000" cy="245038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0" y="6477900"/>
            <a:ext cx="14224000" cy="29214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907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814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721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6287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5358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443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350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72574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633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327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5140" y="7345855"/>
            <a:ext cx="17272000" cy="2270440"/>
          </a:xfrm>
        </p:spPr>
        <p:txBody>
          <a:bodyPr anchor="t"/>
          <a:lstStyle>
            <a:lvl1pPr algn="l">
              <a:defRPr sz="79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5140" y="4845196"/>
            <a:ext cx="17272000" cy="2500659"/>
          </a:xfrm>
        </p:spPr>
        <p:txBody>
          <a:bodyPr anchor="b"/>
          <a:lstStyle>
            <a:lvl1pPr marL="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1pPr>
            <a:lvl2pPr marL="907176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2pPr>
            <a:lvl3pPr marL="1814352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721529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4pPr>
            <a:lvl5pPr marL="3628705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5pPr>
            <a:lvl6pPr marL="4535881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6pPr>
            <a:lvl7pPr marL="5443057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7pPr>
            <a:lvl8pPr marL="6350234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8pPr>
            <a:lvl9pPr marL="725741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365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57778" y="4445617"/>
            <a:ext cx="20150667" cy="12577394"/>
          </a:xfrm>
        </p:spPr>
        <p:txBody>
          <a:bodyPr/>
          <a:lstStyle>
            <a:lvl1pPr>
              <a:defRPr sz="5600"/>
            </a:lvl1pPr>
            <a:lvl2pPr>
              <a:defRPr sz="4800"/>
            </a:lvl2pPr>
            <a:lvl3pPr>
              <a:defRPr sz="40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2747111" y="4445617"/>
            <a:ext cx="20150667" cy="12577394"/>
          </a:xfrm>
        </p:spPr>
        <p:txBody>
          <a:bodyPr/>
          <a:lstStyle>
            <a:lvl1pPr>
              <a:defRPr sz="5600"/>
            </a:lvl1pPr>
            <a:lvl2pPr>
              <a:defRPr sz="4800"/>
            </a:lvl2pPr>
            <a:lvl3pPr>
              <a:defRPr sz="40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290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457793"/>
            <a:ext cx="18288000" cy="190526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16000" y="2558877"/>
            <a:ext cx="8978196" cy="1066418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07176" indent="0">
              <a:buNone/>
              <a:defRPr sz="4000" b="1"/>
            </a:lvl2pPr>
            <a:lvl3pPr marL="1814352" indent="0">
              <a:buNone/>
              <a:defRPr sz="3600" b="1"/>
            </a:lvl3pPr>
            <a:lvl4pPr marL="2721529" indent="0">
              <a:buNone/>
              <a:defRPr sz="3200" b="1"/>
            </a:lvl4pPr>
            <a:lvl5pPr marL="3628705" indent="0">
              <a:buNone/>
              <a:defRPr sz="3200" b="1"/>
            </a:lvl5pPr>
            <a:lvl6pPr marL="4535881" indent="0">
              <a:buNone/>
              <a:defRPr sz="3200" b="1"/>
            </a:lvl6pPr>
            <a:lvl7pPr marL="5443057" indent="0">
              <a:buNone/>
              <a:defRPr sz="3200" b="1"/>
            </a:lvl7pPr>
            <a:lvl8pPr marL="6350234" indent="0">
              <a:buNone/>
              <a:defRPr sz="3200" b="1"/>
            </a:lvl8pPr>
            <a:lvl9pPr marL="7257410" indent="0">
              <a:buNone/>
              <a:defRPr sz="3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16000" y="3625295"/>
            <a:ext cx="8978196" cy="6586395"/>
          </a:xfrm>
        </p:spPr>
        <p:txBody>
          <a:bodyPr/>
          <a:lstStyle>
            <a:lvl1pPr>
              <a:defRPr sz="4800"/>
            </a:lvl1pPr>
            <a:lvl2pPr>
              <a:defRPr sz="40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0322279" y="2558877"/>
            <a:ext cx="8981722" cy="1066418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07176" indent="0">
              <a:buNone/>
              <a:defRPr sz="4000" b="1"/>
            </a:lvl2pPr>
            <a:lvl3pPr marL="1814352" indent="0">
              <a:buNone/>
              <a:defRPr sz="3600" b="1"/>
            </a:lvl3pPr>
            <a:lvl4pPr marL="2721529" indent="0">
              <a:buNone/>
              <a:defRPr sz="3200" b="1"/>
            </a:lvl4pPr>
            <a:lvl5pPr marL="3628705" indent="0">
              <a:buNone/>
              <a:defRPr sz="3200" b="1"/>
            </a:lvl5pPr>
            <a:lvl6pPr marL="4535881" indent="0">
              <a:buNone/>
              <a:defRPr sz="3200" b="1"/>
            </a:lvl6pPr>
            <a:lvl7pPr marL="5443057" indent="0">
              <a:buNone/>
              <a:defRPr sz="3200" b="1"/>
            </a:lvl7pPr>
            <a:lvl8pPr marL="6350234" indent="0">
              <a:buNone/>
              <a:defRPr sz="3200" b="1"/>
            </a:lvl8pPr>
            <a:lvl9pPr marL="7257410" indent="0">
              <a:buNone/>
              <a:defRPr sz="3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10322279" y="3625295"/>
            <a:ext cx="8981722" cy="6586395"/>
          </a:xfrm>
        </p:spPr>
        <p:txBody>
          <a:bodyPr/>
          <a:lstStyle>
            <a:lvl1pPr>
              <a:defRPr sz="4800"/>
            </a:lvl1pPr>
            <a:lvl2pPr>
              <a:defRPr sz="40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758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594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339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1" y="455147"/>
            <a:ext cx="6685140" cy="1937019"/>
          </a:xfrm>
        </p:spPr>
        <p:txBody>
          <a:bodyPr anchor="b"/>
          <a:lstStyle>
            <a:lvl1pPr algn="l">
              <a:defRPr sz="4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44556" y="455147"/>
            <a:ext cx="11359444" cy="9756544"/>
          </a:xfrm>
        </p:spPr>
        <p:txBody>
          <a:bodyPr/>
          <a:lstStyle>
            <a:lvl1pPr>
              <a:defRPr sz="63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16001" y="2392166"/>
            <a:ext cx="6685140" cy="7819525"/>
          </a:xfrm>
        </p:spPr>
        <p:txBody>
          <a:bodyPr/>
          <a:lstStyle>
            <a:lvl1pPr marL="0" indent="0">
              <a:buNone/>
              <a:defRPr sz="2800"/>
            </a:lvl1pPr>
            <a:lvl2pPr marL="907176" indent="0">
              <a:buNone/>
              <a:defRPr sz="2400"/>
            </a:lvl2pPr>
            <a:lvl3pPr marL="1814352" indent="0">
              <a:buNone/>
              <a:defRPr sz="2000"/>
            </a:lvl3pPr>
            <a:lvl4pPr marL="2721529" indent="0">
              <a:buNone/>
              <a:defRPr sz="1800"/>
            </a:lvl4pPr>
            <a:lvl5pPr marL="3628705" indent="0">
              <a:buNone/>
              <a:defRPr sz="1800"/>
            </a:lvl5pPr>
            <a:lvl6pPr marL="4535881" indent="0">
              <a:buNone/>
              <a:defRPr sz="1800"/>
            </a:lvl6pPr>
            <a:lvl7pPr marL="5443057" indent="0">
              <a:buNone/>
              <a:defRPr sz="1800"/>
            </a:lvl7pPr>
            <a:lvl8pPr marL="6350234" indent="0">
              <a:buNone/>
              <a:defRPr sz="1800"/>
            </a:lvl8pPr>
            <a:lvl9pPr marL="7257410" indent="0">
              <a:buNone/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768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2862" y="8002111"/>
            <a:ext cx="12192000" cy="944695"/>
          </a:xfrm>
        </p:spPr>
        <p:txBody>
          <a:bodyPr anchor="b"/>
          <a:lstStyle>
            <a:lvl1pPr algn="l">
              <a:defRPr sz="4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982862" y="1021433"/>
            <a:ext cx="12192000" cy="6858953"/>
          </a:xfrm>
        </p:spPr>
        <p:txBody>
          <a:bodyPr/>
          <a:lstStyle>
            <a:lvl1pPr marL="0" indent="0">
              <a:buNone/>
              <a:defRPr sz="6300"/>
            </a:lvl1pPr>
            <a:lvl2pPr marL="907176" indent="0">
              <a:buNone/>
              <a:defRPr sz="5600"/>
            </a:lvl2pPr>
            <a:lvl3pPr marL="1814352" indent="0">
              <a:buNone/>
              <a:defRPr sz="4800"/>
            </a:lvl3pPr>
            <a:lvl4pPr marL="2721529" indent="0">
              <a:buNone/>
              <a:defRPr sz="4000"/>
            </a:lvl4pPr>
            <a:lvl5pPr marL="3628705" indent="0">
              <a:buNone/>
              <a:defRPr sz="4000"/>
            </a:lvl5pPr>
            <a:lvl6pPr marL="4535881" indent="0">
              <a:buNone/>
              <a:defRPr sz="4000"/>
            </a:lvl6pPr>
            <a:lvl7pPr marL="5443057" indent="0">
              <a:buNone/>
              <a:defRPr sz="4000"/>
            </a:lvl7pPr>
            <a:lvl8pPr marL="6350234" indent="0">
              <a:buNone/>
              <a:defRPr sz="4000"/>
            </a:lvl8pPr>
            <a:lvl9pPr marL="7257410" indent="0">
              <a:buNone/>
              <a:defRPr sz="4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82862" y="8946806"/>
            <a:ext cx="12192000" cy="1341623"/>
          </a:xfrm>
        </p:spPr>
        <p:txBody>
          <a:bodyPr/>
          <a:lstStyle>
            <a:lvl1pPr marL="0" indent="0">
              <a:buNone/>
              <a:defRPr sz="2800"/>
            </a:lvl1pPr>
            <a:lvl2pPr marL="907176" indent="0">
              <a:buNone/>
              <a:defRPr sz="2400"/>
            </a:lvl2pPr>
            <a:lvl3pPr marL="1814352" indent="0">
              <a:buNone/>
              <a:defRPr sz="2000"/>
            </a:lvl3pPr>
            <a:lvl4pPr marL="2721529" indent="0">
              <a:buNone/>
              <a:defRPr sz="1800"/>
            </a:lvl4pPr>
            <a:lvl5pPr marL="3628705" indent="0">
              <a:buNone/>
              <a:defRPr sz="1800"/>
            </a:lvl5pPr>
            <a:lvl6pPr marL="4535881" indent="0">
              <a:buNone/>
              <a:defRPr sz="1800"/>
            </a:lvl6pPr>
            <a:lvl7pPr marL="5443057" indent="0">
              <a:buNone/>
              <a:defRPr sz="1800"/>
            </a:lvl7pPr>
            <a:lvl8pPr marL="6350234" indent="0">
              <a:buNone/>
              <a:defRPr sz="1800"/>
            </a:lvl8pPr>
            <a:lvl9pPr marL="7257410" indent="0">
              <a:buNone/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464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559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2737778" y="762106"/>
            <a:ext cx="10160000" cy="1626090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57778" y="762106"/>
            <a:ext cx="30141333" cy="1626090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939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457793"/>
            <a:ext cx="18288000" cy="1905265"/>
          </a:xfrm>
          <a:prstGeom prst="rect">
            <a:avLst/>
          </a:prstGeom>
        </p:spPr>
        <p:txBody>
          <a:bodyPr vert="horz" lIns="181435" tIns="90718" rIns="181435" bIns="9071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16000" y="2667371"/>
            <a:ext cx="18288000" cy="7544320"/>
          </a:xfrm>
          <a:prstGeom prst="rect">
            <a:avLst/>
          </a:prstGeom>
        </p:spPr>
        <p:txBody>
          <a:bodyPr vert="horz" lIns="181435" tIns="90718" rIns="181435" bIns="9071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016000" y="10595389"/>
            <a:ext cx="4741333" cy="608626"/>
          </a:xfrm>
          <a:prstGeom prst="rect">
            <a:avLst/>
          </a:prstGeom>
        </p:spPr>
        <p:txBody>
          <a:bodyPr vert="horz" lIns="181435" tIns="90718" rIns="181435" bIns="90718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49A37-F69D-403B-A401-D5397E6D05D3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942667" y="10595389"/>
            <a:ext cx="6434667" cy="608626"/>
          </a:xfrm>
          <a:prstGeom prst="rect">
            <a:avLst/>
          </a:prstGeom>
        </p:spPr>
        <p:txBody>
          <a:bodyPr vert="horz" lIns="181435" tIns="90718" rIns="181435" bIns="90718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4562667" y="10595389"/>
            <a:ext cx="4741333" cy="608626"/>
          </a:xfrm>
          <a:prstGeom prst="rect">
            <a:avLst/>
          </a:prstGeom>
        </p:spPr>
        <p:txBody>
          <a:bodyPr vert="horz" lIns="181435" tIns="90718" rIns="181435" bIns="90718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74E0D-06B0-463D-9ECE-35DC716D05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583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814352" rtl="0" eaLnBrk="1" latinLnBrk="0" hangingPunct="1">
        <a:spcBef>
          <a:spcPct val="0"/>
        </a:spcBef>
        <a:buNone/>
        <a:defRPr sz="8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80382" indent="-680382" algn="l" defTabSz="1814352" rtl="0" eaLnBrk="1" latinLnBrk="0" hangingPunct="1">
        <a:spcBef>
          <a:spcPct val="20000"/>
        </a:spcBef>
        <a:buFont typeface="Arial" pitchFamily="34" charset="0"/>
        <a:buChar char="•"/>
        <a:defRPr sz="6300" kern="1200">
          <a:solidFill>
            <a:schemeClr val="tx1"/>
          </a:solidFill>
          <a:latin typeface="+mn-lt"/>
          <a:ea typeface="+mn-ea"/>
          <a:cs typeface="+mn-cs"/>
        </a:defRPr>
      </a:lvl1pPr>
      <a:lvl2pPr marL="1474161" indent="-566985" algn="l" defTabSz="1814352" rtl="0" eaLnBrk="1" latinLnBrk="0" hangingPunct="1">
        <a:spcBef>
          <a:spcPct val="20000"/>
        </a:spcBef>
        <a:buFont typeface="Arial" pitchFamily="34" charset="0"/>
        <a:buChar char="–"/>
        <a:defRPr sz="5600" kern="1200">
          <a:solidFill>
            <a:schemeClr val="tx1"/>
          </a:solidFill>
          <a:latin typeface="+mn-lt"/>
          <a:ea typeface="+mn-ea"/>
          <a:cs typeface="+mn-cs"/>
        </a:defRPr>
      </a:lvl2pPr>
      <a:lvl3pPr marL="2267941" indent="-453588" algn="l" defTabSz="1814352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175117" indent="-453588" algn="l" defTabSz="1814352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4pPr>
      <a:lvl5pPr marL="4082293" indent="-453588" algn="l" defTabSz="1814352" rtl="0" eaLnBrk="1" latinLnBrk="0" hangingPunct="1">
        <a:spcBef>
          <a:spcPct val="20000"/>
        </a:spcBef>
        <a:buFont typeface="Arial" pitchFamily="34" charset="0"/>
        <a:buChar char="»"/>
        <a:defRPr sz="4000" kern="1200">
          <a:solidFill>
            <a:schemeClr val="tx1"/>
          </a:solidFill>
          <a:latin typeface="+mn-lt"/>
          <a:ea typeface="+mn-ea"/>
          <a:cs typeface="+mn-cs"/>
        </a:defRPr>
      </a:lvl5pPr>
      <a:lvl6pPr marL="4989469" indent="-453588" algn="l" defTabSz="1814352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6pPr>
      <a:lvl7pPr marL="5896646" indent="-453588" algn="l" defTabSz="1814352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7pPr>
      <a:lvl8pPr marL="6803822" indent="-453588" algn="l" defTabSz="1814352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8pPr>
      <a:lvl9pPr marL="7710998" indent="-453588" algn="l" defTabSz="1814352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814352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07176" algn="l" defTabSz="1814352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14352" algn="l" defTabSz="1814352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21529" algn="l" defTabSz="1814352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28705" algn="l" defTabSz="1814352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35881" algn="l" defTabSz="1814352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43057" algn="l" defTabSz="1814352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50234" algn="l" defTabSz="1814352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257410" algn="l" defTabSz="1814352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5742" y="3339530"/>
            <a:ext cx="15183964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kern="0" spc="-100" dirty="0" smtClean="0">
                <a:solidFill>
                  <a:srgbClr val="255997"/>
                </a:solidFill>
                <a:latin typeface="Roboto" pitchFamily="2" charset="0"/>
                <a:ea typeface="Roboto" pitchFamily="2" charset="0"/>
                <a:cs typeface="Arial" pitchFamily="34" charset="0"/>
              </a:rPr>
              <a:t>Заседание общественной комиссии</a:t>
            </a:r>
          </a:p>
          <a:p>
            <a:pPr algn="ctr"/>
            <a:r>
              <a:rPr lang="ru-RU" sz="4800" b="1" kern="0" spc="-100" dirty="0" smtClean="0">
                <a:solidFill>
                  <a:srgbClr val="255997"/>
                </a:solidFill>
                <a:latin typeface="Roboto" pitchFamily="2" charset="0"/>
                <a:ea typeface="Roboto" pitchFamily="2" charset="0"/>
                <a:cs typeface="Arial" pitchFamily="34" charset="0"/>
              </a:rPr>
              <a:t> по реализации муниципальной программы </a:t>
            </a:r>
          </a:p>
          <a:p>
            <a:pPr algn="ctr"/>
            <a:r>
              <a:rPr lang="ru-RU" sz="4800" b="1" kern="0" spc="-100" dirty="0" smtClean="0">
                <a:solidFill>
                  <a:srgbClr val="255997"/>
                </a:solidFill>
                <a:latin typeface="Roboto" pitchFamily="2" charset="0"/>
                <a:ea typeface="Roboto" pitchFamily="2" charset="0"/>
                <a:cs typeface="Arial" pitchFamily="34" charset="0"/>
              </a:rPr>
              <a:t>«Формирование современной городской среды</a:t>
            </a:r>
          </a:p>
          <a:p>
            <a:pPr algn="ctr"/>
            <a:r>
              <a:rPr lang="ru-RU" sz="4800" b="1" kern="0" spc="-100" dirty="0" smtClean="0">
                <a:solidFill>
                  <a:srgbClr val="255997"/>
                </a:solidFill>
                <a:latin typeface="Roboto" pitchFamily="2" charset="0"/>
                <a:ea typeface="Roboto" pitchFamily="2" charset="0"/>
                <a:cs typeface="Arial" pitchFamily="34" charset="0"/>
              </a:rPr>
              <a:t> на территории Каменск-Уральского городского округа </a:t>
            </a:r>
          </a:p>
          <a:p>
            <a:pPr algn="ctr"/>
            <a:r>
              <a:rPr lang="ru-RU" sz="4800" b="1" kern="0" spc="-100" dirty="0" smtClean="0">
                <a:solidFill>
                  <a:srgbClr val="255997"/>
                </a:solidFill>
                <a:latin typeface="Roboto" pitchFamily="2" charset="0"/>
                <a:ea typeface="Roboto" pitchFamily="2" charset="0"/>
                <a:cs typeface="Arial" pitchFamily="34" charset="0"/>
              </a:rPr>
              <a:t>на 2017-2030 годы»</a:t>
            </a:r>
          </a:p>
          <a:p>
            <a:pPr algn="ctr"/>
            <a:endParaRPr lang="ru-RU" sz="2000" b="1" kern="0" spc="-100" dirty="0" smtClean="0">
              <a:solidFill>
                <a:srgbClr val="255997"/>
              </a:solidFill>
              <a:latin typeface="Roboto" pitchFamily="2" charset="0"/>
              <a:ea typeface="Roboto" pitchFamily="2" charset="0"/>
              <a:cs typeface="Arial" pitchFamily="34" charset="0"/>
            </a:endParaRPr>
          </a:p>
          <a:p>
            <a:pPr algn="ctr"/>
            <a:r>
              <a:rPr lang="ru-RU" sz="3200" kern="0" spc="-100" smtClean="0">
                <a:solidFill>
                  <a:srgbClr val="2559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itchFamily="2" charset="0"/>
                <a:ea typeface="Roboto" pitchFamily="2" charset="0"/>
                <a:cs typeface="Arial" pitchFamily="34" charset="0"/>
              </a:rPr>
              <a:t>под </a:t>
            </a:r>
            <a:r>
              <a:rPr lang="ru-RU" sz="3200" kern="0" spc="-100" smtClean="0">
                <a:solidFill>
                  <a:srgbClr val="2559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itchFamily="2" charset="0"/>
                <a:ea typeface="Roboto" pitchFamily="2" charset="0"/>
                <a:cs typeface="Arial" pitchFamily="34" charset="0"/>
              </a:rPr>
              <a:t>председательством</a:t>
            </a:r>
            <a:endParaRPr lang="ru-RU" sz="3200" kern="0" spc="-100" dirty="0" smtClean="0">
              <a:solidFill>
                <a:srgbClr val="2559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itchFamily="2" charset="0"/>
              <a:ea typeface="Roboto" pitchFamily="2" charset="0"/>
              <a:cs typeface="Arial" pitchFamily="34" charset="0"/>
            </a:endParaRPr>
          </a:p>
          <a:p>
            <a:pPr algn="ctr"/>
            <a:r>
              <a:rPr lang="ru-RU" sz="3200" kern="0" spc="-100" dirty="0" smtClean="0">
                <a:solidFill>
                  <a:srgbClr val="2559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itchFamily="2" charset="0"/>
                <a:ea typeface="Roboto" pitchFamily="2" charset="0"/>
                <a:cs typeface="Arial" pitchFamily="34" charset="0"/>
              </a:rPr>
              <a:t>Первого заместителя главы Администрации городского округа </a:t>
            </a:r>
          </a:p>
          <a:p>
            <a:pPr algn="ctr"/>
            <a:r>
              <a:rPr lang="ru-RU" sz="3200" kern="0" spc="-100" dirty="0" err="1" smtClean="0">
                <a:solidFill>
                  <a:srgbClr val="2559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itchFamily="2" charset="0"/>
                <a:ea typeface="Roboto" pitchFamily="2" charset="0"/>
                <a:cs typeface="Arial" pitchFamily="34" charset="0"/>
              </a:rPr>
              <a:t>Горенкова</a:t>
            </a:r>
            <a:r>
              <a:rPr lang="ru-RU" sz="3200" kern="0" spc="-100" dirty="0" smtClean="0">
                <a:solidFill>
                  <a:srgbClr val="2559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itchFamily="2" charset="0"/>
                <a:ea typeface="Roboto" pitchFamily="2" charset="0"/>
                <a:cs typeface="Arial" pitchFamily="34" charset="0"/>
              </a:rPr>
              <a:t> Владимира Владимировича</a:t>
            </a:r>
          </a:p>
          <a:p>
            <a:pPr algn="ctr"/>
            <a:endParaRPr lang="ru-RU" sz="3200" kern="0" spc="-100" dirty="0">
              <a:solidFill>
                <a:srgbClr val="2559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itchFamily="2" charset="0"/>
              <a:ea typeface="Roboto" pitchFamily="2" charset="0"/>
              <a:cs typeface="Arial" pitchFamily="34" charset="0"/>
            </a:endParaRPr>
          </a:p>
          <a:p>
            <a:pPr algn="ctr"/>
            <a:r>
              <a:rPr lang="ru-RU" sz="3200" kern="0" spc="-100" dirty="0" smtClean="0">
                <a:solidFill>
                  <a:srgbClr val="2559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itchFamily="2" charset="0"/>
                <a:ea typeface="Roboto" pitchFamily="2" charset="0"/>
                <a:cs typeface="Arial" pitchFamily="34" charset="0"/>
              </a:rPr>
              <a:t>25 февраля 2025 г.</a:t>
            </a:r>
            <a:endParaRPr lang="ru-RU" sz="3200" kern="0" spc="-100" dirty="0">
              <a:solidFill>
                <a:srgbClr val="2559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itchFamily="2" charset="0"/>
              <a:ea typeface="Roboto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92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2282" t="24100" r="31494" b="10101"/>
          <a:stretch/>
        </p:blipFill>
        <p:spPr>
          <a:xfrm>
            <a:off x="1375024" y="2619450"/>
            <a:ext cx="8065996" cy="82413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8032" y="2619450"/>
            <a:ext cx="7719391" cy="824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40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4984" y="2403426"/>
            <a:ext cx="188660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Итоги проведения общественных обсуждений по выбору общественных территорий для включения в бюллетень при проведении онлайн голосования в 2025 году, проводимое в период с 10.02.2025 по 21.02.2025 года на территории муниципального образования Каменск-Уральский городской округ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353214"/>
              </p:ext>
            </p:extLst>
          </p:nvPr>
        </p:nvGraphicFramePr>
        <p:xfrm>
          <a:off x="427018" y="5833589"/>
          <a:ext cx="19442162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0113"/>
                <a:gridCol w="16742018"/>
                <a:gridCol w="177003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1.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Благоустройство общественной территории «Соборная площадь»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155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2.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Благоустройство общественной территории в п. Ленинский «Парк Солнечный» 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154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3.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Благоустройство общественной территории пешеходной аллеи по ул. Строителей и сквера возле школы № 5 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106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4.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Благоустройство общественной территории Театра Драмы 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104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5.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Благоустройство сквера между жилыми домами № 97, 101 по ул. Каменская (бульвар Славского) 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rgbClr val="2860A4"/>
                          </a:solidFill>
                        </a:rPr>
                        <a:t>47</a:t>
                      </a:r>
                      <a:endParaRPr lang="ru-RU" sz="2800" dirty="0">
                        <a:solidFill>
                          <a:srgbClr val="2860A4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767512" y="4779690"/>
            <a:ext cx="90075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3333CC"/>
                </a:solidFill>
              </a:rPr>
              <a:t>ВСЕГО приняло участие 519 жителей города</a:t>
            </a:r>
            <a:endParaRPr lang="ru-RU" b="1" dirty="0">
              <a:solidFill>
                <a:srgbClr val="3333CC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193" y="9100170"/>
            <a:ext cx="19514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2860A4"/>
                </a:solidFill>
              </a:rPr>
              <a:t>145 жителей предложили </a:t>
            </a:r>
            <a:r>
              <a:rPr lang="ru-RU" sz="3200" b="1" dirty="0" smtClean="0">
                <a:solidFill>
                  <a:srgbClr val="2860A4"/>
                </a:solidFill>
              </a:rPr>
              <a:t>включить </a:t>
            </a:r>
            <a:r>
              <a:rPr lang="ru-RU" sz="3200" b="1" dirty="0">
                <a:solidFill>
                  <a:srgbClr val="2860A4"/>
                </a:solidFill>
              </a:rPr>
              <a:t>в перечень для голосования новую территорию – </a:t>
            </a:r>
            <a:endParaRPr lang="ru-RU" sz="3200" b="1" dirty="0" smtClean="0">
              <a:solidFill>
                <a:srgbClr val="2860A4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2860A4"/>
                </a:solidFill>
              </a:rPr>
              <a:t>«</a:t>
            </a:r>
            <a:r>
              <a:rPr lang="ru-RU" sz="3200" b="1" dirty="0">
                <a:solidFill>
                  <a:srgbClr val="2860A4"/>
                </a:solidFill>
              </a:rPr>
              <a:t>Берег чемпионов» (территория берега реки Исеть от пешеходного моста до лодочной станции «Салют»)</a:t>
            </a:r>
          </a:p>
        </p:txBody>
      </p:sp>
    </p:spTree>
    <p:extLst>
      <p:ext uri="{BB962C8B-B14F-4D97-AF65-F5344CB8AC3E}">
        <p14:creationId xmlns:p14="http://schemas.microsoft.com/office/powerpoint/2010/main" val="2509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772507"/>
              </p:ext>
            </p:extLst>
          </p:nvPr>
        </p:nvGraphicFramePr>
        <p:xfrm>
          <a:off x="1591048" y="3123509"/>
          <a:ext cx="16849871" cy="7848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6530"/>
                <a:gridCol w="14599315"/>
                <a:gridCol w="1534026"/>
              </a:tblGrid>
              <a:tr h="401238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Сквер у дома по ул. Алюминиевая 84,86 (бывший "Орион")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Улица Прокопьева у дома 6 напротив магазина Магнит: поставить скамейки,  дорожки,  освещение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Детская площадка на пересечении улиц Машинистов и Новая, п.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Хозспособ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Зона вдоль железной дороги от </a:t>
                      </a:r>
                      <a:r>
                        <a:rPr lang="ru-RU" sz="16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 «Салют»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</a:t>
                      </a:r>
                      <a:r>
                        <a:rPr lang="ru-RU" sz="16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стадиона «Энергетик»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Бульвар Комсомольский рядом со школой 34 (от ул. Каменская до ул. Октябрьская)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 вокруг Детского Культурного Центра парк за зданием и площадь перед главным фасадом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 около ДК УАЗа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Проезд между домами ул. Октябрьская 30 и ул. Строителей 23		</a:t>
                      </a: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границах квартала Алюминиевая – Строителей –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Исетская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Октябрьская.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Сквер в районе коттеджного поселка «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Синара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Сквер между детскими садами № № 78 и 79 по ул. Каменская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626591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 у так называемого "Торговый центр" по ул. Каменская-Челябинская. Там такой бардак и разруха да ещё в центре Красногорского района это надо видеть. Бардак привносит уличная торговля.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Улица Челябинская от ул. Октябрьской до ул. Каменской и от ул. Каменской до ул. Алюминиевая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CCCC"/>
                    </a:solidFill>
                  </a:tcPr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Аллея за торговым центром "Октябрьский"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Майская поляна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 пруда "7 ключей" (за ул. </a:t>
                      </a:r>
                      <a:r>
                        <a:rPr lang="ru-RU" sz="16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Кунавина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 возле памятника Ленину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Территория возле памятника «Пушка»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0123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Неиндентифицированные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территории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567712" y="2331418"/>
            <a:ext cx="48359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2860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Предложения граждан</a:t>
            </a:r>
            <a:endParaRPr lang="ru-RU" b="1" dirty="0">
              <a:solidFill>
                <a:srgbClr val="2860A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3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95304" y="2115394"/>
            <a:ext cx="1226169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Реализация мероприятий муниципальной программы</a:t>
            </a:r>
          </a:p>
          <a:p>
            <a:pPr algn="ctr"/>
            <a:r>
              <a:rPr lang="ru-RU" b="1" dirty="0" smtClean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«Формирование современной городской среды </a:t>
            </a:r>
          </a:p>
          <a:p>
            <a:pPr algn="ctr"/>
            <a:r>
              <a:rPr lang="ru-RU" b="1" dirty="0" smtClean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на территории Каменск-Уральского городского округа</a:t>
            </a:r>
          </a:p>
          <a:p>
            <a:pPr algn="ctr"/>
            <a:r>
              <a:rPr lang="ru-RU" b="1" dirty="0" smtClean="0">
                <a:solidFill>
                  <a:schemeClr val="accent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на 2017-2030 годы» в 2025 году</a:t>
            </a:r>
            <a:endParaRPr lang="ru-RU" b="1" dirty="0">
              <a:solidFill>
                <a:schemeClr val="accent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2896" y="4923706"/>
            <a:ext cx="1994621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Объекты благоустройства: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Благоустройство общественной территории «Аллея Славы»</a:t>
            </a: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Благоустройство дворовой территории МКД № 66 по проспекту Победы, № 36, 38, 40 по ул. Карла Маркса</a:t>
            </a:r>
          </a:p>
          <a:p>
            <a:pPr algn="just"/>
            <a:endParaRPr lang="ru-RU" sz="2800" dirty="0" smtClean="0">
              <a:solidFill>
                <a:srgbClr val="3333C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just"/>
            <a:r>
              <a:rPr lang="ru-RU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В 2025году предусмотрено финансирование в сумме </a:t>
            </a:r>
            <a:r>
              <a:rPr lang="ru-RU" b="1" dirty="0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90,24 млн. рублей</a:t>
            </a:r>
            <a:r>
              <a:rPr lang="ru-RU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, из них: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71,43 млн. рублей </a:t>
            </a: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на общественные территории (</a:t>
            </a:r>
            <a:r>
              <a:rPr lang="ru-RU" sz="2800" dirty="0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50,00 млн. руб</a:t>
            </a: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.-областной бюджет; </a:t>
            </a:r>
            <a:r>
              <a:rPr lang="ru-RU" sz="2800" dirty="0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21,43 </a:t>
            </a:r>
            <a:r>
              <a:rPr lang="ru-RU" sz="2800" dirty="0" err="1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млн.руб</a:t>
            </a: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.-местный бюджет; 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18,81 млн. рублей</a:t>
            </a: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на дворовые территории (</a:t>
            </a:r>
            <a:r>
              <a:rPr lang="ru-RU" sz="2800" dirty="0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10,54 млн. руб</a:t>
            </a: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.-областной бюджет; </a:t>
            </a:r>
            <a:r>
              <a:rPr lang="ru-RU" sz="2800" dirty="0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4,52 </a:t>
            </a:r>
            <a:r>
              <a:rPr lang="ru-RU" sz="2800" dirty="0" err="1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млн.руб</a:t>
            </a: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.-местный бюджет;                 </a:t>
            </a:r>
            <a:r>
              <a:rPr lang="ru-RU" sz="2800" dirty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     </a:t>
            </a:r>
          </a:p>
          <a:p>
            <a:pPr algn="just"/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    </a:t>
            </a:r>
            <a:r>
              <a:rPr lang="ru-RU" sz="2800" dirty="0" smtClean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3,76</a:t>
            </a: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800" dirty="0" err="1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млн.руб</a:t>
            </a:r>
            <a:r>
              <a:rPr lang="ru-RU" sz="2800" dirty="0" smtClean="0">
                <a:solidFill>
                  <a:srgbClr val="3333C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.-средства собственников)</a:t>
            </a:r>
            <a:endParaRPr lang="ru-RU" sz="2800" dirty="0">
              <a:solidFill>
                <a:srgbClr val="3333C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57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75424" y="5283746"/>
            <a:ext cx="102971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solidFill>
                  <a:srgbClr val="2559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itchFamily="2" charset="0"/>
                <a:ea typeface="Roboto" pitchFamily="2" charset="0"/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66945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3827</TotalTime>
  <Words>579</Words>
  <Application>Microsoft Office PowerPoint</Application>
  <PresentationFormat>Произвольный</PresentationFormat>
  <Paragraphs>102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Igor</dc:creator>
  <cp:lastModifiedBy>kna</cp:lastModifiedBy>
  <cp:revision>100</cp:revision>
  <dcterms:created xsi:type="dcterms:W3CDTF">2024-02-20T05:56:23Z</dcterms:created>
  <dcterms:modified xsi:type="dcterms:W3CDTF">2025-02-26T07:26:26Z</dcterms:modified>
</cp:coreProperties>
</file>