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58" r:id="rId3"/>
    <p:sldId id="257" r:id="rId4"/>
    <p:sldId id="260" r:id="rId5"/>
    <p:sldId id="259" r:id="rId6"/>
    <p:sldId id="273" r:id="rId7"/>
    <p:sldId id="274" r:id="rId8"/>
    <p:sldId id="275" r:id="rId9"/>
    <p:sldId id="262" r:id="rId10"/>
    <p:sldId id="278" r:id="rId11"/>
    <p:sldId id="264" r:id="rId12"/>
    <p:sldId id="265" r:id="rId13"/>
    <p:sldId id="276" r:id="rId14"/>
    <p:sldId id="266" r:id="rId15"/>
    <p:sldId id="269" r:id="rId16"/>
    <p:sldId id="270" r:id="rId17"/>
    <p:sldId id="277" r:id="rId18"/>
    <p:sldId id="268" r:id="rId19"/>
    <p:sldId id="279" r:id="rId20"/>
    <p:sldId id="271" r:id="rId21"/>
    <p:sldId id="280" r:id="rId22"/>
    <p:sldId id="272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5C37A-C4E6-47B3-8F59-DDE0C91DAD6A}" type="datetimeFigureOut">
              <a:rPr lang="ru-RU" smtClean="0"/>
              <a:pPr/>
              <a:t>26.11.2024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2790A-83FE-4E20-920D-DCB0EF4442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5C37A-C4E6-47B3-8F59-DDE0C91DAD6A}" type="datetimeFigureOut">
              <a:rPr lang="ru-RU" smtClean="0"/>
              <a:pPr/>
              <a:t>26.11.2024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2790A-83FE-4E20-920D-DCB0EF4442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5C37A-C4E6-47B3-8F59-DDE0C91DAD6A}" type="datetimeFigureOut">
              <a:rPr lang="ru-RU" smtClean="0"/>
              <a:pPr/>
              <a:t>26.11.2024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2790A-83FE-4E20-920D-DCB0EF4442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5C37A-C4E6-47B3-8F59-DDE0C91DAD6A}" type="datetimeFigureOut">
              <a:rPr lang="ru-RU" smtClean="0"/>
              <a:pPr/>
              <a:t>26.11.2024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2790A-83FE-4E20-920D-DCB0EF4442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5C37A-C4E6-47B3-8F59-DDE0C91DAD6A}" type="datetimeFigureOut">
              <a:rPr lang="ru-RU" smtClean="0"/>
              <a:pPr/>
              <a:t>26.11.2024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2790A-83FE-4E20-920D-DCB0EF4442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5C37A-C4E6-47B3-8F59-DDE0C91DAD6A}" type="datetimeFigureOut">
              <a:rPr lang="ru-RU" smtClean="0"/>
              <a:pPr/>
              <a:t>26.11.2024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2790A-83FE-4E20-920D-DCB0EF4442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5C37A-C4E6-47B3-8F59-DDE0C91DAD6A}" type="datetimeFigureOut">
              <a:rPr lang="ru-RU" smtClean="0"/>
              <a:pPr/>
              <a:t>26.11.2024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2790A-83FE-4E20-920D-DCB0EF4442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5C37A-C4E6-47B3-8F59-DDE0C91DAD6A}" type="datetimeFigureOut">
              <a:rPr lang="ru-RU" smtClean="0"/>
              <a:pPr/>
              <a:t>26.11.2024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2790A-83FE-4E20-920D-DCB0EF4442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5C37A-C4E6-47B3-8F59-DDE0C91DAD6A}" type="datetimeFigureOut">
              <a:rPr lang="ru-RU" smtClean="0"/>
              <a:pPr/>
              <a:t>26.11.2024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282790A-83FE-4E20-920D-DCB0EF44426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5C37A-C4E6-47B3-8F59-DDE0C91DAD6A}" type="datetimeFigureOut">
              <a:rPr lang="ru-RU" smtClean="0"/>
              <a:pPr/>
              <a:t>26.11.2024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2790A-83FE-4E20-920D-DCB0EF4442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5C37A-C4E6-47B3-8F59-DDE0C91DAD6A}" type="datetimeFigureOut">
              <a:rPr lang="ru-RU" smtClean="0"/>
              <a:pPr/>
              <a:t>26.11.2024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2790A-83FE-4E20-920D-DCB0EF4442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0A5C37A-C4E6-47B3-8F59-DDE0C91DAD6A}" type="datetimeFigureOut">
              <a:rPr lang="ru-RU" smtClean="0"/>
              <a:pPr/>
              <a:t>26.11.2024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282790A-83FE-4E20-920D-DCB0EF44426E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8101042" cy="3429024"/>
          </a:xfrm>
        </p:spPr>
        <p:txBody>
          <a:bodyPr>
            <a:noAutofit/>
          </a:bodyPr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«О работе Государственного </a:t>
            </a:r>
            <a:r>
              <a:rPr lang="ru-RU" sz="3600" dirty="0">
                <a:solidFill>
                  <a:schemeClr val="tx1"/>
                </a:solidFill>
              </a:rPr>
              <a:t>фонда поддержки участников специальной военной операции «Защитники Отечества</a:t>
            </a:r>
            <a:r>
              <a:rPr lang="ru-RU" sz="3600" dirty="0" smtClean="0">
                <a:solidFill>
                  <a:schemeClr val="tx1"/>
                </a:solidFill>
              </a:rPr>
              <a:t>»</a:t>
            </a:r>
            <a:br>
              <a:rPr lang="ru-RU" sz="3600" dirty="0" smtClean="0">
                <a:solidFill>
                  <a:schemeClr val="tx1"/>
                </a:solidFill>
              </a:rPr>
            </a:br>
            <a:r>
              <a:rPr lang="ru-RU" sz="3600" dirty="0" smtClean="0">
                <a:solidFill>
                  <a:schemeClr val="tx1"/>
                </a:solidFill>
              </a:rPr>
              <a:t>(на территории Каменск-Уральского городского округа)»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214950"/>
            <a:ext cx="6400800" cy="1143008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pPr algn="ctr"/>
            <a:r>
              <a:rPr lang="ru-RU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26 ноября 2024</a:t>
            </a:r>
            <a:endParaRPr lang="ru-RU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26" name="AutoShape 2" descr="https://zaschitniki-otechestva.ru/wp-content/uploads/gosfond-zashhitniki-otechestv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C:\Users\Gavriluk\Downloads\gosfond-zashhitniki-otechestva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14290"/>
            <a:ext cx="2571768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Users\Gavriluk\Downloads\Coat_of_arms_of_Kamensk-Uralsky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00958" y="214290"/>
            <a:ext cx="1190620" cy="189010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2071678"/>
            <a:ext cx="8429684" cy="271464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dirty="0" smtClean="0">
                <a:solidFill>
                  <a:schemeClr val="tx1"/>
                </a:solidFill>
              </a:rPr>
              <a:t>В числе основных целей и задач фонда – комплексное сопровождение </a:t>
            </a:r>
            <a:br>
              <a:rPr lang="ru-RU" sz="4000" dirty="0" smtClean="0">
                <a:solidFill>
                  <a:schemeClr val="tx1"/>
                </a:solidFill>
              </a:rPr>
            </a:br>
            <a:r>
              <a:rPr lang="ru-RU" sz="4000" dirty="0" smtClean="0">
                <a:solidFill>
                  <a:schemeClr val="tx1"/>
                </a:solidFill>
              </a:rPr>
              <a:t>ветеранов специальной </a:t>
            </a:r>
            <a:br>
              <a:rPr lang="ru-RU" sz="4000" dirty="0" smtClean="0">
                <a:solidFill>
                  <a:schemeClr val="tx1"/>
                </a:solidFill>
              </a:rPr>
            </a:br>
            <a:r>
              <a:rPr lang="ru-RU" sz="4000" dirty="0" smtClean="0">
                <a:solidFill>
                  <a:schemeClr val="tx1"/>
                </a:solidFill>
              </a:rPr>
              <a:t>военной операции и членов семей погибших. 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1026" name="AutoShape 2" descr="https://zaschitniki-otechestva.ru/wp-content/uploads/gosfond-zashhitniki-otechestv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C:\Users\Gavriluk\Downloads\gosfond-zashhitniki-otechestva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14290"/>
            <a:ext cx="2571768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Users\Gavriluk\Downloads\Coat_of_arms_of_Kamensk-Uralsky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3834" y="142852"/>
            <a:ext cx="1047744" cy="16632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643051"/>
            <a:ext cx="7772400" cy="4286279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Целевая аудитория фонда:</a:t>
            </a:r>
            <a:br>
              <a:rPr lang="ru-RU" sz="2800" dirty="0" smtClean="0">
                <a:solidFill>
                  <a:schemeClr val="tx1"/>
                </a:solidFill>
              </a:rPr>
            </a:br>
            <a:r>
              <a:rPr lang="ru-RU" sz="2800" dirty="0" smtClean="0">
                <a:solidFill>
                  <a:schemeClr val="tx1"/>
                </a:solidFill>
              </a:rPr>
              <a:t>- уволенные с военной службы ветераны боевых действий, принимавшие участие в СВО;</a:t>
            </a:r>
            <a:br>
              <a:rPr lang="ru-RU" sz="2800" dirty="0" smtClean="0">
                <a:solidFill>
                  <a:schemeClr val="tx1"/>
                </a:solidFill>
              </a:rPr>
            </a:br>
            <a:r>
              <a:rPr lang="ru-RU" sz="2800" dirty="0" smtClean="0">
                <a:solidFill>
                  <a:schemeClr val="tx1"/>
                </a:solidFill>
              </a:rPr>
              <a:t>- участники добровольческих формирований; </a:t>
            </a:r>
            <a:br>
              <a:rPr lang="ru-RU" sz="2800" dirty="0" smtClean="0">
                <a:solidFill>
                  <a:schemeClr val="tx1"/>
                </a:solidFill>
              </a:rPr>
            </a:br>
            <a:r>
              <a:rPr lang="ru-RU" sz="2800" dirty="0" smtClean="0">
                <a:solidFill>
                  <a:schemeClr val="tx1"/>
                </a:solidFill>
              </a:rPr>
              <a:t>- участники частных военных компаний, содействующих выполнению задач СВО;</a:t>
            </a:r>
            <a:br>
              <a:rPr lang="ru-RU" sz="2800" dirty="0" smtClean="0">
                <a:solidFill>
                  <a:schemeClr val="tx1"/>
                </a:solidFill>
              </a:rPr>
            </a:br>
            <a:r>
              <a:rPr lang="ru-RU" sz="2800" dirty="0" smtClean="0">
                <a:solidFill>
                  <a:schemeClr val="tx1"/>
                </a:solidFill>
              </a:rPr>
              <a:t>- семьи вышеперечисленных лиц, если те погибли при выполнении боевых задач, умерли после увольнения с военной службы от увечий или заболеваний полученных в ходе СВО. 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1026" name="AutoShape 2" descr="https://zaschitniki-otechestva.ru/wp-content/uploads/gosfond-zashhitniki-otechestv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C:\Users\Gavriluk\Downloads\gosfond-zashhitniki-otechestva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14290"/>
            <a:ext cx="2571768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Gavriluk\Downloads\Coat_of_arms_of_Kamensk-Uralsky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3834" y="142852"/>
            <a:ext cx="1047744" cy="16632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857364"/>
            <a:ext cx="8029604" cy="4214842"/>
          </a:xfrm>
        </p:spPr>
        <p:txBody>
          <a:bodyPr>
            <a:normAutofit fontScale="90000"/>
          </a:bodyPr>
          <a:lstStyle/>
          <a:p>
            <a:pPr algn="l"/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3100" dirty="0" smtClean="0">
                <a:solidFill>
                  <a:schemeClr val="tx1"/>
                </a:solidFill>
              </a:rPr>
              <a:t>Виды помощи:</a:t>
            </a:r>
            <a:r>
              <a:rPr lang="ru-RU" sz="2700" dirty="0" smtClean="0">
                <a:solidFill>
                  <a:schemeClr val="tx1"/>
                </a:solidFill>
              </a:rPr>
              <a:t/>
            </a:r>
            <a:br>
              <a:rPr lang="ru-RU" sz="2700" dirty="0" smtClean="0">
                <a:solidFill>
                  <a:schemeClr val="tx1"/>
                </a:solidFill>
              </a:rPr>
            </a:br>
            <a:r>
              <a:rPr lang="ru-RU" sz="2900" dirty="0" smtClean="0">
                <a:solidFill>
                  <a:schemeClr val="tx1"/>
                </a:solidFill>
              </a:rPr>
              <a:t>- в получении дополнительного образования, переобучении;</a:t>
            </a:r>
            <a:br>
              <a:rPr lang="ru-RU" sz="2900" dirty="0" smtClean="0">
                <a:solidFill>
                  <a:schemeClr val="tx1"/>
                </a:solidFill>
              </a:rPr>
            </a:br>
            <a:r>
              <a:rPr lang="ru-RU" sz="2900" dirty="0" smtClean="0">
                <a:solidFill>
                  <a:schemeClr val="tx1"/>
                </a:solidFill>
              </a:rPr>
              <a:t>- в трудоустройстве; </a:t>
            </a:r>
            <a:br>
              <a:rPr lang="ru-RU" sz="2900" dirty="0" smtClean="0">
                <a:solidFill>
                  <a:schemeClr val="tx1"/>
                </a:solidFill>
              </a:rPr>
            </a:br>
            <a:r>
              <a:rPr lang="ru-RU" sz="2900" dirty="0" smtClean="0">
                <a:solidFill>
                  <a:schemeClr val="tx1"/>
                </a:solidFill>
              </a:rPr>
              <a:t>- в социальной адаптации;</a:t>
            </a:r>
            <a:br>
              <a:rPr lang="ru-RU" sz="2900" dirty="0" smtClean="0">
                <a:solidFill>
                  <a:schemeClr val="tx1"/>
                </a:solidFill>
              </a:rPr>
            </a:br>
            <a:r>
              <a:rPr lang="ru-RU" sz="2900" dirty="0" smtClean="0">
                <a:solidFill>
                  <a:schemeClr val="tx1"/>
                </a:solidFill>
              </a:rPr>
              <a:t>- в получении других мер социальной поддержки;	</a:t>
            </a:r>
            <a:br>
              <a:rPr lang="ru-RU" sz="2900" dirty="0" smtClean="0">
                <a:solidFill>
                  <a:schemeClr val="tx1"/>
                </a:solidFill>
              </a:rPr>
            </a:br>
            <a:r>
              <a:rPr lang="ru-RU" sz="2900" dirty="0" smtClean="0">
                <a:solidFill>
                  <a:schemeClr val="tx1"/>
                </a:solidFill>
              </a:rPr>
              <a:t>- в получении необходимых лекарств, медицинских изделий и технических средств реабилитации; </a:t>
            </a:r>
            <a:br>
              <a:rPr lang="ru-RU" sz="2900" dirty="0" smtClean="0">
                <a:solidFill>
                  <a:schemeClr val="tx1"/>
                </a:solidFill>
              </a:rPr>
            </a:br>
            <a:r>
              <a:rPr lang="ru-RU" sz="2900" dirty="0" smtClean="0">
                <a:solidFill>
                  <a:schemeClr val="tx1"/>
                </a:solidFill>
              </a:rPr>
              <a:t>- в прохождении санаторно-курортного лечения. 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800" dirty="0"/>
          </a:p>
        </p:txBody>
      </p:sp>
      <p:sp>
        <p:nvSpPr>
          <p:cNvPr id="1026" name="AutoShape 2" descr="https://zaschitniki-otechestva.ru/wp-content/uploads/gosfond-zashhitniki-otechestv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C:\Users\Gavriluk\Downloads\gosfond-zashhitniki-otechestva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14290"/>
            <a:ext cx="2571768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Gavriluk\Downloads\Coat_of_arms_of_Kamensk-Uralsky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3834" y="142852"/>
            <a:ext cx="1047744" cy="16632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643051"/>
            <a:ext cx="8029604" cy="4429155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/>
              <a:t>Инвалидам СВО в случае необходимости организуется надомный уход и адаптация жилых помещений под их индивидуальные нужды. </a:t>
            </a:r>
            <a:r>
              <a:rPr lang="ru-RU" sz="3200" dirty="0" smtClean="0"/>
              <a:t>	</a:t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26" name="AutoShape 2" descr="https://zaschitniki-otechestva.ru/wp-content/uploads/gosfond-zashhitniki-otechestv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C:\Users\Gavriluk\Downloads\gosfond-zashhitniki-otechestva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14290"/>
            <a:ext cx="2571768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Gavriluk\Downloads\Coat_of_arms_of_Kamensk-Uralsky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86710" y="214290"/>
            <a:ext cx="1047744" cy="16632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00175"/>
            <a:ext cx="8029604" cy="4000527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4400" dirty="0" smtClean="0">
                <a:solidFill>
                  <a:schemeClr val="tx1"/>
                </a:solidFill>
              </a:rPr>
              <a:t>Ещё одно направление работы фонда – помощь в оформлении документов и </a:t>
            </a:r>
            <a:r>
              <a:rPr lang="ru-RU" sz="4400" dirty="0" smtClean="0">
                <a:solidFill>
                  <a:schemeClr val="tx1"/>
                </a:solidFill>
              </a:rPr>
              <a:t>присвоении статуса </a:t>
            </a:r>
            <a:r>
              <a:rPr lang="ru-RU" sz="4400" dirty="0" smtClean="0">
                <a:solidFill>
                  <a:schemeClr val="tx1"/>
                </a:solidFill>
              </a:rPr>
              <a:t>ветерана боевых действий.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1026" name="AutoShape 2" descr="https://zaschitniki-otechestva.ru/wp-content/uploads/gosfond-zashhitniki-otechestv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C:\Users\Gavriluk\Downloads\gosfond-zashhitniki-otechestva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14290"/>
            <a:ext cx="2571768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Gavriluk\Downloads\Coat_of_arms_of_Kamensk-Uralsky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3834" y="142852"/>
            <a:ext cx="1047744" cy="16632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429264"/>
            <a:ext cx="8029604" cy="1000132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Торжественное вручение удостоверений </a:t>
            </a:r>
            <a:br>
              <a:rPr lang="ru-RU" sz="2800" dirty="0" smtClean="0">
                <a:solidFill>
                  <a:schemeClr val="tx1"/>
                </a:solidFill>
              </a:rPr>
            </a:br>
            <a:r>
              <a:rPr lang="ru-RU" sz="2800" dirty="0" smtClean="0">
                <a:solidFill>
                  <a:schemeClr val="tx1"/>
                </a:solidFill>
              </a:rPr>
              <a:t>«Ветеран боевых действий» 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1026" name="AutoShape 2" descr="https://zaschitniki-otechestva.ru/wp-content/uploads/gosfond-zashhitniki-otechestv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C:\Users\Gavriluk\Downloads\gosfond-zashhitniki-otechestva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14290"/>
            <a:ext cx="2571768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AutoShape 2" descr="blob:https://web.telegram.org/e4358639-eda2-446d-af71-9443ece5254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 descr="C:\Users\Gavriluk\Downloads\538674745052350818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1643049"/>
            <a:ext cx="6929486" cy="3857653"/>
          </a:xfrm>
          <a:prstGeom prst="rect">
            <a:avLst/>
          </a:prstGeom>
          <a:noFill/>
        </p:spPr>
      </p:pic>
      <p:pic>
        <p:nvPicPr>
          <p:cNvPr id="8" name="Picture 2" descr="C:\Users\Gavriluk\Downloads\Coat_of_arms_of_Kamensk-Uralsky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9586" y="0"/>
            <a:ext cx="1047744" cy="16632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429264"/>
            <a:ext cx="8029604" cy="1143008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Торжественное вручение удостоверений </a:t>
            </a:r>
            <a:br>
              <a:rPr lang="ru-RU" sz="2800" dirty="0" smtClean="0">
                <a:solidFill>
                  <a:schemeClr val="tx1"/>
                </a:solidFill>
              </a:rPr>
            </a:br>
            <a:r>
              <a:rPr lang="ru-RU" sz="2800" dirty="0" smtClean="0">
                <a:solidFill>
                  <a:schemeClr val="tx1"/>
                </a:solidFill>
              </a:rPr>
              <a:t>«Ветеран боевых действий» 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1026" name="AutoShape 2" descr="https://zaschitniki-otechestva.ru/wp-content/uploads/gosfond-zashhitniki-otechestv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C:\Users\Gavriluk\Downloads\gosfond-zashhitniki-otechestva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14290"/>
            <a:ext cx="2571768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AutoShape 2" descr="blob:https://web.telegram.org/e4358639-eda2-446d-af71-9443ece5254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9698" name="Picture 2" descr="C:\Users\Gavriluk\Downloads\538674745052350818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785926"/>
            <a:ext cx="5080037" cy="2857520"/>
          </a:xfrm>
          <a:prstGeom prst="rect">
            <a:avLst/>
          </a:prstGeom>
          <a:noFill/>
        </p:spPr>
      </p:pic>
      <p:pic>
        <p:nvPicPr>
          <p:cNvPr id="29699" name="Picture 3" descr="C:\Users\Gavriluk\Downloads\538663057587344968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1934" y="2357430"/>
            <a:ext cx="4893597" cy="3261124"/>
          </a:xfrm>
          <a:prstGeom prst="rect">
            <a:avLst/>
          </a:prstGeom>
          <a:noFill/>
        </p:spPr>
      </p:pic>
      <p:pic>
        <p:nvPicPr>
          <p:cNvPr id="9" name="Picture 2" descr="C:\Users\Gavriluk\Downloads\Coat_of_arms_of_Kamensk-Uralsky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8148" y="214290"/>
            <a:ext cx="1047744" cy="16632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643051"/>
            <a:ext cx="8029604" cy="4429155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Одна из задач фонда «Защитники Отечества» – вовлечение героев в работу с детьми и молодежью, их патриотическое воспитание.</a:t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26" name="AutoShape 2" descr="https://zaschitniki-otechestva.ru/wp-content/uploads/gosfond-zashhitniki-otechestv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C:\Users\Gavriluk\Downloads\gosfond-zashhitniki-otechestva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14290"/>
            <a:ext cx="2571768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Gavriluk\Downloads\0999a737-0565-446d-bce7-ad598cbb1a4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3786190"/>
            <a:ext cx="3143272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Gavriluk\Downloads\5328061343808478197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3786190"/>
            <a:ext cx="3429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Users\Gavriluk\Downloads\Coat_of_arms_of_Kamensk-Uralsky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8148" y="142852"/>
            <a:ext cx="1047744" cy="16632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571744"/>
            <a:ext cx="8029604" cy="150019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 smtClean="0"/>
              <a:t>«Диалоги с героями»</a:t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26" name="AutoShape 2" descr="https://zaschitniki-otechestva.ru/wp-content/uploads/gosfond-zashhitniki-otechestv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C:\Users\Gavriluk\Downloads\gosfond-zashhitniki-otechestva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14290"/>
            <a:ext cx="2571768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0" name="Picture 2" descr="C:\Users\Gavriluk\Desktop\545401994848251896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2000240"/>
            <a:ext cx="3161132" cy="4214842"/>
          </a:xfrm>
          <a:prstGeom prst="rect">
            <a:avLst/>
          </a:prstGeom>
          <a:noFill/>
        </p:spPr>
      </p:pic>
      <p:pic>
        <p:nvPicPr>
          <p:cNvPr id="32771" name="Picture 3" descr="C:\Users\Gavriluk\Desktop\545836624063770598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0496" y="2143116"/>
            <a:ext cx="4762533" cy="3571900"/>
          </a:xfrm>
          <a:prstGeom prst="rect">
            <a:avLst/>
          </a:prstGeom>
          <a:noFill/>
        </p:spPr>
      </p:pic>
      <p:pic>
        <p:nvPicPr>
          <p:cNvPr id="8" name="Picture 2" descr="C:\Users\Gavriluk\Downloads\Coat_of_arms_of_Kamensk-Uralsky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43834" y="142852"/>
            <a:ext cx="1047744" cy="16632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https://zaschitniki-otechestva.ru/wp-content/uploads/gosfond-zashhitniki-otechestv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C:\Users\Gavriluk\Downloads\gosfond-zashhitniki-otechestva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14290"/>
            <a:ext cx="2571768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Gavriluk\Downloads\532806134380847819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2571744"/>
            <a:ext cx="3929090" cy="2956026"/>
          </a:xfrm>
          <a:prstGeom prst="rect">
            <a:avLst/>
          </a:prstGeom>
          <a:noFill/>
        </p:spPr>
      </p:pic>
      <p:pic>
        <p:nvPicPr>
          <p:cNvPr id="1027" name="Picture 3" descr="C:\Users\Gavriluk\Downloads\537066570139788390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1571612"/>
            <a:ext cx="3571882" cy="4762509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4071934" y="5929330"/>
            <a:ext cx="46434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Участие членов семей погибших героев СВО в Дне флага</a:t>
            </a:r>
            <a:endParaRPr lang="ru-RU" sz="20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571472" y="1714488"/>
            <a:ext cx="40005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Участие бойцов в патриотических мероприятиях</a:t>
            </a:r>
            <a:endParaRPr lang="ru-RU" sz="2000" b="1" dirty="0"/>
          </a:p>
        </p:txBody>
      </p:sp>
      <p:pic>
        <p:nvPicPr>
          <p:cNvPr id="11" name="Picture 2" descr="C:\Users\Gavriluk\Downloads\Coat_of_arms_of_Kamensk-Uralsky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86710" y="0"/>
            <a:ext cx="1047744" cy="16632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https://zaschitniki-otechestva.ru/wp-content/uploads/gosfond-zashhitniki-otechestv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C:\Users\Gavriluk\Downloads\gosfond-zashhitniki-otechestva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14290"/>
            <a:ext cx="2571768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714348" y="5929330"/>
            <a:ext cx="82868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smtClean="0"/>
              <a:t>Участие членов семей погибших героев СВО в патриотических мероприятиях</a:t>
            </a:r>
            <a:endParaRPr lang="ru-RU" sz="2200" b="1" dirty="0"/>
          </a:p>
        </p:txBody>
      </p:sp>
      <p:pic>
        <p:nvPicPr>
          <p:cNvPr id="2050" name="Picture 2" descr="C:\Users\Gavriluk\Downloads\3769db66-495f-4546-9626-32c0a73624b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1571612"/>
            <a:ext cx="5786478" cy="4339859"/>
          </a:xfrm>
          <a:prstGeom prst="rect">
            <a:avLst/>
          </a:prstGeom>
          <a:noFill/>
        </p:spPr>
      </p:pic>
      <p:pic>
        <p:nvPicPr>
          <p:cNvPr id="7" name="Picture 2" descr="C:\Users\Gavriluk\Downloads\Coat_of_arms_of_Kamensk-Uralsky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43834" y="142852"/>
            <a:ext cx="1047744" cy="16632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https://zaschitniki-otechestva.ru/wp-content/uploads/gosfond-zashhitniki-otechestv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C:\Users\Gavriluk\Downloads\gosfond-zashhitniki-otechestva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14290"/>
            <a:ext cx="2571768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714348" y="5214950"/>
            <a:ext cx="82868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b="1" dirty="0" smtClean="0"/>
              <a:t>В преддверии празднования Дня семьи любви и верности члены семей погибших героев посетили Городской краеведческий музей. </a:t>
            </a:r>
            <a:endParaRPr lang="ru-RU" sz="2200" b="1" dirty="0"/>
          </a:p>
        </p:txBody>
      </p:sp>
      <p:pic>
        <p:nvPicPr>
          <p:cNvPr id="3074" name="Picture 2" descr="C:\Users\Gavriluk\Downloads\521777030308887752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643050"/>
            <a:ext cx="3929090" cy="3929090"/>
          </a:xfrm>
          <a:prstGeom prst="rect">
            <a:avLst/>
          </a:prstGeom>
          <a:noFill/>
        </p:spPr>
      </p:pic>
      <p:pic>
        <p:nvPicPr>
          <p:cNvPr id="3075" name="Picture 3" descr="C:\Users\Gavriluk\Downloads\521777030308887753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1643050"/>
            <a:ext cx="4000528" cy="4000528"/>
          </a:xfrm>
          <a:prstGeom prst="rect">
            <a:avLst/>
          </a:prstGeom>
          <a:noFill/>
        </p:spPr>
      </p:pic>
      <p:pic>
        <p:nvPicPr>
          <p:cNvPr id="8" name="Picture 2" descr="C:\Users\Gavriluk\Downloads\Coat_of_arms_of_Kamensk-Uralsky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8148" y="0"/>
            <a:ext cx="989992" cy="15716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https://zaschitniki-otechestva.ru/wp-content/uploads/gosfond-zashhitniki-otechestv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C:\Users\Gavriluk\Downloads\gosfond-zashhitniki-otechestva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14290"/>
            <a:ext cx="2571768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714348" y="5214950"/>
            <a:ext cx="8286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Посещение музея 26 октября</a:t>
            </a:r>
            <a:endParaRPr lang="ru-RU" sz="2200" b="1" dirty="0"/>
          </a:p>
        </p:txBody>
      </p:sp>
      <p:pic>
        <p:nvPicPr>
          <p:cNvPr id="2" name="Picture 2" descr="C:\Users\Gavriluk\Desktop\525385839642632972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7" y="1714488"/>
            <a:ext cx="4953035" cy="3714776"/>
          </a:xfrm>
          <a:prstGeom prst="rect">
            <a:avLst/>
          </a:prstGeom>
          <a:noFill/>
        </p:spPr>
      </p:pic>
      <p:pic>
        <p:nvPicPr>
          <p:cNvPr id="1027" name="Picture 3" descr="C:\Users\Gavriluk\Desktop\525385839642632972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5008" y="1571612"/>
            <a:ext cx="3000396" cy="4000527"/>
          </a:xfrm>
          <a:prstGeom prst="rect">
            <a:avLst/>
          </a:prstGeom>
          <a:noFill/>
        </p:spPr>
      </p:pic>
      <p:pic>
        <p:nvPicPr>
          <p:cNvPr id="8" name="Picture 2" descr="C:\Users\Gavriluk\Downloads\Coat_of_arms_of_Kamensk-Uralsky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8148" y="0"/>
            <a:ext cx="1047744" cy="16632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https://zaschitniki-otechestva.ru/wp-content/uploads/gosfond-zashhitniki-otechestv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C:\Users\Gavriluk\Downloads\gosfond-zashhitniki-otechestva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14290"/>
            <a:ext cx="2571768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714348" y="5214950"/>
            <a:ext cx="828680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2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28596" y="5429264"/>
            <a:ext cx="82868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/>
              <a:t>Семейный праздник, посвященный  Дню знаний </a:t>
            </a:r>
          </a:p>
          <a:p>
            <a:pPr algn="ctr"/>
            <a:r>
              <a:rPr lang="ru-RU" sz="2000" b="1" dirty="0" smtClean="0"/>
              <a:t>для детей героев СВО и семей ветеранов боевых  действий - "</a:t>
            </a:r>
            <a:r>
              <a:rPr lang="ru-RU" sz="2000" b="1" dirty="0" err="1" smtClean="0"/>
              <a:t>КЛАССное</a:t>
            </a:r>
            <a:r>
              <a:rPr lang="ru-RU" sz="2000" b="1" dirty="0" smtClean="0"/>
              <a:t> путешествие в страну знаний". </a:t>
            </a:r>
            <a:endParaRPr lang="ru-RU" sz="2000" b="1" dirty="0"/>
          </a:p>
        </p:txBody>
      </p:sp>
      <p:sp>
        <p:nvSpPr>
          <p:cNvPr id="2" name="AutoShape 2" descr="blob:https://web.telegram.org/8b32bc33-307e-4925-bc70-66340ca7b82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 descr="C:\Users\Gavriluk\Downloads\53819861099087108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214290"/>
            <a:ext cx="2196701" cy="2928934"/>
          </a:xfrm>
          <a:prstGeom prst="rect">
            <a:avLst/>
          </a:prstGeom>
          <a:noFill/>
        </p:spPr>
      </p:pic>
      <p:pic>
        <p:nvPicPr>
          <p:cNvPr id="24578" name="Picture 2" descr="C:\Users\Gavriluk\Downloads\538456023413305371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1714488"/>
            <a:ext cx="4826034" cy="2714644"/>
          </a:xfrm>
          <a:prstGeom prst="rect">
            <a:avLst/>
          </a:prstGeom>
          <a:noFill/>
        </p:spPr>
      </p:pic>
      <p:pic>
        <p:nvPicPr>
          <p:cNvPr id="24579" name="Picture 3" descr="C:\Users\Gavriluk\Downloads\538456023413305372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29190" y="3214686"/>
            <a:ext cx="3683026" cy="2071702"/>
          </a:xfrm>
          <a:prstGeom prst="rect">
            <a:avLst/>
          </a:prstGeom>
          <a:noFill/>
        </p:spPr>
      </p:pic>
      <p:pic>
        <p:nvPicPr>
          <p:cNvPr id="11" name="Picture 2" descr="C:\Users\Gavriluk\Downloads\Coat_of_arms_of_Kamensk-Uralsky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58148" y="214290"/>
            <a:ext cx="1047744" cy="16632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https://zaschitniki-otechestva.ru/wp-content/uploads/gosfond-zashhitniki-otechestv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C:\Users\Gavriluk\Downloads\gosfond-zashhitniki-otechestva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14290"/>
            <a:ext cx="2571768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714348" y="5214950"/>
            <a:ext cx="828680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200" b="1" dirty="0"/>
          </a:p>
        </p:txBody>
      </p:sp>
      <p:sp>
        <p:nvSpPr>
          <p:cNvPr id="2" name="AutoShape 2" descr="blob:https://web.telegram.org/8b32bc33-307e-4925-bc70-66340ca7b82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rot="10800000" flipV="1">
            <a:off x="357158" y="5581893"/>
            <a:ext cx="53578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/>
              <a:t>Участие членов семей погибших героев СВО в патриотических мероприятиях</a:t>
            </a:r>
            <a:endParaRPr lang="ru-RU" sz="2000" b="1" dirty="0"/>
          </a:p>
        </p:txBody>
      </p:sp>
      <p:pic>
        <p:nvPicPr>
          <p:cNvPr id="25602" name="Picture 2" descr="C:\Users\Gavriluk\Downloads\538198610990871081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2" y="500042"/>
            <a:ext cx="2928958" cy="3905277"/>
          </a:xfrm>
          <a:prstGeom prst="rect">
            <a:avLst/>
          </a:prstGeom>
          <a:noFill/>
        </p:spPr>
      </p:pic>
      <p:pic>
        <p:nvPicPr>
          <p:cNvPr id="25603" name="Picture 3" descr="C:\Users\Gavriluk\Downloads\538456023413305375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00100" y="1785926"/>
            <a:ext cx="2839661" cy="3786214"/>
          </a:xfrm>
          <a:prstGeom prst="rect">
            <a:avLst/>
          </a:prstGeom>
          <a:noFill/>
        </p:spPr>
      </p:pic>
      <p:pic>
        <p:nvPicPr>
          <p:cNvPr id="25604" name="Picture 4" descr="C:\Users\Gavriluk\Downloads\538456023413305376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29322" y="3071810"/>
            <a:ext cx="2571768" cy="3429024"/>
          </a:xfrm>
          <a:prstGeom prst="rect">
            <a:avLst/>
          </a:prstGeom>
          <a:noFill/>
        </p:spPr>
      </p:pic>
      <p:pic>
        <p:nvPicPr>
          <p:cNvPr id="12" name="Picture 2" descr="C:\Users\Gavriluk\Downloads\Coat_of_arms_of_Kamensk-Uralsky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43834" y="142852"/>
            <a:ext cx="1047744" cy="16632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https://zaschitniki-otechestva.ru/wp-content/uploads/gosfond-zashhitniki-otechestv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C:\Users\Gavriluk\Downloads\gosfond-zashhitniki-otechestva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14290"/>
            <a:ext cx="2571768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714348" y="5214950"/>
            <a:ext cx="828680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200" b="1" dirty="0"/>
          </a:p>
        </p:txBody>
      </p:sp>
      <p:sp>
        <p:nvSpPr>
          <p:cNvPr id="2" name="AutoShape 2" descr="blob:https://web.telegram.org/8b32bc33-307e-4925-bc70-66340ca7b82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rot="10800000" flipV="1">
            <a:off x="357158" y="5581893"/>
            <a:ext cx="53578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/>
              <a:t>Участие членов семей погибших героев СВО в патриотических мероприятиях</a:t>
            </a:r>
            <a:endParaRPr lang="ru-RU" sz="2000" b="1" dirty="0"/>
          </a:p>
        </p:txBody>
      </p:sp>
      <p:sp>
        <p:nvSpPr>
          <p:cNvPr id="2050" name="AutoShape 2" descr="blob:https://web.telegram.org/1f38ebdf-ab81-4132-9123-bfed46c4482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2" name="AutoShape 4" descr="blob:https://web.telegram.org/1f38ebdf-ab81-4132-9123-bfed46c4482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4" name="AutoShape 6" descr="blob:https://web.telegram.org/1f38ebdf-ab81-4132-9123-bfed46c4482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5" name="Picture 7" descr="C:\Users\Gavriluk\Desktop\52786179723547039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714488"/>
            <a:ext cx="4516826" cy="3214710"/>
          </a:xfrm>
          <a:prstGeom prst="rect">
            <a:avLst/>
          </a:prstGeom>
          <a:noFill/>
        </p:spPr>
      </p:pic>
      <p:pic>
        <p:nvPicPr>
          <p:cNvPr id="2056" name="Picture 8" descr="C:\Users\Gavriluk\Desktop\527861797235470341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6314" y="2428868"/>
            <a:ext cx="4214810" cy="3161107"/>
          </a:xfrm>
          <a:prstGeom prst="rect">
            <a:avLst/>
          </a:prstGeom>
          <a:noFill/>
        </p:spPr>
      </p:pic>
      <p:pic>
        <p:nvPicPr>
          <p:cNvPr id="13" name="Picture 2" descr="C:\Users\Gavriluk\Downloads\Coat_of_arms_of_Kamensk-Uralsky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43834" y="142852"/>
            <a:ext cx="1047744" cy="16632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https://zaschitniki-otechestva.ru/wp-content/uploads/gosfond-zashhitniki-otechestv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C:\Users\Gavriluk\Downloads\gosfond-zashhitniki-otechestva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14290"/>
            <a:ext cx="2571768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714348" y="5214950"/>
            <a:ext cx="828680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2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57158" y="1643050"/>
            <a:ext cx="828680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Одним из важных направлений работы фонда «Защитники Отечества» является помощь в обучении, переобучении и трудоустройстве участников спецоперации и членов их семей. Для этого мы активно сотрудничаем с Центром занятости: направляем  к ним бойцов для оказания услуг по трудоустройству и переобучению. </a:t>
            </a:r>
          </a:p>
          <a:p>
            <a:pPr algn="ctr"/>
            <a:r>
              <a:rPr lang="ru-RU" sz="2400" b="1" dirty="0" smtClean="0"/>
              <a:t>По состоянию на 01.11.2024 года через Центр занятости прошли переобучение 3  участника СВО, </a:t>
            </a:r>
          </a:p>
          <a:p>
            <a:pPr algn="ctr"/>
            <a:r>
              <a:rPr lang="ru-RU" sz="2400" b="1" dirty="0" smtClean="0"/>
              <a:t>7 бойцов трудоустроились, 3 стали </a:t>
            </a:r>
            <a:r>
              <a:rPr lang="ru-RU" sz="2400" b="1" dirty="0" err="1" smtClean="0"/>
              <a:t>самозанятыми</a:t>
            </a:r>
            <a:r>
              <a:rPr lang="ru-RU" sz="2400" b="1" dirty="0" smtClean="0"/>
              <a:t>, </a:t>
            </a:r>
          </a:p>
          <a:p>
            <a:pPr algn="ctr"/>
            <a:r>
              <a:rPr lang="ru-RU" sz="2400" b="1" dirty="0" smtClean="0"/>
              <a:t>1 - открыл своё ИП. </a:t>
            </a:r>
            <a:endParaRPr lang="ru-RU" sz="2400" b="1" dirty="0"/>
          </a:p>
        </p:txBody>
      </p:sp>
      <p:sp>
        <p:nvSpPr>
          <p:cNvPr id="2" name="AutoShape 2" descr="blob:https://web.telegram.org/8b32bc33-307e-4925-bc70-66340ca7b82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Picture 2" descr="C:\Users\Gavriluk\Downloads\Coat_of_arms_of_Kamensk-Uralsky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86710" y="0"/>
            <a:ext cx="1047744" cy="16632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https://zaschitniki-otechestva.ru/wp-content/uploads/gosfond-zashhitniki-otechestv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C:\Users\Gavriluk\Downloads\gosfond-zashhitniki-otechestva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14290"/>
            <a:ext cx="2571768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714348" y="5214950"/>
            <a:ext cx="828680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2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57158" y="1643050"/>
            <a:ext cx="828680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dirty="0" smtClean="0"/>
          </a:p>
          <a:p>
            <a:pPr algn="ctr"/>
            <a:r>
              <a:rPr lang="ru-RU" sz="2800" b="1" dirty="0" smtClean="0"/>
              <a:t>12 сентября </a:t>
            </a:r>
            <a:r>
              <a:rPr lang="ru-RU" sz="2800" dirty="0" smtClean="0"/>
              <a:t>– общественная палата</a:t>
            </a:r>
          </a:p>
          <a:p>
            <a:pPr algn="ctr"/>
            <a:endParaRPr lang="ru-RU" sz="2800" b="1" dirty="0" smtClean="0"/>
          </a:p>
          <a:p>
            <a:pPr algn="ctr"/>
            <a:r>
              <a:rPr lang="ru-RU" sz="2800" b="1" dirty="0" smtClean="0"/>
              <a:t>5 ноября </a:t>
            </a:r>
            <a:r>
              <a:rPr lang="ru-RU" sz="2800" dirty="0" smtClean="0"/>
              <a:t>– трехсторонняя комиссия  по  урегулированию социально-трудовых отношений</a:t>
            </a:r>
          </a:p>
          <a:p>
            <a:pPr algn="ctr"/>
            <a:endParaRPr lang="ru-RU" sz="2800" b="1" dirty="0" smtClean="0"/>
          </a:p>
          <a:p>
            <a:pPr algn="ctr"/>
            <a:r>
              <a:rPr lang="ru-RU" sz="2800" b="1" dirty="0" smtClean="0"/>
              <a:t>19 ноября </a:t>
            </a:r>
            <a:r>
              <a:rPr lang="ru-RU" sz="2800" dirty="0" smtClean="0"/>
              <a:t>- семинар о мерах социальной поддержки участников СВО и членов их семей.</a:t>
            </a:r>
            <a:endParaRPr lang="ru-RU" sz="2800" b="1" dirty="0" smtClean="0"/>
          </a:p>
        </p:txBody>
      </p:sp>
      <p:sp>
        <p:nvSpPr>
          <p:cNvPr id="2" name="AutoShape 2" descr="blob:https://web.telegram.org/8b32bc33-307e-4925-bc70-66340ca7b82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Picture 2" descr="C:\Users\Gavriluk\Downloads\Coat_of_arms_of_Kamensk-Uralsky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86710" y="0"/>
            <a:ext cx="1047744" cy="16632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https://zaschitniki-otechestva.ru/wp-content/uploads/gosfond-zashhitniki-otechestv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C:\Users\Gavriluk\Downloads\gosfond-zashhitniki-otechestva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14290"/>
            <a:ext cx="2571768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714348" y="5214950"/>
            <a:ext cx="828680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200" b="1" dirty="0"/>
          </a:p>
        </p:txBody>
      </p:sp>
      <p:sp>
        <p:nvSpPr>
          <p:cNvPr id="2" name="AutoShape 2" descr="blob:https://web.telegram.org/8b32bc33-307e-4925-bc70-66340ca7b82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Picture 2" descr="C:\Users\Gavriluk\Downloads\Coat_of_arms_of_Kamensk-Uralsky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3834" y="142852"/>
            <a:ext cx="1047744" cy="1663294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642910" y="2071678"/>
            <a:ext cx="7786742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dirty="0" smtClean="0"/>
              <a:t>Из нецелевой аудитории (действующие военнослужащие и члены их семей) наибольшее количество обращений - это поиски без вести отсутствующих бойцов, а так же содействие возвращению бойцов из зоны боевых действий домой по различным причинам; гибель на СВО отца или брата; ухудшение состояния здоровья самого бойца и др. </a:t>
            </a:r>
          </a:p>
          <a:p>
            <a:pPr algn="ctr"/>
            <a:endParaRPr lang="ru-RU" sz="24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https://zaschitniki-otechestva.ru/wp-content/uploads/gosfond-zashhitniki-otechestv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C:\Users\Gavriluk\Downloads\gosfond-zashhitniki-otechestva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14290"/>
            <a:ext cx="2571768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714348" y="5214950"/>
            <a:ext cx="828680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2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57158" y="1643050"/>
            <a:ext cx="828680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Активное содействие в решении вопросов по обращениям помогают:  Администрации города и района, Управление по социальной политике города Каменска-Уральского и Каменского района, Военный комиссариат   города Каменска-Уральского и Каменского района, общественные ветеранские организации, Государственное юридическое бюро по Свердловской области, Прокуратуры города и области, отдел ФСБ, ОМС «Управление образования», Центр гуманитарной помощи "Забота" .</a:t>
            </a:r>
            <a:endParaRPr lang="ru-RU" sz="2400" b="1" dirty="0"/>
          </a:p>
        </p:txBody>
      </p:sp>
      <p:sp>
        <p:nvSpPr>
          <p:cNvPr id="2" name="AutoShape 2" descr="blob:https://web.telegram.org/8b32bc33-307e-4925-bc70-66340ca7b82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Picture 2" descr="C:\Users\Gavriluk\Downloads\Coat_of_arms_of_Kamensk-Uralsky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3834" y="142852"/>
            <a:ext cx="1047744" cy="16632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https://zaschitniki-otechestva.ru/wp-content/uploads/gosfond-zashhitniki-otechestv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C:\Users\Gavriluk\Downloads\gosfond-zashhitniki-otechestva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14290"/>
            <a:ext cx="2571768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714348" y="5214950"/>
            <a:ext cx="828680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2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57158" y="1643051"/>
            <a:ext cx="828680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dirty="0" smtClean="0"/>
          </a:p>
          <a:p>
            <a:pPr algn="ctr"/>
            <a:endParaRPr lang="ru-RU" sz="2400" b="1" dirty="0" smtClean="0"/>
          </a:p>
          <a:p>
            <a:pPr algn="ctr"/>
            <a:endParaRPr lang="ru-RU" sz="2400" b="1" dirty="0" smtClean="0"/>
          </a:p>
          <a:p>
            <a:pPr algn="ctr"/>
            <a:endParaRPr lang="ru-RU" sz="2400" b="1" dirty="0" smtClean="0"/>
          </a:p>
          <a:p>
            <a:pPr algn="ctr"/>
            <a:endParaRPr lang="ru-RU" sz="2400" b="1" dirty="0" smtClean="0"/>
          </a:p>
          <a:p>
            <a:pPr algn="ctr"/>
            <a:r>
              <a:rPr lang="ru-RU" sz="4000" b="1" dirty="0" smtClean="0"/>
              <a:t>СПАСИБО  ЗА   ВНИМАНИЕ!</a:t>
            </a:r>
            <a:endParaRPr lang="ru-RU" sz="4000" b="1" dirty="0"/>
          </a:p>
        </p:txBody>
      </p:sp>
      <p:sp>
        <p:nvSpPr>
          <p:cNvPr id="2" name="AutoShape 2" descr="blob:https://web.telegram.org/8b32bc33-307e-4925-bc70-66340ca7b82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3" name="Picture 1" descr="C:\Users\Gavriluk\Downloads\5386747450523508184 (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4214818"/>
            <a:ext cx="4000528" cy="2250296"/>
          </a:xfrm>
          <a:prstGeom prst="rect">
            <a:avLst/>
          </a:prstGeom>
          <a:noFill/>
        </p:spPr>
      </p:pic>
      <p:pic>
        <p:nvPicPr>
          <p:cNvPr id="3074" name="Picture 2" descr="C:\Users\Gavriluk\Downloads\538674745052350818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00364" y="714356"/>
            <a:ext cx="3643338" cy="2652805"/>
          </a:xfrm>
          <a:prstGeom prst="rect">
            <a:avLst/>
          </a:prstGeom>
          <a:noFill/>
        </p:spPr>
      </p:pic>
      <p:pic>
        <p:nvPicPr>
          <p:cNvPr id="3075" name="Picture 3" descr="C:\Users\Gavriluk\Downloads\5371044337124761617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3439" y="4214818"/>
            <a:ext cx="4000528" cy="2250297"/>
          </a:xfrm>
          <a:prstGeom prst="rect">
            <a:avLst/>
          </a:prstGeom>
          <a:noFill/>
        </p:spPr>
      </p:pic>
      <p:pic>
        <p:nvPicPr>
          <p:cNvPr id="11" name="Picture 2" descr="C:\Users\Gavriluk\Downloads\Coat_of_arms_of_Kamensk-Uralsky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43834" y="142852"/>
            <a:ext cx="1047744" cy="16632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336</TotalTime>
  <Words>367</Words>
  <Application>Microsoft Office PowerPoint</Application>
  <PresentationFormat>Экран (4:3)</PresentationFormat>
  <Paragraphs>47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Поток</vt:lpstr>
      <vt:lpstr>«О работе Государственного фонда поддержки участников специальной военной операции «Защитники Отечества» (на территории Каменск-Уральского городского округа)»</vt:lpstr>
      <vt:lpstr>В числе основных целей и задач фонда – комплексное сопровождение  ветеранов специальной  военной операции и членов семей погибших. </vt:lpstr>
      <vt:lpstr>Целевая аудитория фонда: - уволенные с военной службы ветераны боевых действий, принимавшие участие в СВО; - участники добровольческих формирований;  - участники частных военных компаний, содействующих выполнению задач СВО; - семьи вышеперечисленных лиц, если те погибли при выполнении боевых задач, умерли после увольнения с военной службы от увечий или заболеваний полученных в ходе СВО. </vt:lpstr>
      <vt:lpstr>    Виды помощи: - в получении дополнительного образования, переобучении; - в трудоустройстве;  - в социальной адаптации; - в получении других мер социальной поддержки;  - в получении необходимых лекарств, медицинских изделий и технических средств реабилитации;  - в прохождении санаторно-курортного лечения.  </vt:lpstr>
      <vt:lpstr>Инвалидам СВО в случае необходимости организуется надомный уход и адаптация жилых помещений под их индивидуальные нужды.    </vt:lpstr>
      <vt:lpstr> Ещё одно направление работы фонда – помощь в оформлении документов и присвоении статуса ветерана боевых действий.</vt:lpstr>
      <vt:lpstr>Торжественное вручение удостоверений  «Ветеран боевых действий» </vt:lpstr>
      <vt:lpstr>Торжественное вручение удостоверений  «Ветеран боевых действий» </vt:lpstr>
      <vt:lpstr>Одна из задач фонда «Защитники Отечества» – вовлечение героев в работу с детьми и молодежью, их патриотическое воспитание.     </vt:lpstr>
      <vt:lpstr>«Диалоги с героями»     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Gavriluk</dc:creator>
  <cp:lastModifiedBy>Gavriluk</cp:lastModifiedBy>
  <cp:revision>41</cp:revision>
  <dcterms:created xsi:type="dcterms:W3CDTF">2024-08-29T06:33:28Z</dcterms:created>
  <dcterms:modified xsi:type="dcterms:W3CDTF">2024-11-26T04:14:14Z</dcterms:modified>
</cp:coreProperties>
</file>