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71" r:id="rId2"/>
    <p:sldId id="276" r:id="rId3"/>
    <p:sldId id="272" r:id="rId4"/>
    <p:sldId id="274" r:id="rId5"/>
    <p:sldId id="277" r:id="rId6"/>
    <p:sldId id="273" r:id="rId7"/>
    <p:sldId id="262" r:id="rId8"/>
    <p:sldId id="268" r:id="rId9"/>
    <p:sldId id="265" r:id="rId10"/>
    <p:sldId id="269" r:id="rId11"/>
    <p:sldId id="267" r:id="rId12"/>
  </p:sldIdLst>
  <p:sldSz cx="13823950" cy="9036050"/>
  <p:notesSz cx="6858000" cy="9144000"/>
  <p:defaultTextStyle>
    <a:defPPr>
      <a:defRPr lang="ru-RU"/>
    </a:defPPr>
    <a:lvl1pPr marL="0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1pPr>
    <a:lvl2pPr marL="653110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2pPr>
    <a:lvl3pPr marL="1306220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3pPr>
    <a:lvl4pPr marL="1959331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4pPr>
    <a:lvl5pPr marL="2612441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5pPr>
    <a:lvl6pPr marL="3265551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6pPr>
    <a:lvl7pPr marL="3918661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7pPr>
    <a:lvl8pPr marL="4571771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8pPr>
    <a:lvl9pPr marL="5224882" algn="l" defTabSz="1306220" rtl="0" eaLnBrk="1" latinLnBrk="0" hangingPunct="1">
      <a:defRPr sz="257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46" userDrawn="1">
          <p15:clr>
            <a:srgbClr val="A4A3A4"/>
          </p15:clr>
        </p15:guide>
        <p15:guide id="2" pos="43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BF61"/>
    <a:srgbClr val="46AC8C"/>
    <a:srgbClr val="50B898"/>
    <a:srgbClr val="CF7E07"/>
    <a:srgbClr val="640000"/>
    <a:srgbClr val="DDD6EA"/>
    <a:srgbClr val="FF6600"/>
    <a:srgbClr val="FF0048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1020" y="180"/>
      </p:cViewPr>
      <p:guideLst>
        <p:guide orient="horz" pos="2846"/>
        <p:guide pos="43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1"/>
    <c:plotArea>
      <c:layout>
        <c:manualLayout>
          <c:layoutTarget val="inner"/>
          <c:xMode val="edge"/>
          <c:yMode val="edge"/>
          <c:x val="3.4100596760443377E-3"/>
          <c:y val="0.10177574835109124"/>
          <c:w val="0.9694148936170216"/>
          <c:h val="0.4705225773718940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объем доходов</c:v>
                </c:pt>
              </c:strCache>
            </c:strRef>
          </c:tx>
          <c:spPr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  <a:scene3d>
                <a:camera prst="orthographic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0-4BC7-4C83-BD12-0B5765976065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scene3d>
                <a:camera prst="orthographic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1-4BC7-4C83-BD12-0B5765976065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scene3d>
                <a:camera prst="orthographic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2-4BC7-4C83-BD12-0B5765976065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scene3d>
                <a:camera prst="orthographicFront"/>
                <a:lightRig rig="balanced" dir="t">
                  <a:rot lat="0" lon="0" rev="8700000"/>
                </a:lightRig>
              </a:scene3d>
              <a:sp3d>
                <a:bevelT w="190500" h="38100"/>
              </a:sp3d>
            </c:spPr>
            <c:extLst>
              <c:ext xmlns:c16="http://schemas.microsoft.com/office/drawing/2014/chart" uri="{C3380CC4-5D6E-409C-BE32-E72D297353CC}">
                <c16:uniqueId val="{00000003-4BC7-4C83-BD12-0B576597606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tx1"/>
                    </a:solidFill>
                    <a:latin typeface="+mn-lt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2024 год (первоначальный бюджет)</c:v>
                </c:pt>
                <c:pt idx="1">
                  <c:v>2025 год (проект)</c:v>
                </c:pt>
                <c:pt idx="2">
                  <c:v>2026 год (проект)</c:v>
                </c:pt>
                <c:pt idx="3">
                  <c:v>2027 год (проект)</c:v>
                </c:pt>
              </c:strCache>
            </c:strRef>
          </c:cat>
          <c:val>
            <c:numRef>
              <c:f>Sheet1!$B$2:$E$2</c:f>
              <c:numCache>
                <c:formatCode>#,##0.0</c:formatCode>
                <c:ptCount val="4"/>
                <c:pt idx="0">
                  <c:v>8712</c:v>
                </c:pt>
                <c:pt idx="1">
                  <c:v>9975.5</c:v>
                </c:pt>
                <c:pt idx="2">
                  <c:v>8745.1</c:v>
                </c:pt>
                <c:pt idx="3">
                  <c:v>9241.9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BC7-4C83-BD12-0B576597606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78368768"/>
        <c:axId val="78370304"/>
      </c:barChart>
      <c:catAx>
        <c:axId val="78368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txPr>
          <a:bodyPr rot="0" vert="horz"/>
          <a:lstStyle/>
          <a:p>
            <a:pPr>
              <a:defRPr sz="1671" b="1"/>
            </a:pPr>
            <a:endParaRPr lang="ru-RU"/>
          </a:p>
        </c:txPr>
        <c:crossAx val="78370304"/>
        <c:crossesAt val="0"/>
        <c:auto val="1"/>
        <c:lblAlgn val="ctr"/>
        <c:lblOffset val="100"/>
        <c:tickLblSkip val="1"/>
        <c:tickMarkSkip val="1"/>
        <c:noMultiLvlLbl val="0"/>
      </c:catAx>
      <c:valAx>
        <c:axId val="78370304"/>
        <c:scaling>
          <c:orientation val="minMax"/>
          <c:max val="10000"/>
        </c:scaling>
        <c:delete val="0"/>
        <c:axPos val="l"/>
        <c:numFmt formatCode="#,##0.0" sourceLinked="1"/>
        <c:majorTickMark val="none"/>
        <c:minorTickMark val="none"/>
        <c:tickLblPos val="none"/>
        <c:spPr>
          <a:ln>
            <a:noFill/>
          </a:ln>
        </c:spPr>
        <c:crossAx val="78368768"/>
        <c:crosses val="autoZero"/>
        <c:crossBetween val="between"/>
        <c:majorUnit val="5000"/>
      </c:valAx>
      <c:spPr>
        <a:noFill/>
        <a:ln w="1785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504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288791709500472E-2"/>
          <c:y val="2.7458045842336291E-2"/>
          <c:w val="0.53283170975382355"/>
          <c:h val="0.93756097560975549"/>
        </c:manualLayout>
      </c:layout>
      <c:pieChart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92D050"/>
            </a:solidFill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0" h="0"/>
            </a:sp3d>
          </c:spPr>
          <c:dPt>
            <c:idx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0-F9C3-47B7-A215-56F5312CD7BE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1-F9C3-47B7-A215-56F5312CD7BE}"/>
              </c:ext>
            </c:extLst>
          </c:dPt>
          <c:dPt>
            <c:idx val="2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2-F9C3-47B7-A215-56F5312CD7BE}"/>
              </c:ext>
            </c:extLst>
          </c:dPt>
          <c:dPt>
            <c:idx val="3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0" h="0"/>
              </a:sp3d>
            </c:spPr>
            <c:extLst>
              <c:ext xmlns:c16="http://schemas.microsoft.com/office/drawing/2014/chart" uri="{C3380CC4-5D6E-409C-BE32-E72D297353CC}">
                <c16:uniqueId val="{00000003-F9C3-47B7-A215-56F5312CD7BE}"/>
              </c:ext>
            </c:extLst>
          </c:dPt>
          <c:cat>
            <c:strRef>
              <c:f>Лист1!$A$2:$A$5</c:f>
              <c:strCache>
                <c:ptCount val="4"/>
                <c:pt idx="0">
                  <c:v>Субсидии</c:v>
                </c:pt>
                <c:pt idx="1">
                  <c:v>Иные межбюдж. трансферты</c:v>
                </c:pt>
                <c:pt idx="2">
                  <c:v>Субвенции</c:v>
                </c:pt>
                <c:pt idx="3">
                  <c:v>Дотации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789.9</c:v>
                </c:pt>
                <c:pt idx="1">
                  <c:v>60</c:v>
                </c:pt>
                <c:pt idx="2">
                  <c:v>3552.3</c:v>
                </c:pt>
                <c:pt idx="3">
                  <c:v>1463.3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9C3-47B7-A215-56F5312CD7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6"/>
      </c:pieChart>
      <c:spPr>
        <a:noFill/>
        <a:ln w="25398"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Образование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5466.1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4F-4B49-A0B3-EEF97B53684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Жилищно-коммунальное хозяйство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1557.2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04F-4B49-A0B3-EEF97B53684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Социальная политика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774.8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04F-4B49-A0B3-EEF97B53684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Физическая культура и спорт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719.7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04F-4B49-A0B3-EEF97B53684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Культура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618.20000000000005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04F-4B49-A0B3-EEF97B53684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Национальная экономика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485.2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04F-4B49-A0B3-EEF97B536841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Общегосударственные вопросы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Лист1!$H$2</c:f>
              <c:numCache>
                <c:formatCode>General</c:formatCode>
                <c:ptCount val="1"/>
                <c:pt idx="0">
                  <c:v>483.8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04F-4B49-A0B3-EEF97B536841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Национальная безопасность и правоохранительная деятельность</c:v>
                </c:pt>
              </c:strCache>
            </c:strRef>
          </c:tx>
          <c:spPr>
            <a:solidFill>
              <a:schemeClr val="accent2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Лист1!$I$2</c:f>
              <c:numCache>
                <c:formatCode>General</c:formatCode>
                <c:ptCount val="1"/>
                <c:pt idx="0">
                  <c:v>55.9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204F-4B49-A0B3-EEF97B536841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Средства массовой информации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Лист1!$J$2</c:f>
              <c:numCache>
                <c:formatCode>0.0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204F-4B49-A0B3-EEF97B536841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Охрана окружающей среды</c:v>
                </c:pt>
              </c:strCache>
            </c:strRef>
          </c:tx>
          <c:spPr>
            <a:solidFill>
              <a:schemeClr val="accent4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Лист1!$K$2</c:f>
              <c:numCache>
                <c:formatCode>0.0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204F-4B49-A0B3-EEF97B536841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Обслуживание муниципального долга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Лист1!$L$2</c:f>
              <c:numCache>
                <c:formatCode>0.0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04F-4B49-A0B3-EEF97B53684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93737728"/>
        <c:axId val="93739264"/>
      </c:barChart>
      <c:catAx>
        <c:axId val="937377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3739264"/>
        <c:crosses val="autoZero"/>
        <c:auto val="1"/>
        <c:lblAlgn val="ctr"/>
        <c:lblOffset val="100"/>
        <c:noMultiLvlLbl val="0"/>
      </c:catAx>
      <c:valAx>
        <c:axId val="937392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37377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7227321857320632"/>
          <c:y val="3.2578163467311141E-2"/>
          <c:w val="0.31885447590930444"/>
          <c:h val="0.9440258785926326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+mn-lt"/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86DD16-14FE-42DA-AA65-9C9B48CB87D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82A668-5933-4EED-8FCC-BF343DAE71BA}">
      <dgm:prSet phldrT="[Текст]" custT="1"/>
      <dgm:spPr>
        <a:solidFill>
          <a:srgbClr val="B6F8D1"/>
        </a:solidFill>
        <a:ln w="3175"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>
            <a:lnSpc>
              <a:spcPct val="100000"/>
            </a:lnSpc>
          </a:pPr>
          <a:r>
            <a:rPr lang="ru-RU" sz="1800" b="1" dirty="0" smtClean="0">
              <a:solidFill>
                <a:schemeClr val="tx1"/>
              </a:solidFill>
              <a:latin typeface="+mn-lt"/>
            </a:rPr>
            <a:t>2025 год                    </a:t>
          </a:r>
          <a:r>
            <a:rPr lang="ru-RU" sz="1600" dirty="0" smtClean="0">
              <a:solidFill>
                <a:schemeClr val="tx1"/>
              </a:solidFill>
              <a:latin typeface="+mn-lt"/>
            </a:rPr>
            <a:t>Всего                  собственных доходов</a:t>
          </a:r>
          <a:r>
            <a:rPr lang="ru-RU" sz="1800" dirty="0" smtClean="0">
              <a:solidFill>
                <a:schemeClr val="tx1"/>
              </a:solidFill>
              <a:latin typeface="+mn-lt"/>
            </a:rPr>
            <a:t>                              </a:t>
          </a:r>
          <a:r>
            <a:rPr lang="ru-RU" sz="1800" b="1" dirty="0" smtClean="0">
              <a:solidFill>
                <a:schemeClr val="tx1"/>
              </a:solidFill>
              <a:latin typeface="+mn-lt"/>
            </a:rPr>
            <a:t>3 181,9 </a:t>
          </a:r>
          <a:r>
            <a:rPr lang="ru-RU" sz="1800" dirty="0" smtClean="0">
              <a:solidFill>
                <a:schemeClr val="tx1"/>
              </a:solidFill>
              <a:latin typeface="+mn-lt"/>
            </a:rPr>
            <a:t>млн.руб.</a:t>
          </a:r>
          <a:endParaRPr lang="ru-RU" sz="1800" dirty="0">
            <a:solidFill>
              <a:schemeClr val="tx1"/>
            </a:solidFill>
            <a:latin typeface="+mn-lt"/>
          </a:endParaRPr>
        </a:p>
      </dgm:t>
    </dgm:pt>
    <dgm:pt modelId="{2086FB08-5D0A-401E-B918-9FD33E16CFE1}" type="parTrans" cxnId="{B2C18775-593E-487C-BA72-AFC4E933CAF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91A07C67-ECDF-4B63-BCD1-4F7C9C438CB7}" type="sibTrans" cxnId="{B2C18775-593E-487C-BA72-AFC4E933CAF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FB28F925-DDB6-4F01-8764-6B77AABC7C6E}" type="asst">
      <dgm:prSet phldrT="[Текст]"/>
      <dgm:spPr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Налоговые доходы                 </a:t>
          </a:r>
          <a:r>
            <a:rPr lang="ru-RU" b="1" dirty="0" smtClean="0">
              <a:solidFill>
                <a:schemeClr val="tx1"/>
              </a:solidFill>
              <a:latin typeface="+mn-lt"/>
            </a:rPr>
            <a:t>2 933,2 </a:t>
          </a:r>
          <a:r>
            <a:rPr lang="ru-RU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B38AA430-9529-4FC8-8D49-7D24DD7C95C0}" type="parTrans" cxnId="{00A194C6-0A4E-4F36-9604-CBD52DCFD36A}">
      <dgm:prSet/>
      <dgm:spPr/>
      <dgm:t>
        <a:bodyPr/>
        <a:lstStyle/>
        <a:p>
          <a:endParaRPr lang="ru-RU" dirty="0">
            <a:latin typeface="+mn-lt"/>
          </a:endParaRPr>
        </a:p>
      </dgm:t>
    </dgm:pt>
    <dgm:pt modelId="{5F7542C1-DC6A-4F74-AB16-A88FF0F4DAC1}" type="sibTrans" cxnId="{00A194C6-0A4E-4F36-9604-CBD52DCFD36A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D3ECA705-1A6E-4CC1-A71D-D97450420764}" type="asst">
      <dgm:prSet phldrT="[Текст]"/>
      <dgm:spPr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Неналоговые доходы                </a:t>
          </a:r>
          <a:r>
            <a:rPr lang="ru-RU" b="1" dirty="0" smtClean="0">
              <a:solidFill>
                <a:schemeClr val="tx1"/>
              </a:solidFill>
              <a:latin typeface="+mn-lt"/>
            </a:rPr>
            <a:t>248,7</a:t>
          </a:r>
          <a:r>
            <a:rPr lang="ru-RU" dirty="0" smtClean="0">
              <a:solidFill>
                <a:schemeClr val="tx1"/>
              </a:solidFill>
              <a:latin typeface="+mn-lt"/>
            </a:rPr>
            <a:t> млн. руб.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3A78351F-2B12-49AE-8330-41AD0CCB1568}" type="parTrans" cxnId="{3CF45BE3-0D04-425A-BD67-0F34F2C0FE3F}">
      <dgm:prSet/>
      <dgm:spPr/>
      <dgm:t>
        <a:bodyPr/>
        <a:lstStyle/>
        <a:p>
          <a:endParaRPr lang="ru-RU" dirty="0">
            <a:latin typeface="+mn-lt"/>
          </a:endParaRPr>
        </a:p>
      </dgm:t>
    </dgm:pt>
    <dgm:pt modelId="{1757429F-F65A-4E19-B4E8-4DAC3FE85493}" type="sibTrans" cxnId="{3CF45BE3-0D04-425A-BD67-0F34F2C0FE3F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6D226CE-15D3-4A50-ACD2-9207F7E825D3}" type="pres">
      <dgm:prSet presAssocID="{7886DD16-14FE-42DA-AA65-9C9B48CB87D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96EC7E5-32CB-4230-82CF-8135E7B1E092}" type="pres">
      <dgm:prSet presAssocID="{4C82A668-5933-4EED-8FCC-BF343DAE71BA}" presName="hierRoot1" presStyleCnt="0">
        <dgm:presLayoutVars>
          <dgm:hierBranch val="init"/>
        </dgm:presLayoutVars>
      </dgm:prSet>
      <dgm:spPr/>
    </dgm:pt>
    <dgm:pt modelId="{28C652D6-B7C7-411D-BB6E-8B2BB93E7B92}" type="pres">
      <dgm:prSet presAssocID="{4C82A668-5933-4EED-8FCC-BF343DAE71BA}" presName="rootComposite1" presStyleCnt="0"/>
      <dgm:spPr/>
    </dgm:pt>
    <dgm:pt modelId="{7D09A351-2E01-48A8-8B18-33B3307D674B}" type="pres">
      <dgm:prSet presAssocID="{4C82A668-5933-4EED-8FCC-BF343DAE71BA}" presName="rootText1" presStyleLbl="node0" presStyleIdx="0" presStyleCnt="1" custScaleX="134948" custScaleY="1794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581B15-887E-41A2-954C-D4554C4E09B1}" type="pres">
      <dgm:prSet presAssocID="{4C82A668-5933-4EED-8FCC-BF343DAE71B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B41F590-E50E-4BED-AE87-F9D1BBFFA16C}" type="pres">
      <dgm:prSet presAssocID="{4C82A668-5933-4EED-8FCC-BF343DAE71BA}" presName="hierChild2" presStyleCnt="0"/>
      <dgm:spPr/>
    </dgm:pt>
    <dgm:pt modelId="{F779C6C8-A285-4BE9-B69D-94973687DFA0}" type="pres">
      <dgm:prSet presAssocID="{4C82A668-5933-4EED-8FCC-BF343DAE71BA}" presName="hierChild3" presStyleCnt="0"/>
      <dgm:spPr/>
    </dgm:pt>
    <dgm:pt modelId="{5784441E-10E3-456D-86BC-952544F07AEA}" type="pres">
      <dgm:prSet presAssocID="{B38AA430-9529-4FC8-8D49-7D24DD7C95C0}" presName="Name111" presStyleLbl="parChTrans1D2" presStyleIdx="0" presStyleCnt="2"/>
      <dgm:spPr/>
      <dgm:t>
        <a:bodyPr/>
        <a:lstStyle/>
        <a:p>
          <a:endParaRPr lang="ru-RU"/>
        </a:p>
      </dgm:t>
    </dgm:pt>
    <dgm:pt modelId="{1D724149-DF2C-4789-AADE-F98A133F4F35}" type="pres">
      <dgm:prSet presAssocID="{FB28F925-DDB6-4F01-8764-6B77AABC7C6E}" presName="hierRoot3" presStyleCnt="0">
        <dgm:presLayoutVars>
          <dgm:hierBranch val="init"/>
        </dgm:presLayoutVars>
      </dgm:prSet>
      <dgm:spPr/>
    </dgm:pt>
    <dgm:pt modelId="{3251CEA0-5D2B-4B19-AFB2-111AA6178FC8}" type="pres">
      <dgm:prSet presAssocID="{FB28F925-DDB6-4F01-8764-6B77AABC7C6E}" presName="rootComposite3" presStyleCnt="0"/>
      <dgm:spPr/>
    </dgm:pt>
    <dgm:pt modelId="{EBD73950-D585-4C53-8B08-0956E64AD337}" type="pres">
      <dgm:prSet presAssocID="{FB28F925-DDB6-4F01-8764-6B77AABC7C6E}" presName="rootText3" presStyleLbl="asst1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C5D1DB-037D-4C5F-8DEB-F0EC761F4ED2}" type="pres">
      <dgm:prSet presAssocID="{FB28F925-DDB6-4F01-8764-6B77AABC7C6E}" presName="rootConnector3" presStyleLbl="asst1" presStyleIdx="0" presStyleCnt="2"/>
      <dgm:spPr/>
      <dgm:t>
        <a:bodyPr/>
        <a:lstStyle/>
        <a:p>
          <a:endParaRPr lang="ru-RU"/>
        </a:p>
      </dgm:t>
    </dgm:pt>
    <dgm:pt modelId="{C6B998CE-50F7-4A2C-AA03-0199EF929D7C}" type="pres">
      <dgm:prSet presAssocID="{FB28F925-DDB6-4F01-8764-6B77AABC7C6E}" presName="hierChild6" presStyleCnt="0"/>
      <dgm:spPr/>
    </dgm:pt>
    <dgm:pt modelId="{94FF045B-CB51-4020-A494-02A4AFDAF428}" type="pres">
      <dgm:prSet presAssocID="{FB28F925-DDB6-4F01-8764-6B77AABC7C6E}" presName="hierChild7" presStyleCnt="0"/>
      <dgm:spPr/>
    </dgm:pt>
    <dgm:pt modelId="{57226880-80DD-45C8-B638-024F3AED434A}" type="pres">
      <dgm:prSet presAssocID="{3A78351F-2B12-49AE-8330-41AD0CCB1568}" presName="Name111" presStyleLbl="parChTrans1D2" presStyleIdx="1" presStyleCnt="2"/>
      <dgm:spPr/>
      <dgm:t>
        <a:bodyPr/>
        <a:lstStyle/>
        <a:p>
          <a:endParaRPr lang="ru-RU"/>
        </a:p>
      </dgm:t>
    </dgm:pt>
    <dgm:pt modelId="{C032ED0D-C645-4527-9452-F3762FE441E5}" type="pres">
      <dgm:prSet presAssocID="{D3ECA705-1A6E-4CC1-A71D-D97450420764}" presName="hierRoot3" presStyleCnt="0">
        <dgm:presLayoutVars>
          <dgm:hierBranch val="init"/>
        </dgm:presLayoutVars>
      </dgm:prSet>
      <dgm:spPr/>
    </dgm:pt>
    <dgm:pt modelId="{7B8FE30F-18E9-4A81-BCED-35150B817CD3}" type="pres">
      <dgm:prSet presAssocID="{D3ECA705-1A6E-4CC1-A71D-D97450420764}" presName="rootComposite3" presStyleCnt="0"/>
      <dgm:spPr/>
    </dgm:pt>
    <dgm:pt modelId="{A442004B-22DD-4625-83AB-87ED0F5807DD}" type="pres">
      <dgm:prSet presAssocID="{D3ECA705-1A6E-4CC1-A71D-D97450420764}" presName="rootText3" presStyleLbl="asst1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F4D807-5A3C-4335-AA6E-0F41B734F13E}" type="pres">
      <dgm:prSet presAssocID="{D3ECA705-1A6E-4CC1-A71D-D97450420764}" presName="rootConnector3" presStyleLbl="asst1" presStyleIdx="1" presStyleCnt="2"/>
      <dgm:spPr/>
      <dgm:t>
        <a:bodyPr/>
        <a:lstStyle/>
        <a:p>
          <a:endParaRPr lang="ru-RU"/>
        </a:p>
      </dgm:t>
    </dgm:pt>
    <dgm:pt modelId="{E14AE88D-AC76-4B22-B193-DE01BD8F730D}" type="pres">
      <dgm:prSet presAssocID="{D3ECA705-1A6E-4CC1-A71D-D97450420764}" presName="hierChild6" presStyleCnt="0"/>
      <dgm:spPr/>
    </dgm:pt>
    <dgm:pt modelId="{668761D3-2E1D-4A0D-B2C6-42F9A0905254}" type="pres">
      <dgm:prSet presAssocID="{D3ECA705-1A6E-4CC1-A71D-D97450420764}" presName="hierChild7" presStyleCnt="0"/>
      <dgm:spPr/>
    </dgm:pt>
  </dgm:ptLst>
  <dgm:cxnLst>
    <dgm:cxn modelId="{DA9203B4-D696-45EA-80C3-F0D4B191E74B}" type="presOf" srcId="{FB28F925-DDB6-4F01-8764-6B77AABC7C6E}" destId="{EBD73950-D585-4C53-8B08-0956E64AD337}" srcOrd="0" destOrd="0" presId="urn:microsoft.com/office/officeart/2005/8/layout/orgChart1"/>
    <dgm:cxn modelId="{C6ACBD4E-695C-4901-A9CA-C009C2165C11}" type="presOf" srcId="{4C82A668-5933-4EED-8FCC-BF343DAE71BA}" destId="{DD581B15-887E-41A2-954C-D4554C4E09B1}" srcOrd="1" destOrd="0" presId="urn:microsoft.com/office/officeart/2005/8/layout/orgChart1"/>
    <dgm:cxn modelId="{B2C18775-593E-487C-BA72-AFC4E933CAF2}" srcId="{7886DD16-14FE-42DA-AA65-9C9B48CB87DF}" destId="{4C82A668-5933-4EED-8FCC-BF343DAE71BA}" srcOrd="0" destOrd="0" parTransId="{2086FB08-5D0A-401E-B918-9FD33E16CFE1}" sibTransId="{91A07C67-ECDF-4B63-BCD1-4F7C9C438CB7}"/>
    <dgm:cxn modelId="{2C52C8B5-4127-498C-8AFC-E57AF11159FA}" type="presOf" srcId="{4C82A668-5933-4EED-8FCC-BF343DAE71BA}" destId="{7D09A351-2E01-48A8-8B18-33B3307D674B}" srcOrd="0" destOrd="0" presId="urn:microsoft.com/office/officeart/2005/8/layout/orgChart1"/>
    <dgm:cxn modelId="{6CA38A24-B425-45BC-8242-77D9BAEE2404}" type="presOf" srcId="{D3ECA705-1A6E-4CC1-A71D-D97450420764}" destId="{A442004B-22DD-4625-83AB-87ED0F5807DD}" srcOrd="0" destOrd="0" presId="urn:microsoft.com/office/officeart/2005/8/layout/orgChart1"/>
    <dgm:cxn modelId="{09DD67E9-88CE-46FC-B491-47F2807A0372}" type="presOf" srcId="{B38AA430-9529-4FC8-8D49-7D24DD7C95C0}" destId="{5784441E-10E3-456D-86BC-952544F07AEA}" srcOrd="0" destOrd="0" presId="urn:microsoft.com/office/officeart/2005/8/layout/orgChart1"/>
    <dgm:cxn modelId="{3CF45BE3-0D04-425A-BD67-0F34F2C0FE3F}" srcId="{4C82A668-5933-4EED-8FCC-BF343DAE71BA}" destId="{D3ECA705-1A6E-4CC1-A71D-D97450420764}" srcOrd="1" destOrd="0" parTransId="{3A78351F-2B12-49AE-8330-41AD0CCB1568}" sibTransId="{1757429F-F65A-4E19-B4E8-4DAC3FE85493}"/>
    <dgm:cxn modelId="{8E06CB7D-257A-4B92-9B48-96AC3258CAA0}" type="presOf" srcId="{D3ECA705-1A6E-4CC1-A71D-D97450420764}" destId="{B9F4D807-5A3C-4335-AA6E-0F41B734F13E}" srcOrd="1" destOrd="0" presId="urn:microsoft.com/office/officeart/2005/8/layout/orgChart1"/>
    <dgm:cxn modelId="{00A194C6-0A4E-4F36-9604-CBD52DCFD36A}" srcId="{4C82A668-5933-4EED-8FCC-BF343DAE71BA}" destId="{FB28F925-DDB6-4F01-8764-6B77AABC7C6E}" srcOrd="0" destOrd="0" parTransId="{B38AA430-9529-4FC8-8D49-7D24DD7C95C0}" sibTransId="{5F7542C1-DC6A-4F74-AB16-A88FF0F4DAC1}"/>
    <dgm:cxn modelId="{F941FA9E-AF8E-4560-8BF7-D2B30B6C174D}" type="presOf" srcId="{3A78351F-2B12-49AE-8330-41AD0CCB1568}" destId="{57226880-80DD-45C8-B638-024F3AED434A}" srcOrd="0" destOrd="0" presId="urn:microsoft.com/office/officeart/2005/8/layout/orgChart1"/>
    <dgm:cxn modelId="{38309095-12B0-4CC7-946E-BF66ED955A28}" type="presOf" srcId="{FB28F925-DDB6-4F01-8764-6B77AABC7C6E}" destId="{2FC5D1DB-037D-4C5F-8DEB-F0EC761F4ED2}" srcOrd="1" destOrd="0" presId="urn:microsoft.com/office/officeart/2005/8/layout/orgChart1"/>
    <dgm:cxn modelId="{A9EC163F-75EB-47A5-B3E0-66D1B02915CD}" type="presOf" srcId="{7886DD16-14FE-42DA-AA65-9C9B48CB87DF}" destId="{66D226CE-15D3-4A50-ACD2-9207F7E825D3}" srcOrd="0" destOrd="0" presId="urn:microsoft.com/office/officeart/2005/8/layout/orgChart1"/>
    <dgm:cxn modelId="{679B9F45-F9AA-4050-BE84-6233A92E6073}" type="presParOf" srcId="{66D226CE-15D3-4A50-ACD2-9207F7E825D3}" destId="{796EC7E5-32CB-4230-82CF-8135E7B1E092}" srcOrd="0" destOrd="0" presId="urn:microsoft.com/office/officeart/2005/8/layout/orgChart1"/>
    <dgm:cxn modelId="{DF5EF35F-EA97-4DFB-9321-C2643F201D4D}" type="presParOf" srcId="{796EC7E5-32CB-4230-82CF-8135E7B1E092}" destId="{28C652D6-B7C7-411D-BB6E-8B2BB93E7B92}" srcOrd="0" destOrd="0" presId="urn:microsoft.com/office/officeart/2005/8/layout/orgChart1"/>
    <dgm:cxn modelId="{BF0184DC-AC96-4EA4-B818-14FC790C7C25}" type="presParOf" srcId="{28C652D6-B7C7-411D-BB6E-8B2BB93E7B92}" destId="{7D09A351-2E01-48A8-8B18-33B3307D674B}" srcOrd="0" destOrd="0" presId="urn:microsoft.com/office/officeart/2005/8/layout/orgChart1"/>
    <dgm:cxn modelId="{5F1A7C4A-AB1D-489F-A367-43625401D25C}" type="presParOf" srcId="{28C652D6-B7C7-411D-BB6E-8B2BB93E7B92}" destId="{DD581B15-887E-41A2-954C-D4554C4E09B1}" srcOrd="1" destOrd="0" presId="urn:microsoft.com/office/officeart/2005/8/layout/orgChart1"/>
    <dgm:cxn modelId="{2742E366-8880-4FD0-A13D-126B81B1F470}" type="presParOf" srcId="{796EC7E5-32CB-4230-82CF-8135E7B1E092}" destId="{EB41F590-E50E-4BED-AE87-F9D1BBFFA16C}" srcOrd="1" destOrd="0" presId="urn:microsoft.com/office/officeart/2005/8/layout/orgChart1"/>
    <dgm:cxn modelId="{90690303-E69D-445B-BAD7-525DFEFEA60A}" type="presParOf" srcId="{796EC7E5-32CB-4230-82CF-8135E7B1E092}" destId="{F779C6C8-A285-4BE9-B69D-94973687DFA0}" srcOrd="2" destOrd="0" presId="urn:microsoft.com/office/officeart/2005/8/layout/orgChart1"/>
    <dgm:cxn modelId="{F8B61AD4-A24D-4EB1-B9AB-39B029F14D93}" type="presParOf" srcId="{F779C6C8-A285-4BE9-B69D-94973687DFA0}" destId="{5784441E-10E3-456D-86BC-952544F07AEA}" srcOrd="0" destOrd="0" presId="urn:microsoft.com/office/officeart/2005/8/layout/orgChart1"/>
    <dgm:cxn modelId="{E824AF13-F8BF-4F1B-898B-BACCE48C8D5F}" type="presParOf" srcId="{F779C6C8-A285-4BE9-B69D-94973687DFA0}" destId="{1D724149-DF2C-4789-AADE-F98A133F4F35}" srcOrd="1" destOrd="0" presId="urn:microsoft.com/office/officeart/2005/8/layout/orgChart1"/>
    <dgm:cxn modelId="{EFF784E4-57D2-4FF7-9C18-5932D2D0632D}" type="presParOf" srcId="{1D724149-DF2C-4789-AADE-F98A133F4F35}" destId="{3251CEA0-5D2B-4B19-AFB2-111AA6178FC8}" srcOrd="0" destOrd="0" presId="urn:microsoft.com/office/officeart/2005/8/layout/orgChart1"/>
    <dgm:cxn modelId="{B2C8501D-B17A-4623-83EE-248276B8487A}" type="presParOf" srcId="{3251CEA0-5D2B-4B19-AFB2-111AA6178FC8}" destId="{EBD73950-D585-4C53-8B08-0956E64AD337}" srcOrd="0" destOrd="0" presId="urn:microsoft.com/office/officeart/2005/8/layout/orgChart1"/>
    <dgm:cxn modelId="{9EB36C45-465C-4023-A91C-0EE0AA522C8E}" type="presParOf" srcId="{3251CEA0-5D2B-4B19-AFB2-111AA6178FC8}" destId="{2FC5D1DB-037D-4C5F-8DEB-F0EC761F4ED2}" srcOrd="1" destOrd="0" presId="urn:microsoft.com/office/officeart/2005/8/layout/orgChart1"/>
    <dgm:cxn modelId="{AEB98B85-A0BA-4CD8-A648-B5C21DE972DE}" type="presParOf" srcId="{1D724149-DF2C-4789-AADE-F98A133F4F35}" destId="{C6B998CE-50F7-4A2C-AA03-0199EF929D7C}" srcOrd="1" destOrd="0" presId="urn:microsoft.com/office/officeart/2005/8/layout/orgChart1"/>
    <dgm:cxn modelId="{49BE7558-8226-4F1C-9000-31BBCA8B342D}" type="presParOf" srcId="{1D724149-DF2C-4789-AADE-F98A133F4F35}" destId="{94FF045B-CB51-4020-A494-02A4AFDAF428}" srcOrd="2" destOrd="0" presId="urn:microsoft.com/office/officeart/2005/8/layout/orgChart1"/>
    <dgm:cxn modelId="{A961F0CF-C518-491B-9D88-4C9E8238FD1A}" type="presParOf" srcId="{F779C6C8-A285-4BE9-B69D-94973687DFA0}" destId="{57226880-80DD-45C8-B638-024F3AED434A}" srcOrd="2" destOrd="0" presId="urn:microsoft.com/office/officeart/2005/8/layout/orgChart1"/>
    <dgm:cxn modelId="{D850DEC1-68C3-410F-8729-17541C447C10}" type="presParOf" srcId="{F779C6C8-A285-4BE9-B69D-94973687DFA0}" destId="{C032ED0D-C645-4527-9452-F3762FE441E5}" srcOrd="3" destOrd="0" presId="urn:microsoft.com/office/officeart/2005/8/layout/orgChart1"/>
    <dgm:cxn modelId="{98837631-F0DB-4041-91BB-CF0C4EB3B281}" type="presParOf" srcId="{C032ED0D-C645-4527-9452-F3762FE441E5}" destId="{7B8FE30F-18E9-4A81-BCED-35150B817CD3}" srcOrd="0" destOrd="0" presId="urn:microsoft.com/office/officeart/2005/8/layout/orgChart1"/>
    <dgm:cxn modelId="{0EC960E7-7140-44FD-8BE5-1F2B5D085AD2}" type="presParOf" srcId="{7B8FE30F-18E9-4A81-BCED-35150B817CD3}" destId="{A442004B-22DD-4625-83AB-87ED0F5807DD}" srcOrd="0" destOrd="0" presId="urn:microsoft.com/office/officeart/2005/8/layout/orgChart1"/>
    <dgm:cxn modelId="{0593906B-9395-474A-ACD7-9A40DE5599F3}" type="presParOf" srcId="{7B8FE30F-18E9-4A81-BCED-35150B817CD3}" destId="{B9F4D807-5A3C-4335-AA6E-0F41B734F13E}" srcOrd="1" destOrd="0" presId="urn:microsoft.com/office/officeart/2005/8/layout/orgChart1"/>
    <dgm:cxn modelId="{B7C09078-0A2A-430C-AF6A-432B840B437A}" type="presParOf" srcId="{C032ED0D-C645-4527-9452-F3762FE441E5}" destId="{E14AE88D-AC76-4B22-B193-DE01BD8F730D}" srcOrd="1" destOrd="0" presId="urn:microsoft.com/office/officeart/2005/8/layout/orgChart1"/>
    <dgm:cxn modelId="{62E84DC5-6763-4091-8A00-38ED6522F632}" type="presParOf" srcId="{C032ED0D-C645-4527-9452-F3762FE441E5}" destId="{668761D3-2E1D-4A0D-B2C6-42F9A090525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86DD16-14FE-42DA-AA65-9C9B48CB87D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C82A668-5933-4EED-8FCC-BF343DAE71BA}">
      <dgm:prSet phldrT="[Текст]" custT="1"/>
      <dgm:spPr>
        <a:solidFill>
          <a:srgbClr val="B6F8D1"/>
        </a:solidFill>
        <a:ln w="3175"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ctr">
            <a:lnSpc>
              <a:spcPct val="100000"/>
            </a:lnSpc>
          </a:pPr>
          <a:r>
            <a:rPr lang="ru-RU" sz="1800" b="1" dirty="0" smtClean="0">
              <a:solidFill>
                <a:schemeClr val="tx1"/>
              </a:solidFill>
              <a:latin typeface="+mn-lt"/>
            </a:rPr>
            <a:t>2024 год                    </a:t>
          </a:r>
          <a:r>
            <a:rPr lang="ru-RU" sz="1600" dirty="0" smtClean="0">
              <a:solidFill>
                <a:schemeClr val="tx1"/>
              </a:solidFill>
              <a:latin typeface="+mn-lt"/>
            </a:rPr>
            <a:t>Всего                  собственных доходов</a:t>
          </a:r>
          <a:r>
            <a:rPr lang="ru-RU" sz="1800" dirty="0" smtClean="0">
              <a:solidFill>
                <a:schemeClr val="tx1"/>
              </a:solidFill>
              <a:latin typeface="+mn-lt"/>
            </a:rPr>
            <a:t>                        </a:t>
          </a:r>
          <a:r>
            <a:rPr lang="en-US" sz="1800" b="1" dirty="0" smtClean="0">
              <a:solidFill>
                <a:schemeClr val="tx1"/>
              </a:solidFill>
              <a:latin typeface="+mn-lt"/>
            </a:rPr>
            <a:t>2</a:t>
          </a:r>
          <a:r>
            <a:rPr lang="ru-RU" sz="1800" b="1" dirty="0" smtClean="0">
              <a:solidFill>
                <a:schemeClr val="tx1"/>
              </a:solidFill>
              <a:latin typeface="+mn-lt"/>
            </a:rPr>
            <a:t> 905,8 </a:t>
          </a:r>
          <a:r>
            <a:rPr lang="ru-RU" sz="1800" dirty="0" smtClean="0">
              <a:solidFill>
                <a:schemeClr val="tx1"/>
              </a:solidFill>
              <a:latin typeface="+mn-lt"/>
            </a:rPr>
            <a:t>млн.руб.</a:t>
          </a:r>
          <a:endParaRPr lang="ru-RU" sz="1800" dirty="0">
            <a:solidFill>
              <a:schemeClr val="tx1"/>
            </a:solidFill>
            <a:latin typeface="+mn-lt"/>
          </a:endParaRPr>
        </a:p>
      </dgm:t>
    </dgm:pt>
    <dgm:pt modelId="{2086FB08-5D0A-401E-B918-9FD33E16CFE1}" type="parTrans" cxnId="{B2C18775-593E-487C-BA72-AFC4E933CAF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91A07C67-ECDF-4B63-BCD1-4F7C9C438CB7}" type="sibTrans" cxnId="{B2C18775-593E-487C-BA72-AFC4E933CAF2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FB28F925-DDB6-4F01-8764-6B77AABC7C6E}" type="asst">
      <dgm:prSet phldrT="[Текст]"/>
      <dgm:spPr>
        <a:solidFill>
          <a:schemeClr val="accent4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Налоговые доходы                </a:t>
          </a:r>
          <a:r>
            <a:rPr lang="en-US" b="1" dirty="0" smtClean="0">
              <a:solidFill>
                <a:schemeClr val="tx1"/>
              </a:solidFill>
              <a:latin typeface="+mn-lt"/>
            </a:rPr>
            <a:t>2</a:t>
          </a:r>
          <a:r>
            <a:rPr lang="ru-RU" b="1" dirty="0" smtClean="0">
              <a:solidFill>
                <a:schemeClr val="tx1"/>
              </a:solidFill>
              <a:latin typeface="+mn-lt"/>
            </a:rPr>
            <a:t> 660,2 </a:t>
          </a:r>
          <a:r>
            <a:rPr lang="ru-RU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B38AA430-9529-4FC8-8D49-7D24DD7C95C0}" type="parTrans" cxnId="{00A194C6-0A4E-4F36-9604-CBD52DCFD36A}">
      <dgm:prSet/>
      <dgm:spPr/>
      <dgm:t>
        <a:bodyPr/>
        <a:lstStyle/>
        <a:p>
          <a:endParaRPr lang="ru-RU" dirty="0">
            <a:latin typeface="+mn-lt"/>
          </a:endParaRPr>
        </a:p>
      </dgm:t>
    </dgm:pt>
    <dgm:pt modelId="{5F7542C1-DC6A-4F74-AB16-A88FF0F4DAC1}" type="sibTrans" cxnId="{00A194C6-0A4E-4F36-9604-CBD52DCFD36A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D3ECA705-1A6E-4CC1-A71D-D97450420764}" type="asst">
      <dgm:prSet phldrT="[Текст]"/>
      <dgm:spPr>
        <a:solidFill>
          <a:schemeClr val="accent6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Неналоговые доходы                </a:t>
          </a:r>
          <a:r>
            <a:rPr lang="en-US" b="1" dirty="0" smtClean="0">
              <a:solidFill>
                <a:schemeClr val="tx1"/>
              </a:solidFill>
              <a:latin typeface="+mn-lt"/>
            </a:rPr>
            <a:t>24</a:t>
          </a:r>
          <a:r>
            <a:rPr lang="ru-RU" b="1" dirty="0" smtClean="0">
              <a:solidFill>
                <a:schemeClr val="tx1"/>
              </a:solidFill>
              <a:latin typeface="+mn-lt"/>
            </a:rPr>
            <a:t>5,6 </a:t>
          </a:r>
          <a:r>
            <a:rPr lang="ru-RU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3A78351F-2B12-49AE-8330-41AD0CCB1568}" type="parTrans" cxnId="{3CF45BE3-0D04-425A-BD67-0F34F2C0FE3F}">
      <dgm:prSet/>
      <dgm:spPr/>
      <dgm:t>
        <a:bodyPr/>
        <a:lstStyle/>
        <a:p>
          <a:endParaRPr lang="ru-RU" dirty="0">
            <a:latin typeface="+mn-lt"/>
          </a:endParaRPr>
        </a:p>
      </dgm:t>
    </dgm:pt>
    <dgm:pt modelId="{1757429F-F65A-4E19-B4E8-4DAC3FE85493}" type="sibTrans" cxnId="{3CF45BE3-0D04-425A-BD67-0F34F2C0FE3F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6D226CE-15D3-4A50-ACD2-9207F7E825D3}" type="pres">
      <dgm:prSet presAssocID="{7886DD16-14FE-42DA-AA65-9C9B48CB87D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96EC7E5-32CB-4230-82CF-8135E7B1E092}" type="pres">
      <dgm:prSet presAssocID="{4C82A668-5933-4EED-8FCC-BF343DAE71BA}" presName="hierRoot1" presStyleCnt="0">
        <dgm:presLayoutVars>
          <dgm:hierBranch val="init"/>
        </dgm:presLayoutVars>
      </dgm:prSet>
      <dgm:spPr/>
    </dgm:pt>
    <dgm:pt modelId="{28C652D6-B7C7-411D-BB6E-8B2BB93E7B92}" type="pres">
      <dgm:prSet presAssocID="{4C82A668-5933-4EED-8FCC-BF343DAE71BA}" presName="rootComposite1" presStyleCnt="0"/>
      <dgm:spPr/>
    </dgm:pt>
    <dgm:pt modelId="{7D09A351-2E01-48A8-8B18-33B3307D674B}" type="pres">
      <dgm:prSet presAssocID="{4C82A668-5933-4EED-8FCC-BF343DAE71BA}" presName="rootText1" presStyleLbl="node0" presStyleIdx="0" presStyleCnt="1" custScaleX="131692" custScaleY="1829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581B15-887E-41A2-954C-D4554C4E09B1}" type="pres">
      <dgm:prSet presAssocID="{4C82A668-5933-4EED-8FCC-BF343DAE71B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EB41F590-E50E-4BED-AE87-F9D1BBFFA16C}" type="pres">
      <dgm:prSet presAssocID="{4C82A668-5933-4EED-8FCC-BF343DAE71BA}" presName="hierChild2" presStyleCnt="0"/>
      <dgm:spPr/>
    </dgm:pt>
    <dgm:pt modelId="{F779C6C8-A285-4BE9-B69D-94973687DFA0}" type="pres">
      <dgm:prSet presAssocID="{4C82A668-5933-4EED-8FCC-BF343DAE71BA}" presName="hierChild3" presStyleCnt="0"/>
      <dgm:spPr/>
    </dgm:pt>
    <dgm:pt modelId="{5784441E-10E3-456D-86BC-952544F07AEA}" type="pres">
      <dgm:prSet presAssocID="{B38AA430-9529-4FC8-8D49-7D24DD7C95C0}" presName="Name111" presStyleLbl="parChTrans1D2" presStyleIdx="0" presStyleCnt="2"/>
      <dgm:spPr/>
      <dgm:t>
        <a:bodyPr/>
        <a:lstStyle/>
        <a:p>
          <a:endParaRPr lang="ru-RU"/>
        </a:p>
      </dgm:t>
    </dgm:pt>
    <dgm:pt modelId="{1D724149-DF2C-4789-AADE-F98A133F4F35}" type="pres">
      <dgm:prSet presAssocID="{FB28F925-DDB6-4F01-8764-6B77AABC7C6E}" presName="hierRoot3" presStyleCnt="0">
        <dgm:presLayoutVars>
          <dgm:hierBranch val="init"/>
        </dgm:presLayoutVars>
      </dgm:prSet>
      <dgm:spPr/>
    </dgm:pt>
    <dgm:pt modelId="{3251CEA0-5D2B-4B19-AFB2-111AA6178FC8}" type="pres">
      <dgm:prSet presAssocID="{FB28F925-DDB6-4F01-8764-6B77AABC7C6E}" presName="rootComposite3" presStyleCnt="0"/>
      <dgm:spPr/>
    </dgm:pt>
    <dgm:pt modelId="{EBD73950-D585-4C53-8B08-0956E64AD337}" type="pres">
      <dgm:prSet presAssocID="{FB28F925-DDB6-4F01-8764-6B77AABC7C6E}" presName="rootText3" presStyleLbl="asst1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C5D1DB-037D-4C5F-8DEB-F0EC761F4ED2}" type="pres">
      <dgm:prSet presAssocID="{FB28F925-DDB6-4F01-8764-6B77AABC7C6E}" presName="rootConnector3" presStyleLbl="asst1" presStyleIdx="0" presStyleCnt="2"/>
      <dgm:spPr/>
      <dgm:t>
        <a:bodyPr/>
        <a:lstStyle/>
        <a:p>
          <a:endParaRPr lang="ru-RU"/>
        </a:p>
      </dgm:t>
    </dgm:pt>
    <dgm:pt modelId="{C6B998CE-50F7-4A2C-AA03-0199EF929D7C}" type="pres">
      <dgm:prSet presAssocID="{FB28F925-DDB6-4F01-8764-6B77AABC7C6E}" presName="hierChild6" presStyleCnt="0"/>
      <dgm:spPr/>
    </dgm:pt>
    <dgm:pt modelId="{94FF045B-CB51-4020-A494-02A4AFDAF428}" type="pres">
      <dgm:prSet presAssocID="{FB28F925-DDB6-4F01-8764-6B77AABC7C6E}" presName="hierChild7" presStyleCnt="0"/>
      <dgm:spPr/>
    </dgm:pt>
    <dgm:pt modelId="{57226880-80DD-45C8-B638-024F3AED434A}" type="pres">
      <dgm:prSet presAssocID="{3A78351F-2B12-49AE-8330-41AD0CCB1568}" presName="Name111" presStyleLbl="parChTrans1D2" presStyleIdx="1" presStyleCnt="2"/>
      <dgm:spPr/>
      <dgm:t>
        <a:bodyPr/>
        <a:lstStyle/>
        <a:p>
          <a:endParaRPr lang="ru-RU"/>
        </a:p>
      </dgm:t>
    </dgm:pt>
    <dgm:pt modelId="{C032ED0D-C645-4527-9452-F3762FE441E5}" type="pres">
      <dgm:prSet presAssocID="{D3ECA705-1A6E-4CC1-A71D-D97450420764}" presName="hierRoot3" presStyleCnt="0">
        <dgm:presLayoutVars>
          <dgm:hierBranch val="init"/>
        </dgm:presLayoutVars>
      </dgm:prSet>
      <dgm:spPr/>
    </dgm:pt>
    <dgm:pt modelId="{7B8FE30F-18E9-4A81-BCED-35150B817CD3}" type="pres">
      <dgm:prSet presAssocID="{D3ECA705-1A6E-4CC1-A71D-D97450420764}" presName="rootComposite3" presStyleCnt="0"/>
      <dgm:spPr/>
    </dgm:pt>
    <dgm:pt modelId="{A442004B-22DD-4625-83AB-87ED0F5807DD}" type="pres">
      <dgm:prSet presAssocID="{D3ECA705-1A6E-4CC1-A71D-D97450420764}" presName="rootText3" presStyleLbl="asst1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F4D807-5A3C-4335-AA6E-0F41B734F13E}" type="pres">
      <dgm:prSet presAssocID="{D3ECA705-1A6E-4CC1-A71D-D97450420764}" presName="rootConnector3" presStyleLbl="asst1" presStyleIdx="1" presStyleCnt="2"/>
      <dgm:spPr/>
      <dgm:t>
        <a:bodyPr/>
        <a:lstStyle/>
        <a:p>
          <a:endParaRPr lang="ru-RU"/>
        </a:p>
      </dgm:t>
    </dgm:pt>
    <dgm:pt modelId="{E14AE88D-AC76-4B22-B193-DE01BD8F730D}" type="pres">
      <dgm:prSet presAssocID="{D3ECA705-1A6E-4CC1-A71D-D97450420764}" presName="hierChild6" presStyleCnt="0"/>
      <dgm:spPr/>
    </dgm:pt>
    <dgm:pt modelId="{668761D3-2E1D-4A0D-B2C6-42F9A0905254}" type="pres">
      <dgm:prSet presAssocID="{D3ECA705-1A6E-4CC1-A71D-D97450420764}" presName="hierChild7" presStyleCnt="0"/>
      <dgm:spPr/>
    </dgm:pt>
  </dgm:ptLst>
  <dgm:cxnLst>
    <dgm:cxn modelId="{5C70BA97-417C-4997-8193-C573F347868E}" type="presOf" srcId="{7886DD16-14FE-42DA-AA65-9C9B48CB87DF}" destId="{66D226CE-15D3-4A50-ACD2-9207F7E825D3}" srcOrd="0" destOrd="0" presId="urn:microsoft.com/office/officeart/2005/8/layout/orgChart1"/>
    <dgm:cxn modelId="{5EE33833-C561-449F-AA08-68F2112FEFFD}" type="presOf" srcId="{3A78351F-2B12-49AE-8330-41AD0CCB1568}" destId="{57226880-80DD-45C8-B638-024F3AED434A}" srcOrd="0" destOrd="0" presId="urn:microsoft.com/office/officeart/2005/8/layout/orgChart1"/>
    <dgm:cxn modelId="{5908AFB6-2972-4FE7-B205-DFA2CD609E7A}" type="presOf" srcId="{D3ECA705-1A6E-4CC1-A71D-D97450420764}" destId="{B9F4D807-5A3C-4335-AA6E-0F41B734F13E}" srcOrd="1" destOrd="0" presId="urn:microsoft.com/office/officeart/2005/8/layout/orgChart1"/>
    <dgm:cxn modelId="{B2C18775-593E-487C-BA72-AFC4E933CAF2}" srcId="{7886DD16-14FE-42DA-AA65-9C9B48CB87DF}" destId="{4C82A668-5933-4EED-8FCC-BF343DAE71BA}" srcOrd="0" destOrd="0" parTransId="{2086FB08-5D0A-401E-B918-9FD33E16CFE1}" sibTransId="{91A07C67-ECDF-4B63-BCD1-4F7C9C438CB7}"/>
    <dgm:cxn modelId="{F5A83370-E8BA-4497-916C-7227108F7F16}" type="presOf" srcId="{FB28F925-DDB6-4F01-8764-6B77AABC7C6E}" destId="{EBD73950-D585-4C53-8B08-0956E64AD337}" srcOrd="0" destOrd="0" presId="urn:microsoft.com/office/officeart/2005/8/layout/orgChart1"/>
    <dgm:cxn modelId="{3CF45BE3-0D04-425A-BD67-0F34F2C0FE3F}" srcId="{4C82A668-5933-4EED-8FCC-BF343DAE71BA}" destId="{D3ECA705-1A6E-4CC1-A71D-D97450420764}" srcOrd="1" destOrd="0" parTransId="{3A78351F-2B12-49AE-8330-41AD0CCB1568}" sibTransId="{1757429F-F65A-4E19-B4E8-4DAC3FE85493}"/>
    <dgm:cxn modelId="{00A194C6-0A4E-4F36-9604-CBD52DCFD36A}" srcId="{4C82A668-5933-4EED-8FCC-BF343DAE71BA}" destId="{FB28F925-DDB6-4F01-8764-6B77AABC7C6E}" srcOrd="0" destOrd="0" parTransId="{B38AA430-9529-4FC8-8D49-7D24DD7C95C0}" sibTransId="{5F7542C1-DC6A-4F74-AB16-A88FF0F4DAC1}"/>
    <dgm:cxn modelId="{966B0552-892B-4C6E-81CB-83D5E8886FC9}" type="presOf" srcId="{4C82A668-5933-4EED-8FCC-BF343DAE71BA}" destId="{DD581B15-887E-41A2-954C-D4554C4E09B1}" srcOrd="1" destOrd="0" presId="urn:microsoft.com/office/officeart/2005/8/layout/orgChart1"/>
    <dgm:cxn modelId="{576F4627-C8B1-4B62-9987-2EDB8E850561}" type="presOf" srcId="{D3ECA705-1A6E-4CC1-A71D-D97450420764}" destId="{A442004B-22DD-4625-83AB-87ED0F5807DD}" srcOrd="0" destOrd="0" presId="urn:microsoft.com/office/officeart/2005/8/layout/orgChart1"/>
    <dgm:cxn modelId="{9D50F457-27A4-4F9C-B930-5C9D51DE8ED9}" type="presOf" srcId="{B38AA430-9529-4FC8-8D49-7D24DD7C95C0}" destId="{5784441E-10E3-456D-86BC-952544F07AEA}" srcOrd="0" destOrd="0" presId="urn:microsoft.com/office/officeart/2005/8/layout/orgChart1"/>
    <dgm:cxn modelId="{3884BA1F-4306-4922-ADA8-CC0398290567}" type="presOf" srcId="{FB28F925-DDB6-4F01-8764-6B77AABC7C6E}" destId="{2FC5D1DB-037D-4C5F-8DEB-F0EC761F4ED2}" srcOrd="1" destOrd="0" presId="urn:microsoft.com/office/officeart/2005/8/layout/orgChart1"/>
    <dgm:cxn modelId="{AC7A66E7-E593-4D24-8B42-A94511F0C51E}" type="presOf" srcId="{4C82A668-5933-4EED-8FCC-BF343DAE71BA}" destId="{7D09A351-2E01-48A8-8B18-33B3307D674B}" srcOrd="0" destOrd="0" presId="urn:microsoft.com/office/officeart/2005/8/layout/orgChart1"/>
    <dgm:cxn modelId="{4EF2D081-129F-4420-8CA7-A017CC9D597D}" type="presParOf" srcId="{66D226CE-15D3-4A50-ACD2-9207F7E825D3}" destId="{796EC7E5-32CB-4230-82CF-8135E7B1E092}" srcOrd="0" destOrd="0" presId="urn:microsoft.com/office/officeart/2005/8/layout/orgChart1"/>
    <dgm:cxn modelId="{60AD84FD-56F3-45BD-A742-571B1C8D6353}" type="presParOf" srcId="{796EC7E5-32CB-4230-82CF-8135E7B1E092}" destId="{28C652D6-B7C7-411D-BB6E-8B2BB93E7B92}" srcOrd="0" destOrd="0" presId="urn:microsoft.com/office/officeart/2005/8/layout/orgChart1"/>
    <dgm:cxn modelId="{91FB750A-B7EC-4EA1-A99C-AFE92D4FB99E}" type="presParOf" srcId="{28C652D6-B7C7-411D-BB6E-8B2BB93E7B92}" destId="{7D09A351-2E01-48A8-8B18-33B3307D674B}" srcOrd="0" destOrd="0" presId="urn:microsoft.com/office/officeart/2005/8/layout/orgChart1"/>
    <dgm:cxn modelId="{EB984DC7-5B5D-4337-8FF3-263F1B8A7302}" type="presParOf" srcId="{28C652D6-B7C7-411D-BB6E-8B2BB93E7B92}" destId="{DD581B15-887E-41A2-954C-D4554C4E09B1}" srcOrd="1" destOrd="0" presId="urn:microsoft.com/office/officeart/2005/8/layout/orgChart1"/>
    <dgm:cxn modelId="{C8FE4334-7BEF-47FE-9403-A131414CEDA6}" type="presParOf" srcId="{796EC7E5-32CB-4230-82CF-8135E7B1E092}" destId="{EB41F590-E50E-4BED-AE87-F9D1BBFFA16C}" srcOrd="1" destOrd="0" presId="urn:microsoft.com/office/officeart/2005/8/layout/orgChart1"/>
    <dgm:cxn modelId="{0267407B-6094-430F-8EAB-6500ED9EDEF6}" type="presParOf" srcId="{796EC7E5-32CB-4230-82CF-8135E7B1E092}" destId="{F779C6C8-A285-4BE9-B69D-94973687DFA0}" srcOrd="2" destOrd="0" presId="urn:microsoft.com/office/officeart/2005/8/layout/orgChart1"/>
    <dgm:cxn modelId="{412111BD-AF11-4287-B4CA-350D2B4D8779}" type="presParOf" srcId="{F779C6C8-A285-4BE9-B69D-94973687DFA0}" destId="{5784441E-10E3-456D-86BC-952544F07AEA}" srcOrd="0" destOrd="0" presId="urn:microsoft.com/office/officeart/2005/8/layout/orgChart1"/>
    <dgm:cxn modelId="{871042CB-4DF7-4995-AD42-BA5E4E90C6C9}" type="presParOf" srcId="{F779C6C8-A285-4BE9-B69D-94973687DFA0}" destId="{1D724149-DF2C-4789-AADE-F98A133F4F35}" srcOrd="1" destOrd="0" presId="urn:microsoft.com/office/officeart/2005/8/layout/orgChart1"/>
    <dgm:cxn modelId="{9187093E-CFAF-46DB-A223-76E92FABF741}" type="presParOf" srcId="{1D724149-DF2C-4789-AADE-F98A133F4F35}" destId="{3251CEA0-5D2B-4B19-AFB2-111AA6178FC8}" srcOrd="0" destOrd="0" presId="urn:microsoft.com/office/officeart/2005/8/layout/orgChart1"/>
    <dgm:cxn modelId="{138D8E9B-9621-4524-9417-ABBF41CC9B8E}" type="presParOf" srcId="{3251CEA0-5D2B-4B19-AFB2-111AA6178FC8}" destId="{EBD73950-D585-4C53-8B08-0956E64AD337}" srcOrd="0" destOrd="0" presId="urn:microsoft.com/office/officeart/2005/8/layout/orgChart1"/>
    <dgm:cxn modelId="{4FC2C31E-25C2-49D1-B05D-6AD177BCA14F}" type="presParOf" srcId="{3251CEA0-5D2B-4B19-AFB2-111AA6178FC8}" destId="{2FC5D1DB-037D-4C5F-8DEB-F0EC761F4ED2}" srcOrd="1" destOrd="0" presId="urn:microsoft.com/office/officeart/2005/8/layout/orgChart1"/>
    <dgm:cxn modelId="{E9204610-80C3-43B9-AAFC-AE4779505D9A}" type="presParOf" srcId="{1D724149-DF2C-4789-AADE-F98A133F4F35}" destId="{C6B998CE-50F7-4A2C-AA03-0199EF929D7C}" srcOrd="1" destOrd="0" presId="urn:microsoft.com/office/officeart/2005/8/layout/orgChart1"/>
    <dgm:cxn modelId="{69810476-BCF5-45A0-9E2E-98871CE3A56D}" type="presParOf" srcId="{1D724149-DF2C-4789-AADE-F98A133F4F35}" destId="{94FF045B-CB51-4020-A494-02A4AFDAF428}" srcOrd="2" destOrd="0" presId="urn:microsoft.com/office/officeart/2005/8/layout/orgChart1"/>
    <dgm:cxn modelId="{A057E218-D742-49AA-8419-55C46F716B2E}" type="presParOf" srcId="{F779C6C8-A285-4BE9-B69D-94973687DFA0}" destId="{57226880-80DD-45C8-B638-024F3AED434A}" srcOrd="2" destOrd="0" presId="urn:microsoft.com/office/officeart/2005/8/layout/orgChart1"/>
    <dgm:cxn modelId="{862E2E44-A52E-452B-BDAD-D9BA1F43106B}" type="presParOf" srcId="{F779C6C8-A285-4BE9-B69D-94973687DFA0}" destId="{C032ED0D-C645-4527-9452-F3762FE441E5}" srcOrd="3" destOrd="0" presId="urn:microsoft.com/office/officeart/2005/8/layout/orgChart1"/>
    <dgm:cxn modelId="{CCBFD91A-17BD-4D2D-B905-EED1480D3C90}" type="presParOf" srcId="{C032ED0D-C645-4527-9452-F3762FE441E5}" destId="{7B8FE30F-18E9-4A81-BCED-35150B817CD3}" srcOrd="0" destOrd="0" presId="urn:microsoft.com/office/officeart/2005/8/layout/orgChart1"/>
    <dgm:cxn modelId="{BF2E82DA-C391-4525-99D9-B7509FB2DA87}" type="presParOf" srcId="{7B8FE30F-18E9-4A81-BCED-35150B817CD3}" destId="{A442004B-22DD-4625-83AB-87ED0F5807DD}" srcOrd="0" destOrd="0" presId="urn:microsoft.com/office/officeart/2005/8/layout/orgChart1"/>
    <dgm:cxn modelId="{6AED3E71-9880-4745-BD17-94ED3C8CB530}" type="presParOf" srcId="{7B8FE30F-18E9-4A81-BCED-35150B817CD3}" destId="{B9F4D807-5A3C-4335-AA6E-0F41B734F13E}" srcOrd="1" destOrd="0" presId="urn:microsoft.com/office/officeart/2005/8/layout/orgChart1"/>
    <dgm:cxn modelId="{9AFB638E-DA27-47EE-8D63-80DE9AB0231F}" type="presParOf" srcId="{C032ED0D-C645-4527-9452-F3762FE441E5}" destId="{E14AE88D-AC76-4B22-B193-DE01BD8F730D}" srcOrd="1" destOrd="0" presId="urn:microsoft.com/office/officeart/2005/8/layout/orgChart1"/>
    <dgm:cxn modelId="{848ADABC-36A0-402C-9832-4B969C135968}" type="presParOf" srcId="{C032ED0D-C645-4527-9452-F3762FE441E5}" destId="{668761D3-2E1D-4A0D-B2C6-42F9A090525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461BA3-3D7E-4953-A58B-0E852673EBE1}" type="doc">
      <dgm:prSet loTypeId="urn:microsoft.com/office/officeart/2005/8/layout/hierarchy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6523EA-9794-4ED6-A073-D9311596269A}">
      <dgm:prSet phldrT="[Текст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prstMaterial="metal">
          <a:bevelT w="0" h="0"/>
          <a:bevelB w="165100" h="254000"/>
        </a:sp3d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+mn-lt"/>
            </a:rPr>
            <a:t>2025 год                                                     </a:t>
          </a:r>
          <a:r>
            <a:rPr lang="ru-RU" sz="2000" dirty="0" smtClean="0">
              <a:solidFill>
                <a:schemeClr val="tx1"/>
              </a:solidFill>
              <a:latin typeface="+mn-lt"/>
            </a:rPr>
            <a:t>6 793,6 млн. руб.</a:t>
          </a:r>
          <a:endParaRPr lang="ru-RU" sz="2000" dirty="0">
            <a:solidFill>
              <a:schemeClr val="tx1"/>
            </a:solidFill>
            <a:latin typeface="+mn-lt"/>
          </a:endParaRPr>
        </a:p>
      </dgm:t>
    </dgm:pt>
    <dgm:pt modelId="{F5F0733F-B527-43CA-8F86-5AAA15B8D54E}" type="parTrans" cxnId="{59EA7EE1-5820-491C-9D80-2F9078770B21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467F8462-9444-457A-B74E-3D04FB4E39B8}" type="sibTrans" cxnId="{59EA7EE1-5820-491C-9D80-2F9078770B21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5182B7D5-3137-4CF8-977E-0FE1BC176167}">
      <dgm:prSet phldrT="[Текст]" custT="1"/>
      <dgm:spPr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+mn-lt"/>
            </a:rPr>
            <a:t>Дотации          </a:t>
          </a:r>
          <a:r>
            <a:rPr lang="ru-RU" sz="1200" b="1" dirty="0" smtClean="0">
              <a:solidFill>
                <a:schemeClr val="tx1"/>
              </a:solidFill>
              <a:latin typeface="+mn-lt"/>
            </a:rPr>
            <a:t>1 679,2     </a:t>
          </a:r>
          <a:r>
            <a:rPr lang="ru-RU" sz="1200" dirty="0" smtClean="0">
              <a:solidFill>
                <a:schemeClr val="tx1"/>
              </a:solidFill>
              <a:latin typeface="+mn-lt"/>
            </a:rPr>
            <a:t>млн.руб.</a:t>
          </a:r>
          <a:endParaRPr lang="ru-RU" sz="1200" dirty="0">
            <a:solidFill>
              <a:schemeClr val="tx1"/>
            </a:solidFill>
            <a:latin typeface="+mn-lt"/>
          </a:endParaRPr>
        </a:p>
      </dgm:t>
    </dgm:pt>
    <dgm:pt modelId="{7262AF39-F9A9-47DF-A00D-826E71542D99}" type="parTrans" cxnId="{A70BF6C5-8CC6-4365-9BD1-259A2B0B313C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1F0F3CD6-D600-48C9-9D15-1AA6201CAB22}" type="sibTrans" cxnId="{A70BF6C5-8CC6-4365-9BD1-259A2B0B313C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34544FB3-E02C-4AA0-B340-4E39BE94452B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0"/>
        </a:sp3d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+mn-lt"/>
            </a:rPr>
            <a:t>Субсидии          </a:t>
          </a:r>
          <a:r>
            <a:rPr lang="ru-RU" sz="1200" b="1" dirty="0" smtClean="0">
              <a:solidFill>
                <a:schemeClr val="tx1"/>
              </a:solidFill>
              <a:latin typeface="+mn-lt"/>
            </a:rPr>
            <a:t>928,5</a:t>
          </a:r>
          <a:r>
            <a:rPr lang="ru-RU" sz="1200" dirty="0" smtClean="0">
              <a:solidFill>
                <a:schemeClr val="tx1"/>
              </a:solidFill>
              <a:latin typeface="+mn-lt"/>
            </a:rPr>
            <a:t> млн.руб.</a:t>
          </a:r>
          <a:endParaRPr lang="ru-RU" sz="1200" dirty="0">
            <a:solidFill>
              <a:schemeClr val="tx1"/>
            </a:solidFill>
            <a:latin typeface="+mn-lt"/>
          </a:endParaRPr>
        </a:p>
      </dgm:t>
    </dgm:pt>
    <dgm:pt modelId="{85CB72E9-3FDC-45FD-9C3A-20F52256E358}" type="parTrans" cxnId="{28FE599B-C545-4C58-AC92-539FAAAEDF88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273BFB41-92DF-49F1-B344-F7DEF53B992D}" type="sibTrans" cxnId="{28FE599B-C545-4C58-AC92-539FAAAEDF88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F9D47AF4-62E1-4AED-9CA9-EA94DFA34F0A}">
      <dgm:prSet phldrT="[Текст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prstMaterial="metal">
          <a:bevelT w="0" h="0"/>
          <a:bevelB w="165100" h="254000"/>
        </a:sp3d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+mn-lt"/>
            </a:rPr>
            <a:t>2024 год                                                        </a:t>
          </a:r>
          <a:r>
            <a:rPr lang="ru-RU" sz="2000" dirty="0" smtClean="0">
              <a:solidFill>
                <a:schemeClr val="tx1"/>
              </a:solidFill>
              <a:latin typeface="+mn-lt"/>
            </a:rPr>
            <a:t>5 806,2 млн. руб.</a:t>
          </a:r>
          <a:endParaRPr lang="ru-RU" sz="2000" dirty="0">
            <a:solidFill>
              <a:schemeClr val="tx1"/>
            </a:solidFill>
            <a:latin typeface="+mn-lt"/>
          </a:endParaRPr>
        </a:p>
      </dgm:t>
    </dgm:pt>
    <dgm:pt modelId="{40264121-A5E3-4E7B-B075-CFCF6EA3D15F}" type="parTrans" cxnId="{A0899FC9-A365-4B95-939D-0FC9C4A01210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4CA18AB0-2B49-4685-8F05-0E303AC18C54}" type="sibTrans" cxnId="{A0899FC9-A365-4B95-939D-0FC9C4A01210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7A936509-83C7-48EF-A2D3-51B9673EEFDB}">
      <dgm:prSet phldrT="[Текст]" custT="1"/>
      <dgm:spPr>
        <a:solidFill>
          <a:schemeClr val="accent5">
            <a:lumMod val="40000"/>
            <a:lumOff val="60000"/>
          </a:schemeClr>
        </a:solidFill>
        <a:ln w="3175"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+mn-lt"/>
            </a:rPr>
            <a:t>Дотации             </a:t>
          </a:r>
          <a:r>
            <a:rPr lang="ru-RU" sz="1200" b="1" dirty="0" smtClean="0">
              <a:solidFill>
                <a:schemeClr val="tx1"/>
              </a:solidFill>
              <a:latin typeface="+mn-lt"/>
            </a:rPr>
            <a:t>1 463,3     </a:t>
          </a:r>
          <a:r>
            <a:rPr lang="ru-RU" sz="12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1200" dirty="0">
            <a:solidFill>
              <a:schemeClr val="tx1"/>
            </a:solidFill>
            <a:latin typeface="+mn-lt"/>
          </a:endParaRPr>
        </a:p>
      </dgm:t>
    </dgm:pt>
    <dgm:pt modelId="{541AD36D-2CE0-4431-AC39-5C3D12EC6CC0}" type="parTrans" cxnId="{54979CF3-3428-4827-805A-701DDAC698BB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0A884497-1242-43DD-BEB4-F297E4582D22}" type="sibTrans" cxnId="{54979CF3-3428-4827-805A-701DDAC698BB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48F025CD-FB23-4B4E-9676-245EACBB1084}">
      <dgm:prSet phldrT="[Текст]" custT="1"/>
      <dgm:spPr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+mn-lt"/>
            </a:rPr>
            <a:t>Субвенции          </a:t>
          </a:r>
          <a:r>
            <a:rPr lang="ru-RU" sz="1200" b="1" dirty="0" smtClean="0">
              <a:solidFill>
                <a:schemeClr val="tx1"/>
              </a:solidFill>
              <a:latin typeface="+mn-lt"/>
            </a:rPr>
            <a:t>4 185,9 </a:t>
          </a:r>
          <a:r>
            <a:rPr lang="ru-RU" sz="12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1200" dirty="0">
            <a:solidFill>
              <a:schemeClr val="tx1"/>
            </a:solidFill>
            <a:latin typeface="+mn-lt"/>
          </a:endParaRPr>
        </a:p>
      </dgm:t>
    </dgm:pt>
    <dgm:pt modelId="{BA22C701-C0B7-47ED-B315-F5C927F1AE23}" type="parTrans" cxnId="{EF96002B-83FB-4DF9-9400-958F811E1E7C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165FC192-C043-4799-B352-C6DD3B11CEC7}" type="sibTrans" cxnId="{EF96002B-83FB-4DF9-9400-958F811E1E7C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E3273ABA-D3A7-4A0E-8D2D-7F1480815DE9}">
      <dgm:prSet phldrT="[Текст]" custT="1"/>
      <dgm:spPr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+mn-lt"/>
            </a:rPr>
            <a:t>Субсидии             </a:t>
          </a:r>
          <a:r>
            <a:rPr lang="ru-RU" sz="1200" b="1" dirty="0" smtClean="0">
              <a:solidFill>
                <a:schemeClr val="tx1"/>
              </a:solidFill>
              <a:latin typeface="+mn-lt"/>
            </a:rPr>
            <a:t>789,9 </a:t>
          </a:r>
          <a:r>
            <a:rPr lang="ru-RU" sz="1200" dirty="0" smtClean="0">
              <a:solidFill>
                <a:schemeClr val="tx1"/>
              </a:solidFill>
              <a:latin typeface="+mn-lt"/>
            </a:rPr>
            <a:t>      млн.руб.</a:t>
          </a:r>
          <a:endParaRPr lang="ru-RU" sz="1200" dirty="0">
            <a:solidFill>
              <a:schemeClr val="tx1"/>
            </a:solidFill>
            <a:latin typeface="+mn-lt"/>
          </a:endParaRPr>
        </a:p>
      </dgm:t>
    </dgm:pt>
    <dgm:pt modelId="{E8CA9869-8961-4A74-9B04-6CD1060C3F5C}" type="parTrans" cxnId="{1D853F0E-3AFB-4C77-861A-0331D220CA7E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67D20999-748B-461C-A307-2E1816EF837C}" type="sibTrans" cxnId="{1D853F0E-3AFB-4C77-861A-0331D220CA7E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1B01D002-3F6D-43C6-8977-F0276E0043E8}">
      <dgm:prSet phldrT="[Текст]" custT="1"/>
      <dgm:spPr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gm:spPr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+mn-lt"/>
            </a:rPr>
            <a:t>Субвенции                    </a:t>
          </a:r>
          <a:r>
            <a:rPr lang="ru-RU" sz="1200" b="1" dirty="0" smtClean="0">
              <a:solidFill>
                <a:schemeClr val="tx1"/>
              </a:solidFill>
              <a:latin typeface="+mn-lt"/>
            </a:rPr>
            <a:t>3 552,3 </a:t>
          </a:r>
          <a:r>
            <a:rPr lang="ru-RU" sz="1200" dirty="0" smtClean="0">
              <a:solidFill>
                <a:schemeClr val="tx1"/>
              </a:solidFill>
              <a:latin typeface="+mn-lt"/>
            </a:rPr>
            <a:t>млн.руб.</a:t>
          </a:r>
          <a:endParaRPr lang="ru-RU" sz="1200" dirty="0">
            <a:solidFill>
              <a:schemeClr val="tx1"/>
            </a:solidFill>
            <a:latin typeface="+mn-lt"/>
          </a:endParaRPr>
        </a:p>
      </dgm:t>
    </dgm:pt>
    <dgm:pt modelId="{D4FE89F3-E6EF-4926-A947-4EA504A5DD8F}" type="parTrans" cxnId="{7CB2C2B5-BEAC-4DF3-BF0B-2B2656B1BE68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05F76A74-408B-46FF-B0DE-6C86BEB05334}" type="sibTrans" cxnId="{7CB2C2B5-BEAC-4DF3-BF0B-2B2656B1BE68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28B81258-49A4-4F71-838A-C9C505C8E6CB}">
      <dgm:prSet phldrT="[Текст]" custT="1"/>
      <dgm:spPr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gm:spPr>
      <dgm:t>
        <a:bodyPr/>
        <a:lstStyle/>
        <a:p>
          <a:r>
            <a:rPr lang="ru-RU" sz="1100" dirty="0" smtClean="0">
              <a:solidFill>
                <a:schemeClr val="tx1"/>
              </a:solidFill>
              <a:latin typeface="+mn-lt"/>
            </a:rPr>
            <a:t>Иные межбюдж. трансферты     </a:t>
          </a:r>
          <a:r>
            <a:rPr lang="ru-RU" sz="1200" b="1" dirty="0" smtClean="0">
              <a:solidFill>
                <a:schemeClr val="tx1"/>
              </a:solidFill>
              <a:latin typeface="+mn-lt"/>
            </a:rPr>
            <a:t>0,6</a:t>
          </a:r>
          <a:r>
            <a:rPr lang="ru-RU" sz="1200" dirty="0" smtClean="0">
              <a:solidFill>
                <a:schemeClr val="tx1"/>
              </a:solidFill>
              <a:latin typeface="+mn-lt"/>
            </a:rPr>
            <a:t> млн.руб.</a:t>
          </a:r>
          <a:endParaRPr lang="ru-RU" sz="1200" dirty="0">
            <a:solidFill>
              <a:schemeClr val="tx1"/>
            </a:solidFill>
            <a:latin typeface="+mn-lt"/>
          </a:endParaRPr>
        </a:p>
      </dgm:t>
    </dgm:pt>
    <dgm:pt modelId="{3B4F37FE-39D3-4BAA-9564-4160CF6627FC}" type="parTrans" cxnId="{8ED713D0-7991-47C3-8736-1AC1B8AFF9A8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5FDE6FA8-A6B0-4BDF-B75F-E16D5E6474B5}" type="sibTrans" cxnId="{8ED713D0-7991-47C3-8736-1AC1B8AFF9A8}">
      <dgm:prSet/>
      <dgm:spPr/>
      <dgm:t>
        <a:bodyPr/>
        <a:lstStyle/>
        <a:p>
          <a:endParaRPr lang="ru-RU">
            <a:latin typeface="+mn-lt"/>
          </a:endParaRPr>
        </a:p>
      </dgm:t>
    </dgm:pt>
    <dgm:pt modelId="{EEF7C9F9-5898-4770-A943-392647E64612}" type="pres">
      <dgm:prSet presAssocID="{D3461BA3-3D7E-4953-A58B-0E852673EBE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CB1F8D2-7D2E-42EE-B1E8-99E8D3831D8E}" type="pres">
      <dgm:prSet presAssocID="{E86523EA-9794-4ED6-A073-D9311596269A}" presName="vertOne" presStyleCnt="0"/>
      <dgm:spPr/>
    </dgm:pt>
    <dgm:pt modelId="{D55FD009-65E5-470E-A13E-3505008D41B1}" type="pres">
      <dgm:prSet presAssocID="{E86523EA-9794-4ED6-A073-D9311596269A}" presName="txOne" presStyleLbl="node0" presStyleIdx="0" presStyleCnt="2" custScaleX="105675" custLinFactX="58976" custLinFactNeighborX="100000" custLinFactNeighborY="244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5F1288D-BE3F-49D5-84EC-7F0100DBC750}" type="pres">
      <dgm:prSet presAssocID="{E86523EA-9794-4ED6-A073-D9311596269A}" presName="parTransOne" presStyleCnt="0"/>
      <dgm:spPr/>
    </dgm:pt>
    <dgm:pt modelId="{B5A54CBB-4968-4075-879A-5A88BBD0923B}" type="pres">
      <dgm:prSet presAssocID="{E86523EA-9794-4ED6-A073-D9311596269A}" presName="horzOne" presStyleCnt="0"/>
      <dgm:spPr/>
    </dgm:pt>
    <dgm:pt modelId="{447D1DD8-B06F-46D7-906E-2C5476586166}" type="pres">
      <dgm:prSet presAssocID="{5182B7D5-3137-4CF8-977E-0FE1BC176167}" presName="vertTwo" presStyleCnt="0"/>
      <dgm:spPr/>
    </dgm:pt>
    <dgm:pt modelId="{847E70C2-A7F9-4365-853B-3E80D34BC139}" type="pres">
      <dgm:prSet presAssocID="{5182B7D5-3137-4CF8-977E-0FE1BC176167}" presName="txTwo" presStyleLbl="node2" presStyleIdx="0" presStyleCnt="7" custScaleX="129855" custScaleY="114435" custLinFactX="300000" custLinFactNeighborX="342765" custLinFactNeighborY="-22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792491-254B-48BD-9AFF-3755D88CF152}" type="pres">
      <dgm:prSet presAssocID="{5182B7D5-3137-4CF8-977E-0FE1BC176167}" presName="horzTwo" presStyleCnt="0"/>
      <dgm:spPr/>
    </dgm:pt>
    <dgm:pt modelId="{8E37621D-63AB-4735-8921-625549371850}" type="pres">
      <dgm:prSet presAssocID="{1F0F3CD6-D600-48C9-9D15-1AA6201CAB22}" presName="sibSpaceTwo" presStyleCnt="0"/>
      <dgm:spPr/>
    </dgm:pt>
    <dgm:pt modelId="{73B207A8-5302-42FC-8C01-95A5DA07EECE}" type="pres">
      <dgm:prSet presAssocID="{34544FB3-E02C-4AA0-B340-4E39BE94452B}" presName="vertTwo" presStyleCnt="0"/>
      <dgm:spPr/>
    </dgm:pt>
    <dgm:pt modelId="{4BB979EA-EA5A-401D-9920-22537A15C5B1}" type="pres">
      <dgm:prSet presAssocID="{34544FB3-E02C-4AA0-B340-4E39BE94452B}" presName="txTwo" presStyleLbl="node2" presStyleIdx="1" presStyleCnt="7" custScaleX="140146" custScaleY="114693" custLinFactX="300000" custLinFactNeighborX="355501" custLinFactNeighborY="-39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E285E5-FD70-4B29-91FA-6904C8D1E717}" type="pres">
      <dgm:prSet presAssocID="{34544FB3-E02C-4AA0-B340-4E39BE94452B}" presName="horzTwo" presStyleCnt="0"/>
      <dgm:spPr/>
    </dgm:pt>
    <dgm:pt modelId="{F574F1C5-692F-47AC-8968-D73750ECFF7B}" type="pres">
      <dgm:prSet presAssocID="{273BFB41-92DF-49F1-B344-F7DEF53B992D}" presName="sibSpaceTwo" presStyleCnt="0"/>
      <dgm:spPr/>
    </dgm:pt>
    <dgm:pt modelId="{0199460F-F172-448B-B24D-6DAAC28E87CD}" type="pres">
      <dgm:prSet presAssocID="{48F025CD-FB23-4B4E-9676-245EACBB1084}" presName="vertTwo" presStyleCnt="0"/>
      <dgm:spPr/>
    </dgm:pt>
    <dgm:pt modelId="{0516C407-D364-41AD-95CD-CB7559AD0498}" type="pres">
      <dgm:prSet presAssocID="{48F025CD-FB23-4B4E-9676-245EACBB1084}" presName="txTwo" presStyleLbl="node2" presStyleIdx="2" presStyleCnt="7" custScaleX="155197" custScaleY="111816" custLinFactX="300000" custLinFactNeighborX="366830" custLinFactNeighborY="-22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ECA40A-C4A3-45A5-A06E-5CDECFABFFC5}" type="pres">
      <dgm:prSet presAssocID="{48F025CD-FB23-4B4E-9676-245EACBB1084}" presName="horzTwo" presStyleCnt="0"/>
      <dgm:spPr/>
    </dgm:pt>
    <dgm:pt modelId="{FFED2450-04EA-47C5-B179-FAE2F79D774B}" type="pres">
      <dgm:prSet presAssocID="{467F8462-9444-457A-B74E-3D04FB4E39B8}" presName="sibSpaceOne" presStyleCnt="0"/>
      <dgm:spPr/>
    </dgm:pt>
    <dgm:pt modelId="{9D11127C-B2D9-4721-8CE0-BF2366E4FDC1}" type="pres">
      <dgm:prSet presAssocID="{F9D47AF4-62E1-4AED-9CA9-EA94DFA34F0A}" presName="vertOne" presStyleCnt="0"/>
      <dgm:spPr/>
    </dgm:pt>
    <dgm:pt modelId="{D0D543A8-7214-4E99-AA99-1AA398B6DC59}" type="pres">
      <dgm:prSet presAssocID="{F9D47AF4-62E1-4AED-9CA9-EA94DFA34F0A}" presName="txOne" presStyleLbl="node0" presStyleIdx="1" presStyleCnt="2" custScaleX="102005" custLinFactX="-5355" custLinFactNeighborX="-100000" custLinFactNeighborY="238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B269530-D60C-4933-A37E-8046F3A1324A}" type="pres">
      <dgm:prSet presAssocID="{F9D47AF4-62E1-4AED-9CA9-EA94DFA34F0A}" presName="parTransOne" presStyleCnt="0"/>
      <dgm:spPr/>
    </dgm:pt>
    <dgm:pt modelId="{69FEDB9F-E015-4A54-BD9B-58C7B400A55F}" type="pres">
      <dgm:prSet presAssocID="{F9D47AF4-62E1-4AED-9CA9-EA94DFA34F0A}" presName="horzOne" presStyleCnt="0"/>
      <dgm:spPr/>
    </dgm:pt>
    <dgm:pt modelId="{AF6DA38B-7E4F-43AB-A40B-7EB31D3E214A}" type="pres">
      <dgm:prSet presAssocID="{7A936509-83C7-48EF-A2D3-51B9673EEFDB}" presName="vertTwo" presStyleCnt="0"/>
      <dgm:spPr/>
    </dgm:pt>
    <dgm:pt modelId="{FF5B66CC-0EB7-485E-BC64-E5AD1457CB7A}" type="pres">
      <dgm:prSet presAssocID="{7A936509-83C7-48EF-A2D3-51B9673EEFDB}" presName="txTwo" presStyleLbl="node2" presStyleIdx="3" presStyleCnt="7" custScaleX="137817" custScaleY="116508" custLinFactX="-200000" custLinFactNeighborX="-291790" custLinFactNeighborY="-23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6F2A40-4AF9-4EAD-9B1D-F6821B2637F7}" type="pres">
      <dgm:prSet presAssocID="{7A936509-83C7-48EF-A2D3-51B9673EEFDB}" presName="horzTwo" presStyleCnt="0"/>
      <dgm:spPr/>
    </dgm:pt>
    <dgm:pt modelId="{22803127-9F28-4D70-A6DE-4A69C2FF8C3B}" type="pres">
      <dgm:prSet presAssocID="{0A884497-1242-43DD-BEB4-F297E4582D22}" presName="sibSpaceTwo" presStyleCnt="0"/>
      <dgm:spPr/>
    </dgm:pt>
    <dgm:pt modelId="{1C0EDD02-B3E6-48A4-A546-E5B549205E5B}" type="pres">
      <dgm:prSet presAssocID="{E3273ABA-D3A7-4A0E-8D2D-7F1480815DE9}" presName="vertTwo" presStyleCnt="0"/>
      <dgm:spPr/>
    </dgm:pt>
    <dgm:pt modelId="{754026F3-89FA-4DF2-94DA-DD4CCB832600}" type="pres">
      <dgm:prSet presAssocID="{E3273ABA-D3A7-4A0E-8D2D-7F1480815DE9}" presName="txTwo" presStyleLbl="node2" presStyleIdx="4" presStyleCnt="7" custScaleX="144220" custScaleY="114435" custLinFactX="-200000" custLinFactNeighborX="-286787" custLinFactNeighborY="-400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0543B06-1BA7-4D96-AC66-A8BEB99F396D}" type="pres">
      <dgm:prSet presAssocID="{E3273ABA-D3A7-4A0E-8D2D-7F1480815DE9}" presName="horzTwo" presStyleCnt="0"/>
      <dgm:spPr/>
    </dgm:pt>
    <dgm:pt modelId="{270A1129-EA3E-4710-AB24-F9D58FAEABB4}" type="pres">
      <dgm:prSet presAssocID="{67D20999-748B-461C-A307-2E1816EF837C}" presName="sibSpaceTwo" presStyleCnt="0"/>
      <dgm:spPr/>
    </dgm:pt>
    <dgm:pt modelId="{EEC4A9F7-D068-4569-BE48-78CEBD00E638}" type="pres">
      <dgm:prSet presAssocID="{1B01D002-3F6D-43C6-8977-F0276E0043E8}" presName="vertTwo" presStyleCnt="0"/>
      <dgm:spPr/>
    </dgm:pt>
    <dgm:pt modelId="{8FC1BB32-C62A-4BAA-BE8E-831D2AF7B1D0}" type="pres">
      <dgm:prSet presAssocID="{1B01D002-3F6D-43C6-8977-F0276E0043E8}" presName="txTwo" presStyleLbl="node2" presStyleIdx="5" presStyleCnt="7" custScaleX="143583" custScaleY="114435" custLinFactX="-200000" custLinFactNeighborX="-284576" custLinFactNeighborY="-229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5F02622-4FF5-447F-8690-2CCAEB5420D3}" type="pres">
      <dgm:prSet presAssocID="{1B01D002-3F6D-43C6-8977-F0276E0043E8}" presName="horzTwo" presStyleCnt="0"/>
      <dgm:spPr/>
    </dgm:pt>
    <dgm:pt modelId="{B51ED712-C9DD-4576-81C6-DC7B4A86A669}" type="pres">
      <dgm:prSet presAssocID="{05F76A74-408B-46FF-B0DE-6C86BEB05334}" presName="sibSpaceTwo" presStyleCnt="0"/>
      <dgm:spPr/>
    </dgm:pt>
    <dgm:pt modelId="{C04F1FC5-0B6F-44ED-836D-4D48D47119B9}" type="pres">
      <dgm:prSet presAssocID="{28B81258-49A4-4F71-838A-C9C505C8E6CB}" presName="vertTwo" presStyleCnt="0"/>
      <dgm:spPr/>
    </dgm:pt>
    <dgm:pt modelId="{1F1B1591-9EE9-4A26-8EFD-46910031C885}" type="pres">
      <dgm:prSet presAssocID="{28B81258-49A4-4F71-838A-C9C505C8E6CB}" presName="txTwo" presStyleLbl="node2" presStyleIdx="6" presStyleCnt="7" custScaleX="170213" custScaleY="116348" custLinFactX="-200000" custLinFactNeighborX="-279836" custLinFactNeighborY="-31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96807C-E2CC-4D96-9693-EF053112598F}" type="pres">
      <dgm:prSet presAssocID="{28B81258-49A4-4F71-838A-C9C505C8E6CB}" presName="horzTwo" presStyleCnt="0"/>
      <dgm:spPr/>
    </dgm:pt>
  </dgm:ptLst>
  <dgm:cxnLst>
    <dgm:cxn modelId="{04DDE697-CD78-437D-B7C1-E4EFBDE45794}" type="presOf" srcId="{7A936509-83C7-48EF-A2D3-51B9673EEFDB}" destId="{FF5B66CC-0EB7-485E-BC64-E5AD1457CB7A}" srcOrd="0" destOrd="0" presId="urn:microsoft.com/office/officeart/2005/8/layout/hierarchy4"/>
    <dgm:cxn modelId="{ECEA534D-F07F-4191-9986-D9A22BB16717}" type="presOf" srcId="{F9D47AF4-62E1-4AED-9CA9-EA94DFA34F0A}" destId="{D0D543A8-7214-4E99-AA99-1AA398B6DC59}" srcOrd="0" destOrd="0" presId="urn:microsoft.com/office/officeart/2005/8/layout/hierarchy4"/>
    <dgm:cxn modelId="{379FCB20-8681-4A25-8D9B-1B339E42F22A}" type="presOf" srcId="{5182B7D5-3137-4CF8-977E-0FE1BC176167}" destId="{847E70C2-A7F9-4365-853B-3E80D34BC139}" srcOrd="0" destOrd="0" presId="urn:microsoft.com/office/officeart/2005/8/layout/hierarchy4"/>
    <dgm:cxn modelId="{59EA7EE1-5820-491C-9D80-2F9078770B21}" srcId="{D3461BA3-3D7E-4953-A58B-0E852673EBE1}" destId="{E86523EA-9794-4ED6-A073-D9311596269A}" srcOrd="0" destOrd="0" parTransId="{F5F0733F-B527-43CA-8F86-5AAA15B8D54E}" sibTransId="{467F8462-9444-457A-B74E-3D04FB4E39B8}"/>
    <dgm:cxn modelId="{1B04ACBE-E19F-4B44-8AFC-4A31A3478354}" type="presOf" srcId="{1B01D002-3F6D-43C6-8977-F0276E0043E8}" destId="{8FC1BB32-C62A-4BAA-BE8E-831D2AF7B1D0}" srcOrd="0" destOrd="0" presId="urn:microsoft.com/office/officeart/2005/8/layout/hierarchy4"/>
    <dgm:cxn modelId="{0D709642-F262-4C2E-96A7-990DA0F3C42F}" type="presOf" srcId="{34544FB3-E02C-4AA0-B340-4E39BE94452B}" destId="{4BB979EA-EA5A-401D-9920-22537A15C5B1}" srcOrd="0" destOrd="0" presId="urn:microsoft.com/office/officeart/2005/8/layout/hierarchy4"/>
    <dgm:cxn modelId="{EF96002B-83FB-4DF9-9400-958F811E1E7C}" srcId="{E86523EA-9794-4ED6-A073-D9311596269A}" destId="{48F025CD-FB23-4B4E-9676-245EACBB1084}" srcOrd="2" destOrd="0" parTransId="{BA22C701-C0B7-47ED-B315-F5C927F1AE23}" sibTransId="{165FC192-C043-4799-B352-C6DD3B11CEC7}"/>
    <dgm:cxn modelId="{F67E6917-7D82-4F0B-9760-1365D497A45D}" type="presOf" srcId="{E3273ABA-D3A7-4A0E-8D2D-7F1480815DE9}" destId="{754026F3-89FA-4DF2-94DA-DD4CCB832600}" srcOrd="0" destOrd="0" presId="urn:microsoft.com/office/officeart/2005/8/layout/hierarchy4"/>
    <dgm:cxn modelId="{E5F4218F-8FA1-456D-BB2B-E27C1958C1BF}" type="presOf" srcId="{E86523EA-9794-4ED6-A073-D9311596269A}" destId="{D55FD009-65E5-470E-A13E-3505008D41B1}" srcOrd="0" destOrd="0" presId="urn:microsoft.com/office/officeart/2005/8/layout/hierarchy4"/>
    <dgm:cxn modelId="{28FE599B-C545-4C58-AC92-539FAAAEDF88}" srcId="{E86523EA-9794-4ED6-A073-D9311596269A}" destId="{34544FB3-E02C-4AA0-B340-4E39BE94452B}" srcOrd="1" destOrd="0" parTransId="{85CB72E9-3FDC-45FD-9C3A-20F52256E358}" sibTransId="{273BFB41-92DF-49F1-B344-F7DEF53B992D}"/>
    <dgm:cxn modelId="{8ED713D0-7991-47C3-8736-1AC1B8AFF9A8}" srcId="{F9D47AF4-62E1-4AED-9CA9-EA94DFA34F0A}" destId="{28B81258-49A4-4F71-838A-C9C505C8E6CB}" srcOrd="3" destOrd="0" parTransId="{3B4F37FE-39D3-4BAA-9564-4160CF6627FC}" sibTransId="{5FDE6FA8-A6B0-4BDF-B75F-E16D5E6474B5}"/>
    <dgm:cxn modelId="{A0899FC9-A365-4B95-939D-0FC9C4A01210}" srcId="{D3461BA3-3D7E-4953-A58B-0E852673EBE1}" destId="{F9D47AF4-62E1-4AED-9CA9-EA94DFA34F0A}" srcOrd="1" destOrd="0" parTransId="{40264121-A5E3-4E7B-B075-CFCF6EA3D15F}" sibTransId="{4CA18AB0-2B49-4685-8F05-0E303AC18C54}"/>
    <dgm:cxn modelId="{A70BF6C5-8CC6-4365-9BD1-259A2B0B313C}" srcId="{E86523EA-9794-4ED6-A073-D9311596269A}" destId="{5182B7D5-3137-4CF8-977E-0FE1BC176167}" srcOrd="0" destOrd="0" parTransId="{7262AF39-F9A9-47DF-A00D-826E71542D99}" sibTransId="{1F0F3CD6-D600-48C9-9D15-1AA6201CAB22}"/>
    <dgm:cxn modelId="{1D853F0E-3AFB-4C77-861A-0331D220CA7E}" srcId="{F9D47AF4-62E1-4AED-9CA9-EA94DFA34F0A}" destId="{E3273ABA-D3A7-4A0E-8D2D-7F1480815DE9}" srcOrd="1" destOrd="0" parTransId="{E8CA9869-8961-4A74-9B04-6CD1060C3F5C}" sibTransId="{67D20999-748B-461C-A307-2E1816EF837C}"/>
    <dgm:cxn modelId="{106DEC0F-E692-4958-BC3B-85E1E033676E}" type="presOf" srcId="{D3461BA3-3D7E-4953-A58B-0E852673EBE1}" destId="{EEF7C9F9-5898-4770-A943-392647E64612}" srcOrd="0" destOrd="0" presId="urn:microsoft.com/office/officeart/2005/8/layout/hierarchy4"/>
    <dgm:cxn modelId="{7CB2C2B5-BEAC-4DF3-BF0B-2B2656B1BE68}" srcId="{F9D47AF4-62E1-4AED-9CA9-EA94DFA34F0A}" destId="{1B01D002-3F6D-43C6-8977-F0276E0043E8}" srcOrd="2" destOrd="0" parTransId="{D4FE89F3-E6EF-4926-A947-4EA504A5DD8F}" sibTransId="{05F76A74-408B-46FF-B0DE-6C86BEB05334}"/>
    <dgm:cxn modelId="{54979CF3-3428-4827-805A-701DDAC698BB}" srcId="{F9D47AF4-62E1-4AED-9CA9-EA94DFA34F0A}" destId="{7A936509-83C7-48EF-A2D3-51B9673EEFDB}" srcOrd="0" destOrd="0" parTransId="{541AD36D-2CE0-4431-AC39-5C3D12EC6CC0}" sibTransId="{0A884497-1242-43DD-BEB4-F297E4582D22}"/>
    <dgm:cxn modelId="{980A2CC0-6CBE-4C19-9916-472589536BC1}" type="presOf" srcId="{48F025CD-FB23-4B4E-9676-245EACBB1084}" destId="{0516C407-D364-41AD-95CD-CB7559AD0498}" srcOrd="0" destOrd="0" presId="urn:microsoft.com/office/officeart/2005/8/layout/hierarchy4"/>
    <dgm:cxn modelId="{9B563C1C-0870-4FA5-BDFB-0CF777F68995}" type="presOf" srcId="{28B81258-49A4-4F71-838A-C9C505C8E6CB}" destId="{1F1B1591-9EE9-4A26-8EFD-46910031C885}" srcOrd="0" destOrd="0" presId="urn:microsoft.com/office/officeart/2005/8/layout/hierarchy4"/>
    <dgm:cxn modelId="{DBBACFCC-4EFC-4412-B9C8-5DF349812394}" type="presParOf" srcId="{EEF7C9F9-5898-4770-A943-392647E64612}" destId="{FCB1F8D2-7D2E-42EE-B1E8-99E8D3831D8E}" srcOrd="0" destOrd="0" presId="urn:microsoft.com/office/officeart/2005/8/layout/hierarchy4"/>
    <dgm:cxn modelId="{19B4432D-88E5-4DC7-849D-0B06C8F89A58}" type="presParOf" srcId="{FCB1F8D2-7D2E-42EE-B1E8-99E8D3831D8E}" destId="{D55FD009-65E5-470E-A13E-3505008D41B1}" srcOrd="0" destOrd="0" presId="urn:microsoft.com/office/officeart/2005/8/layout/hierarchy4"/>
    <dgm:cxn modelId="{4D3C945E-50C7-49D3-A6D1-EE93C3B05743}" type="presParOf" srcId="{FCB1F8D2-7D2E-42EE-B1E8-99E8D3831D8E}" destId="{E5F1288D-BE3F-49D5-84EC-7F0100DBC750}" srcOrd="1" destOrd="0" presId="urn:microsoft.com/office/officeart/2005/8/layout/hierarchy4"/>
    <dgm:cxn modelId="{68EA1BE4-7635-4EF7-979F-793ADBEF2FBA}" type="presParOf" srcId="{FCB1F8D2-7D2E-42EE-B1E8-99E8D3831D8E}" destId="{B5A54CBB-4968-4075-879A-5A88BBD0923B}" srcOrd="2" destOrd="0" presId="urn:microsoft.com/office/officeart/2005/8/layout/hierarchy4"/>
    <dgm:cxn modelId="{78BE075C-382A-469B-B15A-DE841820C7FF}" type="presParOf" srcId="{B5A54CBB-4968-4075-879A-5A88BBD0923B}" destId="{447D1DD8-B06F-46D7-906E-2C5476586166}" srcOrd="0" destOrd="0" presId="urn:microsoft.com/office/officeart/2005/8/layout/hierarchy4"/>
    <dgm:cxn modelId="{A02BE289-AB5A-49A4-ABC2-38E6D9ACB1AD}" type="presParOf" srcId="{447D1DD8-B06F-46D7-906E-2C5476586166}" destId="{847E70C2-A7F9-4365-853B-3E80D34BC139}" srcOrd="0" destOrd="0" presId="urn:microsoft.com/office/officeart/2005/8/layout/hierarchy4"/>
    <dgm:cxn modelId="{EE5024F1-F6E3-455E-99A0-D640C2CA492B}" type="presParOf" srcId="{447D1DD8-B06F-46D7-906E-2C5476586166}" destId="{51792491-254B-48BD-9AFF-3755D88CF152}" srcOrd="1" destOrd="0" presId="urn:microsoft.com/office/officeart/2005/8/layout/hierarchy4"/>
    <dgm:cxn modelId="{6F2F6E0D-A0A4-4E5C-9A61-B6FA676B5546}" type="presParOf" srcId="{B5A54CBB-4968-4075-879A-5A88BBD0923B}" destId="{8E37621D-63AB-4735-8921-625549371850}" srcOrd="1" destOrd="0" presId="urn:microsoft.com/office/officeart/2005/8/layout/hierarchy4"/>
    <dgm:cxn modelId="{1FD63EF3-39AD-4244-BB4C-58E6122E5F1A}" type="presParOf" srcId="{B5A54CBB-4968-4075-879A-5A88BBD0923B}" destId="{73B207A8-5302-42FC-8C01-95A5DA07EECE}" srcOrd="2" destOrd="0" presId="urn:microsoft.com/office/officeart/2005/8/layout/hierarchy4"/>
    <dgm:cxn modelId="{31422863-C841-45B9-B153-61401C771EF6}" type="presParOf" srcId="{73B207A8-5302-42FC-8C01-95A5DA07EECE}" destId="{4BB979EA-EA5A-401D-9920-22537A15C5B1}" srcOrd="0" destOrd="0" presId="urn:microsoft.com/office/officeart/2005/8/layout/hierarchy4"/>
    <dgm:cxn modelId="{9CBF7D1A-6248-416D-B31C-B5A69CD1BEA9}" type="presParOf" srcId="{73B207A8-5302-42FC-8C01-95A5DA07EECE}" destId="{B1E285E5-FD70-4B29-91FA-6904C8D1E717}" srcOrd="1" destOrd="0" presId="urn:microsoft.com/office/officeart/2005/8/layout/hierarchy4"/>
    <dgm:cxn modelId="{533791B1-1DD6-4294-A5D6-5AAFE09A5C4B}" type="presParOf" srcId="{B5A54CBB-4968-4075-879A-5A88BBD0923B}" destId="{F574F1C5-692F-47AC-8968-D73750ECFF7B}" srcOrd="3" destOrd="0" presId="urn:microsoft.com/office/officeart/2005/8/layout/hierarchy4"/>
    <dgm:cxn modelId="{3970FB78-AE4A-420C-88F1-A5EBDB03E80A}" type="presParOf" srcId="{B5A54CBB-4968-4075-879A-5A88BBD0923B}" destId="{0199460F-F172-448B-B24D-6DAAC28E87CD}" srcOrd="4" destOrd="0" presId="urn:microsoft.com/office/officeart/2005/8/layout/hierarchy4"/>
    <dgm:cxn modelId="{957E73CC-206F-4936-8E17-138194CCC65F}" type="presParOf" srcId="{0199460F-F172-448B-B24D-6DAAC28E87CD}" destId="{0516C407-D364-41AD-95CD-CB7559AD0498}" srcOrd="0" destOrd="0" presId="urn:microsoft.com/office/officeart/2005/8/layout/hierarchy4"/>
    <dgm:cxn modelId="{B9FD7DF6-9514-4F74-BF4E-1832E3CC9192}" type="presParOf" srcId="{0199460F-F172-448B-B24D-6DAAC28E87CD}" destId="{ECECA40A-C4A3-45A5-A06E-5CDECFABFFC5}" srcOrd="1" destOrd="0" presId="urn:microsoft.com/office/officeart/2005/8/layout/hierarchy4"/>
    <dgm:cxn modelId="{77FC970D-0FC7-46D3-96B7-FE198CC9C474}" type="presParOf" srcId="{EEF7C9F9-5898-4770-A943-392647E64612}" destId="{FFED2450-04EA-47C5-B179-FAE2F79D774B}" srcOrd="1" destOrd="0" presId="urn:microsoft.com/office/officeart/2005/8/layout/hierarchy4"/>
    <dgm:cxn modelId="{64B59B35-5C20-41CB-A958-27283295AC52}" type="presParOf" srcId="{EEF7C9F9-5898-4770-A943-392647E64612}" destId="{9D11127C-B2D9-4721-8CE0-BF2366E4FDC1}" srcOrd="2" destOrd="0" presId="urn:microsoft.com/office/officeart/2005/8/layout/hierarchy4"/>
    <dgm:cxn modelId="{2EBCA3DA-5BB2-47F7-B40C-31A13666E07C}" type="presParOf" srcId="{9D11127C-B2D9-4721-8CE0-BF2366E4FDC1}" destId="{D0D543A8-7214-4E99-AA99-1AA398B6DC59}" srcOrd="0" destOrd="0" presId="urn:microsoft.com/office/officeart/2005/8/layout/hierarchy4"/>
    <dgm:cxn modelId="{9DD58809-7E65-4CBE-B0D0-6EA109DDD563}" type="presParOf" srcId="{9D11127C-B2D9-4721-8CE0-BF2366E4FDC1}" destId="{7B269530-D60C-4933-A37E-8046F3A1324A}" srcOrd="1" destOrd="0" presId="urn:microsoft.com/office/officeart/2005/8/layout/hierarchy4"/>
    <dgm:cxn modelId="{44151BF5-DBD4-4915-AE7A-F916F7BE6837}" type="presParOf" srcId="{9D11127C-B2D9-4721-8CE0-BF2366E4FDC1}" destId="{69FEDB9F-E015-4A54-BD9B-58C7B400A55F}" srcOrd="2" destOrd="0" presId="urn:microsoft.com/office/officeart/2005/8/layout/hierarchy4"/>
    <dgm:cxn modelId="{266AA8A4-D77B-4973-AB7E-17BE421D69D2}" type="presParOf" srcId="{69FEDB9F-E015-4A54-BD9B-58C7B400A55F}" destId="{AF6DA38B-7E4F-43AB-A40B-7EB31D3E214A}" srcOrd="0" destOrd="0" presId="urn:microsoft.com/office/officeart/2005/8/layout/hierarchy4"/>
    <dgm:cxn modelId="{48A109F3-82A3-4ED7-A92F-F69459654FDC}" type="presParOf" srcId="{AF6DA38B-7E4F-43AB-A40B-7EB31D3E214A}" destId="{FF5B66CC-0EB7-485E-BC64-E5AD1457CB7A}" srcOrd="0" destOrd="0" presId="urn:microsoft.com/office/officeart/2005/8/layout/hierarchy4"/>
    <dgm:cxn modelId="{D5847301-A798-424C-9998-E870F631F433}" type="presParOf" srcId="{AF6DA38B-7E4F-43AB-A40B-7EB31D3E214A}" destId="{006F2A40-4AF9-4EAD-9B1D-F6821B2637F7}" srcOrd="1" destOrd="0" presId="urn:microsoft.com/office/officeart/2005/8/layout/hierarchy4"/>
    <dgm:cxn modelId="{A41D5DD8-C8E7-4017-A1A0-18D1C5204550}" type="presParOf" srcId="{69FEDB9F-E015-4A54-BD9B-58C7B400A55F}" destId="{22803127-9F28-4D70-A6DE-4A69C2FF8C3B}" srcOrd="1" destOrd="0" presId="urn:microsoft.com/office/officeart/2005/8/layout/hierarchy4"/>
    <dgm:cxn modelId="{E0744256-9C3F-47F4-A373-35379CA97E80}" type="presParOf" srcId="{69FEDB9F-E015-4A54-BD9B-58C7B400A55F}" destId="{1C0EDD02-B3E6-48A4-A546-E5B549205E5B}" srcOrd="2" destOrd="0" presId="urn:microsoft.com/office/officeart/2005/8/layout/hierarchy4"/>
    <dgm:cxn modelId="{D1435E04-6882-4325-AAF9-67F5D9E48D42}" type="presParOf" srcId="{1C0EDD02-B3E6-48A4-A546-E5B549205E5B}" destId="{754026F3-89FA-4DF2-94DA-DD4CCB832600}" srcOrd="0" destOrd="0" presId="urn:microsoft.com/office/officeart/2005/8/layout/hierarchy4"/>
    <dgm:cxn modelId="{D06EE6EA-982A-46BF-996C-1637DB7B2268}" type="presParOf" srcId="{1C0EDD02-B3E6-48A4-A546-E5B549205E5B}" destId="{90543B06-1BA7-4D96-AC66-A8BEB99F396D}" srcOrd="1" destOrd="0" presId="urn:microsoft.com/office/officeart/2005/8/layout/hierarchy4"/>
    <dgm:cxn modelId="{AF9A2218-BB0B-4957-8137-FE7350EDF474}" type="presParOf" srcId="{69FEDB9F-E015-4A54-BD9B-58C7B400A55F}" destId="{270A1129-EA3E-4710-AB24-F9D58FAEABB4}" srcOrd="3" destOrd="0" presId="urn:microsoft.com/office/officeart/2005/8/layout/hierarchy4"/>
    <dgm:cxn modelId="{236932AA-A4A8-4006-A31D-A38178B075B0}" type="presParOf" srcId="{69FEDB9F-E015-4A54-BD9B-58C7B400A55F}" destId="{EEC4A9F7-D068-4569-BE48-78CEBD00E638}" srcOrd="4" destOrd="0" presId="urn:microsoft.com/office/officeart/2005/8/layout/hierarchy4"/>
    <dgm:cxn modelId="{B98866D0-2FA3-4A3E-8D0C-999AB0DB8810}" type="presParOf" srcId="{EEC4A9F7-D068-4569-BE48-78CEBD00E638}" destId="{8FC1BB32-C62A-4BAA-BE8E-831D2AF7B1D0}" srcOrd="0" destOrd="0" presId="urn:microsoft.com/office/officeart/2005/8/layout/hierarchy4"/>
    <dgm:cxn modelId="{58005713-D3EF-4A87-B644-B3BDB7E0C746}" type="presParOf" srcId="{EEC4A9F7-D068-4569-BE48-78CEBD00E638}" destId="{F5F02622-4FF5-447F-8690-2CCAEB5420D3}" srcOrd="1" destOrd="0" presId="urn:microsoft.com/office/officeart/2005/8/layout/hierarchy4"/>
    <dgm:cxn modelId="{EE8A9E30-4B03-483F-81F0-589A6AC2F0E1}" type="presParOf" srcId="{69FEDB9F-E015-4A54-BD9B-58C7B400A55F}" destId="{B51ED712-C9DD-4576-81C6-DC7B4A86A669}" srcOrd="5" destOrd="0" presId="urn:microsoft.com/office/officeart/2005/8/layout/hierarchy4"/>
    <dgm:cxn modelId="{74E2B7EE-2967-43EB-AF01-8A6250470C9D}" type="presParOf" srcId="{69FEDB9F-E015-4A54-BD9B-58C7B400A55F}" destId="{C04F1FC5-0B6F-44ED-836D-4D48D47119B9}" srcOrd="6" destOrd="0" presId="urn:microsoft.com/office/officeart/2005/8/layout/hierarchy4"/>
    <dgm:cxn modelId="{AB6CBA1B-3E3A-4086-B943-EAB979402E0E}" type="presParOf" srcId="{C04F1FC5-0B6F-44ED-836D-4D48D47119B9}" destId="{1F1B1591-9EE9-4A26-8EFD-46910031C885}" srcOrd="0" destOrd="0" presId="urn:microsoft.com/office/officeart/2005/8/layout/hierarchy4"/>
    <dgm:cxn modelId="{37ACE7CD-578D-4E2C-BFC9-668A2421DCD6}" type="presParOf" srcId="{C04F1FC5-0B6F-44ED-836D-4D48D47119B9}" destId="{3896807C-E2CC-4D96-9693-EF053112598F}" srcOrd="1" destOrd="0" presId="urn:microsoft.com/office/officeart/2005/8/layout/hierarchy4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B7CAF8-9397-4CDF-B0E1-2DD5E18B76CD}" type="doc">
      <dgm:prSet loTypeId="urn:microsoft.com/office/officeart/2005/8/layout/hierarchy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87468D8-1A4A-4A31-85EB-DFB164EC74BE}">
      <dgm:prSet phldrT="[Текст]" custT="1"/>
      <dgm:spPr/>
      <dgm:t>
        <a:bodyPr/>
        <a:lstStyle/>
        <a:p>
          <a:r>
            <a:rPr lang="ru-RU" sz="3200" b="1" dirty="0" smtClean="0">
              <a:latin typeface="+mn-lt"/>
            </a:rPr>
            <a:t>2025 год</a:t>
          </a:r>
          <a:endParaRPr lang="ru-RU" sz="3200" b="1" dirty="0">
            <a:latin typeface="+mn-lt"/>
          </a:endParaRPr>
        </a:p>
      </dgm:t>
    </dgm:pt>
    <dgm:pt modelId="{52643255-F24F-44A0-A777-9F8F519F61AC}" type="parTrans" cxnId="{ED6DD4DB-3D9A-42FF-993F-812A51D32285}">
      <dgm:prSet/>
      <dgm:spPr/>
      <dgm:t>
        <a:bodyPr/>
        <a:lstStyle/>
        <a:p>
          <a:endParaRPr lang="ru-RU" sz="2400">
            <a:latin typeface="+mn-lt"/>
          </a:endParaRPr>
        </a:p>
      </dgm:t>
    </dgm:pt>
    <dgm:pt modelId="{8D81F13E-E926-4013-8696-6097C3A0ADCA}" type="sibTrans" cxnId="{ED6DD4DB-3D9A-42FF-993F-812A51D32285}">
      <dgm:prSet/>
      <dgm:spPr/>
      <dgm:t>
        <a:bodyPr/>
        <a:lstStyle/>
        <a:p>
          <a:endParaRPr lang="ru-RU" sz="2400">
            <a:latin typeface="+mn-lt"/>
          </a:endParaRPr>
        </a:p>
      </dgm:t>
    </dgm:pt>
    <dgm:pt modelId="{74153962-26A4-4DDE-BAB6-841A1460C5FD}">
      <dgm:prSet phldrT="[Текст]" custT="1"/>
      <dgm:spPr/>
      <dgm:t>
        <a:bodyPr/>
        <a:lstStyle/>
        <a:p>
          <a:r>
            <a:rPr lang="ru-RU" sz="2400" b="1" dirty="0" smtClean="0">
              <a:latin typeface="+mn-lt"/>
            </a:rPr>
            <a:t>Доходы</a:t>
          </a:r>
        </a:p>
        <a:p>
          <a:r>
            <a:rPr lang="ru-RU" sz="2400" b="1" dirty="0" smtClean="0">
              <a:latin typeface="+mn-lt"/>
            </a:rPr>
            <a:t> 9 975,5   млн. руб.</a:t>
          </a:r>
          <a:endParaRPr lang="ru-RU" sz="2400" b="1" dirty="0">
            <a:latin typeface="+mn-lt"/>
          </a:endParaRPr>
        </a:p>
      </dgm:t>
    </dgm:pt>
    <dgm:pt modelId="{630130B4-0348-49A1-9C2C-E119AB8633B8}" type="parTrans" cxnId="{A2C6555E-65A5-4DBE-98EC-A1B4DB1A825B}">
      <dgm:prSet/>
      <dgm:spPr/>
      <dgm:t>
        <a:bodyPr/>
        <a:lstStyle/>
        <a:p>
          <a:endParaRPr lang="ru-RU" sz="2400">
            <a:latin typeface="+mn-lt"/>
          </a:endParaRPr>
        </a:p>
      </dgm:t>
    </dgm:pt>
    <dgm:pt modelId="{224C9543-969F-4ADB-A185-84DFEAEE002C}" type="sibTrans" cxnId="{A2C6555E-65A5-4DBE-98EC-A1B4DB1A825B}">
      <dgm:prSet/>
      <dgm:spPr/>
      <dgm:t>
        <a:bodyPr/>
        <a:lstStyle/>
        <a:p>
          <a:endParaRPr lang="ru-RU" sz="2400">
            <a:latin typeface="+mn-lt"/>
          </a:endParaRPr>
        </a:p>
      </dgm:t>
    </dgm:pt>
    <dgm:pt modelId="{CDADE765-939B-4070-9D76-BBF1B870DDF1}">
      <dgm:prSet phldrT="[Текст]" custT="1"/>
      <dgm:spPr/>
      <dgm:t>
        <a:bodyPr/>
        <a:lstStyle/>
        <a:p>
          <a:r>
            <a:rPr lang="ru-RU" sz="2400" b="1" dirty="0" smtClean="0">
              <a:latin typeface="+mn-lt"/>
            </a:rPr>
            <a:t>Дефицит </a:t>
          </a:r>
        </a:p>
        <a:p>
          <a:r>
            <a:rPr lang="ru-RU" sz="2400" b="1" dirty="0" smtClean="0">
              <a:latin typeface="+mn-lt"/>
            </a:rPr>
            <a:t>208,4        млн. руб.</a:t>
          </a:r>
          <a:endParaRPr lang="ru-RU" sz="2400" b="1" dirty="0">
            <a:latin typeface="+mn-lt"/>
          </a:endParaRPr>
        </a:p>
      </dgm:t>
    </dgm:pt>
    <dgm:pt modelId="{B1274ED6-524A-42D8-8F2A-5CC770DC5E37}" type="parTrans" cxnId="{EE6FA8C7-2595-4A5A-B261-D1C4A82712AC}">
      <dgm:prSet/>
      <dgm:spPr/>
      <dgm:t>
        <a:bodyPr/>
        <a:lstStyle/>
        <a:p>
          <a:endParaRPr lang="ru-RU" sz="2400">
            <a:latin typeface="+mn-lt"/>
          </a:endParaRPr>
        </a:p>
      </dgm:t>
    </dgm:pt>
    <dgm:pt modelId="{81C8DC33-3CCB-47C9-99A0-759A8A52A4D0}" type="sibTrans" cxnId="{EE6FA8C7-2595-4A5A-B261-D1C4A82712AC}">
      <dgm:prSet/>
      <dgm:spPr/>
      <dgm:t>
        <a:bodyPr/>
        <a:lstStyle/>
        <a:p>
          <a:endParaRPr lang="ru-RU" sz="2400">
            <a:latin typeface="+mn-lt"/>
          </a:endParaRPr>
        </a:p>
      </dgm:t>
    </dgm:pt>
    <dgm:pt modelId="{C77F871B-4463-4CFD-9418-F6DB696A9FC4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2400" b="1" dirty="0" smtClean="0">
              <a:latin typeface="+mn-lt"/>
            </a:rPr>
            <a:t>Расходы </a:t>
          </a:r>
        </a:p>
        <a:p>
          <a:r>
            <a:rPr lang="ru-RU" sz="2400" b="1" dirty="0" smtClean="0">
              <a:latin typeface="+mn-lt"/>
            </a:rPr>
            <a:t>10 183,9  млн. руб.</a:t>
          </a:r>
          <a:endParaRPr lang="ru-RU" sz="2400" b="1" dirty="0">
            <a:latin typeface="+mn-lt"/>
          </a:endParaRPr>
        </a:p>
      </dgm:t>
    </dgm:pt>
    <dgm:pt modelId="{B2C7FBA4-305B-4181-8B1B-6734C2A7A77E}" type="parTrans" cxnId="{D1B6B62B-9ADF-4368-A8B1-B3DE5239C694}">
      <dgm:prSet/>
      <dgm:spPr/>
      <dgm:t>
        <a:bodyPr/>
        <a:lstStyle/>
        <a:p>
          <a:endParaRPr lang="ru-RU" sz="2400">
            <a:latin typeface="+mn-lt"/>
          </a:endParaRPr>
        </a:p>
      </dgm:t>
    </dgm:pt>
    <dgm:pt modelId="{B16FDE1D-DED5-4AAF-92DA-F5465B0D67E4}" type="sibTrans" cxnId="{D1B6B62B-9ADF-4368-A8B1-B3DE5239C694}">
      <dgm:prSet/>
      <dgm:spPr/>
      <dgm:t>
        <a:bodyPr/>
        <a:lstStyle/>
        <a:p>
          <a:endParaRPr lang="ru-RU" sz="2400">
            <a:latin typeface="+mn-lt"/>
          </a:endParaRPr>
        </a:p>
      </dgm:t>
    </dgm:pt>
    <dgm:pt modelId="{0E0834AF-41BD-4E06-B224-3679E671AE86}" type="pres">
      <dgm:prSet presAssocID="{6FB7CAF8-9397-4CDF-B0E1-2DD5E18B76C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BCB381-F96E-43C4-9D69-F418A527C363}" type="pres">
      <dgm:prSet presAssocID="{C87468D8-1A4A-4A31-85EB-DFB164EC74BE}" presName="vertOne" presStyleCnt="0"/>
      <dgm:spPr/>
      <dgm:t>
        <a:bodyPr/>
        <a:lstStyle/>
        <a:p>
          <a:endParaRPr lang="ru-RU"/>
        </a:p>
      </dgm:t>
    </dgm:pt>
    <dgm:pt modelId="{06C497A6-5171-4945-8B3D-DD364748100D}" type="pres">
      <dgm:prSet presAssocID="{C87468D8-1A4A-4A31-85EB-DFB164EC74BE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5C2DEB-9521-4A94-A386-458015CA32F7}" type="pres">
      <dgm:prSet presAssocID="{C87468D8-1A4A-4A31-85EB-DFB164EC74BE}" presName="parTransOne" presStyleCnt="0"/>
      <dgm:spPr/>
      <dgm:t>
        <a:bodyPr/>
        <a:lstStyle/>
        <a:p>
          <a:endParaRPr lang="ru-RU"/>
        </a:p>
      </dgm:t>
    </dgm:pt>
    <dgm:pt modelId="{5D10ADED-C578-4BEC-9FFB-72290D7FA75F}" type="pres">
      <dgm:prSet presAssocID="{C87468D8-1A4A-4A31-85EB-DFB164EC74BE}" presName="horzOne" presStyleCnt="0"/>
      <dgm:spPr/>
      <dgm:t>
        <a:bodyPr/>
        <a:lstStyle/>
        <a:p>
          <a:endParaRPr lang="ru-RU"/>
        </a:p>
      </dgm:t>
    </dgm:pt>
    <dgm:pt modelId="{096D6483-1715-4D61-ABB3-E2F6AA06C079}" type="pres">
      <dgm:prSet presAssocID="{74153962-26A4-4DDE-BAB6-841A1460C5FD}" presName="vertTwo" presStyleCnt="0"/>
      <dgm:spPr/>
      <dgm:t>
        <a:bodyPr/>
        <a:lstStyle/>
        <a:p>
          <a:endParaRPr lang="ru-RU"/>
        </a:p>
      </dgm:t>
    </dgm:pt>
    <dgm:pt modelId="{0B66940B-0A63-4EAB-8A10-B8569B7BC0EF}" type="pres">
      <dgm:prSet presAssocID="{74153962-26A4-4DDE-BAB6-841A1460C5FD}" presName="txTwo" presStyleLbl="node2" presStyleIdx="0" presStyleCnt="2" custScaleY="3809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0AFA6E-69A9-4DC8-A29C-3E8EB75E3B21}" type="pres">
      <dgm:prSet presAssocID="{74153962-26A4-4DDE-BAB6-841A1460C5FD}" presName="parTransTwo" presStyleCnt="0"/>
      <dgm:spPr/>
      <dgm:t>
        <a:bodyPr/>
        <a:lstStyle/>
        <a:p>
          <a:endParaRPr lang="ru-RU"/>
        </a:p>
      </dgm:t>
    </dgm:pt>
    <dgm:pt modelId="{5463D852-3FC7-427E-83C1-DD7EC9B36B8E}" type="pres">
      <dgm:prSet presAssocID="{74153962-26A4-4DDE-BAB6-841A1460C5FD}" presName="horzTwo" presStyleCnt="0"/>
      <dgm:spPr/>
      <dgm:t>
        <a:bodyPr/>
        <a:lstStyle/>
        <a:p>
          <a:endParaRPr lang="ru-RU"/>
        </a:p>
      </dgm:t>
    </dgm:pt>
    <dgm:pt modelId="{8066D596-6078-4018-9B69-3C04ECB2F184}" type="pres">
      <dgm:prSet presAssocID="{CDADE765-939B-4070-9D76-BBF1B870DDF1}" presName="vertThree" presStyleCnt="0"/>
      <dgm:spPr/>
      <dgm:t>
        <a:bodyPr/>
        <a:lstStyle/>
        <a:p>
          <a:endParaRPr lang="ru-RU"/>
        </a:p>
      </dgm:t>
    </dgm:pt>
    <dgm:pt modelId="{A8F65143-8618-41CE-AF1A-21D4A02F0D11}" type="pres">
      <dgm:prSet presAssocID="{CDADE765-939B-4070-9D76-BBF1B870DDF1}" presName="txThree" presStyleLbl="node3" presStyleIdx="0" presStyleCnt="1" custScaleY="1685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558A16-F4F2-4C89-8E34-BCDA124FAE18}" type="pres">
      <dgm:prSet presAssocID="{CDADE765-939B-4070-9D76-BBF1B870DDF1}" presName="horzThree" presStyleCnt="0"/>
      <dgm:spPr/>
      <dgm:t>
        <a:bodyPr/>
        <a:lstStyle/>
        <a:p>
          <a:endParaRPr lang="ru-RU"/>
        </a:p>
      </dgm:t>
    </dgm:pt>
    <dgm:pt modelId="{DE51E2E5-998E-49A6-ADAD-A03BE646DEEC}" type="pres">
      <dgm:prSet presAssocID="{224C9543-969F-4ADB-A185-84DFEAEE002C}" presName="sibSpaceTwo" presStyleCnt="0"/>
      <dgm:spPr/>
      <dgm:t>
        <a:bodyPr/>
        <a:lstStyle/>
        <a:p>
          <a:endParaRPr lang="ru-RU"/>
        </a:p>
      </dgm:t>
    </dgm:pt>
    <dgm:pt modelId="{93A4281B-1AC3-44A5-AC36-8DF0E56A523E}" type="pres">
      <dgm:prSet presAssocID="{C77F871B-4463-4CFD-9418-F6DB696A9FC4}" presName="vertTwo" presStyleCnt="0"/>
      <dgm:spPr/>
      <dgm:t>
        <a:bodyPr/>
        <a:lstStyle/>
        <a:p>
          <a:endParaRPr lang="ru-RU"/>
        </a:p>
      </dgm:t>
    </dgm:pt>
    <dgm:pt modelId="{94F23103-FB7A-46D4-BB60-E8BCF6C2DFE8}" type="pres">
      <dgm:prSet presAssocID="{C77F871B-4463-4CFD-9418-F6DB696A9FC4}" presName="txTwo" presStyleLbl="node2" presStyleIdx="1" presStyleCnt="2" custScaleY="5658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A12F3C-FB79-49A6-BA18-BF92B0D6B8E9}" type="pres">
      <dgm:prSet presAssocID="{C77F871B-4463-4CFD-9418-F6DB696A9FC4}" presName="horzTwo" presStyleCnt="0"/>
      <dgm:spPr/>
      <dgm:t>
        <a:bodyPr/>
        <a:lstStyle/>
        <a:p>
          <a:endParaRPr lang="ru-RU"/>
        </a:p>
      </dgm:t>
    </dgm:pt>
  </dgm:ptLst>
  <dgm:cxnLst>
    <dgm:cxn modelId="{E8F2C19F-D7E4-4CC3-A9F2-0F777B988102}" type="presOf" srcId="{74153962-26A4-4DDE-BAB6-841A1460C5FD}" destId="{0B66940B-0A63-4EAB-8A10-B8569B7BC0EF}" srcOrd="0" destOrd="0" presId="urn:microsoft.com/office/officeart/2005/8/layout/hierarchy4"/>
    <dgm:cxn modelId="{792E787F-1C0D-4510-AA40-AAFC84741CF1}" type="presOf" srcId="{C87468D8-1A4A-4A31-85EB-DFB164EC74BE}" destId="{06C497A6-5171-4945-8B3D-DD364748100D}" srcOrd="0" destOrd="0" presId="urn:microsoft.com/office/officeart/2005/8/layout/hierarchy4"/>
    <dgm:cxn modelId="{A0D58916-5E76-489B-8B06-BAC055404446}" type="presOf" srcId="{6FB7CAF8-9397-4CDF-B0E1-2DD5E18B76CD}" destId="{0E0834AF-41BD-4E06-B224-3679E671AE86}" srcOrd="0" destOrd="0" presId="urn:microsoft.com/office/officeart/2005/8/layout/hierarchy4"/>
    <dgm:cxn modelId="{ED6DD4DB-3D9A-42FF-993F-812A51D32285}" srcId="{6FB7CAF8-9397-4CDF-B0E1-2DD5E18B76CD}" destId="{C87468D8-1A4A-4A31-85EB-DFB164EC74BE}" srcOrd="0" destOrd="0" parTransId="{52643255-F24F-44A0-A777-9F8F519F61AC}" sibTransId="{8D81F13E-E926-4013-8696-6097C3A0ADCA}"/>
    <dgm:cxn modelId="{A2C6555E-65A5-4DBE-98EC-A1B4DB1A825B}" srcId="{C87468D8-1A4A-4A31-85EB-DFB164EC74BE}" destId="{74153962-26A4-4DDE-BAB6-841A1460C5FD}" srcOrd="0" destOrd="0" parTransId="{630130B4-0348-49A1-9C2C-E119AB8633B8}" sibTransId="{224C9543-969F-4ADB-A185-84DFEAEE002C}"/>
    <dgm:cxn modelId="{D1B6B62B-9ADF-4368-A8B1-B3DE5239C694}" srcId="{C87468D8-1A4A-4A31-85EB-DFB164EC74BE}" destId="{C77F871B-4463-4CFD-9418-F6DB696A9FC4}" srcOrd="1" destOrd="0" parTransId="{B2C7FBA4-305B-4181-8B1B-6734C2A7A77E}" sibTransId="{B16FDE1D-DED5-4AAF-92DA-F5465B0D67E4}"/>
    <dgm:cxn modelId="{41AC780C-8593-4847-8A93-0A479B79489D}" type="presOf" srcId="{CDADE765-939B-4070-9D76-BBF1B870DDF1}" destId="{A8F65143-8618-41CE-AF1A-21D4A02F0D11}" srcOrd="0" destOrd="0" presId="urn:microsoft.com/office/officeart/2005/8/layout/hierarchy4"/>
    <dgm:cxn modelId="{EE6FA8C7-2595-4A5A-B261-D1C4A82712AC}" srcId="{74153962-26A4-4DDE-BAB6-841A1460C5FD}" destId="{CDADE765-939B-4070-9D76-BBF1B870DDF1}" srcOrd="0" destOrd="0" parTransId="{B1274ED6-524A-42D8-8F2A-5CC770DC5E37}" sibTransId="{81C8DC33-3CCB-47C9-99A0-759A8A52A4D0}"/>
    <dgm:cxn modelId="{BD5CAA14-B204-4B47-A19B-635B813B25C7}" type="presOf" srcId="{C77F871B-4463-4CFD-9418-F6DB696A9FC4}" destId="{94F23103-FB7A-46D4-BB60-E8BCF6C2DFE8}" srcOrd="0" destOrd="0" presId="urn:microsoft.com/office/officeart/2005/8/layout/hierarchy4"/>
    <dgm:cxn modelId="{ED63C576-3424-4E90-B837-8C05B00AE7C7}" type="presParOf" srcId="{0E0834AF-41BD-4E06-B224-3679E671AE86}" destId="{12BCB381-F96E-43C4-9D69-F418A527C363}" srcOrd="0" destOrd="0" presId="urn:microsoft.com/office/officeart/2005/8/layout/hierarchy4"/>
    <dgm:cxn modelId="{53C98F69-B526-4556-BDFD-AF97F31B9997}" type="presParOf" srcId="{12BCB381-F96E-43C4-9D69-F418A527C363}" destId="{06C497A6-5171-4945-8B3D-DD364748100D}" srcOrd="0" destOrd="0" presId="urn:microsoft.com/office/officeart/2005/8/layout/hierarchy4"/>
    <dgm:cxn modelId="{1763A2CD-A911-4B0F-BC2C-53CBAB7416BD}" type="presParOf" srcId="{12BCB381-F96E-43C4-9D69-F418A527C363}" destId="{965C2DEB-9521-4A94-A386-458015CA32F7}" srcOrd="1" destOrd="0" presId="urn:microsoft.com/office/officeart/2005/8/layout/hierarchy4"/>
    <dgm:cxn modelId="{F975DC0E-571A-4A7C-A984-2A41B8AC3BB4}" type="presParOf" srcId="{12BCB381-F96E-43C4-9D69-F418A527C363}" destId="{5D10ADED-C578-4BEC-9FFB-72290D7FA75F}" srcOrd="2" destOrd="0" presId="urn:microsoft.com/office/officeart/2005/8/layout/hierarchy4"/>
    <dgm:cxn modelId="{A54AF541-9B42-4FD2-A1D6-C2A93A57CBFD}" type="presParOf" srcId="{5D10ADED-C578-4BEC-9FFB-72290D7FA75F}" destId="{096D6483-1715-4D61-ABB3-E2F6AA06C079}" srcOrd="0" destOrd="0" presId="urn:microsoft.com/office/officeart/2005/8/layout/hierarchy4"/>
    <dgm:cxn modelId="{88585EDF-1BA5-4C83-B340-80EE79EAE363}" type="presParOf" srcId="{096D6483-1715-4D61-ABB3-E2F6AA06C079}" destId="{0B66940B-0A63-4EAB-8A10-B8569B7BC0EF}" srcOrd="0" destOrd="0" presId="urn:microsoft.com/office/officeart/2005/8/layout/hierarchy4"/>
    <dgm:cxn modelId="{69AD41C1-E0D6-40BE-A48B-9609FA96035E}" type="presParOf" srcId="{096D6483-1715-4D61-ABB3-E2F6AA06C079}" destId="{310AFA6E-69A9-4DC8-A29C-3E8EB75E3B21}" srcOrd="1" destOrd="0" presId="urn:microsoft.com/office/officeart/2005/8/layout/hierarchy4"/>
    <dgm:cxn modelId="{DC7AC5BA-9BB3-4207-BDB8-791579385265}" type="presParOf" srcId="{096D6483-1715-4D61-ABB3-E2F6AA06C079}" destId="{5463D852-3FC7-427E-83C1-DD7EC9B36B8E}" srcOrd="2" destOrd="0" presId="urn:microsoft.com/office/officeart/2005/8/layout/hierarchy4"/>
    <dgm:cxn modelId="{608318F3-8987-4EB7-9EA5-06A006E844BD}" type="presParOf" srcId="{5463D852-3FC7-427E-83C1-DD7EC9B36B8E}" destId="{8066D596-6078-4018-9B69-3C04ECB2F184}" srcOrd="0" destOrd="0" presId="urn:microsoft.com/office/officeart/2005/8/layout/hierarchy4"/>
    <dgm:cxn modelId="{917D2574-9471-423E-87D7-66953584116A}" type="presParOf" srcId="{8066D596-6078-4018-9B69-3C04ECB2F184}" destId="{A8F65143-8618-41CE-AF1A-21D4A02F0D11}" srcOrd="0" destOrd="0" presId="urn:microsoft.com/office/officeart/2005/8/layout/hierarchy4"/>
    <dgm:cxn modelId="{13DAEB33-0916-42BE-B019-AF7B2B348039}" type="presParOf" srcId="{8066D596-6078-4018-9B69-3C04ECB2F184}" destId="{33558A16-F4F2-4C89-8E34-BCDA124FAE18}" srcOrd="1" destOrd="0" presId="urn:microsoft.com/office/officeart/2005/8/layout/hierarchy4"/>
    <dgm:cxn modelId="{6496DE2D-9122-4AEF-B830-D9F57F86A325}" type="presParOf" srcId="{5D10ADED-C578-4BEC-9FFB-72290D7FA75F}" destId="{DE51E2E5-998E-49A6-ADAD-A03BE646DEEC}" srcOrd="1" destOrd="0" presId="urn:microsoft.com/office/officeart/2005/8/layout/hierarchy4"/>
    <dgm:cxn modelId="{1184D6E1-E234-4ECB-A890-83DD8FD94247}" type="presParOf" srcId="{5D10ADED-C578-4BEC-9FFB-72290D7FA75F}" destId="{93A4281B-1AC3-44A5-AC36-8DF0E56A523E}" srcOrd="2" destOrd="0" presId="urn:microsoft.com/office/officeart/2005/8/layout/hierarchy4"/>
    <dgm:cxn modelId="{00F7B363-AACD-44C5-813B-1673B8CD76D1}" type="presParOf" srcId="{93A4281B-1AC3-44A5-AC36-8DF0E56A523E}" destId="{94F23103-FB7A-46D4-BB60-E8BCF6C2DFE8}" srcOrd="0" destOrd="0" presId="urn:microsoft.com/office/officeart/2005/8/layout/hierarchy4"/>
    <dgm:cxn modelId="{A82B05A5-D195-4EAD-BD6A-FC64DF0B1FD1}" type="presParOf" srcId="{93A4281B-1AC3-44A5-AC36-8DF0E56A523E}" destId="{A2A12F3C-FB79-49A6-BA18-BF92B0D6B8E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B7CAF8-9397-4CDF-B0E1-2DD5E18B76CD}" type="doc">
      <dgm:prSet loTypeId="urn:microsoft.com/office/officeart/2005/8/layout/hierarchy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87468D8-1A4A-4A31-85EB-DFB164EC74BE}">
      <dgm:prSet phldrT="[Текст]" custT="1"/>
      <dgm:spPr/>
      <dgm:t>
        <a:bodyPr/>
        <a:lstStyle/>
        <a:p>
          <a:r>
            <a:rPr lang="ru-RU" sz="1100" b="1" dirty="0" smtClean="0">
              <a:latin typeface="+mn-lt"/>
            </a:rPr>
            <a:t>2026 год</a:t>
          </a:r>
          <a:endParaRPr lang="ru-RU" sz="1100" b="1" dirty="0">
            <a:latin typeface="+mn-lt"/>
          </a:endParaRPr>
        </a:p>
      </dgm:t>
    </dgm:pt>
    <dgm:pt modelId="{52643255-F24F-44A0-A777-9F8F519F61AC}" type="parTrans" cxnId="{ED6DD4DB-3D9A-42FF-993F-812A51D32285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8D81F13E-E926-4013-8696-6097C3A0ADCA}" type="sibTrans" cxnId="{ED6DD4DB-3D9A-42FF-993F-812A51D32285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74153962-26A4-4DDE-BAB6-841A1460C5FD}">
      <dgm:prSet phldrT="[Текст]" custT="1"/>
      <dgm:spPr/>
      <dgm:t>
        <a:bodyPr/>
        <a:lstStyle/>
        <a:p>
          <a:r>
            <a:rPr lang="ru-RU" sz="1100" b="1" dirty="0" smtClean="0">
              <a:latin typeface="+mn-lt"/>
            </a:rPr>
            <a:t>Доходы</a:t>
          </a:r>
        </a:p>
        <a:p>
          <a:r>
            <a:rPr lang="ru-RU" sz="1100" b="1" dirty="0" smtClean="0">
              <a:latin typeface="+mn-lt"/>
            </a:rPr>
            <a:t> 8 745,1 млн. руб.</a:t>
          </a:r>
          <a:endParaRPr lang="ru-RU" sz="1100" b="1" dirty="0">
            <a:latin typeface="+mn-lt"/>
          </a:endParaRPr>
        </a:p>
      </dgm:t>
    </dgm:pt>
    <dgm:pt modelId="{630130B4-0348-49A1-9C2C-E119AB8633B8}" type="parTrans" cxnId="{A2C6555E-65A5-4DBE-98EC-A1B4DB1A825B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224C9543-969F-4ADB-A185-84DFEAEE002C}" type="sibTrans" cxnId="{A2C6555E-65A5-4DBE-98EC-A1B4DB1A825B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CDADE765-939B-4070-9D76-BBF1B870DDF1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000" b="1" dirty="0" smtClean="0">
              <a:latin typeface="+mn-lt"/>
            </a:rPr>
            <a:t>Дефицит </a:t>
          </a:r>
        </a:p>
        <a:p>
          <a:pPr>
            <a:lnSpc>
              <a:spcPct val="100000"/>
            </a:lnSpc>
          </a:pPr>
          <a:r>
            <a:rPr lang="ru-RU" sz="1000" b="1" dirty="0" smtClean="0">
              <a:latin typeface="+mn-lt"/>
            </a:rPr>
            <a:t>0,0 млн. руб.</a:t>
          </a:r>
          <a:endParaRPr lang="ru-RU" sz="1000" b="1" dirty="0">
            <a:latin typeface="+mn-lt"/>
          </a:endParaRPr>
        </a:p>
      </dgm:t>
    </dgm:pt>
    <dgm:pt modelId="{B1274ED6-524A-42D8-8F2A-5CC770DC5E37}" type="parTrans" cxnId="{EE6FA8C7-2595-4A5A-B261-D1C4A82712AC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81C8DC33-3CCB-47C9-99A0-759A8A52A4D0}" type="sibTrans" cxnId="{EE6FA8C7-2595-4A5A-B261-D1C4A82712AC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C77F871B-4463-4CFD-9418-F6DB696A9FC4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latin typeface="+mn-lt"/>
            </a:rPr>
            <a:t>Расходы </a:t>
          </a:r>
        </a:p>
        <a:p>
          <a:r>
            <a:rPr lang="ru-RU" sz="1100" b="1" dirty="0" smtClean="0">
              <a:latin typeface="+mn-lt"/>
            </a:rPr>
            <a:t>8 745,1 млн. руб.</a:t>
          </a:r>
          <a:endParaRPr lang="ru-RU" sz="1100" b="1" dirty="0">
            <a:latin typeface="+mn-lt"/>
          </a:endParaRPr>
        </a:p>
      </dgm:t>
    </dgm:pt>
    <dgm:pt modelId="{B2C7FBA4-305B-4181-8B1B-6734C2A7A77E}" type="parTrans" cxnId="{D1B6B62B-9ADF-4368-A8B1-B3DE5239C694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B16FDE1D-DED5-4AAF-92DA-F5465B0D67E4}" type="sibTrans" cxnId="{D1B6B62B-9ADF-4368-A8B1-B3DE5239C694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0E0834AF-41BD-4E06-B224-3679E671AE86}" type="pres">
      <dgm:prSet presAssocID="{6FB7CAF8-9397-4CDF-B0E1-2DD5E18B76C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BCB381-F96E-43C4-9D69-F418A527C363}" type="pres">
      <dgm:prSet presAssocID="{C87468D8-1A4A-4A31-85EB-DFB164EC74BE}" presName="vertOne" presStyleCnt="0"/>
      <dgm:spPr/>
    </dgm:pt>
    <dgm:pt modelId="{06C497A6-5171-4945-8B3D-DD364748100D}" type="pres">
      <dgm:prSet presAssocID="{C87468D8-1A4A-4A31-85EB-DFB164EC74BE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5C2DEB-9521-4A94-A386-458015CA32F7}" type="pres">
      <dgm:prSet presAssocID="{C87468D8-1A4A-4A31-85EB-DFB164EC74BE}" presName="parTransOne" presStyleCnt="0"/>
      <dgm:spPr/>
    </dgm:pt>
    <dgm:pt modelId="{5D10ADED-C578-4BEC-9FFB-72290D7FA75F}" type="pres">
      <dgm:prSet presAssocID="{C87468D8-1A4A-4A31-85EB-DFB164EC74BE}" presName="horzOne" presStyleCnt="0"/>
      <dgm:spPr/>
    </dgm:pt>
    <dgm:pt modelId="{096D6483-1715-4D61-ABB3-E2F6AA06C079}" type="pres">
      <dgm:prSet presAssocID="{74153962-26A4-4DDE-BAB6-841A1460C5FD}" presName="vertTwo" presStyleCnt="0"/>
      <dgm:spPr/>
    </dgm:pt>
    <dgm:pt modelId="{0B66940B-0A63-4EAB-8A10-B8569B7BC0EF}" type="pres">
      <dgm:prSet presAssocID="{74153962-26A4-4DDE-BAB6-841A1460C5FD}" presName="txTwo" presStyleLbl="node2" presStyleIdx="0" presStyleCnt="2" custScaleY="3809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0AFA6E-69A9-4DC8-A29C-3E8EB75E3B21}" type="pres">
      <dgm:prSet presAssocID="{74153962-26A4-4DDE-BAB6-841A1460C5FD}" presName="parTransTwo" presStyleCnt="0"/>
      <dgm:spPr/>
    </dgm:pt>
    <dgm:pt modelId="{5463D852-3FC7-427E-83C1-DD7EC9B36B8E}" type="pres">
      <dgm:prSet presAssocID="{74153962-26A4-4DDE-BAB6-841A1460C5FD}" presName="horzTwo" presStyleCnt="0"/>
      <dgm:spPr/>
    </dgm:pt>
    <dgm:pt modelId="{8066D596-6078-4018-9B69-3C04ECB2F184}" type="pres">
      <dgm:prSet presAssocID="{CDADE765-939B-4070-9D76-BBF1B870DDF1}" presName="vertThree" presStyleCnt="0"/>
      <dgm:spPr/>
    </dgm:pt>
    <dgm:pt modelId="{A8F65143-8618-41CE-AF1A-21D4A02F0D11}" type="pres">
      <dgm:prSet presAssocID="{CDADE765-939B-4070-9D76-BBF1B870DDF1}" presName="txThree" presStyleLbl="node3" presStyleIdx="0" presStyleCnt="1" custScaleY="1685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558A16-F4F2-4C89-8E34-BCDA124FAE18}" type="pres">
      <dgm:prSet presAssocID="{CDADE765-939B-4070-9D76-BBF1B870DDF1}" presName="horzThree" presStyleCnt="0"/>
      <dgm:spPr/>
    </dgm:pt>
    <dgm:pt modelId="{DE51E2E5-998E-49A6-ADAD-A03BE646DEEC}" type="pres">
      <dgm:prSet presAssocID="{224C9543-969F-4ADB-A185-84DFEAEE002C}" presName="sibSpaceTwo" presStyleCnt="0"/>
      <dgm:spPr/>
    </dgm:pt>
    <dgm:pt modelId="{93A4281B-1AC3-44A5-AC36-8DF0E56A523E}" type="pres">
      <dgm:prSet presAssocID="{C77F871B-4463-4CFD-9418-F6DB696A9FC4}" presName="vertTwo" presStyleCnt="0"/>
      <dgm:spPr/>
    </dgm:pt>
    <dgm:pt modelId="{94F23103-FB7A-46D4-BB60-E8BCF6C2DFE8}" type="pres">
      <dgm:prSet presAssocID="{C77F871B-4463-4CFD-9418-F6DB696A9FC4}" presName="txTwo" presStyleLbl="node2" presStyleIdx="1" presStyleCnt="2" custScaleY="5658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A12F3C-FB79-49A6-BA18-BF92B0D6B8E9}" type="pres">
      <dgm:prSet presAssocID="{C77F871B-4463-4CFD-9418-F6DB696A9FC4}" presName="horzTwo" presStyleCnt="0"/>
      <dgm:spPr/>
    </dgm:pt>
  </dgm:ptLst>
  <dgm:cxnLst>
    <dgm:cxn modelId="{DDCBC569-6856-4907-A10D-22A7C883EC76}" type="presOf" srcId="{6FB7CAF8-9397-4CDF-B0E1-2DD5E18B76CD}" destId="{0E0834AF-41BD-4E06-B224-3679E671AE86}" srcOrd="0" destOrd="0" presId="urn:microsoft.com/office/officeart/2005/8/layout/hierarchy4"/>
    <dgm:cxn modelId="{ED6DD4DB-3D9A-42FF-993F-812A51D32285}" srcId="{6FB7CAF8-9397-4CDF-B0E1-2DD5E18B76CD}" destId="{C87468D8-1A4A-4A31-85EB-DFB164EC74BE}" srcOrd="0" destOrd="0" parTransId="{52643255-F24F-44A0-A777-9F8F519F61AC}" sibTransId="{8D81F13E-E926-4013-8696-6097C3A0ADCA}"/>
    <dgm:cxn modelId="{52CD74FE-64F0-4B2C-888D-85FEA6F1DA54}" type="presOf" srcId="{C77F871B-4463-4CFD-9418-F6DB696A9FC4}" destId="{94F23103-FB7A-46D4-BB60-E8BCF6C2DFE8}" srcOrd="0" destOrd="0" presId="urn:microsoft.com/office/officeart/2005/8/layout/hierarchy4"/>
    <dgm:cxn modelId="{A2C6555E-65A5-4DBE-98EC-A1B4DB1A825B}" srcId="{C87468D8-1A4A-4A31-85EB-DFB164EC74BE}" destId="{74153962-26A4-4DDE-BAB6-841A1460C5FD}" srcOrd="0" destOrd="0" parTransId="{630130B4-0348-49A1-9C2C-E119AB8633B8}" sibTransId="{224C9543-969F-4ADB-A185-84DFEAEE002C}"/>
    <dgm:cxn modelId="{D1B6B62B-9ADF-4368-A8B1-B3DE5239C694}" srcId="{C87468D8-1A4A-4A31-85EB-DFB164EC74BE}" destId="{C77F871B-4463-4CFD-9418-F6DB696A9FC4}" srcOrd="1" destOrd="0" parTransId="{B2C7FBA4-305B-4181-8B1B-6734C2A7A77E}" sibTransId="{B16FDE1D-DED5-4AAF-92DA-F5465B0D67E4}"/>
    <dgm:cxn modelId="{6E2072EA-C7F1-4525-9B25-818436957B36}" type="presOf" srcId="{C87468D8-1A4A-4A31-85EB-DFB164EC74BE}" destId="{06C497A6-5171-4945-8B3D-DD364748100D}" srcOrd="0" destOrd="0" presId="urn:microsoft.com/office/officeart/2005/8/layout/hierarchy4"/>
    <dgm:cxn modelId="{A87B37DE-B162-4833-AADA-75C5A8A0E941}" type="presOf" srcId="{CDADE765-939B-4070-9D76-BBF1B870DDF1}" destId="{A8F65143-8618-41CE-AF1A-21D4A02F0D11}" srcOrd="0" destOrd="0" presId="urn:microsoft.com/office/officeart/2005/8/layout/hierarchy4"/>
    <dgm:cxn modelId="{EE6FA8C7-2595-4A5A-B261-D1C4A82712AC}" srcId="{74153962-26A4-4DDE-BAB6-841A1460C5FD}" destId="{CDADE765-939B-4070-9D76-BBF1B870DDF1}" srcOrd="0" destOrd="0" parTransId="{B1274ED6-524A-42D8-8F2A-5CC770DC5E37}" sibTransId="{81C8DC33-3CCB-47C9-99A0-759A8A52A4D0}"/>
    <dgm:cxn modelId="{A0493E21-3515-4D16-B670-EBB288F8F2E1}" type="presOf" srcId="{74153962-26A4-4DDE-BAB6-841A1460C5FD}" destId="{0B66940B-0A63-4EAB-8A10-B8569B7BC0EF}" srcOrd="0" destOrd="0" presId="urn:microsoft.com/office/officeart/2005/8/layout/hierarchy4"/>
    <dgm:cxn modelId="{E67C709B-C221-4599-A7A4-0839E2234172}" type="presParOf" srcId="{0E0834AF-41BD-4E06-B224-3679E671AE86}" destId="{12BCB381-F96E-43C4-9D69-F418A527C363}" srcOrd="0" destOrd="0" presId="urn:microsoft.com/office/officeart/2005/8/layout/hierarchy4"/>
    <dgm:cxn modelId="{92E3392D-5FF9-4DEC-8071-27CE33CAB2D3}" type="presParOf" srcId="{12BCB381-F96E-43C4-9D69-F418A527C363}" destId="{06C497A6-5171-4945-8B3D-DD364748100D}" srcOrd="0" destOrd="0" presId="urn:microsoft.com/office/officeart/2005/8/layout/hierarchy4"/>
    <dgm:cxn modelId="{C38CEBF2-61DB-47E5-9F50-9341076F110D}" type="presParOf" srcId="{12BCB381-F96E-43C4-9D69-F418A527C363}" destId="{965C2DEB-9521-4A94-A386-458015CA32F7}" srcOrd="1" destOrd="0" presId="urn:microsoft.com/office/officeart/2005/8/layout/hierarchy4"/>
    <dgm:cxn modelId="{E3FC1AFD-FEC2-4AC3-829C-17B65542A9E2}" type="presParOf" srcId="{12BCB381-F96E-43C4-9D69-F418A527C363}" destId="{5D10ADED-C578-4BEC-9FFB-72290D7FA75F}" srcOrd="2" destOrd="0" presId="urn:microsoft.com/office/officeart/2005/8/layout/hierarchy4"/>
    <dgm:cxn modelId="{278E0FA2-F581-4EAC-AB05-B9A0F6400E49}" type="presParOf" srcId="{5D10ADED-C578-4BEC-9FFB-72290D7FA75F}" destId="{096D6483-1715-4D61-ABB3-E2F6AA06C079}" srcOrd="0" destOrd="0" presId="urn:microsoft.com/office/officeart/2005/8/layout/hierarchy4"/>
    <dgm:cxn modelId="{A69EC661-EA75-43BE-BEAC-947A43BBAE2F}" type="presParOf" srcId="{096D6483-1715-4D61-ABB3-E2F6AA06C079}" destId="{0B66940B-0A63-4EAB-8A10-B8569B7BC0EF}" srcOrd="0" destOrd="0" presId="urn:microsoft.com/office/officeart/2005/8/layout/hierarchy4"/>
    <dgm:cxn modelId="{A8F0D807-4E9F-47DC-9B21-72F3A911187D}" type="presParOf" srcId="{096D6483-1715-4D61-ABB3-E2F6AA06C079}" destId="{310AFA6E-69A9-4DC8-A29C-3E8EB75E3B21}" srcOrd="1" destOrd="0" presId="urn:microsoft.com/office/officeart/2005/8/layout/hierarchy4"/>
    <dgm:cxn modelId="{051137E7-73FD-4BD0-87A7-42B6D8D29D05}" type="presParOf" srcId="{096D6483-1715-4D61-ABB3-E2F6AA06C079}" destId="{5463D852-3FC7-427E-83C1-DD7EC9B36B8E}" srcOrd="2" destOrd="0" presId="urn:microsoft.com/office/officeart/2005/8/layout/hierarchy4"/>
    <dgm:cxn modelId="{5AA5359F-29C8-4D37-83DE-1F8E2B4261CD}" type="presParOf" srcId="{5463D852-3FC7-427E-83C1-DD7EC9B36B8E}" destId="{8066D596-6078-4018-9B69-3C04ECB2F184}" srcOrd="0" destOrd="0" presId="urn:microsoft.com/office/officeart/2005/8/layout/hierarchy4"/>
    <dgm:cxn modelId="{A2BF1B28-628C-4BE2-BCF5-B9455FEF7B89}" type="presParOf" srcId="{8066D596-6078-4018-9B69-3C04ECB2F184}" destId="{A8F65143-8618-41CE-AF1A-21D4A02F0D11}" srcOrd="0" destOrd="0" presId="urn:microsoft.com/office/officeart/2005/8/layout/hierarchy4"/>
    <dgm:cxn modelId="{FEFF136F-6C0B-4BF5-8202-816891BD2F99}" type="presParOf" srcId="{8066D596-6078-4018-9B69-3C04ECB2F184}" destId="{33558A16-F4F2-4C89-8E34-BCDA124FAE18}" srcOrd="1" destOrd="0" presId="urn:microsoft.com/office/officeart/2005/8/layout/hierarchy4"/>
    <dgm:cxn modelId="{D04879A7-75F0-45CD-BB10-277DC501F718}" type="presParOf" srcId="{5D10ADED-C578-4BEC-9FFB-72290D7FA75F}" destId="{DE51E2E5-998E-49A6-ADAD-A03BE646DEEC}" srcOrd="1" destOrd="0" presId="urn:microsoft.com/office/officeart/2005/8/layout/hierarchy4"/>
    <dgm:cxn modelId="{61EE7793-E4D0-4D3A-A7D4-492561D75D33}" type="presParOf" srcId="{5D10ADED-C578-4BEC-9FFB-72290D7FA75F}" destId="{93A4281B-1AC3-44A5-AC36-8DF0E56A523E}" srcOrd="2" destOrd="0" presId="urn:microsoft.com/office/officeart/2005/8/layout/hierarchy4"/>
    <dgm:cxn modelId="{E44C85CA-42AF-407C-938E-11D2E23A4867}" type="presParOf" srcId="{93A4281B-1AC3-44A5-AC36-8DF0E56A523E}" destId="{94F23103-FB7A-46D4-BB60-E8BCF6C2DFE8}" srcOrd="0" destOrd="0" presId="urn:microsoft.com/office/officeart/2005/8/layout/hierarchy4"/>
    <dgm:cxn modelId="{EF18F45B-7E0C-4C8C-AC6B-98D058BB06AD}" type="presParOf" srcId="{93A4281B-1AC3-44A5-AC36-8DF0E56A523E}" destId="{A2A12F3C-FB79-49A6-BA18-BF92B0D6B8E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FB7CAF8-9397-4CDF-B0E1-2DD5E18B76CD}" type="doc">
      <dgm:prSet loTypeId="urn:microsoft.com/office/officeart/2005/8/layout/hierarchy4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87468D8-1A4A-4A31-85EB-DFB164EC74BE}">
      <dgm:prSet phldrT="[Текст]" custT="1"/>
      <dgm:spPr/>
      <dgm:t>
        <a:bodyPr/>
        <a:lstStyle/>
        <a:p>
          <a:r>
            <a:rPr lang="ru-RU" sz="1100" b="1" dirty="0" smtClean="0">
              <a:latin typeface="+mn-lt"/>
            </a:rPr>
            <a:t>2027 год</a:t>
          </a:r>
          <a:endParaRPr lang="ru-RU" sz="1100" b="1" dirty="0">
            <a:latin typeface="+mn-lt"/>
          </a:endParaRPr>
        </a:p>
      </dgm:t>
    </dgm:pt>
    <dgm:pt modelId="{52643255-F24F-44A0-A777-9F8F519F61AC}" type="parTrans" cxnId="{ED6DD4DB-3D9A-42FF-993F-812A51D32285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8D81F13E-E926-4013-8696-6097C3A0ADCA}" type="sibTrans" cxnId="{ED6DD4DB-3D9A-42FF-993F-812A51D32285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74153962-26A4-4DDE-BAB6-841A1460C5FD}">
      <dgm:prSet phldrT="[Текст]" custT="1"/>
      <dgm:spPr/>
      <dgm:t>
        <a:bodyPr/>
        <a:lstStyle/>
        <a:p>
          <a:r>
            <a:rPr lang="ru-RU" sz="1100" b="1" dirty="0" smtClean="0">
              <a:latin typeface="+mn-lt"/>
            </a:rPr>
            <a:t>Доходы</a:t>
          </a:r>
        </a:p>
        <a:p>
          <a:r>
            <a:rPr lang="ru-RU" sz="1100" b="1" dirty="0" smtClean="0">
              <a:latin typeface="+mn-lt"/>
            </a:rPr>
            <a:t> 9 241,9 млн. руб.</a:t>
          </a:r>
          <a:endParaRPr lang="ru-RU" sz="1100" b="1" dirty="0">
            <a:latin typeface="+mn-lt"/>
          </a:endParaRPr>
        </a:p>
      </dgm:t>
    </dgm:pt>
    <dgm:pt modelId="{630130B4-0348-49A1-9C2C-E119AB8633B8}" type="parTrans" cxnId="{A2C6555E-65A5-4DBE-98EC-A1B4DB1A825B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224C9543-969F-4ADB-A185-84DFEAEE002C}" type="sibTrans" cxnId="{A2C6555E-65A5-4DBE-98EC-A1B4DB1A825B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CDADE765-939B-4070-9D76-BBF1B870DDF1}">
      <dgm:prSet phldrT="[Текст]" custT="1"/>
      <dgm:spPr/>
      <dgm:t>
        <a:bodyPr/>
        <a:lstStyle/>
        <a:p>
          <a:r>
            <a:rPr lang="ru-RU" sz="1000" b="1" dirty="0" smtClean="0">
              <a:latin typeface="+mn-lt"/>
            </a:rPr>
            <a:t>Дефицит </a:t>
          </a:r>
        </a:p>
        <a:p>
          <a:r>
            <a:rPr lang="ru-RU" sz="1000" b="1" dirty="0" smtClean="0">
              <a:latin typeface="+mn-lt"/>
            </a:rPr>
            <a:t>0,0 млн. руб.</a:t>
          </a:r>
          <a:endParaRPr lang="ru-RU" sz="1000" b="1" dirty="0">
            <a:latin typeface="+mn-lt"/>
          </a:endParaRPr>
        </a:p>
      </dgm:t>
    </dgm:pt>
    <dgm:pt modelId="{B1274ED6-524A-42D8-8F2A-5CC770DC5E37}" type="parTrans" cxnId="{EE6FA8C7-2595-4A5A-B261-D1C4A82712AC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81C8DC33-3CCB-47C9-99A0-759A8A52A4D0}" type="sibTrans" cxnId="{EE6FA8C7-2595-4A5A-B261-D1C4A82712AC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C77F871B-4463-4CFD-9418-F6DB696A9FC4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latin typeface="+mn-lt"/>
            </a:rPr>
            <a:t>Расходы </a:t>
          </a:r>
        </a:p>
        <a:p>
          <a:r>
            <a:rPr lang="ru-RU" sz="1100" b="1" dirty="0" smtClean="0">
              <a:latin typeface="+mn-lt"/>
            </a:rPr>
            <a:t>9 241,9 млн. руб.</a:t>
          </a:r>
          <a:endParaRPr lang="ru-RU" sz="1100" b="1" dirty="0">
            <a:latin typeface="+mn-lt"/>
          </a:endParaRPr>
        </a:p>
      </dgm:t>
    </dgm:pt>
    <dgm:pt modelId="{B2C7FBA4-305B-4181-8B1B-6734C2A7A77E}" type="parTrans" cxnId="{D1B6B62B-9ADF-4368-A8B1-B3DE5239C694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B16FDE1D-DED5-4AAF-92DA-F5465B0D67E4}" type="sibTrans" cxnId="{D1B6B62B-9ADF-4368-A8B1-B3DE5239C694}">
      <dgm:prSet/>
      <dgm:spPr/>
      <dgm:t>
        <a:bodyPr/>
        <a:lstStyle/>
        <a:p>
          <a:endParaRPr lang="ru-RU" sz="1100">
            <a:latin typeface="+mn-lt"/>
          </a:endParaRPr>
        </a:p>
      </dgm:t>
    </dgm:pt>
    <dgm:pt modelId="{0E0834AF-41BD-4E06-B224-3679E671AE86}" type="pres">
      <dgm:prSet presAssocID="{6FB7CAF8-9397-4CDF-B0E1-2DD5E18B76C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BCB381-F96E-43C4-9D69-F418A527C363}" type="pres">
      <dgm:prSet presAssocID="{C87468D8-1A4A-4A31-85EB-DFB164EC74BE}" presName="vertOne" presStyleCnt="0"/>
      <dgm:spPr/>
    </dgm:pt>
    <dgm:pt modelId="{06C497A6-5171-4945-8B3D-DD364748100D}" type="pres">
      <dgm:prSet presAssocID="{C87468D8-1A4A-4A31-85EB-DFB164EC74BE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5C2DEB-9521-4A94-A386-458015CA32F7}" type="pres">
      <dgm:prSet presAssocID="{C87468D8-1A4A-4A31-85EB-DFB164EC74BE}" presName="parTransOne" presStyleCnt="0"/>
      <dgm:spPr/>
    </dgm:pt>
    <dgm:pt modelId="{5D10ADED-C578-4BEC-9FFB-72290D7FA75F}" type="pres">
      <dgm:prSet presAssocID="{C87468D8-1A4A-4A31-85EB-DFB164EC74BE}" presName="horzOne" presStyleCnt="0"/>
      <dgm:spPr/>
    </dgm:pt>
    <dgm:pt modelId="{096D6483-1715-4D61-ABB3-E2F6AA06C079}" type="pres">
      <dgm:prSet presAssocID="{74153962-26A4-4DDE-BAB6-841A1460C5FD}" presName="vertTwo" presStyleCnt="0"/>
      <dgm:spPr/>
    </dgm:pt>
    <dgm:pt modelId="{0B66940B-0A63-4EAB-8A10-B8569B7BC0EF}" type="pres">
      <dgm:prSet presAssocID="{74153962-26A4-4DDE-BAB6-841A1460C5FD}" presName="txTwo" presStyleLbl="node2" presStyleIdx="0" presStyleCnt="2" custScaleY="3809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0AFA6E-69A9-4DC8-A29C-3E8EB75E3B21}" type="pres">
      <dgm:prSet presAssocID="{74153962-26A4-4DDE-BAB6-841A1460C5FD}" presName="parTransTwo" presStyleCnt="0"/>
      <dgm:spPr/>
    </dgm:pt>
    <dgm:pt modelId="{5463D852-3FC7-427E-83C1-DD7EC9B36B8E}" type="pres">
      <dgm:prSet presAssocID="{74153962-26A4-4DDE-BAB6-841A1460C5FD}" presName="horzTwo" presStyleCnt="0"/>
      <dgm:spPr/>
    </dgm:pt>
    <dgm:pt modelId="{8066D596-6078-4018-9B69-3C04ECB2F184}" type="pres">
      <dgm:prSet presAssocID="{CDADE765-939B-4070-9D76-BBF1B870DDF1}" presName="vertThree" presStyleCnt="0"/>
      <dgm:spPr/>
    </dgm:pt>
    <dgm:pt modelId="{A8F65143-8618-41CE-AF1A-21D4A02F0D11}" type="pres">
      <dgm:prSet presAssocID="{CDADE765-939B-4070-9D76-BBF1B870DDF1}" presName="txThree" presStyleLbl="node3" presStyleIdx="0" presStyleCnt="1" custScaleY="16851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558A16-F4F2-4C89-8E34-BCDA124FAE18}" type="pres">
      <dgm:prSet presAssocID="{CDADE765-939B-4070-9D76-BBF1B870DDF1}" presName="horzThree" presStyleCnt="0"/>
      <dgm:spPr/>
    </dgm:pt>
    <dgm:pt modelId="{DE51E2E5-998E-49A6-ADAD-A03BE646DEEC}" type="pres">
      <dgm:prSet presAssocID="{224C9543-969F-4ADB-A185-84DFEAEE002C}" presName="sibSpaceTwo" presStyleCnt="0"/>
      <dgm:spPr/>
    </dgm:pt>
    <dgm:pt modelId="{93A4281B-1AC3-44A5-AC36-8DF0E56A523E}" type="pres">
      <dgm:prSet presAssocID="{C77F871B-4463-4CFD-9418-F6DB696A9FC4}" presName="vertTwo" presStyleCnt="0"/>
      <dgm:spPr/>
    </dgm:pt>
    <dgm:pt modelId="{94F23103-FB7A-46D4-BB60-E8BCF6C2DFE8}" type="pres">
      <dgm:prSet presAssocID="{C77F871B-4463-4CFD-9418-F6DB696A9FC4}" presName="txTwo" presStyleLbl="node2" presStyleIdx="1" presStyleCnt="2" custScaleY="5658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A12F3C-FB79-49A6-BA18-BF92B0D6B8E9}" type="pres">
      <dgm:prSet presAssocID="{C77F871B-4463-4CFD-9418-F6DB696A9FC4}" presName="horzTwo" presStyleCnt="0"/>
      <dgm:spPr/>
    </dgm:pt>
  </dgm:ptLst>
  <dgm:cxnLst>
    <dgm:cxn modelId="{C60901DA-2791-48FF-959C-E567D1A52A12}" type="presOf" srcId="{CDADE765-939B-4070-9D76-BBF1B870DDF1}" destId="{A8F65143-8618-41CE-AF1A-21D4A02F0D11}" srcOrd="0" destOrd="0" presId="urn:microsoft.com/office/officeart/2005/8/layout/hierarchy4"/>
    <dgm:cxn modelId="{301469AF-2590-4D29-82E1-A537540B2CBD}" type="presOf" srcId="{C87468D8-1A4A-4A31-85EB-DFB164EC74BE}" destId="{06C497A6-5171-4945-8B3D-DD364748100D}" srcOrd="0" destOrd="0" presId="urn:microsoft.com/office/officeart/2005/8/layout/hierarchy4"/>
    <dgm:cxn modelId="{ED6DD4DB-3D9A-42FF-993F-812A51D32285}" srcId="{6FB7CAF8-9397-4CDF-B0E1-2DD5E18B76CD}" destId="{C87468D8-1A4A-4A31-85EB-DFB164EC74BE}" srcOrd="0" destOrd="0" parTransId="{52643255-F24F-44A0-A777-9F8F519F61AC}" sibTransId="{8D81F13E-E926-4013-8696-6097C3A0ADCA}"/>
    <dgm:cxn modelId="{1F8F4936-B8D0-461D-9652-209DE8DAE0DE}" type="presOf" srcId="{74153962-26A4-4DDE-BAB6-841A1460C5FD}" destId="{0B66940B-0A63-4EAB-8A10-B8569B7BC0EF}" srcOrd="0" destOrd="0" presId="urn:microsoft.com/office/officeart/2005/8/layout/hierarchy4"/>
    <dgm:cxn modelId="{A2C6555E-65A5-4DBE-98EC-A1B4DB1A825B}" srcId="{C87468D8-1A4A-4A31-85EB-DFB164EC74BE}" destId="{74153962-26A4-4DDE-BAB6-841A1460C5FD}" srcOrd="0" destOrd="0" parTransId="{630130B4-0348-49A1-9C2C-E119AB8633B8}" sibTransId="{224C9543-969F-4ADB-A185-84DFEAEE002C}"/>
    <dgm:cxn modelId="{D1B6B62B-9ADF-4368-A8B1-B3DE5239C694}" srcId="{C87468D8-1A4A-4A31-85EB-DFB164EC74BE}" destId="{C77F871B-4463-4CFD-9418-F6DB696A9FC4}" srcOrd="1" destOrd="0" parTransId="{B2C7FBA4-305B-4181-8B1B-6734C2A7A77E}" sibTransId="{B16FDE1D-DED5-4AAF-92DA-F5465B0D67E4}"/>
    <dgm:cxn modelId="{3F8192E0-5F28-4C22-943B-CAE07CE53C09}" type="presOf" srcId="{6FB7CAF8-9397-4CDF-B0E1-2DD5E18B76CD}" destId="{0E0834AF-41BD-4E06-B224-3679E671AE86}" srcOrd="0" destOrd="0" presId="urn:microsoft.com/office/officeart/2005/8/layout/hierarchy4"/>
    <dgm:cxn modelId="{75C3E90B-824D-4DFE-A4F9-A74C68FA293E}" type="presOf" srcId="{C77F871B-4463-4CFD-9418-F6DB696A9FC4}" destId="{94F23103-FB7A-46D4-BB60-E8BCF6C2DFE8}" srcOrd="0" destOrd="0" presId="urn:microsoft.com/office/officeart/2005/8/layout/hierarchy4"/>
    <dgm:cxn modelId="{EE6FA8C7-2595-4A5A-B261-D1C4A82712AC}" srcId="{74153962-26A4-4DDE-BAB6-841A1460C5FD}" destId="{CDADE765-939B-4070-9D76-BBF1B870DDF1}" srcOrd="0" destOrd="0" parTransId="{B1274ED6-524A-42D8-8F2A-5CC770DC5E37}" sibTransId="{81C8DC33-3CCB-47C9-99A0-759A8A52A4D0}"/>
    <dgm:cxn modelId="{4E1F9457-7D73-4B31-A563-4D3029EAA34A}" type="presParOf" srcId="{0E0834AF-41BD-4E06-B224-3679E671AE86}" destId="{12BCB381-F96E-43C4-9D69-F418A527C363}" srcOrd="0" destOrd="0" presId="urn:microsoft.com/office/officeart/2005/8/layout/hierarchy4"/>
    <dgm:cxn modelId="{A8F02D49-F145-4368-ADF7-7C656B44E676}" type="presParOf" srcId="{12BCB381-F96E-43C4-9D69-F418A527C363}" destId="{06C497A6-5171-4945-8B3D-DD364748100D}" srcOrd="0" destOrd="0" presId="urn:microsoft.com/office/officeart/2005/8/layout/hierarchy4"/>
    <dgm:cxn modelId="{D343E057-2B6D-4959-9ADF-28E946BEB275}" type="presParOf" srcId="{12BCB381-F96E-43C4-9D69-F418A527C363}" destId="{965C2DEB-9521-4A94-A386-458015CA32F7}" srcOrd="1" destOrd="0" presId="urn:microsoft.com/office/officeart/2005/8/layout/hierarchy4"/>
    <dgm:cxn modelId="{48869D85-5775-449E-B44C-91F8963790D1}" type="presParOf" srcId="{12BCB381-F96E-43C4-9D69-F418A527C363}" destId="{5D10ADED-C578-4BEC-9FFB-72290D7FA75F}" srcOrd="2" destOrd="0" presId="urn:microsoft.com/office/officeart/2005/8/layout/hierarchy4"/>
    <dgm:cxn modelId="{11A327C4-973C-4CFB-98D8-5EC61BC166BF}" type="presParOf" srcId="{5D10ADED-C578-4BEC-9FFB-72290D7FA75F}" destId="{096D6483-1715-4D61-ABB3-E2F6AA06C079}" srcOrd="0" destOrd="0" presId="urn:microsoft.com/office/officeart/2005/8/layout/hierarchy4"/>
    <dgm:cxn modelId="{91F00D5B-BD89-4109-B199-4DAEECBDBA4D}" type="presParOf" srcId="{096D6483-1715-4D61-ABB3-E2F6AA06C079}" destId="{0B66940B-0A63-4EAB-8A10-B8569B7BC0EF}" srcOrd="0" destOrd="0" presId="urn:microsoft.com/office/officeart/2005/8/layout/hierarchy4"/>
    <dgm:cxn modelId="{829F3AC3-D030-42FC-92C6-2C335C8EFE66}" type="presParOf" srcId="{096D6483-1715-4D61-ABB3-E2F6AA06C079}" destId="{310AFA6E-69A9-4DC8-A29C-3E8EB75E3B21}" srcOrd="1" destOrd="0" presId="urn:microsoft.com/office/officeart/2005/8/layout/hierarchy4"/>
    <dgm:cxn modelId="{1CCF569F-E826-42C2-9DDC-42D466BA34D7}" type="presParOf" srcId="{096D6483-1715-4D61-ABB3-E2F6AA06C079}" destId="{5463D852-3FC7-427E-83C1-DD7EC9B36B8E}" srcOrd="2" destOrd="0" presId="urn:microsoft.com/office/officeart/2005/8/layout/hierarchy4"/>
    <dgm:cxn modelId="{A9352F1B-FE75-4165-8A98-898035734426}" type="presParOf" srcId="{5463D852-3FC7-427E-83C1-DD7EC9B36B8E}" destId="{8066D596-6078-4018-9B69-3C04ECB2F184}" srcOrd="0" destOrd="0" presId="urn:microsoft.com/office/officeart/2005/8/layout/hierarchy4"/>
    <dgm:cxn modelId="{85D50257-7A97-49CB-9977-A63C9ABE840D}" type="presParOf" srcId="{8066D596-6078-4018-9B69-3C04ECB2F184}" destId="{A8F65143-8618-41CE-AF1A-21D4A02F0D11}" srcOrd="0" destOrd="0" presId="urn:microsoft.com/office/officeart/2005/8/layout/hierarchy4"/>
    <dgm:cxn modelId="{42F9101F-6FFC-4A72-AF14-D2A2D930AD00}" type="presParOf" srcId="{8066D596-6078-4018-9B69-3C04ECB2F184}" destId="{33558A16-F4F2-4C89-8E34-BCDA124FAE18}" srcOrd="1" destOrd="0" presId="urn:microsoft.com/office/officeart/2005/8/layout/hierarchy4"/>
    <dgm:cxn modelId="{DC966C53-42BD-421F-87B9-C75C9EBC9110}" type="presParOf" srcId="{5D10ADED-C578-4BEC-9FFB-72290D7FA75F}" destId="{DE51E2E5-998E-49A6-ADAD-A03BE646DEEC}" srcOrd="1" destOrd="0" presId="urn:microsoft.com/office/officeart/2005/8/layout/hierarchy4"/>
    <dgm:cxn modelId="{6598B9DE-D109-4DBD-9F68-93390E77CE52}" type="presParOf" srcId="{5D10ADED-C578-4BEC-9FFB-72290D7FA75F}" destId="{93A4281B-1AC3-44A5-AC36-8DF0E56A523E}" srcOrd="2" destOrd="0" presId="urn:microsoft.com/office/officeart/2005/8/layout/hierarchy4"/>
    <dgm:cxn modelId="{6F608C83-E6E9-401B-98F9-596474E90463}" type="presParOf" srcId="{93A4281B-1AC3-44A5-AC36-8DF0E56A523E}" destId="{94F23103-FB7A-46D4-BB60-E8BCF6C2DFE8}" srcOrd="0" destOrd="0" presId="urn:microsoft.com/office/officeart/2005/8/layout/hierarchy4"/>
    <dgm:cxn modelId="{52054B27-E9BD-44FD-9230-A87DC1BB3F65}" type="presParOf" srcId="{93A4281B-1AC3-44A5-AC36-8DF0E56A523E}" destId="{A2A12F3C-FB79-49A6-BA18-BF92B0D6B8E9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226880-80DD-45C8-B638-024F3AED434A}">
      <dsp:nvSpPr>
        <dsp:cNvPr id="0" name=""/>
        <dsp:cNvSpPr/>
      </dsp:nvSpPr>
      <dsp:spPr>
        <a:xfrm>
          <a:off x="2479236" y="2659065"/>
          <a:ext cx="235469" cy="10315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1582"/>
              </a:lnTo>
              <a:lnTo>
                <a:pt x="235469" y="10315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84441E-10E3-456D-86BC-952544F07AEA}">
      <dsp:nvSpPr>
        <dsp:cNvPr id="0" name=""/>
        <dsp:cNvSpPr/>
      </dsp:nvSpPr>
      <dsp:spPr>
        <a:xfrm>
          <a:off x="2243766" y="2659065"/>
          <a:ext cx="235469" cy="1031582"/>
        </a:xfrm>
        <a:custGeom>
          <a:avLst/>
          <a:gdLst/>
          <a:ahLst/>
          <a:cxnLst/>
          <a:rect l="0" t="0" r="0" b="0"/>
          <a:pathLst>
            <a:path>
              <a:moveTo>
                <a:pt x="235469" y="0"/>
              </a:moveTo>
              <a:lnTo>
                <a:pt x="235469" y="1031582"/>
              </a:lnTo>
              <a:lnTo>
                <a:pt x="0" y="103158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09A351-2E01-48A8-8B18-33B3307D674B}">
      <dsp:nvSpPr>
        <dsp:cNvPr id="0" name=""/>
        <dsp:cNvSpPr/>
      </dsp:nvSpPr>
      <dsp:spPr>
        <a:xfrm>
          <a:off x="966083" y="646862"/>
          <a:ext cx="3026304" cy="2012202"/>
        </a:xfrm>
        <a:prstGeom prst="rect">
          <a:avLst/>
        </a:prstGeom>
        <a:solidFill>
          <a:srgbClr val="B6F8D1"/>
        </a:solidFill>
        <a:ln w="3175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+mn-lt"/>
            </a:rPr>
            <a:t>2025 год                    </a:t>
          </a:r>
          <a:r>
            <a:rPr lang="ru-RU" sz="1600" kern="1200" dirty="0" smtClean="0">
              <a:solidFill>
                <a:schemeClr val="tx1"/>
              </a:solidFill>
              <a:latin typeface="+mn-lt"/>
            </a:rPr>
            <a:t>Всего                  собственных доходов</a:t>
          </a:r>
          <a:r>
            <a:rPr lang="ru-RU" sz="1800" kern="1200" dirty="0" smtClean="0">
              <a:solidFill>
                <a:schemeClr val="tx1"/>
              </a:solidFill>
              <a:latin typeface="+mn-lt"/>
            </a:rPr>
            <a:t>                              </a:t>
          </a:r>
          <a:r>
            <a:rPr lang="ru-RU" sz="1800" b="1" kern="1200" dirty="0" smtClean="0">
              <a:solidFill>
                <a:schemeClr val="tx1"/>
              </a:solidFill>
              <a:latin typeface="+mn-lt"/>
            </a:rPr>
            <a:t>3 181,9 </a:t>
          </a:r>
          <a:r>
            <a:rPr lang="ru-RU" sz="1800" kern="1200" dirty="0" smtClean="0">
              <a:solidFill>
                <a:schemeClr val="tx1"/>
              </a:solidFill>
              <a:latin typeface="+mn-lt"/>
            </a:rPr>
            <a:t>млн.руб.</a:t>
          </a:r>
          <a:endParaRPr lang="ru-RU" sz="1800" kern="1200" dirty="0">
            <a:solidFill>
              <a:schemeClr val="tx1"/>
            </a:solidFill>
            <a:latin typeface="+mn-lt"/>
          </a:endParaRPr>
        </a:p>
      </dsp:txBody>
      <dsp:txXfrm>
        <a:off x="966083" y="646862"/>
        <a:ext cx="3026304" cy="2012202"/>
      </dsp:txXfrm>
    </dsp:sp>
    <dsp:sp modelId="{EBD73950-D585-4C53-8B08-0956E64AD337}">
      <dsp:nvSpPr>
        <dsp:cNvPr id="0" name=""/>
        <dsp:cNvSpPr/>
      </dsp:nvSpPr>
      <dsp:spPr>
        <a:xfrm>
          <a:off x="1195" y="3130005"/>
          <a:ext cx="2242570" cy="1121285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</a:rPr>
            <a:t>Налоговые доходы                 </a:t>
          </a:r>
          <a:r>
            <a:rPr lang="ru-RU" sz="2400" b="1" kern="1200" dirty="0" smtClean="0">
              <a:solidFill>
                <a:schemeClr val="tx1"/>
              </a:solidFill>
              <a:latin typeface="+mn-lt"/>
            </a:rPr>
            <a:t>2 933,2 </a:t>
          </a:r>
          <a:r>
            <a:rPr lang="ru-RU" sz="2400" kern="12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1195" y="3130005"/>
        <a:ext cx="2242570" cy="1121285"/>
      </dsp:txXfrm>
    </dsp:sp>
    <dsp:sp modelId="{A442004B-22DD-4625-83AB-87ED0F5807DD}">
      <dsp:nvSpPr>
        <dsp:cNvPr id="0" name=""/>
        <dsp:cNvSpPr/>
      </dsp:nvSpPr>
      <dsp:spPr>
        <a:xfrm>
          <a:off x="2714705" y="3130005"/>
          <a:ext cx="2242570" cy="1121285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</a:rPr>
            <a:t>Неналоговые доходы                </a:t>
          </a:r>
          <a:r>
            <a:rPr lang="ru-RU" sz="2400" b="1" kern="1200" dirty="0" smtClean="0">
              <a:solidFill>
                <a:schemeClr val="tx1"/>
              </a:solidFill>
              <a:latin typeface="+mn-lt"/>
            </a:rPr>
            <a:t>248,7</a:t>
          </a:r>
          <a:r>
            <a:rPr lang="ru-RU" sz="2400" kern="1200" dirty="0" smtClean="0">
              <a:solidFill>
                <a:schemeClr val="tx1"/>
              </a:solidFill>
              <a:latin typeface="+mn-lt"/>
            </a:rPr>
            <a:t> млн. руб.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2714705" y="3130005"/>
        <a:ext cx="2242570" cy="11212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226880-80DD-45C8-B638-024F3AED434A}">
      <dsp:nvSpPr>
        <dsp:cNvPr id="0" name=""/>
        <dsp:cNvSpPr/>
      </dsp:nvSpPr>
      <dsp:spPr>
        <a:xfrm>
          <a:off x="2464044" y="2666437"/>
          <a:ext cx="234027" cy="10252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25261"/>
              </a:lnTo>
              <a:lnTo>
                <a:pt x="234027" y="10252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84441E-10E3-456D-86BC-952544F07AEA}">
      <dsp:nvSpPr>
        <dsp:cNvPr id="0" name=""/>
        <dsp:cNvSpPr/>
      </dsp:nvSpPr>
      <dsp:spPr>
        <a:xfrm>
          <a:off x="2230017" y="2666437"/>
          <a:ext cx="234027" cy="1025261"/>
        </a:xfrm>
        <a:custGeom>
          <a:avLst/>
          <a:gdLst/>
          <a:ahLst/>
          <a:cxnLst/>
          <a:rect l="0" t="0" r="0" b="0"/>
          <a:pathLst>
            <a:path>
              <a:moveTo>
                <a:pt x="234027" y="0"/>
              </a:moveTo>
              <a:lnTo>
                <a:pt x="234027" y="1025261"/>
              </a:lnTo>
              <a:lnTo>
                <a:pt x="0" y="10252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09A351-2E01-48A8-8B18-33B3307D674B}">
      <dsp:nvSpPr>
        <dsp:cNvPr id="0" name=""/>
        <dsp:cNvSpPr/>
      </dsp:nvSpPr>
      <dsp:spPr>
        <a:xfrm>
          <a:off x="996449" y="627537"/>
          <a:ext cx="2935189" cy="2038899"/>
        </a:xfrm>
        <a:prstGeom prst="rect">
          <a:avLst/>
        </a:prstGeom>
        <a:solidFill>
          <a:srgbClr val="B6F8D1"/>
        </a:solidFill>
        <a:ln w="3175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+mn-lt"/>
            </a:rPr>
            <a:t>2024 год                    </a:t>
          </a:r>
          <a:r>
            <a:rPr lang="ru-RU" sz="1600" kern="1200" dirty="0" smtClean="0">
              <a:solidFill>
                <a:schemeClr val="tx1"/>
              </a:solidFill>
              <a:latin typeface="+mn-lt"/>
            </a:rPr>
            <a:t>Всего                  собственных доходов</a:t>
          </a:r>
          <a:r>
            <a:rPr lang="ru-RU" sz="1800" kern="1200" dirty="0" smtClean="0">
              <a:solidFill>
                <a:schemeClr val="tx1"/>
              </a:solidFill>
              <a:latin typeface="+mn-lt"/>
            </a:rPr>
            <a:t>                        </a:t>
          </a:r>
          <a:r>
            <a:rPr lang="en-US" sz="1800" b="1" kern="1200" dirty="0" smtClean="0">
              <a:solidFill>
                <a:schemeClr val="tx1"/>
              </a:solidFill>
              <a:latin typeface="+mn-lt"/>
            </a:rPr>
            <a:t>2</a:t>
          </a:r>
          <a:r>
            <a:rPr lang="ru-RU" sz="1800" b="1" kern="1200" dirty="0" smtClean="0">
              <a:solidFill>
                <a:schemeClr val="tx1"/>
              </a:solidFill>
              <a:latin typeface="+mn-lt"/>
            </a:rPr>
            <a:t> 905,8 </a:t>
          </a:r>
          <a:r>
            <a:rPr lang="ru-RU" sz="1800" kern="1200" dirty="0" smtClean="0">
              <a:solidFill>
                <a:schemeClr val="tx1"/>
              </a:solidFill>
              <a:latin typeface="+mn-lt"/>
            </a:rPr>
            <a:t>млн.руб.</a:t>
          </a:r>
          <a:endParaRPr lang="ru-RU" sz="1800" kern="1200" dirty="0">
            <a:solidFill>
              <a:schemeClr val="tx1"/>
            </a:solidFill>
            <a:latin typeface="+mn-lt"/>
          </a:endParaRPr>
        </a:p>
      </dsp:txBody>
      <dsp:txXfrm>
        <a:off x="996449" y="627537"/>
        <a:ext cx="2935189" cy="2038899"/>
      </dsp:txXfrm>
    </dsp:sp>
    <dsp:sp modelId="{EBD73950-D585-4C53-8B08-0956E64AD337}">
      <dsp:nvSpPr>
        <dsp:cNvPr id="0" name=""/>
        <dsp:cNvSpPr/>
      </dsp:nvSpPr>
      <dsp:spPr>
        <a:xfrm>
          <a:off x="1188" y="3134491"/>
          <a:ext cx="2228829" cy="1114414"/>
        </a:xfrm>
        <a:prstGeom prst="rect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</a:rPr>
            <a:t>Налоговые доходы                </a:t>
          </a:r>
          <a:r>
            <a:rPr lang="en-US" sz="2400" b="1" kern="1200" dirty="0" smtClean="0">
              <a:solidFill>
                <a:schemeClr val="tx1"/>
              </a:solidFill>
              <a:latin typeface="+mn-lt"/>
            </a:rPr>
            <a:t>2</a:t>
          </a:r>
          <a:r>
            <a:rPr lang="ru-RU" sz="2400" b="1" kern="1200" dirty="0" smtClean="0">
              <a:solidFill>
                <a:schemeClr val="tx1"/>
              </a:solidFill>
              <a:latin typeface="+mn-lt"/>
            </a:rPr>
            <a:t> 660,2 </a:t>
          </a:r>
          <a:r>
            <a:rPr lang="ru-RU" sz="2400" kern="12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1188" y="3134491"/>
        <a:ext cx="2228829" cy="1114414"/>
      </dsp:txXfrm>
    </dsp:sp>
    <dsp:sp modelId="{A442004B-22DD-4625-83AB-87ED0F5807DD}">
      <dsp:nvSpPr>
        <dsp:cNvPr id="0" name=""/>
        <dsp:cNvSpPr/>
      </dsp:nvSpPr>
      <dsp:spPr>
        <a:xfrm>
          <a:off x="2698071" y="3134491"/>
          <a:ext cx="2228829" cy="1114414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noFill/>
          <a:prstDash val="solid"/>
          <a:miter lim="800000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latin typeface="+mn-lt"/>
            </a:rPr>
            <a:t>Неналоговые доходы                </a:t>
          </a:r>
          <a:r>
            <a:rPr lang="en-US" sz="2400" b="1" kern="1200" dirty="0" smtClean="0">
              <a:solidFill>
                <a:schemeClr val="tx1"/>
              </a:solidFill>
              <a:latin typeface="+mn-lt"/>
            </a:rPr>
            <a:t>24</a:t>
          </a:r>
          <a:r>
            <a:rPr lang="ru-RU" sz="2400" b="1" kern="1200" dirty="0" smtClean="0">
              <a:solidFill>
                <a:schemeClr val="tx1"/>
              </a:solidFill>
              <a:latin typeface="+mn-lt"/>
            </a:rPr>
            <a:t>5,6 </a:t>
          </a:r>
          <a:r>
            <a:rPr lang="ru-RU" sz="2400" kern="12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2400" kern="1200" dirty="0">
            <a:solidFill>
              <a:schemeClr val="tx1"/>
            </a:solidFill>
            <a:latin typeface="+mn-lt"/>
          </a:endParaRPr>
        </a:p>
      </dsp:txBody>
      <dsp:txXfrm>
        <a:off x="2698071" y="3134491"/>
        <a:ext cx="2228829" cy="11144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5FD009-65E5-470E-A13E-3505008D41B1}">
      <dsp:nvSpPr>
        <dsp:cNvPr id="0" name=""/>
        <dsp:cNvSpPr/>
      </dsp:nvSpPr>
      <dsp:spPr>
        <a:xfrm>
          <a:off x="5912588" y="56056"/>
          <a:ext cx="4245328" cy="652617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prstMaterial="metal">
          <a:bevelT w="0" h="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+mn-lt"/>
            </a:rPr>
            <a:t>2025 год                                                     </a:t>
          </a:r>
          <a:r>
            <a:rPr lang="ru-RU" sz="2000" kern="1200" dirty="0" smtClean="0">
              <a:solidFill>
                <a:schemeClr val="tx1"/>
              </a:solidFill>
              <a:latin typeface="+mn-lt"/>
            </a:rPr>
            <a:t>6 793,6 млн. руб.</a:t>
          </a:r>
          <a:endParaRPr lang="ru-RU" sz="2000" kern="1200" dirty="0">
            <a:solidFill>
              <a:schemeClr val="tx1"/>
            </a:solidFill>
            <a:latin typeface="+mn-lt"/>
          </a:endParaRPr>
        </a:p>
      </dsp:txBody>
      <dsp:txXfrm>
        <a:off x="5931702" y="75170"/>
        <a:ext cx="4207100" cy="614389"/>
      </dsp:txXfrm>
    </dsp:sp>
    <dsp:sp modelId="{847E70C2-A7F9-4365-853B-3E80D34BC139}">
      <dsp:nvSpPr>
        <dsp:cNvPr id="0" name=""/>
        <dsp:cNvSpPr/>
      </dsp:nvSpPr>
      <dsp:spPr>
        <a:xfrm>
          <a:off x="5946368" y="864806"/>
          <a:ext cx="1176804" cy="746823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+mn-lt"/>
            </a:rPr>
            <a:t>Дотации          </a:t>
          </a:r>
          <a:r>
            <a:rPr lang="ru-RU" sz="1200" b="1" kern="1200" dirty="0" smtClean="0">
              <a:solidFill>
                <a:schemeClr val="tx1"/>
              </a:solidFill>
              <a:latin typeface="+mn-lt"/>
            </a:rPr>
            <a:t>1 679,2     </a:t>
          </a:r>
          <a:r>
            <a:rPr lang="ru-RU" sz="1200" kern="1200" dirty="0" smtClean="0">
              <a:solidFill>
                <a:schemeClr val="tx1"/>
              </a:solidFill>
              <a:latin typeface="+mn-lt"/>
            </a:rPr>
            <a:t>млн.руб.</a:t>
          </a:r>
          <a:endParaRPr lang="ru-RU" sz="1200" kern="1200" dirty="0">
            <a:solidFill>
              <a:schemeClr val="tx1"/>
            </a:solidFill>
            <a:latin typeface="+mn-lt"/>
          </a:endParaRPr>
        </a:p>
      </dsp:txBody>
      <dsp:txXfrm>
        <a:off x="5968242" y="886680"/>
        <a:ext cx="1133056" cy="703075"/>
      </dsp:txXfrm>
    </dsp:sp>
    <dsp:sp modelId="{4BB979EA-EA5A-401D-9920-22537A15C5B1}">
      <dsp:nvSpPr>
        <dsp:cNvPr id="0" name=""/>
        <dsp:cNvSpPr/>
      </dsp:nvSpPr>
      <dsp:spPr>
        <a:xfrm>
          <a:off x="7314642" y="853744"/>
          <a:ext cx="1270066" cy="748506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+mn-lt"/>
            </a:rPr>
            <a:t>Субсидии          </a:t>
          </a:r>
          <a:r>
            <a:rPr lang="ru-RU" sz="1200" b="1" kern="1200" dirty="0" smtClean="0">
              <a:solidFill>
                <a:schemeClr val="tx1"/>
              </a:solidFill>
              <a:latin typeface="+mn-lt"/>
            </a:rPr>
            <a:t>928,5</a:t>
          </a:r>
          <a:r>
            <a:rPr lang="ru-RU" sz="1200" kern="1200" dirty="0" smtClean="0">
              <a:solidFill>
                <a:schemeClr val="tx1"/>
              </a:solidFill>
              <a:latin typeface="+mn-lt"/>
            </a:rPr>
            <a:t> млн.руб.</a:t>
          </a:r>
          <a:endParaRPr lang="ru-RU" sz="1200" kern="1200" dirty="0">
            <a:solidFill>
              <a:schemeClr val="tx1"/>
            </a:solidFill>
            <a:latin typeface="+mn-lt"/>
          </a:endParaRPr>
        </a:p>
      </dsp:txBody>
      <dsp:txXfrm>
        <a:off x="7336565" y="875667"/>
        <a:ext cx="1226220" cy="704660"/>
      </dsp:txXfrm>
    </dsp:sp>
    <dsp:sp modelId="{0516C407-D364-41AD-95CD-CB7559AD0498}">
      <dsp:nvSpPr>
        <dsp:cNvPr id="0" name=""/>
        <dsp:cNvSpPr/>
      </dsp:nvSpPr>
      <dsp:spPr>
        <a:xfrm>
          <a:off x="8751451" y="864806"/>
          <a:ext cx="1406465" cy="729731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+mn-lt"/>
            </a:rPr>
            <a:t>Субвенции          </a:t>
          </a:r>
          <a:r>
            <a:rPr lang="ru-RU" sz="1200" b="1" kern="1200" dirty="0" smtClean="0">
              <a:solidFill>
                <a:schemeClr val="tx1"/>
              </a:solidFill>
              <a:latin typeface="+mn-lt"/>
            </a:rPr>
            <a:t>4 185,9 </a:t>
          </a:r>
          <a:r>
            <a:rPr lang="ru-RU" sz="1200" kern="12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1200" kern="1200" dirty="0">
            <a:solidFill>
              <a:schemeClr val="tx1"/>
            </a:solidFill>
            <a:latin typeface="+mn-lt"/>
          </a:endParaRPr>
        </a:p>
      </dsp:txBody>
      <dsp:txXfrm>
        <a:off x="8772824" y="886179"/>
        <a:ext cx="1363719" cy="686985"/>
      </dsp:txXfrm>
    </dsp:sp>
    <dsp:sp modelId="{D0D543A8-7214-4E99-AA99-1AA398B6DC59}">
      <dsp:nvSpPr>
        <dsp:cNvPr id="0" name=""/>
        <dsp:cNvSpPr/>
      </dsp:nvSpPr>
      <dsp:spPr>
        <a:xfrm>
          <a:off x="0" y="54740"/>
          <a:ext cx="5757548" cy="652617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prstMaterial="metal">
          <a:bevelT w="0" h="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+mn-lt"/>
            </a:rPr>
            <a:t>2024 год                                                        </a:t>
          </a:r>
          <a:r>
            <a:rPr lang="ru-RU" sz="2000" kern="1200" dirty="0" smtClean="0">
              <a:solidFill>
                <a:schemeClr val="tx1"/>
              </a:solidFill>
              <a:latin typeface="+mn-lt"/>
            </a:rPr>
            <a:t>5 806,2 млн. руб.</a:t>
          </a:r>
          <a:endParaRPr lang="ru-RU" sz="2000" kern="1200" dirty="0">
            <a:solidFill>
              <a:schemeClr val="tx1"/>
            </a:solidFill>
            <a:latin typeface="+mn-lt"/>
          </a:endParaRPr>
        </a:p>
      </dsp:txBody>
      <dsp:txXfrm>
        <a:off x="19114" y="73854"/>
        <a:ext cx="5719320" cy="614389"/>
      </dsp:txXfrm>
    </dsp:sp>
    <dsp:sp modelId="{FF5B66CC-0EB7-485E-BC64-E5AD1457CB7A}">
      <dsp:nvSpPr>
        <dsp:cNvPr id="0" name=""/>
        <dsp:cNvSpPr/>
      </dsp:nvSpPr>
      <dsp:spPr>
        <a:xfrm>
          <a:off x="0" y="864369"/>
          <a:ext cx="1250180" cy="760351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3175"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+mn-lt"/>
            </a:rPr>
            <a:t>Дотации             </a:t>
          </a:r>
          <a:r>
            <a:rPr lang="ru-RU" sz="1200" b="1" kern="1200" dirty="0" smtClean="0">
              <a:solidFill>
                <a:schemeClr val="tx1"/>
              </a:solidFill>
              <a:latin typeface="+mn-lt"/>
            </a:rPr>
            <a:t>1 463,3     </a:t>
          </a:r>
          <a:r>
            <a:rPr lang="ru-RU" sz="1200" kern="12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1200" kern="1200" dirty="0">
            <a:solidFill>
              <a:schemeClr val="tx1"/>
            </a:solidFill>
            <a:latin typeface="+mn-lt"/>
          </a:endParaRPr>
        </a:p>
      </dsp:txBody>
      <dsp:txXfrm>
        <a:off x="22270" y="886639"/>
        <a:ext cx="1205640" cy="715811"/>
      </dsp:txXfrm>
    </dsp:sp>
    <dsp:sp modelId="{754026F3-89FA-4DF2-94DA-DD4CCB832600}">
      <dsp:nvSpPr>
        <dsp:cNvPr id="0" name=""/>
        <dsp:cNvSpPr/>
      </dsp:nvSpPr>
      <dsp:spPr>
        <a:xfrm>
          <a:off x="1371613" y="853522"/>
          <a:ext cx="1308264" cy="746823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+mn-lt"/>
            </a:rPr>
            <a:t>Субсидии             </a:t>
          </a:r>
          <a:r>
            <a:rPr lang="ru-RU" sz="1200" b="1" kern="1200" dirty="0" smtClean="0">
              <a:solidFill>
                <a:schemeClr val="tx1"/>
              </a:solidFill>
              <a:latin typeface="+mn-lt"/>
            </a:rPr>
            <a:t>789,9 </a:t>
          </a:r>
          <a:r>
            <a:rPr lang="ru-RU" sz="1200" kern="1200" dirty="0" smtClean="0">
              <a:solidFill>
                <a:schemeClr val="tx1"/>
              </a:solidFill>
              <a:latin typeface="+mn-lt"/>
            </a:rPr>
            <a:t>      млн.руб.</a:t>
          </a:r>
          <a:endParaRPr lang="ru-RU" sz="1200" kern="1200" dirty="0">
            <a:solidFill>
              <a:schemeClr val="tx1"/>
            </a:solidFill>
            <a:latin typeface="+mn-lt"/>
          </a:endParaRPr>
        </a:p>
      </dsp:txBody>
      <dsp:txXfrm>
        <a:off x="1393487" y="875396"/>
        <a:ext cx="1264516" cy="703075"/>
      </dsp:txXfrm>
    </dsp:sp>
    <dsp:sp modelId="{8FC1BB32-C62A-4BAA-BE8E-831D2AF7B1D0}">
      <dsp:nvSpPr>
        <dsp:cNvPr id="0" name=""/>
        <dsp:cNvSpPr/>
      </dsp:nvSpPr>
      <dsp:spPr>
        <a:xfrm>
          <a:off x="2775984" y="864695"/>
          <a:ext cx="1302486" cy="746823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tx1"/>
              </a:solidFill>
              <a:latin typeface="+mn-lt"/>
            </a:rPr>
            <a:t>Субвенции                    </a:t>
          </a:r>
          <a:r>
            <a:rPr lang="ru-RU" sz="1200" b="1" kern="1200" dirty="0" smtClean="0">
              <a:solidFill>
                <a:schemeClr val="tx1"/>
              </a:solidFill>
              <a:latin typeface="+mn-lt"/>
            </a:rPr>
            <a:t>3 552,3 </a:t>
          </a:r>
          <a:r>
            <a:rPr lang="ru-RU" sz="1200" kern="1200" dirty="0" smtClean="0">
              <a:solidFill>
                <a:schemeClr val="tx1"/>
              </a:solidFill>
              <a:latin typeface="+mn-lt"/>
            </a:rPr>
            <a:t>млн.руб.</a:t>
          </a:r>
          <a:endParaRPr lang="ru-RU" sz="1200" kern="1200" dirty="0">
            <a:solidFill>
              <a:schemeClr val="tx1"/>
            </a:solidFill>
            <a:latin typeface="+mn-lt"/>
          </a:endParaRPr>
        </a:p>
      </dsp:txBody>
      <dsp:txXfrm>
        <a:off x="2797858" y="886569"/>
        <a:ext cx="1258738" cy="703075"/>
      </dsp:txXfrm>
    </dsp:sp>
    <dsp:sp modelId="{1F1B1591-9EE9-4A26-8EFD-46910031C885}">
      <dsp:nvSpPr>
        <dsp:cNvPr id="0" name=""/>
        <dsp:cNvSpPr/>
      </dsp:nvSpPr>
      <dsp:spPr>
        <a:xfrm>
          <a:off x="4197519" y="859324"/>
          <a:ext cx="1544055" cy="759307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0" h="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tx1"/>
              </a:solidFill>
              <a:latin typeface="+mn-lt"/>
            </a:rPr>
            <a:t>Иные межбюдж. трансферты     </a:t>
          </a:r>
          <a:r>
            <a:rPr lang="ru-RU" sz="1200" b="1" kern="1200" dirty="0" smtClean="0">
              <a:solidFill>
                <a:schemeClr val="tx1"/>
              </a:solidFill>
              <a:latin typeface="+mn-lt"/>
            </a:rPr>
            <a:t>0,6</a:t>
          </a:r>
          <a:r>
            <a:rPr lang="ru-RU" sz="1200" kern="1200" dirty="0" smtClean="0">
              <a:solidFill>
                <a:schemeClr val="tx1"/>
              </a:solidFill>
              <a:latin typeface="+mn-lt"/>
            </a:rPr>
            <a:t> млн.руб.</a:t>
          </a:r>
          <a:endParaRPr lang="ru-RU" sz="1200" kern="1200" dirty="0">
            <a:solidFill>
              <a:schemeClr val="tx1"/>
            </a:solidFill>
            <a:latin typeface="+mn-lt"/>
          </a:endParaRPr>
        </a:p>
      </dsp:txBody>
      <dsp:txXfrm>
        <a:off x="4219758" y="881563"/>
        <a:ext cx="1499577" cy="7148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C497A6-5171-4945-8B3D-DD364748100D}">
      <dsp:nvSpPr>
        <dsp:cNvPr id="0" name=""/>
        <dsp:cNvSpPr/>
      </dsp:nvSpPr>
      <dsp:spPr>
        <a:xfrm>
          <a:off x="2135" y="458"/>
          <a:ext cx="5780869" cy="871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+mn-lt"/>
            </a:rPr>
            <a:t>2025 год</a:t>
          </a:r>
          <a:endParaRPr lang="ru-RU" sz="3200" b="1" kern="1200" dirty="0">
            <a:latin typeface="+mn-lt"/>
          </a:endParaRPr>
        </a:p>
      </dsp:txBody>
      <dsp:txXfrm>
        <a:off x="27647" y="25970"/>
        <a:ext cx="5729845" cy="820016"/>
      </dsp:txXfrm>
    </dsp:sp>
    <dsp:sp modelId="{0B66940B-0A63-4EAB-8A10-B8569B7BC0EF}">
      <dsp:nvSpPr>
        <dsp:cNvPr id="0" name=""/>
        <dsp:cNvSpPr/>
      </dsp:nvSpPr>
      <dsp:spPr>
        <a:xfrm>
          <a:off x="7778" y="919746"/>
          <a:ext cx="2768514" cy="33184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n-lt"/>
            </a:rPr>
            <a:t>Доходы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n-lt"/>
            </a:rPr>
            <a:t> 9 975,5   млн. руб.</a:t>
          </a:r>
          <a:endParaRPr lang="ru-RU" sz="2400" b="1" kern="1200" dirty="0">
            <a:latin typeface="+mn-lt"/>
          </a:endParaRPr>
        </a:p>
      </dsp:txBody>
      <dsp:txXfrm>
        <a:off x="88865" y="1000833"/>
        <a:ext cx="2606340" cy="3156272"/>
      </dsp:txXfrm>
    </dsp:sp>
    <dsp:sp modelId="{A8F65143-8618-41CE-AF1A-21D4A02F0D11}">
      <dsp:nvSpPr>
        <dsp:cNvPr id="0" name=""/>
        <dsp:cNvSpPr/>
      </dsp:nvSpPr>
      <dsp:spPr>
        <a:xfrm>
          <a:off x="13177" y="4286440"/>
          <a:ext cx="2757716" cy="146779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n-lt"/>
            </a:rPr>
            <a:t>Дефицит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n-lt"/>
            </a:rPr>
            <a:t>208,4        млн. руб.</a:t>
          </a:r>
          <a:endParaRPr lang="ru-RU" sz="2400" b="1" kern="1200" dirty="0">
            <a:latin typeface="+mn-lt"/>
          </a:endParaRPr>
        </a:p>
      </dsp:txBody>
      <dsp:txXfrm>
        <a:off x="56167" y="4329430"/>
        <a:ext cx="2671736" cy="1381819"/>
      </dsp:txXfrm>
    </dsp:sp>
    <dsp:sp modelId="{94F23103-FB7A-46D4-BB60-E8BCF6C2DFE8}">
      <dsp:nvSpPr>
        <dsp:cNvPr id="0" name=""/>
        <dsp:cNvSpPr/>
      </dsp:nvSpPr>
      <dsp:spPr>
        <a:xfrm>
          <a:off x="3008848" y="919746"/>
          <a:ext cx="2768514" cy="4928617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n-lt"/>
            </a:rPr>
            <a:t>Расходы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+mn-lt"/>
            </a:rPr>
            <a:t>10 183,9  млн. руб.</a:t>
          </a:r>
          <a:endParaRPr lang="ru-RU" sz="2400" b="1" kern="1200" dirty="0">
            <a:latin typeface="+mn-lt"/>
          </a:endParaRPr>
        </a:p>
      </dsp:txBody>
      <dsp:txXfrm>
        <a:off x="3089935" y="1000833"/>
        <a:ext cx="2606340" cy="476644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C497A6-5171-4945-8B3D-DD364748100D}">
      <dsp:nvSpPr>
        <dsp:cNvPr id="0" name=""/>
        <dsp:cNvSpPr/>
      </dsp:nvSpPr>
      <dsp:spPr>
        <a:xfrm>
          <a:off x="879" y="1845"/>
          <a:ext cx="2381613" cy="34883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2026 год</a:t>
          </a:r>
          <a:endParaRPr lang="ru-RU" sz="1100" b="1" kern="1200" dirty="0">
            <a:latin typeface="+mn-lt"/>
          </a:endParaRPr>
        </a:p>
      </dsp:txBody>
      <dsp:txXfrm>
        <a:off x="11096" y="12062"/>
        <a:ext cx="2361179" cy="328400"/>
      </dsp:txXfrm>
    </dsp:sp>
    <dsp:sp modelId="{0B66940B-0A63-4EAB-8A10-B8569B7BC0EF}">
      <dsp:nvSpPr>
        <dsp:cNvPr id="0" name=""/>
        <dsp:cNvSpPr/>
      </dsp:nvSpPr>
      <dsp:spPr>
        <a:xfrm>
          <a:off x="3204" y="370525"/>
          <a:ext cx="1140577" cy="13289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Доходы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 8 745,1 млн. руб.</a:t>
          </a:r>
          <a:endParaRPr lang="ru-RU" sz="1100" b="1" kern="1200" dirty="0">
            <a:latin typeface="+mn-lt"/>
          </a:endParaRPr>
        </a:p>
      </dsp:txBody>
      <dsp:txXfrm>
        <a:off x="36610" y="403931"/>
        <a:ext cx="1073765" cy="1262161"/>
      </dsp:txXfrm>
    </dsp:sp>
    <dsp:sp modelId="{A8F65143-8618-41CE-AF1A-21D4A02F0D11}">
      <dsp:nvSpPr>
        <dsp:cNvPr id="0" name=""/>
        <dsp:cNvSpPr/>
      </dsp:nvSpPr>
      <dsp:spPr>
        <a:xfrm>
          <a:off x="5428" y="1719343"/>
          <a:ext cx="1136128" cy="5878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atin typeface="+mn-lt"/>
            </a:rPr>
            <a:t>Дефицит </a:t>
          </a:r>
        </a:p>
        <a:p>
          <a:pPr lvl="0" algn="ctr" defTabSz="4445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atin typeface="+mn-lt"/>
            </a:rPr>
            <a:t>0,0 млн. руб.</a:t>
          </a:r>
          <a:endParaRPr lang="ru-RU" sz="1000" b="1" kern="1200" dirty="0">
            <a:latin typeface="+mn-lt"/>
          </a:endParaRPr>
        </a:p>
      </dsp:txBody>
      <dsp:txXfrm>
        <a:off x="22645" y="1736560"/>
        <a:ext cx="1101694" cy="553391"/>
      </dsp:txXfrm>
    </dsp:sp>
    <dsp:sp modelId="{94F23103-FB7A-46D4-BB60-E8BCF6C2DFE8}">
      <dsp:nvSpPr>
        <dsp:cNvPr id="0" name=""/>
        <dsp:cNvSpPr/>
      </dsp:nvSpPr>
      <dsp:spPr>
        <a:xfrm>
          <a:off x="1239590" y="370525"/>
          <a:ext cx="1140577" cy="1973816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Расходы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8 745,1 млн. руб.</a:t>
          </a:r>
          <a:endParaRPr lang="ru-RU" sz="1100" b="1" kern="1200" dirty="0">
            <a:latin typeface="+mn-lt"/>
          </a:endParaRPr>
        </a:p>
      </dsp:txBody>
      <dsp:txXfrm>
        <a:off x="1272996" y="403931"/>
        <a:ext cx="1073765" cy="190700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C497A6-5171-4945-8B3D-DD364748100D}">
      <dsp:nvSpPr>
        <dsp:cNvPr id="0" name=""/>
        <dsp:cNvSpPr/>
      </dsp:nvSpPr>
      <dsp:spPr>
        <a:xfrm>
          <a:off x="868" y="53"/>
          <a:ext cx="2351579" cy="34961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2027 год</a:t>
          </a:r>
          <a:endParaRPr lang="ru-RU" sz="1100" b="1" kern="1200" dirty="0">
            <a:latin typeface="+mn-lt"/>
          </a:endParaRPr>
        </a:p>
      </dsp:txBody>
      <dsp:txXfrm>
        <a:off x="11108" y="10293"/>
        <a:ext cx="2331099" cy="329136"/>
      </dsp:txXfrm>
    </dsp:sp>
    <dsp:sp modelId="{0B66940B-0A63-4EAB-8A10-B8569B7BC0EF}">
      <dsp:nvSpPr>
        <dsp:cNvPr id="0" name=""/>
        <dsp:cNvSpPr/>
      </dsp:nvSpPr>
      <dsp:spPr>
        <a:xfrm>
          <a:off x="3164" y="369296"/>
          <a:ext cx="1126194" cy="133195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Доходы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 9 241,9 млн. руб.</a:t>
          </a:r>
          <a:endParaRPr lang="ru-RU" sz="1100" b="1" kern="1200" dirty="0">
            <a:latin typeface="+mn-lt"/>
          </a:endParaRPr>
        </a:p>
      </dsp:txBody>
      <dsp:txXfrm>
        <a:off x="36149" y="402281"/>
        <a:ext cx="1060224" cy="1265981"/>
      </dsp:txXfrm>
    </dsp:sp>
    <dsp:sp modelId="{A8F65143-8618-41CE-AF1A-21D4A02F0D11}">
      <dsp:nvSpPr>
        <dsp:cNvPr id="0" name=""/>
        <dsp:cNvSpPr/>
      </dsp:nvSpPr>
      <dsp:spPr>
        <a:xfrm>
          <a:off x="5360" y="1720874"/>
          <a:ext cx="1121801" cy="5891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atin typeface="+mn-lt"/>
            </a:rPr>
            <a:t>Дефицит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atin typeface="+mn-lt"/>
            </a:rPr>
            <a:t>0,0 млн. руб.</a:t>
          </a:r>
          <a:endParaRPr lang="ru-RU" sz="1000" b="1" kern="1200" dirty="0">
            <a:latin typeface="+mn-lt"/>
          </a:endParaRPr>
        </a:p>
      </dsp:txBody>
      <dsp:txXfrm>
        <a:off x="22615" y="1738129"/>
        <a:ext cx="1087291" cy="554632"/>
      </dsp:txXfrm>
    </dsp:sp>
    <dsp:sp modelId="{94F23103-FB7A-46D4-BB60-E8BCF6C2DFE8}">
      <dsp:nvSpPr>
        <dsp:cNvPr id="0" name=""/>
        <dsp:cNvSpPr/>
      </dsp:nvSpPr>
      <dsp:spPr>
        <a:xfrm>
          <a:off x="1223958" y="369296"/>
          <a:ext cx="1126194" cy="1978238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Расходы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latin typeface="+mn-lt"/>
            </a:rPr>
            <a:t>9 241,9 млн. руб.</a:t>
          </a:r>
          <a:endParaRPr lang="ru-RU" sz="1100" b="1" kern="1200" dirty="0">
            <a:latin typeface="+mn-lt"/>
          </a:endParaRPr>
        </a:p>
      </dsp:txBody>
      <dsp:txXfrm>
        <a:off x="1256943" y="402281"/>
        <a:ext cx="1060224" cy="19122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0.13628</cdr:x>
      <cdr:y>0.15238</cdr:y>
    </cdr:from>
    <cdr:to>
      <cdr:x>0.33378</cdr:x>
      <cdr:y>0.56709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59932" y="380287"/>
          <a:ext cx="956366" cy="103500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solidFill>
                <a:schemeClr val="tx1"/>
              </a:solidFill>
              <a:latin typeface="+mn-lt"/>
            </a:rPr>
            <a:t>1 463,3 </a:t>
          </a:r>
          <a:r>
            <a:rPr lang="ru-RU" sz="14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1400" dirty="0">
            <a:solidFill>
              <a:schemeClr val="tx1"/>
            </a:solidFill>
            <a:latin typeface="+mn-lt"/>
          </a:endParaRPr>
        </a:p>
      </cdr:txBody>
    </cdr:sp>
  </cdr:relSizeAnchor>
  <cdr:relSizeAnchor xmlns:cdr="http://schemas.openxmlformats.org/drawingml/2006/chartDrawing">
    <cdr:from>
      <cdr:x>0.21867</cdr:x>
      <cdr:y>0.56189</cdr:y>
    </cdr:from>
    <cdr:to>
      <cdr:x>0.43145</cdr:x>
      <cdr:y>0.78907</cdr:y>
    </cdr:to>
    <cdr:sp macro="" textlink="">
      <cdr:nvSpPr>
        <cdr:cNvPr id="1027" name="Text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1058867" y="1402316"/>
          <a:ext cx="1030351" cy="5669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36576" tIns="32004" rIns="0" bIns="0" anchor="t" upright="1"/>
        <a:lstStyle xmlns:a="http://schemas.openxmlformats.org/drawingml/2006/main"/>
        <a:p xmlns:a="http://schemas.openxmlformats.org/drawingml/2006/main">
          <a:pPr algn="ctr" rtl="0">
            <a:defRPr sz="1000"/>
          </a:pPr>
          <a:r>
            <a:rPr lang="ru-RU" sz="1400" b="1" i="0" u="none" strike="noStrike" baseline="0" dirty="0" smtClean="0">
              <a:solidFill>
                <a:schemeClr val="tx1"/>
              </a:solidFill>
              <a:latin typeface="+mn-lt"/>
              <a:cs typeface="Times New Roman"/>
            </a:rPr>
            <a:t>3 552,3     </a:t>
          </a:r>
          <a:r>
            <a:rPr lang="ru-RU" sz="1400" dirty="0" smtClean="0">
              <a:solidFill>
                <a:schemeClr val="tx1"/>
              </a:solidFill>
              <a:latin typeface="+mn-lt"/>
            </a:rPr>
            <a:t>млн. руб.</a:t>
          </a:r>
          <a:endParaRPr lang="ru-RU" sz="1400" b="1" i="0" u="none" strike="noStrike" baseline="0" dirty="0">
            <a:solidFill>
              <a:srgbClr val="000000"/>
            </a:solidFill>
            <a:latin typeface="+mn-lt"/>
            <a:cs typeface="Times New Roman"/>
          </a:endParaRPr>
        </a:p>
      </cdr:txBody>
    </cdr:sp>
  </cdr:relSizeAnchor>
  <cdr:relSizeAnchor xmlns:cdr="http://schemas.openxmlformats.org/drawingml/2006/chartDrawing">
    <cdr:from>
      <cdr:x>0.55553</cdr:x>
      <cdr:y>0.37527</cdr:y>
    </cdr:from>
    <cdr:to>
      <cdr:x>0.66286</cdr:x>
      <cdr:y>0.65924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690056" y="936568"/>
          <a:ext cx="519730" cy="7087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+mn-lt"/>
            </a:rPr>
            <a:t>0,6</a:t>
          </a:r>
        </a:p>
        <a:p xmlns:a="http://schemas.openxmlformats.org/drawingml/2006/main">
          <a:r>
            <a:rPr lang="ru-RU" sz="1400" dirty="0" smtClean="0">
              <a:latin typeface="+mn-lt"/>
            </a:rPr>
            <a:t>млн.</a:t>
          </a:r>
        </a:p>
        <a:p xmlns:a="http://schemas.openxmlformats.org/drawingml/2006/main">
          <a:r>
            <a:rPr lang="ru-RU" sz="1400" dirty="0" smtClean="0">
              <a:latin typeface="+mn-lt"/>
            </a:rPr>
            <a:t>руб.</a:t>
          </a:r>
          <a:endParaRPr lang="ru-RU" sz="1400" dirty="0">
            <a:latin typeface="+mn-lt"/>
          </a:endParaRPr>
        </a:p>
      </cdr:txBody>
    </cdr:sp>
  </cdr:relSizeAnchor>
  <cdr:relSizeAnchor xmlns:cdr="http://schemas.openxmlformats.org/drawingml/2006/chartDrawing">
    <cdr:from>
      <cdr:x>0.53947</cdr:x>
      <cdr:y>0.30503</cdr:y>
    </cdr:from>
    <cdr:to>
      <cdr:x>0.5785</cdr:x>
      <cdr:y>0.36182</cdr:y>
    </cdr:to>
    <cdr:cxnSp macro="">
      <cdr:nvCxnSpPr>
        <cdr:cNvPr id="6" name="Прямая соединительная линия 5"/>
        <cdr:cNvCxnSpPr/>
      </cdr:nvCxnSpPr>
      <cdr:spPr>
        <a:xfrm xmlns:a="http://schemas.openxmlformats.org/drawingml/2006/main">
          <a:off x="2612311" y="761281"/>
          <a:ext cx="188997" cy="141732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 cap="flat" cmpd="sng" algn="ctr">
          <a:solidFill>
            <a:sysClr val="windowText" lastClr="000000"/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708EB3-817F-4DA5-AF45-6B9FDCA7D85C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68388" y="1143000"/>
            <a:ext cx="472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54BBB9-9029-44ED-9668-4CB9A456ED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84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1pPr>
    <a:lvl2pPr marL="653110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2pPr>
    <a:lvl3pPr marL="1306220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3pPr>
    <a:lvl4pPr marL="1959331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4pPr>
    <a:lvl5pPr marL="2612441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5pPr>
    <a:lvl6pPr marL="3265551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6pPr>
    <a:lvl7pPr marL="3918661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7pPr>
    <a:lvl8pPr marL="4571771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8pPr>
    <a:lvl9pPr marL="5224882" algn="l" defTabSz="1306220" rtl="0" eaLnBrk="1" latinLnBrk="0" hangingPunct="1">
      <a:defRPr sz="171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684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684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D731A23-D11A-4620-81B7-348430C3327A}" type="slidenum">
              <a:rPr lang="ru-RU" altLang="ru-RU"/>
              <a:pPr eaLnBrk="1" hangingPunct="1"/>
              <a:t>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48685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2420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EEF97CC-4BBC-45B7-A679-234CE92B1014}" type="slidenum">
              <a:rPr lang="ru-RU" altLang="ru-RU"/>
              <a:pPr eaLnBrk="1" hangingPunct="1"/>
              <a:t>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45324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2711215-9A26-4D7B-AD69-4139D6DFC6BD}" type="slidenum">
              <a:rPr lang="ru-RU" altLang="ru-RU"/>
              <a:pPr eaLnBrk="1" hangingPunct="1"/>
              <a:t>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57645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4A34FE4-5072-41E9-A9BE-78E2BDF3495B}" type="slidenum">
              <a:rPr lang="ru-RU" altLang="ru-RU"/>
              <a:pPr eaLnBrk="1" hangingPunct="1"/>
              <a:t>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4913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4A34FE4-5072-41E9-A9BE-78E2BDF3495B}" type="slidenum">
              <a:rPr lang="ru-RU" altLang="ru-RU"/>
              <a:pPr eaLnBrk="1" hangingPunct="1"/>
              <a:t>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49139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4A34FE4-5072-41E9-A9BE-78E2BDF3495B}" type="slidenum">
              <a:rPr lang="ru-RU" altLang="ru-RU"/>
              <a:pPr eaLnBrk="1" hangingPunct="1"/>
              <a:t>10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49139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068388" y="1143000"/>
            <a:ext cx="4721225" cy="3086100"/>
          </a:xfrm>
          <a:ln/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95542F0-B607-4455-ADA9-FDA2A3086CC6}" type="slidenum">
              <a:rPr lang="ru-RU" altLang="ru-RU"/>
              <a:pPr eaLnBrk="1" hangingPunct="1"/>
              <a:t>11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45110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6796" y="1478817"/>
            <a:ext cx="11750358" cy="3145884"/>
          </a:xfrm>
        </p:spPr>
        <p:txBody>
          <a:bodyPr anchor="b"/>
          <a:lstStyle>
            <a:lvl1pPr algn="ctr">
              <a:defRPr sz="790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994" y="4746018"/>
            <a:ext cx="10367963" cy="2181620"/>
          </a:xfrm>
        </p:spPr>
        <p:txBody>
          <a:bodyPr/>
          <a:lstStyle>
            <a:lvl1pPr marL="0" indent="0" algn="ctr">
              <a:buNone/>
              <a:defRPr sz="3162"/>
            </a:lvl1pPr>
            <a:lvl2pPr marL="602407" indent="0" algn="ctr">
              <a:buNone/>
              <a:defRPr sz="2635"/>
            </a:lvl2pPr>
            <a:lvl3pPr marL="1204813" indent="0" algn="ctr">
              <a:buNone/>
              <a:defRPr sz="2372"/>
            </a:lvl3pPr>
            <a:lvl4pPr marL="1807220" indent="0" algn="ctr">
              <a:buNone/>
              <a:defRPr sz="2108"/>
            </a:lvl4pPr>
            <a:lvl5pPr marL="2409627" indent="0" algn="ctr">
              <a:buNone/>
              <a:defRPr sz="2108"/>
            </a:lvl5pPr>
            <a:lvl6pPr marL="3012034" indent="0" algn="ctr">
              <a:buNone/>
              <a:defRPr sz="2108"/>
            </a:lvl6pPr>
            <a:lvl7pPr marL="3614440" indent="0" algn="ctr">
              <a:buNone/>
              <a:defRPr sz="2108"/>
            </a:lvl7pPr>
            <a:lvl8pPr marL="4216847" indent="0" algn="ctr">
              <a:buNone/>
              <a:defRPr sz="2108"/>
            </a:lvl8pPr>
            <a:lvl9pPr marL="4819254" indent="0" algn="ctr">
              <a:buNone/>
              <a:defRPr sz="2108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285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286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3197" y="2252740"/>
            <a:ext cx="11923157" cy="3758745"/>
          </a:xfrm>
        </p:spPr>
        <p:txBody>
          <a:bodyPr anchor="b"/>
          <a:lstStyle>
            <a:lvl1pPr>
              <a:defRPr sz="790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3197" y="6047045"/>
            <a:ext cx="11923157" cy="1976635"/>
          </a:xfrm>
        </p:spPr>
        <p:txBody>
          <a:bodyPr/>
          <a:lstStyle>
            <a:lvl1pPr marL="0" indent="0">
              <a:buNone/>
              <a:defRPr sz="3162">
                <a:solidFill>
                  <a:schemeClr val="tx1"/>
                </a:solidFill>
              </a:defRPr>
            </a:lvl1pPr>
            <a:lvl2pPr marL="602407" indent="0">
              <a:buNone/>
              <a:defRPr sz="2635">
                <a:solidFill>
                  <a:schemeClr val="tx1">
                    <a:tint val="75000"/>
                  </a:schemeClr>
                </a:solidFill>
              </a:defRPr>
            </a:lvl2pPr>
            <a:lvl3pPr marL="1204813" indent="0">
              <a:buNone/>
              <a:defRPr sz="2372">
                <a:solidFill>
                  <a:schemeClr val="tx1">
                    <a:tint val="75000"/>
                  </a:schemeClr>
                </a:solidFill>
              </a:defRPr>
            </a:lvl3pPr>
            <a:lvl4pPr marL="1807220" indent="0">
              <a:buNone/>
              <a:defRPr sz="2108">
                <a:solidFill>
                  <a:schemeClr val="tx1">
                    <a:tint val="75000"/>
                  </a:schemeClr>
                </a:solidFill>
              </a:defRPr>
            </a:lvl4pPr>
            <a:lvl5pPr marL="2409627" indent="0">
              <a:buNone/>
              <a:defRPr sz="2108">
                <a:solidFill>
                  <a:schemeClr val="tx1">
                    <a:tint val="75000"/>
                  </a:schemeClr>
                </a:solidFill>
              </a:defRPr>
            </a:lvl5pPr>
            <a:lvl6pPr marL="3012034" indent="0">
              <a:buNone/>
              <a:defRPr sz="2108">
                <a:solidFill>
                  <a:schemeClr val="tx1">
                    <a:tint val="75000"/>
                  </a:schemeClr>
                </a:solidFill>
              </a:defRPr>
            </a:lvl6pPr>
            <a:lvl7pPr marL="3614440" indent="0">
              <a:buNone/>
              <a:defRPr sz="2108">
                <a:solidFill>
                  <a:schemeClr val="tx1">
                    <a:tint val="75000"/>
                  </a:schemeClr>
                </a:solidFill>
              </a:defRPr>
            </a:lvl7pPr>
            <a:lvl8pPr marL="4216847" indent="0">
              <a:buNone/>
              <a:defRPr sz="2108">
                <a:solidFill>
                  <a:schemeClr val="tx1">
                    <a:tint val="75000"/>
                  </a:schemeClr>
                </a:solidFill>
              </a:defRPr>
            </a:lvl8pPr>
            <a:lvl9pPr marL="4819254" indent="0">
              <a:buNone/>
              <a:defRPr sz="21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797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50396" y="2405430"/>
            <a:ext cx="5875179" cy="573329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375" y="2405430"/>
            <a:ext cx="5875179" cy="573329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3017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197" y="481088"/>
            <a:ext cx="11923157" cy="174655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2199" y="2215088"/>
            <a:ext cx="5848178" cy="1085580"/>
          </a:xfrm>
        </p:spPr>
        <p:txBody>
          <a:bodyPr anchor="b"/>
          <a:lstStyle>
            <a:lvl1pPr marL="0" indent="0">
              <a:buNone/>
              <a:defRPr sz="3162" b="1"/>
            </a:lvl1pPr>
            <a:lvl2pPr marL="602407" indent="0">
              <a:buNone/>
              <a:defRPr sz="2635" b="1"/>
            </a:lvl2pPr>
            <a:lvl3pPr marL="1204813" indent="0">
              <a:buNone/>
              <a:defRPr sz="2372" b="1"/>
            </a:lvl3pPr>
            <a:lvl4pPr marL="1807220" indent="0">
              <a:buNone/>
              <a:defRPr sz="2108" b="1"/>
            </a:lvl4pPr>
            <a:lvl5pPr marL="2409627" indent="0">
              <a:buNone/>
              <a:defRPr sz="2108" b="1"/>
            </a:lvl5pPr>
            <a:lvl6pPr marL="3012034" indent="0">
              <a:buNone/>
              <a:defRPr sz="2108" b="1"/>
            </a:lvl6pPr>
            <a:lvl7pPr marL="3614440" indent="0">
              <a:buNone/>
              <a:defRPr sz="2108" b="1"/>
            </a:lvl7pPr>
            <a:lvl8pPr marL="4216847" indent="0">
              <a:buNone/>
              <a:defRPr sz="2108" b="1"/>
            </a:lvl8pPr>
            <a:lvl9pPr marL="4819254" indent="0">
              <a:buNone/>
              <a:defRPr sz="210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2199" y="3300668"/>
            <a:ext cx="5848178" cy="485478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98376" y="2215088"/>
            <a:ext cx="5876979" cy="1085580"/>
          </a:xfrm>
        </p:spPr>
        <p:txBody>
          <a:bodyPr anchor="b"/>
          <a:lstStyle>
            <a:lvl1pPr marL="0" indent="0">
              <a:buNone/>
              <a:defRPr sz="3162" b="1"/>
            </a:lvl1pPr>
            <a:lvl2pPr marL="602407" indent="0">
              <a:buNone/>
              <a:defRPr sz="2635" b="1"/>
            </a:lvl2pPr>
            <a:lvl3pPr marL="1204813" indent="0">
              <a:buNone/>
              <a:defRPr sz="2372" b="1"/>
            </a:lvl3pPr>
            <a:lvl4pPr marL="1807220" indent="0">
              <a:buNone/>
              <a:defRPr sz="2108" b="1"/>
            </a:lvl4pPr>
            <a:lvl5pPr marL="2409627" indent="0">
              <a:buNone/>
              <a:defRPr sz="2108" b="1"/>
            </a:lvl5pPr>
            <a:lvl6pPr marL="3012034" indent="0">
              <a:buNone/>
              <a:defRPr sz="2108" b="1"/>
            </a:lvl6pPr>
            <a:lvl7pPr marL="3614440" indent="0">
              <a:buNone/>
              <a:defRPr sz="2108" b="1"/>
            </a:lvl7pPr>
            <a:lvl8pPr marL="4216847" indent="0">
              <a:buNone/>
              <a:defRPr sz="2108" b="1"/>
            </a:lvl8pPr>
            <a:lvl9pPr marL="4819254" indent="0">
              <a:buNone/>
              <a:defRPr sz="210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98376" y="3300668"/>
            <a:ext cx="5876979" cy="485478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628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00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288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197" y="602403"/>
            <a:ext cx="4458584" cy="2108412"/>
          </a:xfrm>
        </p:spPr>
        <p:txBody>
          <a:bodyPr anchor="b"/>
          <a:lstStyle>
            <a:lvl1pPr>
              <a:defRPr sz="421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6979" y="1301026"/>
            <a:ext cx="6998375" cy="6421452"/>
          </a:xfrm>
        </p:spPr>
        <p:txBody>
          <a:bodyPr/>
          <a:lstStyle>
            <a:lvl1pPr>
              <a:defRPr sz="4216"/>
            </a:lvl1pPr>
            <a:lvl2pPr>
              <a:defRPr sz="3689"/>
            </a:lvl2pPr>
            <a:lvl3pPr>
              <a:defRPr sz="3162"/>
            </a:lvl3pPr>
            <a:lvl4pPr>
              <a:defRPr sz="2635"/>
            </a:lvl4pPr>
            <a:lvl5pPr>
              <a:defRPr sz="2635"/>
            </a:lvl5pPr>
            <a:lvl6pPr>
              <a:defRPr sz="2635"/>
            </a:lvl6pPr>
            <a:lvl7pPr>
              <a:defRPr sz="2635"/>
            </a:lvl7pPr>
            <a:lvl8pPr>
              <a:defRPr sz="2635"/>
            </a:lvl8pPr>
            <a:lvl9pPr>
              <a:defRPr sz="263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197" y="2710815"/>
            <a:ext cx="4458584" cy="5022120"/>
          </a:xfrm>
        </p:spPr>
        <p:txBody>
          <a:bodyPr/>
          <a:lstStyle>
            <a:lvl1pPr marL="0" indent="0">
              <a:buNone/>
              <a:defRPr sz="2108"/>
            </a:lvl1pPr>
            <a:lvl2pPr marL="602407" indent="0">
              <a:buNone/>
              <a:defRPr sz="1845"/>
            </a:lvl2pPr>
            <a:lvl3pPr marL="1204813" indent="0">
              <a:buNone/>
              <a:defRPr sz="1581"/>
            </a:lvl3pPr>
            <a:lvl4pPr marL="1807220" indent="0">
              <a:buNone/>
              <a:defRPr sz="1318"/>
            </a:lvl4pPr>
            <a:lvl5pPr marL="2409627" indent="0">
              <a:buNone/>
              <a:defRPr sz="1318"/>
            </a:lvl5pPr>
            <a:lvl6pPr marL="3012034" indent="0">
              <a:buNone/>
              <a:defRPr sz="1318"/>
            </a:lvl6pPr>
            <a:lvl7pPr marL="3614440" indent="0">
              <a:buNone/>
              <a:defRPr sz="1318"/>
            </a:lvl7pPr>
            <a:lvl8pPr marL="4216847" indent="0">
              <a:buNone/>
              <a:defRPr sz="1318"/>
            </a:lvl8pPr>
            <a:lvl9pPr marL="4819254" indent="0">
              <a:buNone/>
              <a:defRPr sz="131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262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197" y="602403"/>
            <a:ext cx="4458584" cy="2108412"/>
          </a:xfrm>
        </p:spPr>
        <p:txBody>
          <a:bodyPr anchor="b"/>
          <a:lstStyle>
            <a:lvl1pPr>
              <a:defRPr sz="421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76979" y="1301026"/>
            <a:ext cx="6998375" cy="6421452"/>
          </a:xfrm>
        </p:spPr>
        <p:txBody>
          <a:bodyPr anchor="t"/>
          <a:lstStyle>
            <a:lvl1pPr marL="0" indent="0">
              <a:buNone/>
              <a:defRPr sz="4216"/>
            </a:lvl1pPr>
            <a:lvl2pPr marL="602407" indent="0">
              <a:buNone/>
              <a:defRPr sz="3689"/>
            </a:lvl2pPr>
            <a:lvl3pPr marL="1204813" indent="0">
              <a:buNone/>
              <a:defRPr sz="3162"/>
            </a:lvl3pPr>
            <a:lvl4pPr marL="1807220" indent="0">
              <a:buNone/>
              <a:defRPr sz="2635"/>
            </a:lvl4pPr>
            <a:lvl5pPr marL="2409627" indent="0">
              <a:buNone/>
              <a:defRPr sz="2635"/>
            </a:lvl5pPr>
            <a:lvl6pPr marL="3012034" indent="0">
              <a:buNone/>
              <a:defRPr sz="2635"/>
            </a:lvl6pPr>
            <a:lvl7pPr marL="3614440" indent="0">
              <a:buNone/>
              <a:defRPr sz="2635"/>
            </a:lvl7pPr>
            <a:lvl8pPr marL="4216847" indent="0">
              <a:buNone/>
              <a:defRPr sz="2635"/>
            </a:lvl8pPr>
            <a:lvl9pPr marL="4819254" indent="0">
              <a:buNone/>
              <a:defRPr sz="263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197" y="2710815"/>
            <a:ext cx="4458584" cy="5022120"/>
          </a:xfrm>
        </p:spPr>
        <p:txBody>
          <a:bodyPr/>
          <a:lstStyle>
            <a:lvl1pPr marL="0" indent="0">
              <a:buNone/>
              <a:defRPr sz="2108"/>
            </a:lvl1pPr>
            <a:lvl2pPr marL="602407" indent="0">
              <a:buNone/>
              <a:defRPr sz="1845"/>
            </a:lvl2pPr>
            <a:lvl3pPr marL="1204813" indent="0">
              <a:buNone/>
              <a:defRPr sz="1581"/>
            </a:lvl3pPr>
            <a:lvl4pPr marL="1807220" indent="0">
              <a:buNone/>
              <a:defRPr sz="1318"/>
            </a:lvl4pPr>
            <a:lvl5pPr marL="2409627" indent="0">
              <a:buNone/>
              <a:defRPr sz="1318"/>
            </a:lvl5pPr>
            <a:lvl6pPr marL="3012034" indent="0">
              <a:buNone/>
              <a:defRPr sz="1318"/>
            </a:lvl6pPr>
            <a:lvl7pPr marL="3614440" indent="0">
              <a:buNone/>
              <a:defRPr sz="1318"/>
            </a:lvl7pPr>
            <a:lvl8pPr marL="4216847" indent="0">
              <a:buNone/>
              <a:defRPr sz="1318"/>
            </a:lvl8pPr>
            <a:lvl9pPr marL="4819254" indent="0">
              <a:buNone/>
              <a:defRPr sz="131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13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962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92765" y="481086"/>
            <a:ext cx="2980789" cy="76576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50397" y="481086"/>
            <a:ext cx="8769568" cy="765763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393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50397" y="481088"/>
            <a:ext cx="11923157" cy="17465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0397" y="2405430"/>
            <a:ext cx="11923157" cy="57332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0396" y="8375082"/>
            <a:ext cx="3110389" cy="4810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58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BB889-9D34-4BBB-8EBF-7B432ADE08F0}" type="datetimeFigureOut">
              <a:rPr lang="ru-RU" smtClean="0"/>
              <a:pPr/>
              <a:t>19.11.2024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9184" y="8375082"/>
            <a:ext cx="4665583" cy="4810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8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763165" y="8375082"/>
            <a:ext cx="3110389" cy="4810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8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" y="0"/>
            <a:ext cx="13823950" cy="903605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95000"/>
                </a:schemeClr>
              </a:gs>
              <a:gs pos="63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388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3823950" cy="903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873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04813" rtl="0" eaLnBrk="1" latinLnBrk="0" hangingPunct="1">
        <a:lnSpc>
          <a:spcPct val="90000"/>
        </a:lnSpc>
        <a:spcBef>
          <a:spcPct val="0"/>
        </a:spcBef>
        <a:buNone/>
        <a:defRPr sz="579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1203" indent="-301203" algn="l" defTabSz="1204813" rtl="0" eaLnBrk="1" latinLnBrk="0" hangingPunct="1">
        <a:lnSpc>
          <a:spcPct val="90000"/>
        </a:lnSpc>
        <a:spcBef>
          <a:spcPts val="1318"/>
        </a:spcBef>
        <a:buFont typeface="Arial" panose="020B0604020202020204" pitchFamily="34" charset="0"/>
        <a:buChar char="•"/>
        <a:defRPr sz="3689" kern="1200">
          <a:solidFill>
            <a:schemeClr val="tx1"/>
          </a:solidFill>
          <a:latin typeface="+mn-lt"/>
          <a:ea typeface="+mn-ea"/>
          <a:cs typeface="+mn-cs"/>
        </a:defRPr>
      </a:lvl1pPr>
      <a:lvl2pPr marL="903610" indent="-301203" algn="l" defTabSz="1204813" rtl="0" eaLnBrk="1" latinLnBrk="0" hangingPunct="1">
        <a:lnSpc>
          <a:spcPct val="90000"/>
        </a:lnSpc>
        <a:spcBef>
          <a:spcPts val="659"/>
        </a:spcBef>
        <a:buFont typeface="Arial" panose="020B0604020202020204" pitchFamily="34" charset="0"/>
        <a:buChar char="•"/>
        <a:defRPr sz="3162" kern="1200">
          <a:solidFill>
            <a:schemeClr val="tx1"/>
          </a:solidFill>
          <a:latin typeface="+mn-lt"/>
          <a:ea typeface="+mn-ea"/>
          <a:cs typeface="+mn-cs"/>
        </a:defRPr>
      </a:lvl2pPr>
      <a:lvl3pPr marL="1506017" indent="-301203" algn="l" defTabSz="1204813" rtl="0" eaLnBrk="1" latinLnBrk="0" hangingPunct="1">
        <a:lnSpc>
          <a:spcPct val="90000"/>
        </a:lnSpc>
        <a:spcBef>
          <a:spcPts val="659"/>
        </a:spcBef>
        <a:buFont typeface="Arial" panose="020B0604020202020204" pitchFamily="34" charset="0"/>
        <a:buChar char="•"/>
        <a:defRPr sz="2635" kern="1200">
          <a:solidFill>
            <a:schemeClr val="tx1"/>
          </a:solidFill>
          <a:latin typeface="+mn-lt"/>
          <a:ea typeface="+mn-ea"/>
          <a:cs typeface="+mn-cs"/>
        </a:defRPr>
      </a:lvl3pPr>
      <a:lvl4pPr marL="2108424" indent="-301203" algn="l" defTabSz="1204813" rtl="0" eaLnBrk="1" latinLnBrk="0" hangingPunct="1">
        <a:lnSpc>
          <a:spcPct val="90000"/>
        </a:lnSpc>
        <a:spcBef>
          <a:spcPts val="659"/>
        </a:spcBef>
        <a:buFont typeface="Arial" panose="020B0604020202020204" pitchFamily="34" charset="0"/>
        <a:buChar char="•"/>
        <a:defRPr sz="2372" kern="1200">
          <a:solidFill>
            <a:schemeClr val="tx1"/>
          </a:solidFill>
          <a:latin typeface="+mn-lt"/>
          <a:ea typeface="+mn-ea"/>
          <a:cs typeface="+mn-cs"/>
        </a:defRPr>
      </a:lvl4pPr>
      <a:lvl5pPr marL="2710830" indent="-301203" algn="l" defTabSz="1204813" rtl="0" eaLnBrk="1" latinLnBrk="0" hangingPunct="1">
        <a:lnSpc>
          <a:spcPct val="90000"/>
        </a:lnSpc>
        <a:spcBef>
          <a:spcPts val="659"/>
        </a:spcBef>
        <a:buFont typeface="Arial" panose="020B0604020202020204" pitchFamily="34" charset="0"/>
        <a:buChar char="•"/>
        <a:defRPr sz="2372" kern="1200">
          <a:solidFill>
            <a:schemeClr val="tx1"/>
          </a:solidFill>
          <a:latin typeface="+mn-lt"/>
          <a:ea typeface="+mn-ea"/>
          <a:cs typeface="+mn-cs"/>
        </a:defRPr>
      </a:lvl5pPr>
      <a:lvl6pPr marL="3313237" indent="-301203" algn="l" defTabSz="1204813" rtl="0" eaLnBrk="1" latinLnBrk="0" hangingPunct="1">
        <a:lnSpc>
          <a:spcPct val="90000"/>
        </a:lnSpc>
        <a:spcBef>
          <a:spcPts val="659"/>
        </a:spcBef>
        <a:buFont typeface="Arial" panose="020B0604020202020204" pitchFamily="34" charset="0"/>
        <a:buChar char="•"/>
        <a:defRPr sz="2372" kern="1200">
          <a:solidFill>
            <a:schemeClr val="tx1"/>
          </a:solidFill>
          <a:latin typeface="+mn-lt"/>
          <a:ea typeface="+mn-ea"/>
          <a:cs typeface="+mn-cs"/>
        </a:defRPr>
      </a:lvl6pPr>
      <a:lvl7pPr marL="3915644" indent="-301203" algn="l" defTabSz="1204813" rtl="0" eaLnBrk="1" latinLnBrk="0" hangingPunct="1">
        <a:lnSpc>
          <a:spcPct val="90000"/>
        </a:lnSpc>
        <a:spcBef>
          <a:spcPts val="659"/>
        </a:spcBef>
        <a:buFont typeface="Arial" panose="020B0604020202020204" pitchFamily="34" charset="0"/>
        <a:buChar char="•"/>
        <a:defRPr sz="2372" kern="1200">
          <a:solidFill>
            <a:schemeClr val="tx1"/>
          </a:solidFill>
          <a:latin typeface="+mn-lt"/>
          <a:ea typeface="+mn-ea"/>
          <a:cs typeface="+mn-cs"/>
        </a:defRPr>
      </a:lvl7pPr>
      <a:lvl8pPr marL="4518050" indent="-301203" algn="l" defTabSz="1204813" rtl="0" eaLnBrk="1" latinLnBrk="0" hangingPunct="1">
        <a:lnSpc>
          <a:spcPct val="90000"/>
        </a:lnSpc>
        <a:spcBef>
          <a:spcPts val="659"/>
        </a:spcBef>
        <a:buFont typeface="Arial" panose="020B0604020202020204" pitchFamily="34" charset="0"/>
        <a:buChar char="•"/>
        <a:defRPr sz="2372" kern="1200">
          <a:solidFill>
            <a:schemeClr val="tx1"/>
          </a:solidFill>
          <a:latin typeface="+mn-lt"/>
          <a:ea typeface="+mn-ea"/>
          <a:cs typeface="+mn-cs"/>
        </a:defRPr>
      </a:lvl8pPr>
      <a:lvl9pPr marL="5120457" indent="-301203" algn="l" defTabSz="1204813" rtl="0" eaLnBrk="1" latinLnBrk="0" hangingPunct="1">
        <a:lnSpc>
          <a:spcPct val="90000"/>
        </a:lnSpc>
        <a:spcBef>
          <a:spcPts val="659"/>
        </a:spcBef>
        <a:buFont typeface="Arial" panose="020B0604020202020204" pitchFamily="34" charset="0"/>
        <a:buChar char="•"/>
        <a:defRPr sz="23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1pPr>
      <a:lvl2pPr marL="602407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2pPr>
      <a:lvl3pPr marL="1204813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3pPr>
      <a:lvl4pPr marL="1807220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4pPr>
      <a:lvl5pPr marL="2409627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5pPr>
      <a:lvl6pPr marL="3012034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6pPr>
      <a:lvl7pPr marL="3614440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7pPr>
      <a:lvl8pPr marL="4216847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8pPr>
      <a:lvl9pPr marL="4819254" algn="l" defTabSz="1204813" rtl="0" eaLnBrk="1" latinLnBrk="0" hangingPunct="1">
        <a:defRPr sz="23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notesSlide" Target="../notesSlides/notesSlide5.xml"/><Relationship Id="rId7" Type="http://schemas.openxmlformats.org/officeDocument/2006/relationships/diagramData" Target="../diagrams/data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chart" Target="../charts/chart2.xml"/><Relationship Id="rId11" Type="http://schemas.microsoft.com/office/2007/relationships/diagramDrawing" Target="../diagrams/drawing3.xml"/><Relationship Id="rId5" Type="http://schemas.openxmlformats.org/officeDocument/2006/relationships/image" Target="../media/image3.emf"/><Relationship Id="rId10" Type="http://schemas.openxmlformats.org/officeDocument/2006/relationships/diagramColors" Target="../diagrams/colors3.xml"/><Relationship Id="rId4" Type="http://schemas.openxmlformats.org/officeDocument/2006/relationships/oleObject" Target="../embeddings/oleObject1.bin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13" Type="http://schemas.openxmlformats.org/officeDocument/2006/relationships/diagramData" Target="../diagrams/data6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1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6" Type="http://schemas.openxmlformats.org/officeDocument/2006/relationships/diagramColors" Target="../diagrams/colors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5" Type="http://schemas.openxmlformats.org/officeDocument/2006/relationships/diagramQuickStyle" Target="../diagrams/quickStyle6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Relationship Id="rId1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887943" y="0"/>
            <a:ext cx="12048067" cy="903605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95000"/>
                </a:schemeClr>
              </a:gs>
              <a:gs pos="63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388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42" y="0"/>
            <a:ext cx="12048067" cy="90360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7943" y="162812"/>
            <a:ext cx="12048065" cy="4319938"/>
          </a:xfrm>
          <a:noFill/>
        </p:spPr>
        <p:txBody>
          <a:bodyPr>
            <a:noAutofit/>
          </a:bodyPr>
          <a:lstStyle/>
          <a:p>
            <a:pPr>
              <a:buClr>
                <a:schemeClr val="hlink"/>
              </a:buClr>
              <a:buSzPct val="80000"/>
              <a:defRPr/>
            </a:pP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Доклад</a:t>
            </a:r>
            <a:b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</a:b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по проекту бюджета </a:t>
            </a:r>
            <a:b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</a:b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Каменск-Уральского</a:t>
            </a:r>
            <a:r>
              <a:rPr lang="en-US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</a:b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городского</a:t>
            </a:r>
            <a:r>
              <a:rPr lang="en-US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округа</a:t>
            </a:r>
            <a:r>
              <a:rPr lang="en-US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 </a:t>
            </a: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на </a:t>
            </a: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2025 </a:t>
            </a: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год</a:t>
            </a:r>
            <a:r>
              <a:rPr lang="en-US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</a:b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и </a:t>
            </a: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плановый </a:t>
            </a: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период</a:t>
            </a:r>
            <a:r>
              <a:rPr lang="en-US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/>
            </a:r>
            <a:br>
              <a:rPr lang="en-US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</a:b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2026 </a:t>
            </a:r>
            <a:r>
              <a:rPr lang="ru-RU" altLang="ru-RU" sz="527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rial" charset="0"/>
              </a:rPr>
              <a:t>и 2027 годов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957014" y="7250549"/>
            <a:ext cx="5620808" cy="1324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ru-RU" altLang="ru-RU" sz="2108" b="1" dirty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Начальник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ru-RU" altLang="ru-RU" sz="2108" b="1" dirty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Финансово-бюджетного управления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ru-RU" altLang="ru-RU" sz="2108" b="1" dirty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 Каменск-Уральского городского округа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altLang="ru-RU" sz="2108" b="1" dirty="0" err="1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Албазова</a:t>
            </a:r>
            <a:r>
              <a:rPr lang="ru-RU" altLang="ru-RU" sz="2108" b="1" dirty="0"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 Оксана Владимировна</a:t>
            </a:r>
          </a:p>
        </p:txBody>
      </p:sp>
    </p:spTree>
    <p:extLst>
      <p:ext uri="{BB962C8B-B14F-4D97-AF65-F5344CB8AC3E}">
        <p14:creationId xmlns:p14="http://schemas.microsoft.com/office/powerpoint/2010/main" val="16938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лилиния 8"/>
          <p:cNvSpPr/>
          <p:nvPr/>
        </p:nvSpPr>
        <p:spPr>
          <a:xfrm>
            <a:off x="887942" y="293061"/>
            <a:ext cx="12048067" cy="111797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buClr>
                <a:schemeClr val="hlink"/>
              </a:buClr>
              <a:buSzPct val="80000"/>
              <a:defRPr/>
            </a:pPr>
            <a:r>
              <a:rPr lang="ru-RU" sz="3162" b="1" dirty="0">
                <a:solidFill>
                  <a:schemeClr val="tx1"/>
                </a:solidFill>
                <a:cs typeface="Times New Roman" pitchFamily="18" charset="0"/>
              </a:rPr>
              <a:t>Проект бюджета на 2025 год и плановый период</a:t>
            </a:r>
            <a:r>
              <a:rPr lang="en-US" sz="3162" b="1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endParaRPr lang="ru-RU" sz="3162" b="1" dirty="0">
              <a:solidFill>
                <a:schemeClr val="tx1"/>
              </a:solidFill>
              <a:cs typeface="Times New Roman" pitchFamily="18" charset="0"/>
            </a:endParaRPr>
          </a:p>
          <a:p>
            <a:pPr algn="ctr">
              <a:buClr>
                <a:schemeClr val="hlink"/>
              </a:buClr>
              <a:buSzPct val="80000"/>
              <a:defRPr/>
            </a:pPr>
            <a:r>
              <a:rPr lang="ru-RU" sz="3162" b="1" dirty="0">
                <a:solidFill>
                  <a:schemeClr val="tx1"/>
                </a:solidFill>
                <a:cs typeface="Times New Roman" pitchFamily="18" charset="0"/>
              </a:rPr>
              <a:t>2026 и</a:t>
            </a:r>
            <a:r>
              <a:rPr lang="en-US" sz="3162" b="1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3162" b="1" dirty="0">
                <a:solidFill>
                  <a:schemeClr val="tx1"/>
                </a:solidFill>
                <a:cs typeface="Times New Roman" pitchFamily="18" charset="0"/>
              </a:rPr>
              <a:t>2027 годов сформирован на основании: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829161" y="1694240"/>
            <a:ext cx="10246285" cy="4106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ru-RU" sz="2635" dirty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>
              <a:buFont typeface="Wingdings" pitchFamily="2" charset="2"/>
              <a:buChar char="ü"/>
            </a:pPr>
            <a:r>
              <a:rPr lang="ru-RU" sz="3162" dirty="0">
                <a:latin typeface="+mn-lt"/>
                <a:cs typeface="Times New Roman" pitchFamily="18" charset="0"/>
              </a:rPr>
              <a:t>постановления Правительства Свердловской области от 24.10.2024 № 760-ПП;</a:t>
            </a:r>
          </a:p>
          <a:p>
            <a:pPr algn="just">
              <a:buFont typeface="Wingdings" pitchFamily="2" charset="2"/>
              <a:buChar char="ü"/>
            </a:pPr>
            <a:r>
              <a:rPr lang="ru-RU" sz="3162" dirty="0">
                <a:latin typeface="+mn-lt"/>
                <a:cs typeface="Times New Roman" pitchFamily="18" charset="0"/>
              </a:rPr>
              <a:t>приказа Министерства финансов Свердловской области от 31.10.2024 № 529 «Об утверждении методик, применяемых для расчета межбюджетных трансфертов из областного бюджета местным бюджетам на 2025 год и плановый период 2026 и 2027 годов»</a:t>
            </a:r>
            <a:endParaRPr lang="ru-RU" sz="3162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51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9947493"/>
              </p:ext>
            </p:extLst>
          </p:nvPr>
        </p:nvGraphicFramePr>
        <p:xfrm>
          <a:off x="1953549" y="2055503"/>
          <a:ext cx="10347359" cy="5795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28" name="TextBox 5"/>
          <p:cNvSpPr txBox="1">
            <a:spLocks noChangeArrowheads="1"/>
          </p:cNvSpPr>
          <p:nvPr/>
        </p:nvSpPr>
        <p:spPr bwMode="auto">
          <a:xfrm>
            <a:off x="11394897" y="1280168"/>
            <a:ext cx="1307317" cy="383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3844" tIns="56923" rIns="113844" bIns="5692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743" dirty="0">
                <a:latin typeface="+mn-lt"/>
              </a:rPr>
              <a:t>млн. руб.</a:t>
            </a:r>
          </a:p>
        </p:txBody>
      </p:sp>
      <p:sp>
        <p:nvSpPr>
          <p:cNvPr id="9" name="Полилиния 8"/>
          <p:cNvSpPr/>
          <p:nvPr/>
        </p:nvSpPr>
        <p:spPr>
          <a:xfrm>
            <a:off x="887942" y="580165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defRPr/>
            </a:pPr>
            <a:r>
              <a:rPr lang="ru-RU" sz="3162" b="1" dirty="0">
                <a:solidFill>
                  <a:schemeClr val="tx1"/>
                </a:solidFill>
                <a:cs typeface="Courier New" pitchFamily="49" charset="0"/>
              </a:rPr>
              <a:t>Общий объем доходов</a:t>
            </a:r>
            <a:endParaRPr lang="ru-RU" sz="3162" b="1" dirty="0">
              <a:solidFill>
                <a:schemeClr val="tx1"/>
              </a:solidFill>
              <a:cs typeface="Courier New" pitchFamily="49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 rot="20225455" flipV="1">
            <a:off x="3926433" y="3004234"/>
            <a:ext cx="1216011" cy="139724"/>
          </a:xfrm>
          <a:prstGeom prst="rightArrow">
            <a:avLst/>
          </a:prstGeom>
          <a:solidFill>
            <a:srgbClr val="0AC262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69" dirty="0"/>
          </a:p>
        </p:txBody>
      </p:sp>
      <p:sp>
        <p:nvSpPr>
          <p:cNvPr id="1033" name="Прямоугольник 7"/>
          <p:cNvSpPr>
            <a:spLocks noChangeArrowheads="1"/>
          </p:cNvSpPr>
          <p:nvPr/>
        </p:nvSpPr>
        <p:spPr bwMode="auto">
          <a:xfrm rot="20189568">
            <a:off x="3990083" y="2740371"/>
            <a:ext cx="948051" cy="333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1569" b="1" dirty="0"/>
              <a:t>1 </a:t>
            </a:r>
            <a:r>
              <a:rPr lang="ru-RU" altLang="ru-RU" sz="1569" b="1" dirty="0">
                <a:latin typeface="+mn-lt"/>
              </a:rPr>
              <a:t>263,5</a:t>
            </a:r>
            <a:endParaRPr lang="ru-RU" altLang="ru-RU" sz="1569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351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/>
          <p:cNvSpPr/>
          <p:nvPr/>
        </p:nvSpPr>
        <p:spPr>
          <a:xfrm>
            <a:off x="887942" y="533794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defRPr/>
            </a:pPr>
            <a:r>
              <a:rPr lang="ru-RU" sz="3162" b="1" dirty="0">
                <a:solidFill>
                  <a:schemeClr val="tx1"/>
                </a:solidFill>
                <a:cs typeface="Courier New" pitchFamily="49" charset="0"/>
              </a:rPr>
              <a:t>Прогноз собственных доходов бюджета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67286341"/>
              </p:ext>
            </p:extLst>
          </p:nvPr>
        </p:nvGraphicFramePr>
        <p:xfrm>
          <a:off x="7032357" y="1553755"/>
          <a:ext cx="4958472" cy="4898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2920132295"/>
              </p:ext>
            </p:extLst>
          </p:nvPr>
        </p:nvGraphicFramePr>
        <p:xfrm>
          <a:off x="1957629" y="1575464"/>
          <a:ext cx="4928089" cy="4876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2" name="Выгнутая вниз стрелка 11"/>
          <p:cNvSpPr/>
          <p:nvPr/>
        </p:nvSpPr>
        <p:spPr>
          <a:xfrm>
            <a:off x="6288753" y="2276219"/>
            <a:ext cx="1370954" cy="560279"/>
          </a:xfrm>
          <a:prstGeom prst="curvedUpArrow">
            <a:avLst>
              <a:gd name="adj1" fmla="val 25000"/>
              <a:gd name="adj2" fmla="val 50000"/>
              <a:gd name="adj3" fmla="val 25000"/>
            </a:avLst>
          </a:prstGeom>
          <a:gradFill flip="none" rotWithShape="1">
            <a:gsLst>
              <a:gs pos="0">
                <a:srgbClr val="00CC79">
                  <a:shade val="30000"/>
                  <a:satMod val="115000"/>
                </a:srgbClr>
              </a:gs>
              <a:gs pos="50000">
                <a:srgbClr val="00CC79">
                  <a:shade val="67500"/>
                  <a:satMod val="115000"/>
                </a:srgbClr>
              </a:gs>
              <a:gs pos="100000">
                <a:srgbClr val="00CC7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46AC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845" dirty="0">
                <a:solidFill>
                  <a:schemeClr val="tx1"/>
                </a:solidFill>
              </a:rPr>
              <a:t>276,1</a:t>
            </a:r>
            <a:endParaRPr lang="ru-RU" sz="1845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13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>
          <a:xfrm>
            <a:off x="887942" y="533794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defRPr/>
            </a:pPr>
            <a:r>
              <a:rPr lang="ru-RU" sz="2788" b="1" dirty="0">
                <a:solidFill>
                  <a:schemeClr val="tx1"/>
                </a:solidFill>
                <a:latin typeface="Liberation Serif" pitchFamily="18" charset="0"/>
                <a:cs typeface="Courier New" pitchFamily="49" charset="0"/>
              </a:rPr>
              <a:t>Изменения при формировании доходов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719388" y="1487488"/>
            <a:ext cx="11104562" cy="5437187"/>
          </a:xfrm>
        </p:spPr>
        <p:txBody>
          <a:bodyPr>
            <a:normAutofit/>
          </a:bodyPr>
          <a:lstStyle/>
          <a:p>
            <a:pPr marL="470589" algn="just">
              <a:buFont typeface="Wingdings" pitchFamily="2" charset="2"/>
              <a:buChar char="Ø"/>
              <a:defRPr/>
            </a:pPr>
            <a:r>
              <a:rPr lang="ru-RU" sz="2440" dirty="0"/>
              <a:t>Введение новой прогрессивной </a:t>
            </a:r>
            <a:r>
              <a:rPr lang="ru-RU" sz="2440"/>
              <a:t>шкалы налогообложения по НДФЛ</a:t>
            </a:r>
            <a:r>
              <a:rPr lang="ru-RU" sz="2440" dirty="0"/>
              <a:t>.</a:t>
            </a:r>
          </a:p>
          <a:p>
            <a:pPr marL="470589" algn="just">
              <a:buFont typeface="Wingdings" pitchFamily="2" charset="2"/>
              <a:buChar char="Ø"/>
              <a:defRPr/>
            </a:pPr>
            <a:r>
              <a:rPr lang="ru-RU" sz="2440" dirty="0"/>
              <a:t>Изменен </a:t>
            </a:r>
            <a:r>
              <a:rPr lang="ru-RU" sz="2440" dirty="0"/>
              <a:t>дополнительный норматив отчислений от налога на доходы физических лиц с </a:t>
            </a:r>
            <a:r>
              <a:rPr lang="ru-RU" sz="2440" dirty="0"/>
              <a:t>17% </a:t>
            </a:r>
            <a:r>
              <a:rPr lang="ru-RU" sz="2440" dirty="0"/>
              <a:t>до </a:t>
            </a:r>
            <a:r>
              <a:rPr lang="ru-RU" sz="2440" dirty="0"/>
              <a:t>14%.</a:t>
            </a:r>
          </a:p>
          <a:p>
            <a:pPr marL="470589" algn="just">
              <a:buFont typeface="Wingdings" pitchFamily="2" charset="2"/>
              <a:buChar char="Ø"/>
              <a:defRPr/>
            </a:pPr>
            <a:r>
              <a:rPr lang="ru-RU" sz="2440" dirty="0"/>
              <a:t>Индексация ставок по </a:t>
            </a:r>
            <a:r>
              <a:rPr lang="ru-RU" sz="2440" dirty="0"/>
              <a:t>акцизам </a:t>
            </a:r>
            <a:r>
              <a:rPr lang="ru-RU" sz="2440" dirty="0"/>
              <a:t>на нефтепродукты в среднем на 15%.</a:t>
            </a:r>
            <a:endParaRPr lang="ru-RU" sz="2440" dirty="0"/>
          </a:p>
          <a:p>
            <a:pPr marL="470589" algn="just">
              <a:buFont typeface="Wingdings" pitchFamily="2" charset="2"/>
              <a:buChar char="Ø"/>
              <a:defRPr/>
            </a:pPr>
            <a:r>
              <a:rPr lang="ru-RU" sz="2440" dirty="0"/>
              <a:t>По упрощенной системе налогообложения (УСН) </a:t>
            </a:r>
            <a:r>
              <a:rPr lang="ru-RU" sz="2440" dirty="0"/>
              <a:t>снижен </a:t>
            </a:r>
            <a:r>
              <a:rPr lang="ru-RU" sz="2440" dirty="0"/>
              <a:t>индивидуальный </a:t>
            </a:r>
            <a:r>
              <a:rPr lang="ru-RU" sz="2440" dirty="0"/>
              <a:t>дифференцированный </a:t>
            </a:r>
            <a:r>
              <a:rPr lang="ru-RU" sz="2440" dirty="0"/>
              <a:t>норматив отчислений в бюджет с </a:t>
            </a:r>
            <a:r>
              <a:rPr lang="ru-RU" sz="2440" dirty="0"/>
              <a:t>74,9 % </a:t>
            </a:r>
            <a:r>
              <a:rPr lang="ru-RU" sz="2440" dirty="0"/>
              <a:t>до </a:t>
            </a:r>
            <a:r>
              <a:rPr lang="ru-RU" sz="2440" dirty="0"/>
              <a:t>46%. </a:t>
            </a:r>
          </a:p>
          <a:p>
            <a:pPr marL="470589" algn="just">
              <a:buFont typeface="Wingdings" pitchFamily="2" charset="2"/>
              <a:buChar char="Ø"/>
              <a:defRPr/>
            </a:pPr>
            <a:r>
              <a:rPr lang="ru-RU" sz="2440" dirty="0"/>
              <a:t>Установлены новые правила начисления налоговых пеней при нарушении исполнения обязательств по уплате налогов.</a:t>
            </a:r>
            <a:endParaRPr lang="ru-RU" sz="2440" dirty="0"/>
          </a:p>
          <a:p>
            <a:pPr marL="470589" algn="just">
              <a:buFont typeface="Wingdings" pitchFamily="2" charset="2"/>
              <a:buChar char="Ø"/>
              <a:defRPr/>
            </a:pPr>
            <a:r>
              <a:rPr lang="ru-RU" sz="2440" dirty="0"/>
              <a:t>Установлена предельная ставка 1,5% в отношении земельных участков, кадастровая стоимость которых превышает 300,0 млн. рублей.</a:t>
            </a:r>
          </a:p>
          <a:p>
            <a:pPr marL="470589" algn="just">
              <a:buFont typeface="Wingdings" pitchFamily="2" charset="2"/>
              <a:buChar char="Ø"/>
              <a:defRPr/>
            </a:pPr>
            <a:r>
              <a:rPr lang="ru-RU" sz="2440" dirty="0"/>
              <a:t>Повышение эффективности управления муниципальным имуществом. Осуществление контроля за результативностью работы главных администраторов доходов бюджета  с дебиторской задолженностью.</a:t>
            </a:r>
          </a:p>
          <a:p>
            <a:pPr marL="470589" algn="just">
              <a:buNone/>
              <a:defRPr/>
            </a:pPr>
            <a:endParaRPr lang="ru-RU" sz="2963" dirty="0">
              <a:solidFill>
                <a:srgbClr val="FF0000"/>
              </a:solidFill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  <a:p>
            <a:pPr algn="just" eaLnBrk="1" hangingPunct="1">
              <a:buFont typeface="Arial" charset="0"/>
              <a:buNone/>
              <a:defRPr/>
            </a:pPr>
            <a:endParaRPr lang="ru-RU" sz="2266" dirty="0">
              <a:latin typeface="Arial Unicode MS" pitchFamily="34" charset="-128"/>
              <a:ea typeface="Arial Unicode MS" pitchFamily="34" charset="-128"/>
              <a:cs typeface="Times New Roman" pitchFamily="18" charset="0"/>
            </a:endParaRPr>
          </a:p>
          <a:p>
            <a:pPr algn="just">
              <a:spcAft>
                <a:spcPts val="1046"/>
              </a:spcAft>
              <a:buFont typeface="Arial" charset="0"/>
              <a:buChar char="•"/>
              <a:defRPr/>
            </a:pPr>
            <a:endParaRPr lang="ru-RU" sz="2266" dirty="0">
              <a:latin typeface="Arial Unicode MS" pitchFamily="34" charset="-128"/>
              <a:ea typeface="Arial Unicode MS" pitchFamily="34" charset="-128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44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3385475"/>
              </p:ext>
            </p:extLst>
          </p:nvPr>
        </p:nvGraphicFramePr>
        <p:xfrm>
          <a:off x="5004364" y="2719182"/>
          <a:ext cx="7199752" cy="42844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Лист" r:id="rId4" imgW="6791412" imgH="3990870" progId="">
                  <p:embed/>
                </p:oleObj>
              </mc:Choice>
              <mc:Fallback>
                <p:oleObj name="Лист" r:id="rId4" imgW="6791412" imgH="3990870" progId="">
                  <p:embed/>
                  <p:pic>
                    <p:nvPicPr>
                      <p:cNvPr id="0" name="Picture 2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364" y="2719182"/>
                        <a:ext cx="7199752" cy="428446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Полилиния 10"/>
          <p:cNvSpPr/>
          <p:nvPr/>
        </p:nvSpPr>
        <p:spPr>
          <a:xfrm>
            <a:off x="887942" y="580165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defRPr/>
            </a:pPr>
            <a:r>
              <a:rPr lang="ru-RU" sz="3162" b="1" dirty="0">
                <a:solidFill>
                  <a:schemeClr val="tx1"/>
                </a:solidFill>
                <a:cs typeface="Courier New" pitchFamily="49" charset="0"/>
              </a:rPr>
              <a:t>Прогноз безвозмездных поступлений</a:t>
            </a:r>
          </a:p>
        </p:txBody>
      </p:sp>
      <p:graphicFrame>
        <p:nvGraphicFramePr>
          <p:cNvPr id="12" name="Objec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8324187"/>
              </p:ext>
            </p:extLst>
          </p:nvPr>
        </p:nvGraphicFramePr>
        <p:xfrm>
          <a:off x="1920862" y="3636472"/>
          <a:ext cx="6380260" cy="32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512225152"/>
              </p:ext>
            </p:extLst>
          </p:nvPr>
        </p:nvGraphicFramePr>
        <p:xfrm>
          <a:off x="1683818" y="1695652"/>
          <a:ext cx="10157917" cy="16407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057" name="TextBox 11"/>
          <p:cNvSpPr txBox="1">
            <a:spLocks noChangeArrowheads="1"/>
          </p:cNvSpPr>
          <p:nvPr/>
        </p:nvSpPr>
        <p:spPr bwMode="auto">
          <a:xfrm>
            <a:off x="3990690" y="3967020"/>
            <a:ext cx="1052746" cy="944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845" b="1" dirty="0">
                <a:latin typeface="+mn-lt"/>
              </a:rPr>
              <a:t>789,9</a:t>
            </a:r>
            <a:r>
              <a:rPr lang="ru-RU" altLang="ru-RU" sz="1845" dirty="0">
                <a:latin typeface="+mn-lt"/>
              </a:rPr>
              <a:t> </a:t>
            </a:r>
            <a:r>
              <a:rPr lang="ru-RU" altLang="ru-RU" sz="1845" dirty="0">
                <a:latin typeface="+mn-lt"/>
              </a:rPr>
              <a:t>млн. руб. </a:t>
            </a:r>
          </a:p>
        </p:txBody>
      </p:sp>
    </p:spTree>
    <p:extLst>
      <p:ext uri="{BB962C8B-B14F-4D97-AF65-F5344CB8AC3E}">
        <p14:creationId xmlns:p14="http://schemas.microsoft.com/office/powerpoint/2010/main" val="337522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/>
          <p:cNvSpPr/>
          <p:nvPr/>
        </p:nvSpPr>
        <p:spPr>
          <a:xfrm>
            <a:off x="887942" y="580165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altLang="ru-RU" sz="3162" b="1" dirty="0">
                <a:solidFill>
                  <a:schemeClr val="tx1"/>
                </a:solidFill>
                <a:cs typeface="Courier New" pitchFamily="49" charset="0"/>
              </a:rPr>
              <a:t>Расходы бюджета по отраслям</a:t>
            </a:r>
            <a:endParaRPr lang="ru-RU" altLang="ru-RU" sz="3162" b="1" dirty="0">
              <a:solidFill>
                <a:schemeClr val="tx1"/>
              </a:solidFill>
              <a:ea typeface="Arial Unicode MS" pitchFamily="34" charset="-128"/>
              <a:cs typeface="Courier New" pitchFamily="49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764868434"/>
              </p:ext>
            </p:extLst>
          </p:nvPr>
        </p:nvGraphicFramePr>
        <p:xfrm>
          <a:off x="994911" y="1238588"/>
          <a:ext cx="11738421" cy="5787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79" name="Прямоугольник 4"/>
          <p:cNvSpPr>
            <a:spLocks noChangeArrowheads="1"/>
          </p:cNvSpPr>
          <p:nvPr/>
        </p:nvSpPr>
        <p:spPr bwMode="auto">
          <a:xfrm>
            <a:off x="4237317" y="1621117"/>
            <a:ext cx="2768192" cy="822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581" b="1" dirty="0">
                <a:latin typeface="+mn-lt"/>
                <a:cs typeface="Times New Roman" panose="02020603050405020304" pitchFamily="18" charset="0"/>
              </a:rPr>
              <a:t>Всего расходы бюджета в 2025 году:</a:t>
            </a:r>
          </a:p>
          <a:p>
            <a:pPr algn="ctr" eaLnBrk="1" hangingPunct="1"/>
            <a:r>
              <a:rPr lang="ru-RU" altLang="ru-RU" sz="1581" b="1" dirty="0">
                <a:latin typeface="+mn-lt"/>
                <a:cs typeface="Times New Roman" panose="02020603050405020304" pitchFamily="18" charset="0"/>
              </a:rPr>
              <a:t>10 183,9 млн. </a:t>
            </a:r>
            <a:r>
              <a:rPr lang="ru-RU" altLang="ru-RU" sz="1581" b="1" dirty="0">
                <a:latin typeface="+mn-lt"/>
                <a:cs typeface="Times New Roman" panose="02020603050405020304" pitchFamily="18" charset="0"/>
              </a:rPr>
              <a:t>руб.</a:t>
            </a:r>
          </a:p>
        </p:txBody>
      </p:sp>
      <p:sp>
        <p:nvSpPr>
          <p:cNvPr id="12" name="Прямоугольник 4"/>
          <p:cNvSpPr>
            <a:spLocks noChangeArrowheads="1"/>
          </p:cNvSpPr>
          <p:nvPr/>
        </p:nvSpPr>
        <p:spPr bwMode="auto">
          <a:xfrm>
            <a:off x="11605766" y="1238588"/>
            <a:ext cx="1127565" cy="33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1581" b="1" dirty="0">
                <a:latin typeface="+mn-lt"/>
                <a:cs typeface="Times New Roman" panose="02020603050405020304" pitchFamily="18" charset="0"/>
              </a:rPr>
              <a:t>млн. </a:t>
            </a:r>
            <a:r>
              <a:rPr lang="ru-RU" altLang="ru-RU" sz="1581" b="1" dirty="0">
                <a:latin typeface="+mn-lt"/>
                <a:cs typeface="Times New Roman" panose="02020603050405020304" pitchFamily="18" charset="0"/>
              </a:rPr>
              <a:t>руб.</a:t>
            </a:r>
          </a:p>
        </p:txBody>
      </p:sp>
    </p:spTree>
    <p:extLst>
      <p:ext uri="{BB962C8B-B14F-4D97-AF65-F5344CB8AC3E}">
        <p14:creationId xmlns:p14="http://schemas.microsoft.com/office/powerpoint/2010/main" val="121272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Прямоугольник 4"/>
          <p:cNvSpPr>
            <a:spLocks noChangeArrowheads="1"/>
          </p:cNvSpPr>
          <p:nvPr/>
        </p:nvSpPr>
        <p:spPr bwMode="auto">
          <a:xfrm>
            <a:off x="2027624" y="1183099"/>
            <a:ext cx="1020286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40" dirty="0"/>
          </a:p>
          <a:p>
            <a:pPr indent="332026" algn="just">
              <a:lnSpc>
                <a:spcPct val="150000"/>
              </a:lnSpc>
              <a:buFont typeface="Wingdings" pitchFamily="2" charset="2"/>
              <a:buChar char="Ø"/>
              <a:defRPr/>
            </a:pPr>
            <a:endParaRPr lang="ru-RU" altLang="ru-RU" sz="244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680425"/>
              </p:ext>
            </p:extLst>
          </p:nvPr>
        </p:nvGraphicFramePr>
        <p:xfrm>
          <a:off x="1338337" y="1345911"/>
          <a:ext cx="11181056" cy="5421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905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905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7185"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+mn-lt"/>
                          <a:cs typeface="Times New Roman" pitchFamily="18" charset="0"/>
                        </a:rPr>
                        <a:t>Полномочия</a:t>
                      </a:r>
                      <a:endParaRPr lang="ru-RU" sz="21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20481" marR="120481" marT="60240" marB="6024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100" b="1" dirty="0" smtClean="0">
                          <a:latin typeface="+mn-lt"/>
                          <a:cs typeface="Times New Roman" pitchFamily="18" charset="0"/>
                        </a:rPr>
                        <a:t>Изменения</a:t>
                      </a:r>
                      <a:endParaRPr lang="ru-RU" sz="2100" b="1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20481" marR="120481" marT="60240" marB="6024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7184">
                <a:tc>
                  <a:txBody>
                    <a:bodyPr/>
                    <a:lstStyle/>
                    <a:p>
                      <a:r>
                        <a:rPr lang="ru-RU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«Капитальный ремонт общего имущества в многоквартирных домах» </a:t>
                      </a:r>
                      <a:endParaRPr lang="ru-RU" sz="2100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20481" marR="120481" marT="60240" marB="602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58775" indent="0"/>
                      <a:r>
                        <a:rPr lang="ru-RU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расходы на защитные сооружения гражданской обороны</a:t>
                      </a:r>
                      <a:endParaRPr lang="ru-RU" sz="2100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20481" marR="120481" marT="60240" marB="602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8875">
                <a:tc>
                  <a:txBody>
                    <a:bodyPr/>
                    <a:lstStyle/>
                    <a:p>
                      <a:r>
                        <a:rPr lang="ru-RU" sz="21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«</a:t>
                      </a:r>
                      <a:r>
                        <a:rPr lang="ru-RU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Дорожная деятельность в отношении автомобильных дорог местного значения»</a:t>
                      </a:r>
                      <a:endParaRPr lang="ru-RU" sz="2100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20481" marR="120481" marT="60240" marB="602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58775" indent="0"/>
                      <a:r>
                        <a:rPr lang="ru-RU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расходы определяются на основании доходов от акцизов на ГСМ и коэффициента плотности населения на один километр автодорог местного значения</a:t>
                      </a:r>
                      <a:endParaRPr lang="ru-RU" sz="2100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20481" marR="120481" marT="60240" marB="602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98032">
                <a:tc>
                  <a:txBody>
                    <a:bodyPr/>
                    <a:lstStyle/>
                    <a:p>
                      <a:r>
                        <a:rPr lang="ru-RU" sz="21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«</a:t>
                      </a:r>
                      <a:r>
                        <a:rPr lang="ru-RU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Мероприятия по энергосбережению и повышению энергетической эффективности»</a:t>
                      </a:r>
                      <a:endParaRPr lang="ru-RU" sz="2100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20481" marR="120481" marT="60240" marB="602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58775" indent="0"/>
                      <a:r>
                        <a:rPr lang="ru-RU" sz="2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Times New Roman" pitchFamily="18" charset="0"/>
                        </a:rPr>
                        <a:t>расходы по модернизации уличного освещения с использованием светодиодных осветительных устройств</a:t>
                      </a:r>
                      <a:endParaRPr lang="ru-RU" sz="2100" dirty="0">
                        <a:latin typeface="+mn-lt"/>
                        <a:cs typeface="Times New Roman" pitchFamily="18" charset="0"/>
                      </a:endParaRPr>
                    </a:p>
                  </a:txBody>
                  <a:tcPr marL="120481" marR="120481" marT="60240" marB="6024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Полилиния 5"/>
          <p:cNvSpPr/>
          <p:nvPr/>
        </p:nvSpPr>
        <p:spPr>
          <a:xfrm>
            <a:off x="887942" y="580165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altLang="ru-RU" sz="3162" b="1" dirty="0">
                <a:solidFill>
                  <a:schemeClr val="tx1"/>
                </a:solidFill>
                <a:cs typeface="Courier New" pitchFamily="49" charset="0"/>
              </a:rPr>
              <a:t>Изменения в отдельные расходные полномочия</a:t>
            </a:r>
            <a:endParaRPr lang="ru-RU" altLang="ru-RU" sz="3162" b="1" dirty="0">
              <a:solidFill>
                <a:schemeClr val="tx1"/>
              </a:solidFill>
              <a:ea typeface="Arial Unicode MS" pitchFamily="34" charset="-128"/>
              <a:cs typeface="Courier New" pitchFamily="49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flipV="1">
            <a:off x="6992522" y="2485071"/>
            <a:ext cx="469469" cy="31863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69" dirty="0">
              <a:solidFill>
                <a:srgbClr val="87BF61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 flipV="1">
            <a:off x="6399192" y="3961597"/>
            <a:ext cx="469469" cy="318635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69" dirty="0">
              <a:solidFill>
                <a:srgbClr val="87BF61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 flipV="1">
            <a:off x="6992522" y="5849893"/>
            <a:ext cx="469469" cy="318635"/>
          </a:xfrm>
          <a:prstGeom prst="rightArrow">
            <a:avLst/>
          </a:prstGeom>
          <a:solidFill>
            <a:srgbClr val="87BF61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569" dirty="0">
              <a:solidFill>
                <a:srgbClr val="87BF6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59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Прямоугольник 4"/>
          <p:cNvSpPr>
            <a:spLocks noChangeArrowheads="1"/>
          </p:cNvSpPr>
          <p:nvPr/>
        </p:nvSpPr>
        <p:spPr bwMode="auto">
          <a:xfrm>
            <a:off x="1236999" y="1183098"/>
            <a:ext cx="11417513" cy="5606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108" dirty="0"/>
              <a:t> </a:t>
            </a:r>
            <a:r>
              <a:rPr lang="ru-RU" sz="2108" dirty="0">
                <a:cs typeface="Times New Roman" pitchFamily="18" charset="0"/>
              </a:rPr>
              <a:t>социальная выплата взамен земельного участка многодетным семьям,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снос и переселение граждан из аварийного и ветхого жилфонда, 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транспортное обслуживание населения,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мероприятия по благоустройству и дорожной деятельности,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продолжение работ по расширению и содержанию городских кладбищ,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благоустройство прилегающей территории  дома спорта «Металлист»,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  завершение строительства </a:t>
            </a:r>
            <a:r>
              <a:rPr lang="ru-RU" sz="2108" dirty="0" err="1">
                <a:cs typeface="Times New Roman" pitchFamily="18" charset="0"/>
              </a:rPr>
              <a:t>Сысертского</a:t>
            </a:r>
            <a:r>
              <a:rPr lang="ru-RU" sz="2108" dirty="0">
                <a:cs typeface="Times New Roman" pitchFamily="18" charset="0"/>
              </a:rPr>
              <a:t> водовода,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завершение наружных работ по реконструкции Детского культурного центра, Дворца культуры «Юность»,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 продолжение работ по устройству </a:t>
            </a:r>
            <a:r>
              <a:rPr lang="ru-RU" sz="2108" dirty="0" err="1">
                <a:cs typeface="Times New Roman" pitchFamily="18" charset="0"/>
              </a:rPr>
              <a:t>картинговой</a:t>
            </a:r>
            <a:r>
              <a:rPr lang="ru-RU" sz="2108" dirty="0">
                <a:cs typeface="Times New Roman" pitchFamily="18" charset="0"/>
              </a:rPr>
              <a:t> трассы,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 проведение ремонта зданий и помещений образовательных организаций,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 проведение ремонта спортплощадки для центра военно-патриотического воспитания и допризывной подготовки молодых граждан «Авангард»,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мероприятия по реализации предписаний надзорных органов и решений судов (в сферах ЖКХ, Образования, Гражданской обороны),</a:t>
            </a:r>
          </a:p>
          <a:p>
            <a:pPr algn="just">
              <a:buFont typeface="Arial" pitchFamily="34" charset="0"/>
              <a:buChar char="•"/>
            </a:pPr>
            <a:r>
              <a:rPr lang="ru-RU" sz="2108" dirty="0">
                <a:cs typeface="Times New Roman" pitchFamily="18" charset="0"/>
              </a:rPr>
              <a:t> продолжение работ по организации холодного питьевого водоснабжения и устройство пожарных резервуаров в д. </a:t>
            </a:r>
            <a:r>
              <a:rPr lang="ru-RU" sz="2108" dirty="0" err="1">
                <a:cs typeface="Times New Roman" pitchFamily="18" charset="0"/>
              </a:rPr>
              <a:t>Кодинка</a:t>
            </a:r>
            <a:r>
              <a:rPr lang="ru-RU" sz="2108" dirty="0">
                <a:cs typeface="Times New Roman" pitchFamily="18" charset="0"/>
              </a:rPr>
              <a:t>.</a:t>
            </a:r>
            <a:endParaRPr lang="ru-RU" altLang="ru-RU" sz="244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лилиния 3"/>
          <p:cNvSpPr/>
          <p:nvPr/>
        </p:nvSpPr>
        <p:spPr>
          <a:xfrm>
            <a:off x="887942" y="580165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altLang="ru-RU" sz="3162" b="1" dirty="0">
                <a:solidFill>
                  <a:schemeClr val="tx1"/>
                </a:solidFill>
                <a:cs typeface="Courier New" pitchFamily="49" charset="0"/>
              </a:rPr>
              <a:t>Мероприятия после согласительных процедур</a:t>
            </a:r>
            <a:endParaRPr lang="ru-RU" altLang="ru-RU" sz="3162" b="1" dirty="0">
              <a:solidFill>
                <a:schemeClr val="tx1"/>
              </a:solidFill>
              <a:ea typeface="Arial Unicode MS" pitchFamily="34" charset="-128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59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Прямоугольник 4"/>
          <p:cNvSpPr>
            <a:spLocks noChangeArrowheads="1"/>
          </p:cNvSpPr>
          <p:nvPr/>
        </p:nvSpPr>
        <p:spPr bwMode="auto">
          <a:xfrm>
            <a:off x="2027624" y="1183099"/>
            <a:ext cx="1020286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2440" dirty="0"/>
          </a:p>
          <a:p>
            <a:pPr indent="332026" algn="just">
              <a:lnSpc>
                <a:spcPct val="150000"/>
              </a:lnSpc>
              <a:buFont typeface="Wingdings" pitchFamily="2" charset="2"/>
              <a:buChar char="Ø"/>
              <a:defRPr/>
            </a:pPr>
            <a:endParaRPr lang="ru-RU" altLang="ru-RU" sz="244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978645369"/>
              </p:ext>
            </p:extLst>
          </p:nvPr>
        </p:nvGraphicFramePr>
        <p:xfrm>
          <a:off x="2027625" y="1267418"/>
          <a:ext cx="5785141" cy="5848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409753598"/>
              </p:ext>
            </p:extLst>
          </p:nvPr>
        </p:nvGraphicFramePr>
        <p:xfrm>
          <a:off x="9000945" y="1538470"/>
          <a:ext cx="2383373" cy="2346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791628030"/>
              </p:ext>
            </p:extLst>
          </p:nvPr>
        </p:nvGraphicFramePr>
        <p:xfrm>
          <a:off x="9045983" y="4546517"/>
          <a:ext cx="2353317" cy="23475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7" name="Полилиния 16"/>
          <p:cNvSpPr/>
          <p:nvPr/>
        </p:nvSpPr>
        <p:spPr>
          <a:xfrm>
            <a:off x="887942" y="580165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ru-RU" altLang="ru-RU" sz="3162" b="1" dirty="0">
                <a:solidFill>
                  <a:schemeClr val="tx1"/>
                </a:solidFill>
                <a:cs typeface="Courier New" pitchFamily="49" charset="0"/>
              </a:rPr>
              <a:t>Плановые параметры бюджета</a:t>
            </a:r>
            <a:endParaRPr lang="ru-RU" altLang="ru-RU" sz="3162" b="1" dirty="0">
              <a:solidFill>
                <a:schemeClr val="tx1"/>
              </a:solidFill>
              <a:ea typeface="Arial Unicode MS" pitchFamily="34" charset="-128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59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 10"/>
          <p:cNvSpPr/>
          <p:nvPr/>
        </p:nvSpPr>
        <p:spPr>
          <a:xfrm>
            <a:off x="887942" y="580165"/>
            <a:ext cx="12048067" cy="496163"/>
          </a:xfrm>
          <a:custGeom>
            <a:avLst/>
            <a:gdLst>
              <a:gd name="connsiteX0" fmla="*/ 0 w 9144000"/>
              <a:gd name="connsiteY0" fmla="*/ 0 h 692696"/>
              <a:gd name="connsiteX1" fmla="*/ 9144000 w 9144000"/>
              <a:gd name="connsiteY1" fmla="*/ 0 h 692696"/>
              <a:gd name="connsiteX2" fmla="*/ 9144000 w 9144000"/>
              <a:gd name="connsiteY2" fmla="*/ 692696 h 692696"/>
              <a:gd name="connsiteX3" fmla="*/ 0 w 9144000"/>
              <a:gd name="connsiteY3" fmla="*/ 692696 h 692696"/>
              <a:gd name="connsiteX4" fmla="*/ 0 w 9144000"/>
              <a:gd name="connsiteY4" fmla="*/ 0 h 692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692696">
                <a:moveTo>
                  <a:pt x="0" y="0"/>
                </a:moveTo>
                <a:lnTo>
                  <a:pt x="9144000" y="0"/>
                </a:lnTo>
                <a:lnTo>
                  <a:pt x="9144000" y="692696"/>
                </a:lnTo>
                <a:lnTo>
                  <a:pt x="0" y="69269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13844" tIns="56923" rIns="113844" bIns="56923" anchor="ctr"/>
          <a:lstStyle/>
          <a:p>
            <a:pPr algn="ctr">
              <a:defRPr/>
            </a:pPr>
            <a:endParaRPr lang="ru-RU" sz="2788" b="1" dirty="0">
              <a:solidFill>
                <a:schemeClr val="tx1"/>
              </a:solidFill>
              <a:latin typeface="Liberation Serif" pitchFamily="18" charset="0"/>
              <a:cs typeface="Courier New" pitchFamily="49" charset="0"/>
            </a:endParaRPr>
          </a:p>
        </p:txBody>
      </p:sp>
      <p:sp>
        <p:nvSpPr>
          <p:cNvPr id="12294" name="Прямоугольник 3"/>
          <p:cNvSpPr>
            <a:spLocks noChangeArrowheads="1"/>
          </p:cNvSpPr>
          <p:nvPr/>
        </p:nvSpPr>
        <p:spPr bwMode="auto">
          <a:xfrm>
            <a:off x="3300600" y="3583536"/>
            <a:ext cx="7534019" cy="82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743" b="1" dirty="0">
                <a:latin typeface="+mn-lt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88476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542</TotalTime>
  <Words>511</Words>
  <Application>Microsoft Office PowerPoint</Application>
  <PresentationFormat>Произвольный</PresentationFormat>
  <Paragraphs>103</Paragraphs>
  <Slides>11</Slides>
  <Notes>10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Arial Unicode MS</vt:lpstr>
      <vt:lpstr>Arial</vt:lpstr>
      <vt:lpstr>Calibri</vt:lpstr>
      <vt:lpstr>Calibri Light</vt:lpstr>
      <vt:lpstr>Courier New</vt:lpstr>
      <vt:lpstr>Liberation Serif</vt:lpstr>
      <vt:lpstr>Times New Roman</vt:lpstr>
      <vt:lpstr>Wingdings</vt:lpstr>
      <vt:lpstr>Тема Office</vt:lpstr>
      <vt:lpstr>Лист</vt:lpstr>
      <vt:lpstr>Доклад по проекту бюджета  Каменск-Уральского городского округа на 2025 год и плановый период 2026 и 2027 годов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Andrey</cp:lastModifiedBy>
  <cp:revision>104</cp:revision>
  <dcterms:created xsi:type="dcterms:W3CDTF">2014-11-21T11:00:06Z</dcterms:created>
  <dcterms:modified xsi:type="dcterms:W3CDTF">2024-11-19T05:56:18Z</dcterms:modified>
</cp:coreProperties>
</file>