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emf" ContentType="image/x-emf"/>
  <Default Extension="xls" ContentType="application/vnd.ms-excel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vml" ContentType="application/vnd.openxmlformats-officedocument.vmlDrawing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31"/>
  </p:notesMasterIdLst>
  <p:sldIdLst>
    <p:sldId id="583" r:id="rId2"/>
    <p:sldId id="256" r:id="rId3"/>
    <p:sldId id="330" r:id="rId4"/>
    <p:sldId id="397" r:id="rId5"/>
    <p:sldId id="333" r:id="rId6"/>
    <p:sldId id="600" r:id="rId7"/>
    <p:sldId id="574" r:id="rId8"/>
    <p:sldId id="576" r:id="rId9"/>
    <p:sldId id="553" r:id="rId10"/>
    <p:sldId id="335" r:id="rId11"/>
    <p:sldId id="587" r:id="rId12"/>
    <p:sldId id="571" r:id="rId13"/>
    <p:sldId id="585" r:id="rId14"/>
    <p:sldId id="539" r:id="rId15"/>
    <p:sldId id="575" r:id="rId16"/>
    <p:sldId id="541" r:id="rId17"/>
    <p:sldId id="551" r:id="rId18"/>
    <p:sldId id="342" r:id="rId19"/>
    <p:sldId id="597" r:id="rId20"/>
    <p:sldId id="572" r:id="rId21"/>
    <p:sldId id="558" r:id="rId22"/>
    <p:sldId id="581" r:id="rId23"/>
    <p:sldId id="398" r:id="rId24"/>
    <p:sldId id="605" r:id="rId25"/>
    <p:sldId id="604" r:id="rId26"/>
    <p:sldId id="578" r:id="rId27"/>
    <p:sldId id="568" r:id="rId28"/>
    <p:sldId id="594" r:id="rId29"/>
    <p:sldId id="453" r:id="rId30"/>
  </p:sldIdLst>
  <p:sldSz cx="13825538" cy="9217025"/>
  <p:notesSz cx="6888163" cy="10020300"/>
  <p:defaultTextStyle>
    <a:defPPr>
      <a:defRPr lang="ru-RU"/>
    </a:defPPr>
    <a:lvl1pPr marL="0" algn="l" defTabSz="1316645" rtl="0" eaLnBrk="1" latinLnBrk="0" hangingPunct="1">
      <a:defRPr sz="2600" kern="1200">
        <a:solidFill>
          <a:schemeClr val="tx1"/>
        </a:solidFill>
        <a:latin typeface="+mn-lt"/>
        <a:ea typeface="+mn-ea"/>
        <a:cs typeface="+mn-cs"/>
      </a:defRPr>
    </a:lvl1pPr>
    <a:lvl2pPr marL="658322" algn="l" defTabSz="1316645" rtl="0" eaLnBrk="1" latinLnBrk="0" hangingPunct="1">
      <a:defRPr sz="2600" kern="1200">
        <a:solidFill>
          <a:schemeClr val="tx1"/>
        </a:solidFill>
        <a:latin typeface="+mn-lt"/>
        <a:ea typeface="+mn-ea"/>
        <a:cs typeface="+mn-cs"/>
      </a:defRPr>
    </a:lvl2pPr>
    <a:lvl3pPr marL="1316645" algn="l" defTabSz="1316645" rtl="0" eaLnBrk="1" latinLnBrk="0" hangingPunct="1">
      <a:defRPr sz="2600" kern="1200">
        <a:solidFill>
          <a:schemeClr val="tx1"/>
        </a:solidFill>
        <a:latin typeface="+mn-lt"/>
        <a:ea typeface="+mn-ea"/>
        <a:cs typeface="+mn-cs"/>
      </a:defRPr>
    </a:lvl3pPr>
    <a:lvl4pPr marL="1974967" algn="l" defTabSz="1316645" rtl="0" eaLnBrk="1" latinLnBrk="0" hangingPunct="1">
      <a:defRPr sz="2600" kern="1200">
        <a:solidFill>
          <a:schemeClr val="tx1"/>
        </a:solidFill>
        <a:latin typeface="+mn-lt"/>
        <a:ea typeface="+mn-ea"/>
        <a:cs typeface="+mn-cs"/>
      </a:defRPr>
    </a:lvl4pPr>
    <a:lvl5pPr marL="2633289" algn="l" defTabSz="1316645" rtl="0" eaLnBrk="1" latinLnBrk="0" hangingPunct="1">
      <a:defRPr sz="2600" kern="1200">
        <a:solidFill>
          <a:schemeClr val="tx1"/>
        </a:solidFill>
        <a:latin typeface="+mn-lt"/>
        <a:ea typeface="+mn-ea"/>
        <a:cs typeface="+mn-cs"/>
      </a:defRPr>
    </a:lvl5pPr>
    <a:lvl6pPr marL="3291611" algn="l" defTabSz="1316645" rtl="0" eaLnBrk="1" latinLnBrk="0" hangingPunct="1">
      <a:defRPr sz="2600" kern="1200">
        <a:solidFill>
          <a:schemeClr val="tx1"/>
        </a:solidFill>
        <a:latin typeface="+mn-lt"/>
        <a:ea typeface="+mn-ea"/>
        <a:cs typeface="+mn-cs"/>
      </a:defRPr>
    </a:lvl6pPr>
    <a:lvl7pPr marL="3949934" algn="l" defTabSz="1316645" rtl="0" eaLnBrk="1" latinLnBrk="0" hangingPunct="1">
      <a:defRPr sz="2600" kern="1200">
        <a:solidFill>
          <a:schemeClr val="tx1"/>
        </a:solidFill>
        <a:latin typeface="+mn-lt"/>
        <a:ea typeface="+mn-ea"/>
        <a:cs typeface="+mn-cs"/>
      </a:defRPr>
    </a:lvl7pPr>
    <a:lvl8pPr marL="4608256" algn="l" defTabSz="1316645" rtl="0" eaLnBrk="1" latinLnBrk="0" hangingPunct="1">
      <a:defRPr sz="2600" kern="1200">
        <a:solidFill>
          <a:schemeClr val="tx1"/>
        </a:solidFill>
        <a:latin typeface="+mn-lt"/>
        <a:ea typeface="+mn-ea"/>
        <a:cs typeface="+mn-cs"/>
      </a:defRPr>
    </a:lvl8pPr>
    <a:lvl9pPr marL="5266578" algn="l" defTabSz="1316645" rtl="0" eaLnBrk="1" latinLnBrk="0" hangingPunct="1">
      <a:defRPr sz="26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903">
          <p15:clr>
            <a:srgbClr val="A4A3A4"/>
          </p15:clr>
        </p15:guide>
        <p15:guide id="2" pos="4355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66"/>
    <a:srgbClr val="3333FF"/>
    <a:srgbClr val="3366FF"/>
    <a:srgbClr val="FF6600"/>
    <a:srgbClr val="FFC000"/>
    <a:srgbClr val="000099"/>
    <a:srgbClr val="252571"/>
    <a:srgbClr val="003399"/>
    <a:srgbClr val="0000FF"/>
    <a:srgbClr val="442D8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905" autoAdjust="0"/>
    <p:restoredTop sz="96888" autoAdjust="0"/>
  </p:normalViewPr>
  <p:slideViewPr>
    <p:cSldViewPr>
      <p:cViewPr>
        <p:scale>
          <a:sx n="60" d="100"/>
          <a:sy n="60" d="100"/>
        </p:scale>
        <p:origin x="-1262" y="-101"/>
      </p:cViewPr>
      <p:guideLst>
        <p:guide orient="horz" pos="2903"/>
        <p:guide pos="4355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e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e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2" y="1"/>
            <a:ext cx="2984870" cy="501015"/>
          </a:xfrm>
          <a:prstGeom prst="rect">
            <a:avLst/>
          </a:prstGeom>
        </p:spPr>
        <p:txBody>
          <a:bodyPr vert="horz" lIns="92532" tIns="46267" rIns="92532" bIns="46267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901700" y="1"/>
            <a:ext cx="2984870" cy="501015"/>
          </a:xfrm>
          <a:prstGeom prst="rect">
            <a:avLst/>
          </a:prstGeom>
        </p:spPr>
        <p:txBody>
          <a:bodyPr vert="horz" lIns="92532" tIns="46267" rIns="92532" bIns="46267" rtlCol="0"/>
          <a:lstStyle>
            <a:lvl1pPr algn="r">
              <a:defRPr sz="1200"/>
            </a:lvl1pPr>
          </a:lstStyle>
          <a:p>
            <a:fld id="{162DB118-2135-41F8-8E7C-58D9485233FD}" type="datetimeFigureOut">
              <a:rPr lang="ru-RU" smtClean="0"/>
              <a:pPr/>
              <a:t>06.11.2024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27063" y="752475"/>
            <a:ext cx="5634037" cy="37560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532" tIns="46267" rIns="92532" bIns="46267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8817" y="4759644"/>
            <a:ext cx="5510530" cy="4509135"/>
          </a:xfrm>
          <a:prstGeom prst="rect">
            <a:avLst/>
          </a:prstGeom>
        </p:spPr>
        <p:txBody>
          <a:bodyPr vert="horz" lIns="92532" tIns="46267" rIns="92532" bIns="46267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2" y="9517546"/>
            <a:ext cx="2984870" cy="501015"/>
          </a:xfrm>
          <a:prstGeom prst="rect">
            <a:avLst/>
          </a:prstGeom>
        </p:spPr>
        <p:txBody>
          <a:bodyPr vert="horz" lIns="92532" tIns="46267" rIns="92532" bIns="46267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901700" y="9517546"/>
            <a:ext cx="2984870" cy="501015"/>
          </a:xfrm>
          <a:prstGeom prst="rect">
            <a:avLst/>
          </a:prstGeom>
        </p:spPr>
        <p:txBody>
          <a:bodyPr vert="horz" lIns="92532" tIns="46267" rIns="92532" bIns="46267" rtlCol="0" anchor="b"/>
          <a:lstStyle>
            <a:lvl1pPr algn="r">
              <a:defRPr sz="1200"/>
            </a:lvl1pPr>
          </a:lstStyle>
          <a:p>
            <a:fld id="{D9325D46-53EE-463D-99E2-0D1DB0E1F231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24284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316645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1pPr>
    <a:lvl2pPr marL="658322" algn="l" defTabSz="1316645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2pPr>
    <a:lvl3pPr marL="1316645" algn="l" defTabSz="1316645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3pPr>
    <a:lvl4pPr marL="1974967" algn="l" defTabSz="1316645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4pPr>
    <a:lvl5pPr marL="2633289" algn="l" defTabSz="1316645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5pPr>
    <a:lvl6pPr marL="3291611" algn="l" defTabSz="1316645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6pPr>
    <a:lvl7pPr marL="3949934" algn="l" defTabSz="1316645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7pPr>
    <a:lvl8pPr marL="4608256" algn="l" defTabSz="1316645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8pPr>
    <a:lvl9pPr marL="5266578" algn="l" defTabSz="1316645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325D46-53EE-463D-99E2-0D1DB0E1F231}" type="slidenum">
              <a:rPr lang="ru-RU" smtClean="0"/>
              <a:pPr/>
              <a:t>1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3786460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325D46-53EE-463D-99E2-0D1DB0E1F231}" type="slidenum">
              <a:rPr lang="ru-RU" smtClean="0"/>
              <a:pPr/>
              <a:t>2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3786460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325D46-53EE-463D-99E2-0D1DB0E1F231}" type="slidenum">
              <a:rPr lang="ru-RU" smtClean="0"/>
              <a:pPr/>
              <a:t>3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3786460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325D46-53EE-463D-99E2-0D1DB0E1F231}" type="slidenum">
              <a:rPr lang="ru-RU" smtClean="0"/>
              <a:pPr/>
              <a:t>4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3786460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325D46-53EE-463D-99E2-0D1DB0E1F231}" type="slidenum">
              <a:rPr lang="ru-RU" smtClean="0"/>
              <a:pPr/>
              <a:t>5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3786460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325D46-53EE-463D-99E2-0D1DB0E1F231}" type="slidenum">
              <a:rPr lang="ru-RU" smtClean="0"/>
              <a:pPr/>
              <a:t>6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3786460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325D46-53EE-463D-99E2-0D1DB0E1F231}" type="slidenum">
              <a:rPr lang="ru-RU" smtClean="0"/>
              <a:pPr/>
              <a:t>7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3786460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325D46-53EE-463D-99E2-0D1DB0E1F231}" type="slidenum">
              <a:rPr lang="ru-RU" smtClean="0"/>
              <a:pPr/>
              <a:t>8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5953754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325D46-53EE-463D-99E2-0D1DB0E1F231}" type="slidenum">
              <a:rPr lang="ru-RU" smtClean="0"/>
              <a:pPr/>
              <a:t>9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3786460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325D46-53EE-463D-99E2-0D1DB0E1F231}" type="slidenum">
              <a:rPr lang="ru-RU" smtClean="0"/>
              <a:pPr/>
              <a:t>10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3786460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325D46-53EE-463D-99E2-0D1DB0E1F231}" type="slidenum">
              <a:rPr lang="ru-RU" smtClean="0"/>
              <a:pPr/>
              <a:t>11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3786460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325D46-53EE-463D-99E2-0D1DB0E1F231}" type="slidenum">
              <a:rPr lang="ru-RU" smtClean="0"/>
              <a:pPr/>
              <a:t>12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3786460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325D46-53EE-463D-99E2-0D1DB0E1F231}" type="slidenum">
              <a:rPr lang="ru-RU" smtClean="0"/>
              <a:pPr/>
              <a:t>13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3786460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325D46-53EE-463D-99E2-0D1DB0E1F231}" type="slidenum">
              <a:rPr lang="ru-RU" smtClean="0"/>
              <a:pPr/>
              <a:t>14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3786460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325D46-53EE-463D-99E2-0D1DB0E1F231}" type="slidenum">
              <a:rPr lang="ru-RU" smtClean="0"/>
              <a:pPr/>
              <a:t>15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7745314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325D46-53EE-463D-99E2-0D1DB0E1F231}" type="slidenum">
              <a:rPr lang="ru-RU" smtClean="0"/>
              <a:pPr/>
              <a:t>16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3786460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325D46-53EE-463D-99E2-0D1DB0E1F231}" type="slidenum">
              <a:rPr lang="ru-RU" smtClean="0"/>
              <a:pPr/>
              <a:t>17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3786460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325D46-53EE-463D-99E2-0D1DB0E1F231}" type="slidenum">
              <a:rPr lang="ru-RU" smtClean="0"/>
              <a:pPr/>
              <a:t>18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3786460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325D46-53EE-463D-99E2-0D1DB0E1F231}" type="slidenum">
              <a:rPr lang="ru-RU" smtClean="0"/>
              <a:pPr/>
              <a:t>19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4538368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325D46-53EE-463D-99E2-0D1DB0E1F231}" type="slidenum">
              <a:rPr lang="ru-RU" smtClean="0"/>
              <a:pPr/>
              <a:t>20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4538368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325D46-53EE-463D-99E2-0D1DB0E1F231}" type="slidenum">
              <a:rPr lang="ru-RU" smtClean="0"/>
              <a:pPr/>
              <a:t>21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3786460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325D46-53EE-463D-99E2-0D1DB0E1F231}" type="slidenum">
              <a:rPr lang="ru-RU" smtClean="0"/>
              <a:pPr/>
              <a:t>22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6555809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325D46-53EE-463D-99E2-0D1DB0E1F231}" type="slidenum">
              <a:rPr lang="ru-RU" smtClean="0"/>
              <a:pPr/>
              <a:t>23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3786460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325D46-53EE-463D-99E2-0D1DB0E1F231}" type="slidenum">
              <a:rPr lang="ru-RU" smtClean="0"/>
              <a:pPr/>
              <a:t>24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37864606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325D46-53EE-463D-99E2-0D1DB0E1F231}" type="slidenum">
              <a:rPr lang="ru-RU" smtClean="0"/>
              <a:pPr/>
              <a:t>25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37864606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325D46-53EE-463D-99E2-0D1DB0E1F231}" type="slidenum">
              <a:rPr lang="ru-RU" smtClean="0"/>
              <a:pPr/>
              <a:t>26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68753531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325D46-53EE-463D-99E2-0D1DB0E1F231}" type="slidenum">
              <a:rPr lang="ru-RU" smtClean="0"/>
              <a:pPr/>
              <a:t>27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37864606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325D46-53EE-463D-99E2-0D1DB0E1F231}" type="slidenum">
              <a:rPr lang="ru-RU" smtClean="0"/>
              <a:pPr/>
              <a:t>28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37864606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325D46-53EE-463D-99E2-0D1DB0E1F231}" type="slidenum">
              <a:rPr lang="ru-RU" smtClean="0"/>
              <a:pPr/>
              <a:t>29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378646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36916" y="2863253"/>
            <a:ext cx="11751707" cy="1975686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073831" y="5222981"/>
            <a:ext cx="9677877" cy="2355462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583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3166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97496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6332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2916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9499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6082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52665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17 июля 2019 года</a:t>
            </a:r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21796-97CD-489A-B0C4-46D857B55FAF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210047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17 июля 2019 года</a:t>
            </a:r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21796-97CD-489A-B0C4-46D857B55FAF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149064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92122" y="5922792"/>
            <a:ext cx="11751707" cy="1830604"/>
          </a:xfrm>
        </p:spPr>
        <p:txBody>
          <a:bodyPr anchor="t"/>
          <a:lstStyle>
            <a:lvl1pPr algn="l">
              <a:defRPr sz="58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92122" y="3906569"/>
            <a:ext cx="11751707" cy="2016224"/>
          </a:xfrm>
        </p:spPr>
        <p:txBody>
          <a:bodyPr anchor="b"/>
          <a:lstStyle>
            <a:lvl1pPr marL="0" indent="0">
              <a:buNone/>
              <a:defRPr sz="2900">
                <a:solidFill>
                  <a:schemeClr val="tx1">
                    <a:tint val="75000"/>
                  </a:schemeClr>
                </a:solidFill>
              </a:defRPr>
            </a:lvl1pPr>
            <a:lvl2pPr marL="658322" indent="0">
              <a:buNone/>
              <a:defRPr sz="2600">
                <a:solidFill>
                  <a:schemeClr val="tx1">
                    <a:tint val="75000"/>
                  </a:schemeClr>
                </a:solidFill>
              </a:defRPr>
            </a:lvl2pPr>
            <a:lvl3pPr marL="1316645" indent="0">
              <a:buNone/>
              <a:defRPr sz="2300">
                <a:solidFill>
                  <a:schemeClr val="tx1">
                    <a:tint val="75000"/>
                  </a:schemeClr>
                </a:solidFill>
              </a:defRPr>
            </a:lvl3pPr>
            <a:lvl4pPr marL="1974967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4pPr>
            <a:lvl5pPr marL="2633289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5pPr>
            <a:lvl6pPr marL="3291611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6pPr>
            <a:lvl7pPr marL="394993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7pPr>
            <a:lvl8pPr marL="4608256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8pPr>
            <a:lvl9pPr marL="5266578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17 июля 2019 года</a:t>
            </a:r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21796-97CD-489A-B0C4-46D857B55FAF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666544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044117" y="2890989"/>
            <a:ext cx="9291433" cy="8173708"/>
          </a:xfrm>
        </p:spPr>
        <p:txBody>
          <a:bodyPr/>
          <a:lstStyle>
            <a:lvl1pPr>
              <a:defRPr sz="4000"/>
            </a:lvl1pPr>
            <a:lvl2pPr>
              <a:defRPr sz="3500"/>
            </a:lvl2pPr>
            <a:lvl3pPr>
              <a:defRPr sz="2900"/>
            </a:lvl3pPr>
            <a:lvl4pPr>
              <a:defRPr sz="2600"/>
            </a:lvl4pPr>
            <a:lvl5pPr>
              <a:defRPr sz="2600"/>
            </a:lvl5pPr>
            <a:lvl6pPr>
              <a:defRPr sz="2600"/>
            </a:lvl6pPr>
            <a:lvl7pPr>
              <a:defRPr sz="2600"/>
            </a:lvl7pPr>
            <a:lvl8pPr>
              <a:defRPr sz="2600"/>
            </a:lvl8pPr>
            <a:lvl9pPr>
              <a:defRPr sz="2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10565975" y="2890989"/>
            <a:ext cx="9293834" cy="8173708"/>
          </a:xfrm>
        </p:spPr>
        <p:txBody>
          <a:bodyPr/>
          <a:lstStyle>
            <a:lvl1pPr>
              <a:defRPr sz="4000"/>
            </a:lvl1pPr>
            <a:lvl2pPr>
              <a:defRPr sz="3500"/>
            </a:lvl2pPr>
            <a:lvl3pPr>
              <a:defRPr sz="2900"/>
            </a:lvl3pPr>
            <a:lvl4pPr>
              <a:defRPr sz="2600"/>
            </a:lvl4pPr>
            <a:lvl5pPr>
              <a:defRPr sz="2600"/>
            </a:lvl5pPr>
            <a:lvl6pPr>
              <a:defRPr sz="2600"/>
            </a:lvl6pPr>
            <a:lvl7pPr>
              <a:defRPr sz="2600"/>
            </a:lvl7pPr>
            <a:lvl8pPr>
              <a:defRPr sz="2600"/>
            </a:lvl8pPr>
            <a:lvl9pPr>
              <a:defRPr sz="2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17 июля 2019 года</a:t>
            </a:r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21796-97CD-489A-B0C4-46D857B55FAF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57764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91277" y="369108"/>
            <a:ext cx="12442984" cy="1536171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91277" y="2063164"/>
            <a:ext cx="6108680" cy="859828"/>
          </a:xfrm>
        </p:spPr>
        <p:txBody>
          <a:bodyPr anchor="b"/>
          <a:lstStyle>
            <a:lvl1pPr marL="0" indent="0">
              <a:buNone/>
              <a:defRPr sz="3500" b="1"/>
            </a:lvl1pPr>
            <a:lvl2pPr marL="658322" indent="0">
              <a:buNone/>
              <a:defRPr sz="2900" b="1"/>
            </a:lvl2pPr>
            <a:lvl3pPr marL="1316645" indent="0">
              <a:buNone/>
              <a:defRPr sz="2600" b="1"/>
            </a:lvl3pPr>
            <a:lvl4pPr marL="1974967" indent="0">
              <a:buNone/>
              <a:defRPr sz="2300" b="1"/>
            </a:lvl4pPr>
            <a:lvl5pPr marL="2633289" indent="0">
              <a:buNone/>
              <a:defRPr sz="2300" b="1"/>
            </a:lvl5pPr>
            <a:lvl6pPr marL="3291611" indent="0">
              <a:buNone/>
              <a:defRPr sz="2300" b="1"/>
            </a:lvl6pPr>
            <a:lvl7pPr marL="3949934" indent="0">
              <a:buNone/>
              <a:defRPr sz="2300" b="1"/>
            </a:lvl7pPr>
            <a:lvl8pPr marL="4608256" indent="0">
              <a:buNone/>
              <a:defRPr sz="2300" b="1"/>
            </a:lvl8pPr>
            <a:lvl9pPr marL="5266578" indent="0">
              <a:buNone/>
              <a:defRPr sz="23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91277" y="2922992"/>
            <a:ext cx="6108680" cy="5310458"/>
          </a:xfrm>
        </p:spPr>
        <p:txBody>
          <a:bodyPr/>
          <a:lstStyle>
            <a:lvl1pPr>
              <a:defRPr sz="3500"/>
            </a:lvl1pPr>
            <a:lvl2pPr>
              <a:defRPr sz="2900"/>
            </a:lvl2pPr>
            <a:lvl3pPr>
              <a:defRPr sz="26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7023182" y="2063164"/>
            <a:ext cx="6111080" cy="859828"/>
          </a:xfrm>
        </p:spPr>
        <p:txBody>
          <a:bodyPr anchor="b"/>
          <a:lstStyle>
            <a:lvl1pPr marL="0" indent="0">
              <a:buNone/>
              <a:defRPr sz="3500" b="1"/>
            </a:lvl1pPr>
            <a:lvl2pPr marL="658322" indent="0">
              <a:buNone/>
              <a:defRPr sz="2900" b="1"/>
            </a:lvl2pPr>
            <a:lvl3pPr marL="1316645" indent="0">
              <a:buNone/>
              <a:defRPr sz="2600" b="1"/>
            </a:lvl3pPr>
            <a:lvl4pPr marL="1974967" indent="0">
              <a:buNone/>
              <a:defRPr sz="2300" b="1"/>
            </a:lvl4pPr>
            <a:lvl5pPr marL="2633289" indent="0">
              <a:buNone/>
              <a:defRPr sz="2300" b="1"/>
            </a:lvl5pPr>
            <a:lvl6pPr marL="3291611" indent="0">
              <a:buNone/>
              <a:defRPr sz="2300" b="1"/>
            </a:lvl6pPr>
            <a:lvl7pPr marL="3949934" indent="0">
              <a:buNone/>
              <a:defRPr sz="2300" b="1"/>
            </a:lvl7pPr>
            <a:lvl8pPr marL="4608256" indent="0">
              <a:buNone/>
              <a:defRPr sz="2300" b="1"/>
            </a:lvl8pPr>
            <a:lvl9pPr marL="5266578" indent="0">
              <a:buNone/>
              <a:defRPr sz="23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7023182" y="2922992"/>
            <a:ext cx="6111080" cy="5310458"/>
          </a:xfrm>
        </p:spPr>
        <p:txBody>
          <a:bodyPr/>
          <a:lstStyle>
            <a:lvl1pPr>
              <a:defRPr sz="3500"/>
            </a:lvl1pPr>
            <a:lvl2pPr>
              <a:defRPr sz="2900"/>
            </a:lvl2pPr>
            <a:lvl3pPr>
              <a:defRPr sz="26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17 июля 2019 года</a:t>
            </a:r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21796-97CD-489A-B0C4-46D857B55FAF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403617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17 июля 2019 года</a:t>
            </a:r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21796-97CD-489A-B0C4-46D857B55FAF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188015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17 июля 2019 года</a:t>
            </a:r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21796-97CD-489A-B0C4-46D857B55FAF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307082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91278" y="366974"/>
            <a:ext cx="4548507" cy="1561774"/>
          </a:xfrm>
        </p:spPr>
        <p:txBody>
          <a:bodyPr anchor="b"/>
          <a:lstStyle>
            <a:lvl1pPr algn="l">
              <a:defRPr sz="29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405401" y="366975"/>
            <a:ext cx="7728860" cy="7866475"/>
          </a:xfrm>
        </p:spPr>
        <p:txBody>
          <a:bodyPr/>
          <a:lstStyle>
            <a:lvl1pPr>
              <a:defRPr sz="4600"/>
            </a:lvl1pPr>
            <a:lvl2pPr>
              <a:defRPr sz="4000"/>
            </a:lvl2pPr>
            <a:lvl3pPr>
              <a:defRPr sz="3500"/>
            </a:lvl3pPr>
            <a:lvl4pPr>
              <a:defRPr sz="2900"/>
            </a:lvl4pPr>
            <a:lvl5pPr>
              <a:defRPr sz="2900"/>
            </a:lvl5pPr>
            <a:lvl6pPr>
              <a:defRPr sz="2900"/>
            </a:lvl6pPr>
            <a:lvl7pPr>
              <a:defRPr sz="2900"/>
            </a:lvl7pPr>
            <a:lvl8pPr>
              <a:defRPr sz="2900"/>
            </a:lvl8pPr>
            <a:lvl9pPr>
              <a:defRPr sz="29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91278" y="1928748"/>
            <a:ext cx="4548507" cy="6304702"/>
          </a:xfrm>
        </p:spPr>
        <p:txBody>
          <a:bodyPr/>
          <a:lstStyle>
            <a:lvl1pPr marL="0" indent="0">
              <a:buNone/>
              <a:defRPr sz="2000"/>
            </a:lvl1pPr>
            <a:lvl2pPr marL="658322" indent="0">
              <a:buNone/>
              <a:defRPr sz="1700"/>
            </a:lvl2pPr>
            <a:lvl3pPr marL="1316645" indent="0">
              <a:buNone/>
              <a:defRPr sz="1400"/>
            </a:lvl3pPr>
            <a:lvl4pPr marL="1974967" indent="0">
              <a:buNone/>
              <a:defRPr sz="1300"/>
            </a:lvl4pPr>
            <a:lvl5pPr marL="2633289" indent="0">
              <a:buNone/>
              <a:defRPr sz="1300"/>
            </a:lvl5pPr>
            <a:lvl6pPr marL="3291611" indent="0">
              <a:buNone/>
              <a:defRPr sz="1300"/>
            </a:lvl6pPr>
            <a:lvl7pPr marL="3949934" indent="0">
              <a:buNone/>
              <a:defRPr sz="1300"/>
            </a:lvl7pPr>
            <a:lvl8pPr marL="4608256" indent="0">
              <a:buNone/>
              <a:defRPr sz="1300"/>
            </a:lvl8pPr>
            <a:lvl9pPr marL="5266578" indent="0">
              <a:buNone/>
              <a:defRPr sz="13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17 июля 2019 года</a:t>
            </a:r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21796-97CD-489A-B0C4-46D857B55FAF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000392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09902" y="6451918"/>
            <a:ext cx="8295323" cy="761685"/>
          </a:xfrm>
        </p:spPr>
        <p:txBody>
          <a:bodyPr anchor="b"/>
          <a:lstStyle>
            <a:lvl1pPr algn="l">
              <a:defRPr sz="29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709902" y="823558"/>
            <a:ext cx="8295323" cy="5530215"/>
          </a:xfrm>
        </p:spPr>
        <p:txBody>
          <a:bodyPr/>
          <a:lstStyle>
            <a:lvl1pPr marL="0" indent="0">
              <a:buNone/>
              <a:defRPr sz="4600"/>
            </a:lvl1pPr>
            <a:lvl2pPr marL="658322" indent="0">
              <a:buNone/>
              <a:defRPr sz="4000"/>
            </a:lvl2pPr>
            <a:lvl3pPr marL="1316645" indent="0">
              <a:buNone/>
              <a:defRPr sz="3500"/>
            </a:lvl3pPr>
            <a:lvl4pPr marL="1974967" indent="0">
              <a:buNone/>
              <a:defRPr sz="2900"/>
            </a:lvl4pPr>
            <a:lvl5pPr marL="2633289" indent="0">
              <a:buNone/>
              <a:defRPr sz="2900"/>
            </a:lvl5pPr>
            <a:lvl6pPr marL="3291611" indent="0">
              <a:buNone/>
              <a:defRPr sz="2900"/>
            </a:lvl6pPr>
            <a:lvl7pPr marL="3949934" indent="0">
              <a:buNone/>
              <a:defRPr sz="2900"/>
            </a:lvl7pPr>
            <a:lvl8pPr marL="4608256" indent="0">
              <a:buNone/>
              <a:defRPr sz="2900"/>
            </a:lvl8pPr>
            <a:lvl9pPr marL="5266578" indent="0">
              <a:buNone/>
              <a:defRPr sz="29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709902" y="7213603"/>
            <a:ext cx="8295323" cy="1081720"/>
          </a:xfrm>
        </p:spPr>
        <p:txBody>
          <a:bodyPr/>
          <a:lstStyle>
            <a:lvl1pPr marL="0" indent="0">
              <a:buNone/>
              <a:defRPr sz="2000"/>
            </a:lvl1pPr>
            <a:lvl2pPr marL="658322" indent="0">
              <a:buNone/>
              <a:defRPr sz="1700"/>
            </a:lvl2pPr>
            <a:lvl3pPr marL="1316645" indent="0">
              <a:buNone/>
              <a:defRPr sz="1400"/>
            </a:lvl3pPr>
            <a:lvl4pPr marL="1974967" indent="0">
              <a:buNone/>
              <a:defRPr sz="1300"/>
            </a:lvl4pPr>
            <a:lvl5pPr marL="2633289" indent="0">
              <a:buNone/>
              <a:defRPr sz="1300"/>
            </a:lvl5pPr>
            <a:lvl6pPr marL="3291611" indent="0">
              <a:buNone/>
              <a:defRPr sz="1300"/>
            </a:lvl6pPr>
            <a:lvl7pPr marL="3949934" indent="0">
              <a:buNone/>
              <a:defRPr sz="1300"/>
            </a:lvl7pPr>
            <a:lvl8pPr marL="4608256" indent="0">
              <a:buNone/>
              <a:defRPr sz="1300"/>
            </a:lvl8pPr>
            <a:lvl9pPr marL="5266578" indent="0">
              <a:buNone/>
              <a:defRPr sz="13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17 июля 2019 года</a:t>
            </a:r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21796-97CD-489A-B0C4-46D857B55FAF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854788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17 июля 2019 года</a:t>
            </a:r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21796-97CD-489A-B0C4-46D857B55FAF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100655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15157687" y="497123"/>
            <a:ext cx="4702122" cy="1056757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044117" y="497123"/>
            <a:ext cx="13883144" cy="1056757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17 июля 2019 года</a:t>
            </a:r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21796-97CD-489A-B0C4-46D857B55FAF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269693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sharpenSoften amount="-2000"/>
                    </a14:imgEffect>
                    <a14:imgEffect>
                      <a14:brightnessContrast bright="-5000" contrast="10000"/>
                    </a14:imgEffect>
                  </a14:imgLayer>
                </a14:imgProps>
              </a:ext>
            </a:extLst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91277" y="369108"/>
            <a:ext cx="12442984" cy="1536171"/>
          </a:xfrm>
          <a:prstGeom prst="rect">
            <a:avLst/>
          </a:prstGeom>
        </p:spPr>
        <p:txBody>
          <a:bodyPr vert="horz" lIns="131664" tIns="65832" rIns="131664" bIns="65832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91277" y="2150640"/>
            <a:ext cx="12442984" cy="6082810"/>
          </a:xfrm>
          <a:prstGeom prst="rect">
            <a:avLst/>
          </a:prstGeom>
        </p:spPr>
        <p:txBody>
          <a:bodyPr vert="horz" lIns="131664" tIns="65832" rIns="131664" bIns="65832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91277" y="8542817"/>
            <a:ext cx="3225959" cy="490721"/>
          </a:xfrm>
          <a:prstGeom prst="rect">
            <a:avLst/>
          </a:prstGeom>
        </p:spPr>
        <p:txBody>
          <a:bodyPr vert="horz" lIns="131664" tIns="65832" rIns="131664" bIns="65832" rtlCol="0" anchor="ctr"/>
          <a:lstStyle>
            <a:lvl1pPr algn="l">
              <a:defRPr sz="1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ru-RU" smtClean="0"/>
              <a:t>17 июля 2019 года</a:t>
            </a:r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723726" y="8542817"/>
            <a:ext cx="4378087" cy="490721"/>
          </a:xfrm>
          <a:prstGeom prst="rect">
            <a:avLst/>
          </a:prstGeom>
        </p:spPr>
        <p:txBody>
          <a:bodyPr vert="horz" lIns="131664" tIns="65832" rIns="131664" bIns="65832" rtlCol="0" anchor="ctr"/>
          <a:lstStyle>
            <a:lvl1pPr algn="ctr">
              <a:defRPr sz="1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9908302" y="8542817"/>
            <a:ext cx="3225959" cy="490721"/>
          </a:xfrm>
          <a:prstGeom prst="rect">
            <a:avLst/>
          </a:prstGeom>
        </p:spPr>
        <p:txBody>
          <a:bodyPr vert="horz" lIns="131664" tIns="65832" rIns="131664" bIns="65832" rtlCol="0" anchor="ctr"/>
          <a:lstStyle>
            <a:lvl1pPr algn="r">
              <a:defRPr sz="1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321796-97CD-489A-B0C4-46D857B55FAF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829594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/>
  <p:txStyles>
    <p:titleStyle>
      <a:lvl1pPr algn="ctr" defTabSz="1316645" rtl="0" eaLnBrk="1" latinLnBrk="0" hangingPunct="1">
        <a:spcBef>
          <a:spcPct val="0"/>
        </a:spcBef>
        <a:buNone/>
        <a:defRPr sz="6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93742" indent="-493742" algn="l" defTabSz="1316645" rtl="0" eaLnBrk="1" latinLnBrk="0" hangingPunct="1">
        <a:spcBef>
          <a:spcPct val="20000"/>
        </a:spcBef>
        <a:buFont typeface="Arial" pitchFamily="34" charset="0"/>
        <a:buChar char="•"/>
        <a:defRPr sz="4600" kern="1200">
          <a:solidFill>
            <a:schemeClr val="tx1"/>
          </a:solidFill>
          <a:latin typeface="+mn-lt"/>
          <a:ea typeface="+mn-ea"/>
          <a:cs typeface="+mn-cs"/>
        </a:defRPr>
      </a:lvl1pPr>
      <a:lvl2pPr marL="1069774" indent="-411451" algn="l" defTabSz="1316645" rtl="0" eaLnBrk="1" latinLnBrk="0" hangingPunct="1">
        <a:spcBef>
          <a:spcPct val="20000"/>
        </a:spcBef>
        <a:buFont typeface="Arial" pitchFamily="34" charset="0"/>
        <a:buChar char="–"/>
        <a:defRPr sz="4000" kern="1200">
          <a:solidFill>
            <a:schemeClr val="tx1"/>
          </a:solidFill>
          <a:latin typeface="+mn-lt"/>
          <a:ea typeface="+mn-ea"/>
          <a:cs typeface="+mn-cs"/>
        </a:defRPr>
      </a:lvl2pPr>
      <a:lvl3pPr marL="1645806" indent="-329161" algn="l" defTabSz="1316645" rtl="0" eaLnBrk="1" latinLnBrk="0" hangingPunct="1">
        <a:spcBef>
          <a:spcPct val="20000"/>
        </a:spcBef>
        <a:buFont typeface="Arial" pitchFamily="34" charset="0"/>
        <a:buChar char="•"/>
        <a:defRPr sz="3500" kern="1200">
          <a:solidFill>
            <a:schemeClr val="tx1"/>
          </a:solidFill>
          <a:latin typeface="+mn-lt"/>
          <a:ea typeface="+mn-ea"/>
          <a:cs typeface="+mn-cs"/>
        </a:defRPr>
      </a:lvl3pPr>
      <a:lvl4pPr marL="2304128" indent="-329161" algn="l" defTabSz="1316645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4pPr>
      <a:lvl5pPr marL="2962450" indent="-329161" algn="l" defTabSz="1316645" rtl="0" eaLnBrk="1" latinLnBrk="0" hangingPunct="1">
        <a:spcBef>
          <a:spcPct val="20000"/>
        </a:spcBef>
        <a:buFont typeface="Arial" pitchFamily="34" charset="0"/>
        <a:buChar char="»"/>
        <a:defRPr sz="2900" kern="1200">
          <a:solidFill>
            <a:schemeClr val="tx1"/>
          </a:solidFill>
          <a:latin typeface="+mn-lt"/>
          <a:ea typeface="+mn-ea"/>
          <a:cs typeface="+mn-cs"/>
        </a:defRPr>
      </a:lvl5pPr>
      <a:lvl6pPr marL="3620773" indent="-329161" algn="l" defTabSz="1316645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6pPr>
      <a:lvl7pPr marL="4279095" indent="-329161" algn="l" defTabSz="1316645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7pPr>
      <a:lvl8pPr marL="4937417" indent="-329161" algn="l" defTabSz="1316645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8pPr>
      <a:lvl9pPr marL="5595739" indent="-329161" algn="l" defTabSz="1316645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316645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22" algn="l" defTabSz="1316645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316645" algn="l" defTabSz="1316645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974967" algn="l" defTabSz="1316645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4pPr>
      <a:lvl5pPr marL="2633289" algn="l" defTabSz="1316645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5pPr>
      <a:lvl6pPr marL="3291611" algn="l" defTabSz="1316645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6pPr>
      <a:lvl7pPr marL="3949934" algn="l" defTabSz="1316645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7pPr>
      <a:lvl8pPr marL="4608256" algn="l" defTabSz="1316645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8pPr>
      <a:lvl9pPr marL="5266578" algn="l" defTabSz="1316645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7" Type="http://schemas.openxmlformats.org/officeDocument/2006/relationships/image" Target="../media/image3.emf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Microsoft_Excel_97-2003_Worksheet1.xls"/><Relationship Id="rId5" Type="http://schemas.openxmlformats.org/officeDocument/2006/relationships/oleObject" Target="../embeddings/oleObject1.bin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7" Type="http://schemas.openxmlformats.org/officeDocument/2006/relationships/image" Target="../media/image4.emf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Microsoft_Excel_97-2003_Worksheet2.xls"/><Relationship Id="rId5" Type="http://schemas.openxmlformats.org/officeDocument/2006/relationships/oleObject" Target="../embeddings/oleObject2.bin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7" Type="http://schemas.openxmlformats.org/officeDocument/2006/relationships/image" Target="../media/image5.emf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Microsoft_Excel_97-2003_Worksheet3.xls"/><Relationship Id="rId5" Type="http://schemas.openxmlformats.org/officeDocument/2006/relationships/oleObject" Target="../embeddings/oleObject3.bin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7" Type="http://schemas.openxmlformats.org/officeDocument/2006/relationships/image" Target="../media/image10.emf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Microsoft_Excel_97-2003_Worksheet4.xls"/><Relationship Id="rId5" Type="http://schemas.openxmlformats.org/officeDocument/2006/relationships/oleObject" Target="../embeddings/oleObject4.bin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7" Type="http://schemas.openxmlformats.org/officeDocument/2006/relationships/image" Target="../media/image14.emf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Microsoft_Excel_97-2003_Worksheet5.xls"/><Relationship Id="rId5" Type="http://schemas.openxmlformats.org/officeDocument/2006/relationships/oleObject" Target="../embeddings/oleObject5.bin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7" Type="http://schemas.openxmlformats.org/officeDocument/2006/relationships/image" Target="../media/image15.emf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6.vml"/><Relationship Id="rId6" Type="http://schemas.openxmlformats.org/officeDocument/2006/relationships/oleObject" Target="../embeddings/Microsoft_Excel_97-2003_Worksheet6.xls"/><Relationship Id="rId5" Type="http://schemas.openxmlformats.org/officeDocument/2006/relationships/oleObject" Target="../embeddings/oleObject6.bin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7" Type="http://schemas.openxmlformats.org/officeDocument/2006/relationships/image" Target="../media/image16.emf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7.vml"/><Relationship Id="rId6" Type="http://schemas.openxmlformats.org/officeDocument/2006/relationships/oleObject" Target="../embeddings/Microsoft_Excel_97-2003_Worksheet7.xls"/><Relationship Id="rId5" Type="http://schemas.openxmlformats.org/officeDocument/2006/relationships/oleObject" Target="../embeddings/oleObject7.bin"/><Relationship Id="rId4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7" Type="http://schemas.openxmlformats.org/officeDocument/2006/relationships/image" Target="../media/image17.emf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8.vml"/><Relationship Id="rId6" Type="http://schemas.openxmlformats.org/officeDocument/2006/relationships/oleObject" Target="../embeddings/Microsoft_Excel_97-2003_Worksheet8.xls"/><Relationship Id="rId5" Type="http://schemas.openxmlformats.org/officeDocument/2006/relationships/oleObject" Target="../embeddings/oleObject8.bin"/><Relationship Id="rId4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13" Type="http://schemas.openxmlformats.org/officeDocument/2006/relationships/image" Target="../media/image27.png"/><Relationship Id="rId18" Type="http://schemas.openxmlformats.org/officeDocument/2006/relationships/image" Target="../media/image32.png"/><Relationship Id="rId3" Type="http://schemas.openxmlformats.org/officeDocument/2006/relationships/image" Target="../media/image2.png"/><Relationship Id="rId21" Type="http://schemas.openxmlformats.org/officeDocument/2006/relationships/image" Target="../media/image35.png"/><Relationship Id="rId7" Type="http://schemas.openxmlformats.org/officeDocument/2006/relationships/image" Target="../media/image21.png"/><Relationship Id="rId12" Type="http://schemas.openxmlformats.org/officeDocument/2006/relationships/image" Target="../media/image26.png"/><Relationship Id="rId17" Type="http://schemas.openxmlformats.org/officeDocument/2006/relationships/image" Target="../media/image31.png"/><Relationship Id="rId2" Type="http://schemas.openxmlformats.org/officeDocument/2006/relationships/notesSlide" Target="../notesSlides/notesSlide13.xml"/><Relationship Id="rId16" Type="http://schemas.openxmlformats.org/officeDocument/2006/relationships/image" Target="../media/image30.tiff"/><Relationship Id="rId20" Type="http://schemas.openxmlformats.org/officeDocument/2006/relationships/image" Target="../media/image3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png"/><Relationship Id="rId11" Type="http://schemas.openxmlformats.org/officeDocument/2006/relationships/image" Target="../media/image25.png"/><Relationship Id="rId5" Type="http://schemas.openxmlformats.org/officeDocument/2006/relationships/image" Target="../media/image19.png"/><Relationship Id="rId15" Type="http://schemas.openxmlformats.org/officeDocument/2006/relationships/image" Target="../media/image29.png"/><Relationship Id="rId10" Type="http://schemas.openxmlformats.org/officeDocument/2006/relationships/image" Target="../media/image24.png"/><Relationship Id="rId19" Type="http://schemas.openxmlformats.org/officeDocument/2006/relationships/image" Target="../media/image33.png"/><Relationship Id="rId4" Type="http://schemas.openxmlformats.org/officeDocument/2006/relationships/image" Target="../media/image18.png"/><Relationship Id="rId9" Type="http://schemas.openxmlformats.org/officeDocument/2006/relationships/image" Target="../media/image23.png"/><Relationship Id="rId14" Type="http://schemas.openxmlformats.org/officeDocument/2006/relationships/image" Target="../media/image28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jpeg"/><Relationship Id="rId3" Type="http://schemas.openxmlformats.org/officeDocument/2006/relationships/image" Target="../media/image2.png"/><Relationship Id="rId7" Type="http://schemas.openxmlformats.org/officeDocument/2006/relationships/image" Target="../media/image38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7.jpeg"/><Relationship Id="rId5" Type="http://schemas.openxmlformats.org/officeDocument/2006/relationships/image" Target="../media/image36.jpeg"/><Relationship Id="rId10" Type="http://schemas.openxmlformats.org/officeDocument/2006/relationships/image" Target="../media/image41.jpeg"/><Relationship Id="rId4" Type="http://schemas.openxmlformats.org/officeDocument/2006/relationships/image" Target="../media/image18.png"/><Relationship Id="rId9" Type="http://schemas.openxmlformats.org/officeDocument/2006/relationships/image" Target="../media/image40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jpeg"/><Relationship Id="rId3" Type="http://schemas.openxmlformats.org/officeDocument/2006/relationships/image" Target="../media/image2.png"/><Relationship Id="rId7" Type="http://schemas.openxmlformats.org/officeDocument/2006/relationships/image" Target="../media/image44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3.jpeg"/><Relationship Id="rId5" Type="http://schemas.openxmlformats.org/officeDocument/2006/relationships/image" Target="../media/image42.png"/><Relationship Id="rId4" Type="http://schemas.openxmlformats.org/officeDocument/2006/relationships/image" Target="../media/image19.png"/><Relationship Id="rId9" Type="http://schemas.openxmlformats.org/officeDocument/2006/relationships/image" Target="../media/image46.jpe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jpeg"/><Relationship Id="rId3" Type="http://schemas.openxmlformats.org/officeDocument/2006/relationships/image" Target="../media/image2.png"/><Relationship Id="rId7" Type="http://schemas.openxmlformats.org/officeDocument/2006/relationships/image" Target="../media/image49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8.jpeg"/><Relationship Id="rId5" Type="http://schemas.openxmlformats.org/officeDocument/2006/relationships/image" Target="../media/image47.jpeg"/><Relationship Id="rId10" Type="http://schemas.openxmlformats.org/officeDocument/2006/relationships/image" Target="../media/image52.jpeg"/><Relationship Id="rId4" Type="http://schemas.openxmlformats.org/officeDocument/2006/relationships/image" Target="../media/image26.png"/><Relationship Id="rId9" Type="http://schemas.openxmlformats.org/officeDocument/2006/relationships/image" Target="../media/image51.jpe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jpeg"/><Relationship Id="rId3" Type="http://schemas.openxmlformats.org/officeDocument/2006/relationships/image" Target="../media/image2.png"/><Relationship Id="rId7" Type="http://schemas.openxmlformats.org/officeDocument/2006/relationships/image" Target="../media/image55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4.jpeg"/><Relationship Id="rId5" Type="http://schemas.openxmlformats.org/officeDocument/2006/relationships/image" Target="../media/image53.jpeg"/><Relationship Id="rId4" Type="http://schemas.openxmlformats.org/officeDocument/2006/relationships/image" Target="../media/image27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jpeg"/><Relationship Id="rId3" Type="http://schemas.openxmlformats.org/officeDocument/2006/relationships/image" Target="../media/image2.png"/><Relationship Id="rId7" Type="http://schemas.openxmlformats.org/officeDocument/2006/relationships/image" Target="../media/image59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8.jpeg"/><Relationship Id="rId5" Type="http://schemas.openxmlformats.org/officeDocument/2006/relationships/image" Target="../media/image57.jpeg"/><Relationship Id="rId4" Type="http://schemas.openxmlformats.org/officeDocument/2006/relationships/image" Target="../media/image2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2.jpeg"/><Relationship Id="rId4" Type="http://schemas.openxmlformats.org/officeDocument/2006/relationships/image" Target="../media/image61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7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7.jpeg"/><Relationship Id="rId3" Type="http://schemas.openxmlformats.org/officeDocument/2006/relationships/image" Target="../media/image2.png"/><Relationship Id="rId7" Type="http://schemas.openxmlformats.org/officeDocument/2006/relationships/image" Target="../media/image66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5.jpeg"/><Relationship Id="rId5" Type="http://schemas.openxmlformats.org/officeDocument/2006/relationships/image" Target="../media/image64.jpeg"/><Relationship Id="rId4" Type="http://schemas.openxmlformats.org/officeDocument/2006/relationships/image" Target="../media/image63.jpe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2.jpeg"/><Relationship Id="rId3" Type="http://schemas.openxmlformats.org/officeDocument/2006/relationships/image" Target="../media/image2.png"/><Relationship Id="rId7" Type="http://schemas.openxmlformats.org/officeDocument/2006/relationships/image" Target="../media/image71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0.jpeg"/><Relationship Id="rId5" Type="http://schemas.openxmlformats.org/officeDocument/2006/relationships/image" Target="../media/image69.jpeg"/><Relationship Id="rId4" Type="http://schemas.openxmlformats.org/officeDocument/2006/relationships/image" Target="../media/image68.jpeg"/><Relationship Id="rId9" Type="http://schemas.openxmlformats.org/officeDocument/2006/relationships/image" Target="../media/image73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4.jpe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9.jpeg"/><Relationship Id="rId3" Type="http://schemas.openxmlformats.org/officeDocument/2006/relationships/image" Target="../media/image2.png"/><Relationship Id="rId7" Type="http://schemas.openxmlformats.org/officeDocument/2006/relationships/image" Target="../media/image78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7.jpeg"/><Relationship Id="rId5" Type="http://schemas.openxmlformats.org/officeDocument/2006/relationships/image" Target="../media/image76.jpeg"/><Relationship Id="rId4" Type="http://schemas.openxmlformats.org/officeDocument/2006/relationships/image" Target="../media/image75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1.jpeg"/><Relationship Id="rId4" Type="http://schemas.openxmlformats.org/officeDocument/2006/relationships/image" Target="../media/image80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4.jpeg"/><Relationship Id="rId5" Type="http://schemas.openxmlformats.org/officeDocument/2006/relationships/image" Target="../media/image83.jpeg"/><Relationship Id="rId4" Type="http://schemas.openxmlformats.org/officeDocument/2006/relationships/image" Target="../media/image82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88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7.png"/><Relationship Id="rId5" Type="http://schemas.openxmlformats.org/officeDocument/2006/relationships/image" Target="../media/image86.jpeg"/><Relationship Id="rId4" Type="http://schemas.openxmlformats.org/officeDocument/2006/relationships/image" Target="../media/image85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1.png"/><Relationship Id="rId5" Type="http://schemas.openxmlformats.org/officeDocument/2006/relationships/image" Target="../media/image90.png"/><Relationship Id="rId4" Type="http://schemas.openxmlformats.org/officeDocument/2006/relationships/image" Target="../media/image89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Прямоугольник 13"/>
          <p:cNvSpPr/>
          <p:nvPr/>
        </p:nvSpPr>
        <p:spPr>
          <a:xfrm>
            <a:off x="0" y="792088"/>
            <a:ext cx="13824014" cy="864096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1" y="1754481"/>
            <a:ext cx="13824014" cy="45719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17" name="Рисунок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0041" y="72008"/>
            <a:ext cx="1474359" cy="2225040"/>
          </a:xfrm>
          <a:prstGeom prst="rect">
            <a:avLst/>
          </a:prstGeom>
        </p:spPr>
      </p:pic>
      <p:sp>
        <p:nvSpPr>
          <p:cNvPr id="19" name="TextBox 3"/>
          <p:cNvSpPr txBox="1">
            <a:spLocks noChangeArrowheads="1"/>
          </p:cNvSpPr>
          <p:nvPr/>
        </p:nvSpPr>
        <p:spPr bwMode="auto">
          <a:xfrm>
            <a:off x="1224137" y="2232248"/>
            <a:ext cx="11628186" cy="52629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9" tIns="45725" rIns="91449" bIns="45725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 eaLnBrk="1" hangingPunct="1"/>
            <a:endParaRPr lang="ru-RU" altLang="ru-RU" sz="3600" b="1" dirty="0" smtClean="0">
              <a:solidFill>
                <a:srgbClr val="000066"/>
              </a:solidFill>
              <a:latin typeface="Liberation Serif" pitchFamily="18" charset="0"/>
              <a:ea typeface="Liberation Serif" pitchFamily="18" charset="0"/>
              <a:cs typeface="Liberation Serif" pitchFamily="18" charset="0"/>
            </a:endParaRPr>
          </a:p>
          <a:p>
            <a:pPr algn="ctr" eaLnBrk="1" hangingPunct="1"/>
            <a:endParaRPr lang="ru-RU" altLang="ru-RU" sz="3600" b="1" dirty="0">
              <a:solidFill>
                <a:srgbClr val="000066"/>
              </a:solidFill>
              <a:latin typeface="Liberation Serif" pitchFamily="18" charset="0"/>
              <a:ea typeface="Liberation Serif" pitchFamily="18" charset="0"/>
              <a:cs typeface="Liberation Serif" pitchFamily="18" charset="0"/>
            </a:endParaRPr>
          </a:p>
          <a:p>
            <a:pPr algn="ctr"/>
            <a:r>
              <a:rPr lang="ru-RU" sz="3600" b="1" dirty="0" smtClean="0">
                <a:solidFill>
                  <a:srgbClr val="000066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Об </a:t>
            </a:r>
            <a:r>
              <a:rPr lang="ru-RU" sz="3600" b="1" dirty="0">
                <a:solidFill>
                  <a:srgbClr val="000066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итогах </a:t>
            </a:r>
            <a:r>
              <a:rPr lang="ru-RU" sz="3600" b="1" dirty="0" smtClean="0">
                <a:solidFill>
                  <a:srgbClr val="000066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и перспективах </a:t>
            </a:r>
          </a:p>
          <a:p>
            <a:pPr algn="ctr"/>
            <a:r>
              <a:rPr lang="ru-RU" sz="3600" b="1" dirty="0" smtClean="0">
                <a:solidFill>
                  <a:srgbClr val="000066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социально-экономического развития      </a:t>
            </a:r>
          </a:p>
          <a:p>
            <a:pPr algn="ctr"/>
            <a:r>
              <a:rPr lang="ru-RU" sz="3600" b="1" dirty="0" smtClean="0">
                <a:solidFill>
                  <a:srgbClr val="000066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Каменск-Уральского городского округа</a:t>
            </a:r>
          </a:p>
          <a:p>
            <a:pPr algn="ctr"/>
            <a:endParaRPr lang="ru-RU" altLang="ru-RU" sz="3600" b="1" dirty="0">
              <a:solidFill>
                <a:srgbClr val="000066"/>
              </a:solidFill>
              <a:latin typeface="Liberation Serif" pitchFamily="18" charset="0"/>
              <a:ea typeface="Liberation Serif" pitchFamily="18" charset="0"/>
              <a:cs typeface="Liberation Serif" pitchFamily="18" charset="0"/>
            </a:endParaRPr>
          </a:p>
          <a:p>
            <a:pPr algn="ctr"/>
            <a:endParaRPr lang="ru-RU" altLang="ru-RU" sz="3600" b="1" dirty="0" smtClean="0">
              <a:solidFill>
                <a:srgbClr val="000066"/>
              </a:solidFill>
              <a:latin typeface="Liberation Serif" pitchFamily="18" charset="0"/>
              <a:ea typeface="Liberation Serif" pitchFamily="18" charset="0"/>
              <a:cs typeface="Liberation Serif" pitchFamily="18" charset="0"/>
            </a:endParaRPr>
          </a:p>
          <a:p>
            <a:pPr algn="r"/>
            <a:r>
              <a:rPr lang="ru-RU" altLang="ru-RU" sz="2800" b="1" dirty="0" smtClean="0">
                <a:solidFill>
                  <a:srgbClr val="000066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Глава </a:t>
            </a:r>
          </a:p>
          <a:p>
            <a:pPr algn="r"/>
            <a:r>
              <a:rPr lang="ru-RU" altLang="ru-RU" sz="2800" b="1" dirty="0" smtClean="0">
                <a:solidFill>
                  <a:srgbClr val="000066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Каменск-Уральского </a:t>
            </a:r>
            <a:r>
              <a:rPr lang="ru-RU" altLang="ru-RU" sz="2800" b="1" dirty="0">
                <a:solidFill>
                  <a:srgbClr val="000066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городского округа </a:t>
            </a:r>
          </a:p>
          <a:p>
            <a:pPr algn="r"/>
            <a:r>
              <a:rPr lang="ru-RU" altLang="ru-RU" sz="2800" b="1" dirty="0">
                <a:solidFill>
                  <a:srgbClr val="000066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Герасимова А.А</a:t>
            </a:r>
            <a:r>
              <a:rPr lang="ru-RU" altLang="ru-RU" sz="2800" b="1" dirty="0" smtClean="0">
                <a:solidFill>
                  <a:srgbClr val="000066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.</a:t>
            </a:r>
            <a:endParaRPr lang="ru-RU" sz="3600" b="1" dirty="0" smtClean="0">
              <a:solidFill>
                <a:srgbClr val="000066"/>
              </a:solidFill>
              <a:latin typeface="Liberation Serif" pitchFamily="18" charset="0"/>
              <a:ea typeface="Liberation Serif" pitchFamily="18" charset="0"/>
              <a:cs typeface="Liberation Serif" pitchFamily="18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9361042" y="832036"/>
            <a:ext cx="44644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0" hangingPunct="0"/>
            <a:r>
              <a:rPr lang="ru-RU" sz="1800" b="1" dirty="0" smtClean="0">
                <a:solidFill>
                  <a:schemeClr val="accent6"/>
                </a:solidFill>
                <a:latin typeface="Times New Roman" pitchFamily="18" charset="0"/>
                <a:cs typeface="Times New Roman" pitchFamily="18" charset="0"/>
              </a:rPr>
              <a:t>Администрация </a:t>
            </a:r>
          </a:p>
          <a:p>
            <a:pPr eaLnBrk="0" hangingPunct="0"/>
            <a:r>
              <a:rPr lang="ru-RU" sz="1800" b="1" dirty="0" smtClean="0">
                <a:solidFill>
                  <a:schemeClr val="accent6"/>
                </a:solidFill>
                <a:latin typeface="Times New Roman" pitchFamily="18" charset="0"/>
                <a:cs typeface="Times New Roman" pitchFamily="18" charset="0"/>
              </a:rPr>
              <a:t>Каменск-Уральского городского округа</a:t>
            </a:r>
            <a:endParaRPr lang="ru-RU" sz="1800" b="1" dirty="0">
              <a:solidFill>
                <a:schemeClr val="accent6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976727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оугольник 15"/>
          <p:cNvSpPr/>
          <p:nvPr/>
        </p:nvSpPr>
        <p:spPr>
          <a:xfrm>
            <a:off x="0" y="792088"/>
            <a:ext cx="13824014" cy="864096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7" name="Прямоугольник 16"/>
          <p:cNvSpPr/>
          <p:nvPr/>
        </p:nvSpPr>
        <p:spPr>
          <a:xfrm>
            <a:off x="1" y="1754481"/>
            <a:ext cx="13824014" cy="45719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18" name="Рисунок 1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0041" y="72008"/>
            <a:ext cx="1474359" cy="2225040"/>
          </a:xfrm>
          <a:prstGeom prst="rect">
            <a:avLst/>
          </a:prstGeom>
        </p:spPr>
      </p:pic>
      <p:sp>
        <p:nvSpPr>
          <p:cNvPr id="21" name="Прямоугольник 20"/>
          <p:cNvSpPr/>
          <p:nvPr/>
        </p:nvSpPr>
        <p:spPr>
          <a:xfrm>
            <a:off x="1523" y="8712968"/>
            <a:ext cx="2374742" cy="49148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2" name="Прямоугольник 21"/>
          <p:cNvSpPr/>
          <p:nvPr/>
        </p:nvSpPr>
        <p:spPr>
          <a:xfrm>
            <a:off x="11449273" y="8712968"/>
            <a:ext cx="2374742" cy="49148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4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1556239" y="8689823"/>
            <a:ext cx="2269299" cy="490721"/>
          </a:xfrm>
        </p:spPr>
        <p:txBody>
          <a:bodyPr/>
          <a:lstStyle/>
          <a:p>
            <a:pPr algn="ctr">
              <a:defRPr/>
            </a:pPr>
            <a:fld id="{4CD6D5F8-6CA2-4598-AC77-77A4C56A9608}" type="slidenum">
              <a:rPr lang="ru-RU" sz="2000" b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pPr algn="ctr">
                <a:defRPr/>
              </a:pPr>
              <a:t>2</a:t>
            </a:fld>
            <a:endParaRPr lang="ru-RU" sz="2000" b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4" name="Text Box 10"/>
          <p:cNvSpPr txBox="1">
            <a:spLocks noChangeArrowheads="1"/>
          </p:cNvSpPr>
          <p:nvPr/>
        </p:nvSpPr>
        <p:spPr bwMode="auto">
          <a:xfrm>
            <a:off x="62619" y="1872208"/>
            <a:ext cx="13702819" cy="5946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31664" tIns="65832" rIns="131664" bIns="65832">
            <a:spAutoFit/>
          </a:bodyPr>
          <a:lstStyle/>
          <a:p>
            <a:pPr algn="ctr"/>
            <a:r>
              <a:rPr lang="ru-RU" sz="3000" b="1" dirty="0">
                <a:latin typeface="Times New Roman" pitchFamily="18" charset="0"/>
                <a:cs typeface="Times New Roman" pitchFamily="18" charset="0"/>
              </a:rPr>
              <a:t>Оборот </a:t>
            </a:r>
            <a:r>
              <a:rPr lang="ru-RU" sz="3000" b="1" dirty="0" smtClean="0">
                <a:latin typeface="Times New Roman" pitchFamily="18" charset="0"/>
                <a:cs typeface="Times New Roman" pitchFamily="18" charset="0"/>
              </a:rPr>
              <a:t>организаций в </a:t>
            </a:r>
            <a:r>
              <a:rPr lang="ru-RU" sz="3000" b="1" dirty="0">
                <a:latin typeface="Times New Roman" pitchFamily="18" charset="0"/>
                <a:cs typeface="Times New Roman" pitchFamily="18" charset="0"/>
              </a:rPr>
              <a:t>действующих </a:t>
            </a:r>
            <a:r>
              <a:rPr lang="ru-RU" sz="3000" b="1" dirty="0" smtClean="0">
                <a:latin typeface="Times New Roman" pitchFamily="18" charset="0"/>
                <a:cs typeface="Times New Roman" pitchFamily="18" charset="0"/>
              </a:rPr>
              <a:t>ценах</a:t>
            </a:r>
            <a:endParaRPr lang="ru-RU" sz="30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7335" name="Object 16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48234530"/>
              </p:ext>
            </p:extLst>
          </p:nvPr>
        </p:nvGraphicFramePr>
        <p:xfrm>
          <a:off x="0" y="2590800"/>
          <a:ext cx="9004300" cy="60467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598" name="Worksheet" r:id="rId6" imgW="8039075" imgH="4581389" progId="Excel.Sheet.8">
                  <p:embed/>
                </p:oleObj>
              </mc:Choice>
              <mc:Fallback>
                <p:oleObj name="Worksheet" r:id="rId6" imgW="8039075" imgH="4581389" progId="Excel.Sheet.8">
                  <p:embed/>
                  <p:pic>
                    <p:nvPicPr>
                      <p:cNvPr id="0" name="Picture 42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2590800"/>
                        <a:ext cx="9004300" cy="60467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6767991" y="7632848"/>
            <a:ext cx="151293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00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прогноз</a:t>
            </a:r>
            <a:endParaRPr lang="ru-RU" sz="2000" b="1" dirty="0">
              <a:solidFill>
                <a:srgbClr val="0000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9" name="Таблица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37408910"/>
              </p:ext>
            </p:extLst>
          </p:nvPr>
        </p:nvGraphicFramePr>
        <p:xfrm>
          <a:off x="8352930" y="2918008"/>
          <a:ext cx="5412508" cy="2194560"/>
        </p:xfrm>
        <a:graphic>
          <a:graphicData uri="http://schemas.openxmlformats.org/drawingml/2006/table">
            <a:tbl>
              <a:tblPr/>
              <a:tblGrid>
                <a:gridCol w="2370454"/>
                <a:gridCol w="1444976"/>
                <a:gridCol w="1597078"/>
              </a:tblGrid>
              <a:tr h="1524000">
                <a:tc>
                  <a:txBody>
                    <a:bodyPr/>
                    <a:lstStyle/>
                    <a:p>
                      <a:pPr marL="0" algn="ctr" defTabSz="1316645" rtl="0" eaLnBrk="1" latinLnBrk="0" hangingPunct="1">
                        <a:spcAft>
                          <a:spcPts val="0"/>
                        </a:spcAft>
                        <a:tabLst>
                          <a:tab pos="388620" algn="l"/>
                        </a:tabLst>
                      </a:pPr>
                      <a:endParaRPr lang="ru-RU" sz="2200" b="1" kern="1200" dirty="0">
                        <a:solidFill>
                          <a:srgbClr val="000066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1316645" rtl="0" eaLnBrk="1" latinLnBrk="0" hangingPunct="1">
                        <a:spcAft>
                          <a:spcPts val="0"/>
                        </a:spcAft>
                        <a:tabLst>
                          <a:tab pos="388620" algn="l"/>
                        </a:tabLst>
                      </a:pPr>
                      <a:r>
                        <a:rPr lang="ru-RU" sz="2200" b="1" kern="1200" dirty="0" smtClean="0">
                          <a:solidFill>
                            <a:srgbClr val="000066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2024 год</a:t>
                      </a:r>
                    </a:p>
                    <a:p>
                      <a:pPr marL="0" algn="ctr" defTabSz="1316645" rtl="0" eaLnBrk="1" latinLnBrk="0" hangingPunct="1">
                        <a:spcAft>
                          <a:spcPts val="0"/>
                        </a:spcAft>
                        <a:tabLst>
                          <a:tab pos="388620" algn="l"/>
                        </a:tabLst>
                      </a:pPr>
                      <a:r>
                        <a:rPr lang="ru-RU" sz="2200" b="1" kern="1200" dirty="0" smtClean="0">
                          <a:solidFill>
                            <a:srgbClr val="000066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 месяцев</a:t>
                      </a:r>
                      <a:r>
                        <a:rPr lang="ru-RU" sz="2200" b="0" kern="1200" dirty="0" smtClean="0">
                          <a:solidFill>
                            <a:srgbClr val="000066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,</a:t>
                      </a:r>
                    </a:p>
                    <a:p>
                      <a:pPr marL="0" algn="ctr" defTabSz="1316645" rtl="0" eaLnBrk="1" latinLnBrk="0" hangingPunct="1">
                        <a:spcAft>
                          <a:spcPts val="0"/>
                        </a:spcAft>
                        <a:tabLst>
                          <a:tab pos="388620" algn="l"/>
                        </a:tabLst>
                      </a:pPr>
                      <a:r>
                        <a:rPr lang="ru-RU" sz="2200" b="0" kern="1200" dirty="0" smtClean="0">
                          <a:solidFill>
                            <a:srgbClr val="000066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млрд. руб.</a:t>
                      </a:r>
                      <a:endParaRPr lang="ru-RU" sz="2200" b="0" kern="1200" dirty="0">
                        <a:solidFill>
                          <a:srgbClr val="000066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200" b="1" kern="1200" dirty="0" smtClean="0">
                          <a:solidFill>
                            <a:srgbClr val="000066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Темп роста </a:t>
                      </a:r>
                    </a:p>
                    <a:p>
                      <a:pPr marL="0" marR="0" indent="0" algn="ctr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200" b="0" kern="1200" dirty="0" smtClean="0">
                          <a:solidFill>
                            <a:srgbClr val="000066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 9 месяцам 2023г., %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944">
                <a:tc>
                  <a:txBody>
                    <a:bodyPr/>
                    <a:lstStyle/>
                    <a:p>
                      <a:pPr marL="0" algn="l" defTabSz="1316645" rtl="0" eaLnBrk="1" latinLnBrk="0" hangingPunct="1">
                        <a:spcAft>
                          <a:spcPts val="0"/>
                        </a:spcAft>
                        <a:tabLst>
                          <a:tab pos="388620" algn="l"/>
                        </a:tabLst>
                      </a:pPr>
                      <a:r>
                        <a:rPr lang="ru-RU" sz="2200" b="0" kern="1200" dirty="0" smtClean="0">
                          <a:solidFill>
                            <a:srgbClr val="000066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По полному кругу</a:t>
                      </a:r>
                      <a:endParaRPr lang="ru-RU" sz="2200" b="0" kern="1200" dirty="0">
                        <a:solidFill>
                          <a:srgbClr val="000066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1316645" rtl="0" eaLnBrk="1" latinLnBrk="0" hangingPunct="1">
                        <a:spcAft>
                          <a:spcPts val="0"/>
                        </a:spcAft>
                        <a:tabLst>
                          <a:tab pos="388620" algn="l"/>
                        </a:tabLst>
                      </a:pPr>
                      <a:r>
                        <a:rPr lang="ru-RU" sz="2200" b="1" kern="1200" dirty="0" smtClean="0">
                          <a:solidFill>
                            <a:srgbClr val="000066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300,5</a:t>
                      </a:r>
                      <a:endParaRPr lang="ru-RU" sz="2200" b="1" kern="1200" dirty="0">
                        <a:solidFill>
                          <a:srgbClr val="000066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1316645" rtl="0" eaLnBrk="1" latinLnBrk="0" hangingPunct="1">
                        <a:spcAft>
                          <a:spcPts val="0"/>
                        </a:spcAft>
                        <a:tabLst>
                          <a:tab pos="388620" algn="l"/>
                        </a:tabLst>
                      </a:pPr>
                      <a:r>
                        <a:rPr lang="ru-RU" sz="2200" b="1" kern="1200" dirty="0" smtClean="0">
                          <a:solidFill>
                            <a:srgbClr val="000066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115,4</a:t>
                      </a:r>
                      <a:endParaRPr lang="ru-RU" sz="2200" b="1" kern="1200" dirty="0">
                        <a:solidFill>
                          <a:srgbClr val="000066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4192">
                <a:tc>
                  <a:txBody>
                    <a:bodyPr/>
                    <a:lstStyle/>
                    <a:p>
                      <a:pPr marL="0" algn="l" defTabSz="1316645" rtl="0" eaLnBrk="1" latinLnBrk="0" hangingPunct="1">
                        <a:spcAft>
                          <a:spcPts val="0"/>
                        </a:spcAft>
                        <a:tabLst>
                          <a:tab pos="388620" algn="l"/>
                        </a:tabLst>
                      </a:pPr>
                      <a:r>
                        <a:rPr lang="ru-RU" sz="2200" b="0" kern="1200" dirty="0" smtClean="0">
                          <a:solidFill>
                            <a:srgbClr val="000066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Промышленность</a:t>
                      </a:r>
                      <a:endParaRPr lang="ru-RU" sz="2200" b="0" kern="1200" dirty="0">
                        <a:solidFill>
                          <a:srgbClr val="000066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1316645" rtl="0" eaLnBrk="1" latinLnBrk="0" hangingPunct="1">
                        <a:spcAft>
                          <a:spcPts val="0"/>
                        </a:spcAft>
                        <a:tabLst>
                          <a:tab pos="388620" algn="l"/>
                        </a:tabLst>
                      </a:pPr>
                      <a:r>
                        <a:rPr lang="ru-RU" sz="2200" b="1" kern="1200" dirty="0" smtClean="0">
                          <a:solidFill>
                            <a:srgbClr val="000066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175,7</a:t>
                      </a:r>
                      <a:endParaRPr lang="ru-RU" sz="2200" b="1" kern="1200" dirty="0">
                        <a:solidFill>
                          <a:srgbClr val="000066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1316645" rtl="0" eaLnBrk="1" latinLnBrk="0" hangingPunct="1">
                        <a:spcAft>
                          <a:spcPts val="0"/>
                        </a:spcAft>
                        <a:tabLst>
                          <a:tab pos="388620" algn="l"/>
                        </a:tabLst>
                      </a:pPr>
                      <a:r>
                        <a:rPr lang="ru-RU" sz="2200" b="1" kern="1200" dirty="0" smtClean="0">
                          <a:solidFill>
                            <a:srgbClr val="000066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117,0</a:t>
                      </a:r>
                      <a:endParaRPr lang="ru-RU" sz="2200" b="1" kern="1200" dirty="0">
                        <a:solidFill>
                          <a:srgbClr val="000066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0" y="2297048"/>
            <a:ext cx="136815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rgbClr val="00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</a:t>
            </a:r>
            <a:r>
              <a:rPr lang="ru-RU" sz="2000" b="1" dirty="0" smtClean="0">
                <a:solidFill>
                  <a:srgbClr val="00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лрд. руб.</a:t>
            </a:r>
            <a:endParaRPr lang="ru-RU" sz="2000" b="1" dirty="0">
              <a:solidFill>
                <a:srgbClr val="0000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Дата 5"/>
          <p:cNvSpPr>
            <a:spLocks noGrp="1"/>
          </p:cNvSpPr>
          <p:nvPr>
            <p:ph type="dt" sz="half" idx="10"/>
          </p:nvPr>
        </p:nvSpPr>
        <p:spPr>
          <a:xfrm>
            <a:off x="-16716" y="8689823"/>
            <a:ext cx="2714643" cy="490721"/>
          </a:xfrm>
        </p:spPr>
        <p:txBody>
          <a:bodyPr/>
          <a:lstStyle/>
          <a:p>
            <a:pPr algn="ctr">
              <a:defRPr/>
            </a:pPr>
            <a:r>
              <a:rPr lang="ru-RU" sz="20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05 ноября 2024 года</a:t>
            </a:r>
            <a:endParaRPr lang="ru-RU" sz="2000" b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737482" y="896034"/>
            <a:ext cx="711950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0" hangingPunct="0"/>
            <a:r>
              <a:rPr lang="ru-RU" sz="1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Об </a:t>
            </a:r>
            <a:r>
              <a:rPr lang="ru-RU" sz="1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итогах </a:t>
            </a:r>
            <a:r>
              <a:rPr lang="ru-RU" sz="1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 перспективах социально-экономического развития </a:t>
            </a:r>
          </a:p>
          <a:p>
            <a:pPr eaLnBrk="0" hangingPunct="0"/>
            <a:r>
              <a:rPr lang="ru-RU" sz="1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Каменск-Уральского городского округа</a:t>
            </a:r>
            <a:endParaRPr lang="ru-RU" sz="18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9361042" y="832036"/>
            <a:ext cx="44644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0" hangingPunct="0"/>
            <a:r>
              <a:rPr lang="ru-RU" sz="1800" b="1" dirty="0" smtClean="0">
                <a:solidFill>
                  <a:schemeClr val="accent6"/>
                </a:solidFill>
                <a:latin typeface="Times New Roman" pitchFamily="18" charset="0"/>
                <a:cs typeface="Times New Roman" pitchFamily="18" charset="0"/>
              </a:rPr>
              <a:t>Администрация </a:t>
            </a:r>
          </a:p>
          <a:p>
            <a:pPr eaLnBrk="0" hangingPunct="0"/>
            <a:r>
              <a:rPr lang="ru-RU" sz="1800" b="1" dirty="0" smtClean="0">
                <a:solidFill>
                  <a:schemeClr val="accent6"/>
                </a:solidFill>
                <a:latin typeface="Times New Roman" pitchFamily="18" charset="0"/>
                <a:cs typeface="Times New Roman" pitchFamily="18" charset="0"/>
              </a:rPr>
              <a:t>Каменск-Уральского городского округа</a:t>
            </a:r>
            <a:endParaRPr lang="ru-RU" sz="1800" b="1" dirty="0">
              <a:solidFill>
                <a:schemeClr val="accent6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923432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Прямоугольник 13"/>
          <p:cNvSpPr/>
          <p:nvPr/>
        </p:nvSpPr>
        <p:spPr>
          <a:xfrm>
            <a:off x="0" y="792088"/>
            <a:ext cx="13824014" cy="864096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1" y="1754481"/>
            <a:ext cx="13824014" cy="45719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17" name="Рисунок 1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0041" y="72008"/>
            <a:ext cx="1474359" cy="2225040"/>
          </a:xfrm>
          <a:prstGeom prst="rect">
            <a:avLst/>
          </a:prstGeom>
        </p:spPr>
      </p:pic>
      <p:sp>
        <p:nvSpPr>
          <p:cNvPr id="20" name="Прямоугольник 19"/>
          <p:cNvSpPr/>
          <p:nvPr/>
        </p:nvSpPr>
        <p:spPr>
          <a:xfrm>
            <a:off x="1523" y="8712968"/>
            <a:ext cx="2374742" cy="49148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1" name="Прямоугольник 20"/>
          <p:cNvSpPr/>
          <p:nvPr/>
        </p:nvSpPr>
        <p:spPr>
          <a:xfrm>
            <a:off x="11449273" y="8712968"/>
            <a:ext cx="2374742" cy="49148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3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1556239" y="8689823"/>
            <a:ext cx="2269299" cy="490721"/>
          </a:xfrm>
        </p:spPr>
        <p:txBody>
          <a:bodyPr/>
          <a:lstStyle/>
          <a:p>
            <a:pPr algn="ctr">
              <a:defRPr/>
            </a:pPr>
            <a:fld id="{4CD6D5F8-6CA2-4598-AC77-77A4C56A9608}" type="slidenum">
              <a:rPr lang="ru-RU" sz="2000" b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pPr algn="ctr">
                <a:defRPr/>
              </a:pPr>
              <a:t>3</a:t>
            </a:fld>
            <a:endParaRPr lang="ru-RU" sz="2000" b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 Box 7"/>
          <p:cNvSpPr txBox="1">
            <a:spLocks noChangeArrowheads="1"/>
          </p:cNvSpPr>
          <p:nvPr/>
        </p:nvSpPr>
        <p:spPr bwMode="auto">
          <a:xfrm>
            <a:off x="72008" y="1893868"/>
            <a:ext cx="13693429" cy="5946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31664" tIns="65832" rIns="131664" bIns="65832">
            <a:spAutoFit/>
          </a:bodyPr>
          <a:lstStyle/>
          <a:p>
            <a:pPr algn="ctr"/>
            <a:r>
              <a:rPr lang="ru-RU" sz="3000" b="1" dirty="0" smtClean="0">
                <a:latin typeface="Times New Roman" pitchFamily="18" charset="0"/>
                <a:cs typeface="Times New Roman" pitchFamily="18" charset="0"/>
              </a:rPr>
              <a:t>Прибыль (с учетом убытков) организаций</a:t>
            </a:r>
            <a:endParaRPr lang="ru-RU" sz="30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" name="Объект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73078614"/>
              </p:ext>
            </p:extLst>
          </p:nvPr>
        </p:nvGraphicFramePr>
        <p:xfrm>
          <a:off x="139700" y="2768600"/>
          <a:ext cx="10056813" cy="5651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878" name="Worksheet" r:id="rId6" imgW="7019778" imgH="3352766" progId="Excel.Sheet.8">
                  <p:embed/>
                </p:oleObj>
              </mc:Choice>
              <mc:Fallback>
                <p:oleObj name="Worksheet" r:id="rId6" imgW="7019778" imgH="3352766" progId="Excel.Sheet.8">
                  <p:embed/>
                  <p:pic>
                    <p:nvPicPr>
                      <p:cNvPr id="0" name="Picture 42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9700" y="2768600"/>
                        <a:ext cx="10056813" cy="56515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8424937" y="7548660"/>
            <a:ext cx="15841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00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прогноз</a:t>
            </a:r>
            <a:endParaRPr lang="ru-RU" sz="2000" b="1" dirty="0">
              <a:solidFill>
                <a:srgbClr val="0000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22" name="Таблица 2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14551459"/>
              </p:ext>
            </p:extLst>
          </p:nvPr>
        </p:nvGraphicFramePr>
        <p:xfrm>
          <a:off x="10657186" y="3096344"/>
          <a:ext cx="3108252" cy="1517888"/>
        </p:xfrm>
        <a:graphic>
          <a:graphicData uri="http://schemas.openxmlformats.org/drawingml/2006/table">
            <a:tbl>
              <a:tblPr/>
              <a:tblGrid>
                <a:gridCol w="1512167"/>
                <a:gridCol w="1596085"/>
              </a:tblGrid>
              <a:tr h="1152128">
                <a:tc>
                  <a:txBody>
                    <a:bodyPr/>
                    <a:lstStyle/>
                    <a:p>
                      <a:pPr marL="0" algn="ctr" defTabSz="1316645" rtl="0" eaLnBrk="1" latinLnBrk="0" hangingPunct="1">
                        <a:spcAft>
                          <a:spcPts val="0"/>
                        </a:spcAft>
                        <a:tabLst>
                          <a:tab pos="388620" algn="l"/>
                        </a:tabLst>
                      </a:pPr>
                      <a:r>
                        <a:rPr lang="ru-RU" sz="2200" b="1" kern="1200" dirty="0" smtClean="0">
                          <a:solidFill>
                            <a:srgbClr val="000066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2024 год</a:t>
                      </a:r>
                    </a:p>
                    <a:p>
                      <a:pPr marL="0" algn="ctr" defTabSz="1316645" rtl="0" eaLnBrk="1" latinLnBrk="0" hangingPunct="1">
                        <a:spcAft>
                          <a:spcPts val="0"/>
                        </a:spcAft>
                        <a:tabLst>
                          <a:tab pos="388620" algn="l"/>
                        </a:tabLst>
                      </a:pPr>
                      <a:r>
                        <a:rPr lang="ru-RU" sz="2200" b="1" kern="1200" dirty="0" smtClean="0">
                          <a:solidFill>
                            <a:srgbClr val="000066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8 месяцев</a:t>
                      </a:r>
                      <a:r>
                        <a:rPr lang="ru-RU" sz="2200" b="0" kern="1200" dirty="0" smtClean="0">
                          <a:solidFill>
                            <a:srgbClr val="000066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,</a:t>
                      </a:r>
                    </a:p>
                    <a:p>
                      <a:pPr marL="0" algn="ctr" defTabSz="1316645" rtl="0" eaLnBrk="1" latinLnBrk="0" hangingPunct="1">
                        <a:spcAft>
                          <a:spcPts val="0"/>
                        </a:spcAft>
                        <a:tabLst>
                          <a:tab pos="388620" algn="l"/>
                        </a:tabLst>
                      </a:pPr>
                      <a:r>
                        <a:rPr lang="ru-RU" sz="2200" b="0" kern="1200" dirty="0" smtClean="0">
                          <a:solidFill>
                            <a:srgbClr val="000066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млрд. руб.</a:t>
                      </a:r>
                      <a:endParaRPr lang="ru-RU" sz="2200" b="0" kern="1200" dirty="0">
                        <a:solidFill>
                          <a:srgbClr val="000066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200" b="1" kern="1200" dirty="0" smtClean="0">
                          <a:solidFill>
                            <a:srgbClr val="000066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Темп роста            </a:t>
                      </a:r>
                      <a:r>
                        <a:rPr lang="ru-RU" sz="2200" b="0" kern="1200" dirty="0" smtClean="0">
                          <a:solidFill>
                            <a:srgbClr val="000066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 8 месяцам 2023г., %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4192">
                <a:tc>
                  <a:txBody>
                    <a:bodyPr/>
                    <a:lstStyle/>
                    <a:p>
                      <a:pPr marL="0" algn="ctr" defTabSz="1316645" rtl="0" eaLnBrk="1" latinLnBrk="0" hangingPunct="1">
                        <a:spcAft>
                          <a:spcPts val="0"/>
                        </a:spcAft>
                        <a:tabLst>
                          <a:tab pos="388620" algn="l"/>
                        </a:tabLst>
                      </a:pPr>
                      <a:r>
                        <a:rPr lang="ru-RU" sz="2400" b="1" kern="1200" dirty="0" smtClean="0">
                          <a:solidFill>
                            <a:srgbClr val="000066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13,3</a:t>
                      </a:r>
                      <a:endParaRPr lang="ru-RU" sz="2400" b="1" kern="1200" dirty="0">
                        <a:solidFill>
                          <a:srgbClr val="000066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1316645" rtl="0" eaLnBrk="1" latinLnBrk="0" hangingPunct="1">
                        <a:spcAft>
                          <a:spcPts val="0"/>
                        </a:spcAft>
                        <a:tabLst>
                          <a:tab pos="388620" algn="l"/>
                        </a:tabLst>
                      </a:pPr>
                      <a:r>
                        <a:rPr lang="ru-RU" sz="2400" b="1" kern="1200" dirty="0" smtClean="0">
                          <a:solidFill>
                            <a:srgbClr val="000066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69,4</a:t>
                      </a:r>
                      <a:endParaRPr lang="ru-RU" sz="2400" b="1" kern="1200" dirty="0">
                        <a:solidFill>
                          <a:srgbClr val="000066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9" name="Прямоугольник 18"/>
          <p:cNvSpPr/>
          <p:nvPr/>
        </p:nvSpPr>
        <p:spPr>
          <a:xfrm>
            <a:off x="0" y="2488483"/>
            <a:ext cx="136815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rgbClr val="00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</a:t>
            </a:r>
            <a:r>
              <a:rPr lang="ru-RU" sz="2000" b="1" dirty="0" smtClean="0">
                <a:solidFill>
                  <a:srgbClr val="00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лрд. руб.</a:t>
            </a:r>
            <a:endParaRPr lang="ru-RU" sz="2000" b="1" dirty="0">
              <a:solidFill>
                <a:srgbClr val="0000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Дата 5"/>
          <p:cNvSpPr>
            <a:spLocks noGrp="1"/>
          </p:cNvSpPr>
          <p:nvPr>
            <p:ph type="dt" sz="half" idx="10"/>
          </p:nvPr>
        </p:nvSpPr>
        <p:spPr>
          <a:xfrm>
            <a:off x="-16716" y="8689823"/>
            <a:ext cx="2714643" cy="490721"/>
          </a:xfrm>
        </p:spPr>
        <p:txBody>
          <a:bodyPr/>
          <a:lstStyle/>
          <a:p>
            <a:pPr algn="ctr">
              <a:defRPr/>
            </a:pPr>
            <a:r>
              <a:rPr lang="ru-RU" sz="20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05 ноября 2024 года</a:t>
            </a:r>
            <a:endParaRPr lang="ru-RU" sz="2000" b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737482" y="896034"/>
            <a:ext cx="711950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0" hangingPunct="0"/>
            <a:r>
              <a:rPr lang="ru-RU" sz="1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Об </a:t>
            </a:r>
            <a:r>
              <a:rPr lang="ru-RU" sz="1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итогах </a:t>
            </a:r>
            <a:r>
              <a:rPr lang="ru-RU" sz="1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 перспективах социально-экономического развития </a:t>
            </a:r>
          </a:p>
          <a:p>
            <a:pPr eaLnBrk="0" hangingPunct="0"/>
            <a:r>
              <a:rPr lang="ru-RU" sz="1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Каменск-Уральского городского округа</a:t>
            </a:r>
            <a:endParaRPr lang="ru-RU" sz="18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9361042" y="832036"/>
            <a:ext cx="44644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0" hangingPunct="0"/>
            <a:r>
              <a:rPr lang="ru-RU" sz="1800" b="1" dirty="0" smtClean="0">
                <a:solidFill>
                  <a:schemeClr val="accent6"/>
                </a:solidFill>
                <a:latin typeface="Times New Roman" pitchFamily="18" charset="0"/>
                <a:cs typeface="Times New Roman" pitchFamily="18" charset="0"/>
              </a:rPr>
              <a:t>Администрация </a:t>
            </a:r>
          </a:p>
          <a:p>
            <a:pPr eaLnBrk="0" hangingPunct="0"/>
            <a:r>
              <a:rPr lang="ru-RU" sz="1800" b="1" dirty="0" smtClean="0">
                <a:solidFill>
                  <a:schemeClr val="accent6"/>
                </a:solidFill>
                <a:latin typeface="Times New Roman" pitchFamily="18" charset="0"/>
                <a:cs typeface="Times New Roman" pitchFamily="18" charset="0"/>
              </a:rPr>
              <a:t>Каменск-Уральского городского округа</a:t>
            </a:r>
            <a:endParaRPr lang="ru-RU" sz="1800" b="1" dirty="0">
              <a:solidFill>
                <a:schemeClr val="accent6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923432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Прямоугольник 13"/>
          <p:cNvSpPr/>
          <p:nvPr/>
        </p:nvSpPr>
        <p:spPr>
          <a:xfrm>
            <a:off x="0" y="792088"/>
            <a:ext cx="13824014" cy="864096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1" y="1754481"/>
            <a:ext cx="13824014" cy="45719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17" name="Рисунок 1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0041" y="72008"/>
            <a:ext cx="1474359" cy="2225040"/>
          </a:xfrm>
          <a:prstGeom prst="rect">
            <a:avLst/>
          </a:prstGeom>
        </p:spPr>
      </p:pic>
      <p:sp>
        <p:nvSpPr>
          <p:cNvPr id="20" name="Прямоугольник 19"/>
          <p:cNvSpPr/>
          <p:nvPr/>
        </p:nvSpPr>
        <p:spPr>
          <a:xfrm>
            <a:off x="1523" y="8712968"/>
            <a:ext cx="2374742" cy="49148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1" name="Прямоугольник 20"/>
          <p:cNvSpPr/>
          <p:nvPr/>
        </p:nvSpPr>
        <p:spPr>
          <a:xfrm>
            <a:off x="11449273" y="8712968"/>
            <a:ext cx="2374742" cy="49148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3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1556239" y="8689823"/>
            <a:ext cx="2269299" cy="490721"/>
          </a:xfrm>
        </p:spPr>
        <p:txBody>
          <a:bodyPr/>
          <a:lstStyle/>
          <a:p>
            <a:pPr algn="ctr">
              <a:defRPr/>
            </a:pPr>
            <a:fld id="{4CD6D5F8-6CA2-4598-AC77-77A4C56A9608}" type="slidenum">
              <a:rPr lang="ru-RU" sz="2000" b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pPr algn="ctr">
                <a:defRPr/>
              </a:pPr>
              <a:t>4</a:t>
            </a:fld>
            <a:endParaRPr lang="ru-RU" sz="2000" b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 Box 4"/>
          <p:cNvSpPr txBox="1">
            <a:spLocks noChangeArrowheads="1"/>
          </p:cNvSpPr>
          <p:nvPr/>
        </p:nvSpPr>
        <p:spPr bwMode="auto">
          <a:xfrm>
            <a:off x="16013" y="1872208"/>
            <a:ext cx="13825538" cy="5946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31664" tIns="65832" rIns="131664" bIns="65832">
            <a:spAutoFit/>
          </a:bodyPr>
          <a:lstStyle/>
          <a:p>
            <a:pPr algn="ctr"/>
            <a:r>
              <a:rPr lang="ru-RU" sz="3000" b="1" dirty="0" smtClean="0">
                <a:latin typeface="Times New Roman" pitchFamily="18" charset="0"/>
                <a:cs typeface="Times New Roman" pitchFamily="18" charset="0"/>
              </a:rPr>
              <a:t>Объем инвестиций</a:t>
            </a:r>
            <a:endParaRPr lang="ru-RU" sz="30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2" name="Объект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3765575"/>
              </p:ext>
            </p:extLst>
          </p:nvPr>
        </p:nvGraphicFramePr>
        <p:xfrm>
          <a:off x="292100" y="2286000"/>
          <a:ext cx="10174288" cy="57292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8198" name="Worksheet" r:id="rId6" imgW="6172353" imgH="2886177" progId="Excel.Sheet.8">
                  <p:embed/>
                </p:oleObj>
              </mc:Choice>
              <mc:Fallback>
                <p:oleObj name="Worksheet" r:id="rId6" imgW="6172353" imgH="2886177" progId="Excel.Sheet.8">
                  <p:embed/>
                  <p:pic>
                    <p:nvPicPr>
                      <p:cNvPr id="0" name="Picture 43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2100" y="2286000"/>
                        <a:ext cx="10174288" cy="57292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" name="TextBox 18"/>
          <p:cNvSpPr txBox="1"/>
          <p:nvPr/>
        </p:nvSpPr>
        <p:spPr>
          <a:xfrm>
            <a:off x="8352929" y="7755005"/>
            <a:ext cx="20882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252571"/>
                </a:solidFill>
                <a:latin typeface="Times New Roman" pitchFamily="18" charset="0"/>
                <a:cs typeface="Times New Roman" pitchFamily="18" charset="0"/>
              </a:rPr>
              <a:t>оценка</a:t>
            </a:r>
            <a:endParaRPr lang="ru-RU" sz="2000" b="1" dirty="0">
              <a:solidFill>
                <a:srgbClr val="25257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24" name="Таблица 2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21357712"/>
              </p:ext>
            </p:extLst>
          </p:nvPr>
        </p:nvGraphicFramePr>
        <p:xfrm>
          <a:off x="10513169" y="2808312"/>
          <a:ext cx="3168352" cy="1631424"/>
        </p:xfrm>
        <a:graphic>
          <a:graphicData uri="http://schemas.openxmlformats.org/drawingml/2006/table">
            <a:tbl>
              <a:tblPr/>
              <a:tblGrid>
                <a:gridCol w="1585035"/>
                <a:gridCol w="1583317"/>
              </a:tblGrid>
              <a:tr h="1296144">
                <a:tc>
                  <a:txBody>
                    <a:bodyPr/>
                    <a:lstStyle/>
                    <a:p>
                      <a:pPr marL="0" algn="ctr" defTabSz="1316645" rtl="0" eaLnBrk="1" latinLnBrk="0" hangingPunct="1">
                        <a:spcAft>
                          <a:spcPts val="0"/>
                        </a:spcAft>
                        <a:tabLst>
                          <a:tab pos="388620" algn="l"/>
                        </a:tabLst>
                      </a:pPr>
                      <a:r>
                        <a:rPr lang="ru-RU" sz="2200" b="1" kern="1200" dirty="0" smtClean="0">
                          <a:solidFill>
                            <a:srgbClr val="000066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2024 год</a:t>
                      </a:r>
                    </a:p>
                    <a:p>
                      <a:pPr marL="0" algn="ctr" defTabSz="1316645" rtl="0" eaLnBrk="1" latinLnBrk="0" hangingPunct="1">
                        <a:spcAft>
                          <a:spcPts val="0"/>
                        </a:spcAft>
                        <a:tabLst>
                          <a:tab pos="388620" algn="l"/>
                        </a:tabLst>
                      </a:pPr>
                      <a:r>
                        <a:rPr lang="ru-RU" sz="2200" b="1" kern="1200" dirty="0" smtClean="0">
                          <a:solidFill>
                            <a:srgbClr val="000066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 месяцев</a:t>
                      </a:r>
                      <a:r>
                        <a:rPr lang="ru-RU" sz="2200" b="0" kern="1200" dirty="0" smtClean="0">
                          <a:solidFill>
                            <a:srgbClr val="000066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,</a:t>
                      </a:r>
                    </a:p>
                    <a:p>
                      <a:pPr marL="0" algn="ctr" defTabSz="1316645" rtl="0" eaLnBrk="1" latinLnBrk="0" hangingPunct="1">
                        <a:spcAft>
                          <a:spcPts val="0"/>
                        </a:spcAft>
                        <a:tabLst>
                          <a:tab pos="388620" algn="l"/>
                        </a:tabLst>
                      </a:pPr>
                      <a:r>
                        <a:rPr lang="ru-RU" sz="2200" b="0" kern="1200" dirty="0" smtClean="0">
                          <a:solidFill>
                            <a:srgbClr val="000066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млрд. руб.</a:t>
                      </a:r>
                      <a:endParaRPr lang="ru-RU" sz="2200" b="0" kern="1200" dirty="0">
                        <a:solidFill>
                          <a:srgbClr val="000066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200" b="1" kern="1200" dirty="0" smtClean="0">
                          <a:solidFill>
                            <a:srgbClr val="000066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Темп роста </a:t>
                      </a:r>
                    </a:p>
                    <a:p>
                      <a:pPr marL="0" marR="0" indent="0" algn="ctr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200" b="0" kern="1200" dirty="0" smtClean="0">
                          <a:solidFill>
                            <a:srgbClr val="000066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 6 месяцам</a:t>
                      </a:r>
                    </a:p>
                    <a:p>
                      <a:pPr marL="0" marR="0" indent="0" algn="ctr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200" b="0" kern="1200" dirty="0" smtClean="0">
                          <a:solidFill>
                            <a:srgbClr val="000066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2023г., %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4192">
                <a:tc>
                  <a:txBody>
                    <a:bodyPr/>
                    <a:lstStyle/>
                    <a:p>
                      <a:pPr marL="0" algn="ctr" defTabSz="1316645" rtl="0" eaLnBrk="1" latinLnBrk="0" hangingPunct="1">
                        <a:spcAft>
                          <a:spcPts val="0"/>
                        </a:spcAft>
                        <a:tabLst>
                          <a:tab pos="388620" algn="l"/>
                        </a:tabLst>
                      </a:pPr>
                      <a:r>
                        <a:rPr lang="ru-RU" sz="2200" b="1" kern="1200" dirty="0" smtClean="0">
                          <a:solidFill>
                            <a:srgbClr val="000066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7,61</a:t>
                      </a:r>
                      <a:endParaRPr lang="ru-RU" sz="2200" b="1" kern="1200" dirty="0">
                        <a:solidFill>
                          <a:srgbClr val="000066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1316645" rtl="0" eaLnBrk="1" latinLnBrk="0" hangingPunct="1">
                        <a:spcAft>
                          <a:spcPts val="0"/>
                        </a:spcAft>
                        <a:tabLst>
                          <a:tab pos="388620" algn="l"/>
                        </a:tabLst>
                      </a:pPr>
                      <a:r>
                        <a:rPr lang="ru-RU" sz="2200" b="1" kern="1200" dirty="0" smtClean="0">
                          <a:solidFill>
                            <a:srgbClr val="000066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147,7</a:t>
                      </a:r>
                      <a:endParaRPr lang="ru-RU" sz="2200" b="1" kern="1200" dirty="0">
                        <a:solidFill>
                          <a:srgbClr val="000066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5" name="Прямоугольник 14"/>
          <p:cNvSpPr/>
          <p:nvPr/>
        </p:nvSpPr>
        <p:spPr>
          <a:xfrm>
            <a:off x="144017" y="2266768"/>
            <a:ext cx="136815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rgbClr val="00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</a:t>
            </a:r>
            <a:r>
              <a:rPr lang="ru-RU" sz="2000" b="1" dirty="0" smtClean="0">
                <a:solidFill>
                  <a:srgbClr val="00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лрд. руб.</a:t>
            </a:r>
            <a:endParaRPr lang="ru-RU" sz="2000" b="1" dirty="0">
              <a:solidFill>
                <a:srgbClr val="0000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Дата 5"/>
          <p:cNvSpPr>
            <a:spLocks noGrp="1"/>
          </p:cNvSpPr>
          <p:nvPr>
            <p:ph type="dt" sz="half" idx="10"/>
          </p:nvPr>
        </p:nvSpPr>
        <p:spPr>
          <a:xfrm>
            <a:off x="-16716" y="8689823"/>
            <a:ext cx="2714643" cy="490721"/>
          </a:xfrm>
        </p:spPr>
        <p:txBody>
          <a:bodyPr/>
          <a:lstStyle/>
          <a:p>
            <a:pPr algn="ctr">
              <a:defRPr/>
            </a:pPr>
            <a:r>
              <a:rPr lang="ru-RU" sz="20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05 ноября 2024 года</a:t>
            </a:r>
            <a:endParaRPr lang="ru-RU" sz="2000" b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737482" y="896034"/>
            <a:ext cx="711950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0" hangingPunct="0"/>
            <a:r>
              <a:rPr lang="ru-RU" sz="1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Об </a:t>
            </a:r>
            <a:r>
              <a:rPr lang="ru-RU" sz="1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итогах </a:t>
            </a:r>
            <a:r>
              <a:rPr lang="ru-RU" sz="1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 перспективах социально-экономического развития </a:t>
            </a:r>
          </a:p>
          <a:p>
            <a:pPr eaLnBrk="0" hangingPunct="0"/>
            <a:r>
              <a:rPr lang="ru-RU" sz="1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Каменск-Уральского городского округа</a:t>
            </a:r>
            <a:endParaRPr lang="ru-RU" sz="18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9361042" y="832036"/>
            <a:ext cx="44644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0" hangingPunct="0"/>
            <a:r>
              <a:rPr lang="ru-RU" sz="1800" b="1" dirty="0" smtClean="0">
                <a:solidFill>
                  <a:schemeClr val="accent6"/>
                </a:solidFill>
                <a:latin typeface="Times New Roman" pitchFamily="18" charset="0"/>
                <a:cs typeface="Times New Roman" pitchFamily="18" charset="0"/>
              </a:rPr>
              <a:t>Администрация </a:t>
            </a:r>
          </a:p>
          <a:p>
            <a:pPr eaLnBrk="0" hangingPunct="0"/>
            <a:r>
              <a:rPr lang="ru-RU" sz="1800" b="1" dirty="0" smtClean="0">
                <a:solidFill>
                  <a:schemeClr val="accent6"/>
                </a:solidFill>
                <a:latin typeface="Times New Roman" pitchFamily="18" charset="0"/>
                <a:cs typeface="Times New Roman" pitchFamily="18" charset="0"/>
              </a:rPr>
              <a:t>Каменск-Уральского городского округа</a:t>
            </a:r>
            <a:endParaRPr lang="ru-RU" sz="1800" b="1" dirty="0">
              <a:solidFill>
                <a:schemeClr val="accent6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923432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Прямоугольник 25"/>
          <p:cNvSpPr/>
          <p:nvPr/>
        </p:nvSpPr>
        <p:spPr>
          <a:xfrm>
            <a:off x="0" y="792088"/>
            <a:ext cx="13824014" cy="864096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7" name="Прямоугольник 26"/>
          <p:cNvSpPr/>
          <p:nvPr/>
        </p:nvSpPr>
        <p:spPr>
          <a:xfrm>
            <a:off x="1" y="1754481"/>
            <a:ext cx="13824014" cy="45719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28" name="Рисунок 2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0041" y="72008"/>
            <a:ext cx="1474359" cy="2225040"/>
          </a:xfrm>
          <a:prstGeom prst="rect">
            <a:avLst/>
          </a:prstGeom>
        </p:spPr>
      </p:pic>
      <p:sp>
        <p:nvSpPr>
          <p:cNvPr id="31" name="Прямоугольник 30"/>
          <p:cNvSpPr/>
          <p:nvPr/>
        </p:nvSpPr>
        <p:spPr>
          <a:xfrm>
            <a:off x="1523" y="8712968"/>
            <a:ext cx="2374742" cy="49148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2" name="Прямоугольник 31"/>
          <p:cNvSpPr/>
          <p:nvPr/>
        </p:nvSpPr>
        <p:spPr>
          <a:xfrm>
            <a:off x="11449273" y="8712968"/>
            <a:ext cx="2374742" cy="49148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4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1556239" y="8689823"/>
            <a:ext cx="2269299" cy="490721"/>
          </a:xfrm>
        </p:spPr>
        <p:txBody>
          <a:bodyPr/>
          <a:lstStyle/>
          <a:p>
            <a:pPr algn="ctr">
              <a:defRPr/>
            </a:pPr>
            <a:fld id="{4CD6D5F8-6CA2-4598-AC77-77A4C56A9608}" type="slidenum">
              <a:rPr lang="ru-RU" sz="2000" b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pPr algn="ctr">
                <a:defRPr/>
              </a:pPr>
              <a:t>5</a:t>
            </a:fld>
            <a:endParaRPr lang="ru-RU" sz="2000" b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 Box 6"/>
          <p:cNvSpPr txBox="1">
            <a:spLocks noChangeArrowheads="1"/>
          </p:cNvSpPr>
          <p:nvPr/>
        </p:nvSpPr>
        <p:spPr bwMode="auto">
          <a:xfrm>
            <a:off x="1" y="1800200"/>
            <a:ext cx="13825538" cy="5946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31664" tIns="65832" rIns="131664" bIns="65832">
            <a:spAutoFit/>
          </a:bodyPr>
          <a:lstStyle/>
          <a:p>
            <a:pPr algn="ctr">
              <a:spcAft>
                <a:spcPts val="2592"/>
              </a:spcAft>
              <a:defRPr/>
            </a:pPr>
            <a:r>
              <a:rPr lang="ru-RU" sz="3000" b="1" dirty="0" smtClean="0">
                <a:latin typeface="Times New Roman" pitchFamily="18" charset="0"/>
                <a:cs typeface="Times New Roman" pitchFamily="18" charset="0"/>
              </a:rPr>
              <a:t>Строительство жилья</a:t>
            </a:r>
          </a:p>
        </p:txBody>
      </p:sp>
      <p:sp>
        <p:nvSpPr>
          <p:cNvPr id="24" name="Text Box 6"/>
          <p:cNvSpPr txBox="1">
            <a:spLocks noChangeArrowheads="1"/>
          </p:cNvSpPr>
          <p:nvPr/>
        </p:nvSpPr>
        <p:spPr bwMode="auto">
          <a:xfrm>
            <a:off x="7560839" y="2097507"/>
            <a:ext cx="6120682" cy="3456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31664" tIns="65832" rIns="131664" bIns="65832">
            <a:spAutoFit/>
          </a:bodyPr>
          <a:lstStyle/>
          <a:p>
            <a:pPr algn="ctr">
              <a:defRPr/>
            </a:pPr>
            <a:r>
              <a:rPr lang="ru-RU" sz="24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Введены</a:t>
            </a:r>
          </a:p>
          <a:p>
            <a:pPr>
              <a:defRPr/>
            </a:pPr>
            <a:r>
              <a:rPr lang="ru-RU" sz="2400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r>
              <a:rPr lang="x-none" sz="240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x-none" sz="240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дома по ул. Кутузова, 16</a:t>
            </a:r>
            <a:r>
              <a:rPr lang="ru-RU" sz="2400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/</a:t>
            </a:r>
            <a:r>
              <a:rPr lang="x-none" sz="240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1, 2, 3</a:t>
            </a:r>
            <a:r>
              <a:rPr lang="ru-RU" sz="2400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 (10 этажей)</a:t>
            </a:r>
            <a:r>
              <a:rPr lang="x-none" sz="240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 дом по ул. Каменская, 94А </a:t>
            </a:r>
            <a:r>
              <a:rPr lang="ru-RU" sz="2400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(10 этажей)</a:t>
            </a:r>
          </a:p>
          <a:p>
            <a:pPr>
              <a:defRPr/>
            </a:pPr>
            <a:r>
              <a:rPr lang="ru-RU" sz="2400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д</a:t>
            </a:r>
            <a:r>
              <a:rPr lang="x-none" sz="240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ом по ул. Олега Кошевого, 5А</a:t>
            </a:r>
            <a:r>
              <a:rPr lang="ru-RU" sz="2400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 (8 этажей)</a:t>
            </a:r>
          </a:p>
          <a:p>
            <a:pPr>
              <a:defRPr/>
            </a:pPr>
            <a:r>
              <a:rPr lang="x-none" sz="240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дом по ул. Мира</a:t>
            </a:r>
            <a:r>
              <a:rPr lang="ru-RU" sz="2400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 (6 этажей)</a:t>
            </a:r>
          </a:p>
          <a:p>
            <a:pPr algn="ctr">
              <a:defRPr/>
            </a:pPr>
            <a:r>
              <a:rPr lang="x-none" sz="240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Строятся </a:t>
            </a:r>
          </a:p>
          <a:p>
            <a:pPr>
              <a:defRPr/>
            </a:pPr>
            <a:r>
              <a:rPr lang="ru-RU" sz="2400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5</a:t>
            </a:r>
            <a:r>
              <a:rPr lang="x-none" sz="240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x-none" sz="240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многоквартирных </a:t>
            </a:r>
            <a:r>
              <a:rPr lang="x-none" sz="240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домов</a:t>
            </a:r>
            <a:endParaRPr lang="ru-RU" sz="2400" dirty="0" smtClean="0">
              <a:solidFill>
                <a:srgbClr val="000066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r>
              <a:rPr lang="x-none" sz="240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7 </a:t>
            </a:r>
            <a:r>
              <a:rPr lang="x-none" sz="240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блокированных домов малоэтажного </a:t>
            </a:r>
            <a:r>
              <a:rPr lang="x-none" sz="240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строительства </a:t>
            </a:r>
            <a:endParaRPr lang="ru-RU" sz="2400" dirty="0">
              <a:solidFill>
                <a:srgbClr val="00006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6" name="Таблица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37294792"/>
              </p:ext>
            </p:extLst>
          </p:nvPr>
        </p:nvGraphicFramePr>
        <p:xfrm>
          <a:off x="432049" y="2448272"/>
          <a:ext cx="7128792" cy="2975208"/>
        </p:xfrm>
        <a:graphic>
          <a:graphicData uri="http://schemas.openxmlformats.org/drawingml/2006/table">
            <a:tbl>
              <a:tblPr/>
              <a:tblGrid>
                <a:gridCol w="1802674"/>
                <a:gridCol w="1512168"/>
                <a:gridCol w="2229774"/>
                <a:gridCol w="1584176"/>
              </a:tblGrid>
              <a:tr h="1512168">
                <a:tc>
                  <a:txBody>
                    <a:bodyPr/>
                    <a:lstStyle/>
                    <a:p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kern="12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План</a:t>
                      </a:r>
                      <a:r>
                        <a:rPr lang="ru-RU" sz="24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</a:p>
                    <a:p>
                      <a:pPr algn="ctr"/>
                      <a:r>
                        <a:rPr lang="ru-RU" sz="2400" b="1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2024 года,</a:t>
                      </a:r>
                    </a:p>
                    <a:p>
                      <a:pPr algn="ctr"/>
                      <a:r>
                        <a:rPr lang="ru-RU" sz="2400" b="0" kern="1200" dirty="0" smtClean="0">
                          <a:solidFill>
                            <a:srgbClr val="000066"/>
                          </a:solidFill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тыс. м</a:t>
                      </a:r>
                      <a:r>
                        <a:rPr lang="ru-RU" sz="2400" b="0" kern="1200" baseline="30000" dirty="0" smtClean="0">
                          <a:solidFill>
                            <a:srgbClr val="000066"/>
                          </a:solidFill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ru-RU" sz="2400" b="1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ru-RU" sz="2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1316645" rtl="0" eaLnBrk="1" latinLnBrk="0" hangingPunct="1">
                        <a:spcAft>
                          <a:spcPts val="0"/>
                        </a:spcAft>
                        <a:tabLst>
                          <a:tab pos="388620" algn="l"/>
                        </a:tabLst>
                      </a:pPr>
                      <a:r>
                        <a:rPr lang="ru-RU" sz="2400" b="1" kern="1200" dirty="0" smtClean="0">
                          <a:solidFill>
                            <a:srgbClr val="000066"/>
                          </a:solidFill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Введено</a:t>
                      </a:r>
                    </a:p>
                    <a:p>
                      <a:pPr marL="0" marR="0" indent="0" algn="ctr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388620" algn="l"/>
                        </a:tabLst>
                        <a:defRPr/>
                      </a:pPr>
                      <a:r>
                        <a:rPr lang="ru-RU" sz="2400" b="1" kern="1200" dirty="0" smtClean="0">
                          <a:solidFill>
                            <a:srgbClr val="000066"/>
                          </a:solidFill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за 9 месяцев </a:t>
                      </a:r>
                    </a:p>
                    <a:p>
                      <a:pPr marL="0" marR="0" indent="0" algn="ctr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388620" algn="l"/>
                        </a:tabLst>
                        <a:defRPr/>
                      </a:pPr>
                      <a:r>
                        <a:rPr lang="ru-RU" sz="2400" b="1" kern="1200" dirty="0" smtClean="0">
                          <a:solidFill>
                            <a:srgbClr val="000066"/>
                          </a:solidFill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2024 года,</a:t>
                      </a:r>
                      <a:r>
                        <a:rPr lang="ru-RU" sz="2400" b="0" kern="1200" dirty="0" smtClean="0">
                          <a:solidFill>
                            <a:srgbClr val="000066"/>
                          </a:solidFill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 </a:t>
                      </a:r>
                    </a:p>
                    <a:p>
                      <a:pPr marL="0" marR="0" indent="0" algn="ctr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388620" algn="l"/>
                        </a:tabLst>
                        <a:defRPr/>
                      </a:pPr>
                      <a:r>
                        <a:rPr lang="ru-RU" sz="2400" b="0" kern="1200" dirty="0" smtClean="0">
                          <a:solidFill>
                            <a:srgbClr val="000066"/>
                          </a:solidFill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тыс. м</a:t>
                      </a:r>
                      <a:r>
                        <a:rPr lang="ru-RU" sz="2400" b="0" kern="1200" baseline="30000" dirty="0" smtClean="0">
                          <a:solidFill>
                            <a:srgbClr val="000066"/>
                          </a:solidFill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ru-RU" sz="2400" b="1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ru-RU" sz="2400" b="0" kern="1200" dirty="0">
                        <a:solidFill>
                          <a:srgbClr val="000066"/>
                        </a:solidFill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1316645" rtl="0" eaLnBrk="1" latinLnBrk="0" hangingPunct="1"/>
                      <a:r>
                        <a:rPr lang="ru-RU" sz="2400" b="1" kern="12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План </a:t>
                      </a:r>
                    </a:p>
                    <a:p>
                      <a:pPr marL="0" marR="0" indent="0" algn="ctr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1" kern="12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2025 года, </a:t>
                      </a:r>
                      <a:r>
                        <a:rPr lang="ru-RU" sz="2400" b="0" kern="12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тыс. м</a:t>
                      </a:r>
                      <a:r>
                        <a:rPr lang="ru-RU" sz="2400" b="0" kern="1200" baseline="300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</a:t>
                      </a:r>
                      <a:r>
                        <a:rPr lang="ru-RU" sz="2400" b="0" kern="12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</a:p>
                    <a:p>
                      <a:pPr algn="ctr"/>
                      <a:endParaRPr lang="ru-RU" sz="2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4192">
                <a:tc>
                  <a:txBody>
                    <a:bodyPr/>
                    <a:lstStyle/>
                    <a:p>
                      <a:pPr marL="0" algn="l" defTabSz="1316645" rtl="0" eaLnBrk="1" latinLnBrk="0" hangingPunct="1">
                        <a:spcAft>
                          <a:spcPts val="0"/>
                        </a:spcAft>
                        <a:tabLst>
                          <a:tab pos="388620" algn="l"/>
                        </a:tabLst>
                      </a:pPr>
                      <a:r>
                        <a:rPr lang="ru-RU" sz="2400" b="0" kern="1200" dirty="0" smtClean="0">
                          <a:solidFill>
                            <a:srgbClr val="000066"/>
                          </a:solidFill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Ввод жилья, </a:t>
                      </a:r>
                    </a:p>
                    <a:p>
                      <a:pPr marL="0" algn="l" defTabSz="1316645" rtl="0" eaLnBrk="1" latinLnBrk="0" hangingPunct="1">
                        <a:spcAft>
                          <a:spcPts val="0"/>
                        </a:spcAft>
                        <a:tabLst>
                          <a:tab pos="388620" algn="l"/>
                        </a:tabLst>
                      </a:pPr>
                      <a:r>
                        <a:rPr lang="ru-RU" sz="24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 т. ч. </a:t>
                      </a:r>
                      <a:endParaRPr lang="ru-RU" sz="2400" b="0" kern="1200" baseline="30000" dirty="0">
                        <a:solidFill>
                          <a:srgbClr val="000066"/>
                        </a:solidFill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36,25</a:t>
                      </a:r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1316645" rtl="0" eaLnBrk="1" latinLnBrk="0" hangingPunct="1">
                        <a:spcAft>
                          <a:spcPts val="0"/>
                        </a:spcAft>
                        <a:tabLst>
                          <a:tab pos="388620" algn="l"/>
                        </a:tabLst>
                      </a:pPr>
                      <a:r>
                        <a:rPr lang="ru-RU" sz="2400" b="1" kern="1200" dirty="0" smtClean="0">
                          <a:solidFill>
                            <a:srgbClr val="000066"/>
                          </a:solidFill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47,1</a:t>
                      </a:r>
                      <a:endParaRPr lang="ru-RU" sz="2400" b="1" kern="1200" dirty="0">
                        <a:solidFill>
                          <a:srgbClr val="000066"/>
                        </a:solidFill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31,0</a:t>
                      </a:r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4192">
                <a:tc>
                  <a:txBody>
                    <a:bodyPr/>
                    <a:lstStyle/>
                    <a:p>
                      <a:pPr marL="0" algn="l" defTabSz="1316645" rtl="0" eaLnBrk="1" latinLnBrk="0" hangingPunct="1">
                        <a:spcAft>
                          <a:spcPts val="0"/>
                        </a:spcAft>
                        <a:tabLst>
                          <a:tab pos="388620" algn="l"/>
                        </a:tabLst>
                      </a:pPr>
                      <a:r>
                        <a:rPr lang="ru-RU" sz="2400" b="1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МКД </a:t>
                      </a:r>
                      <a:endParaRPr lang="ru-RU" sz="2400" b="0" kern="1200" baseline="30000" dirty="0">
                        <a:solidFill>
                          <a:srgbClr val="000066"/>
                        </a:solidFill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1316645" rtl="0" eaLnBrk="1" latinLnBrk="0" hangingPunct="1">
                        <a:spcAft>
                          <a:spcPts val="0"/>
                        </a:spcAft>
                        <a:tabLst>
                          <a:tab pos="388620" algn="l"/>
                        </a:tabLst>
                      </a:pPr>
                      <a:r>
                        <a:rPr lang="ru-RU" sz="2400" b="1" kern="1200" dirty="0" smtClean="0">
                          <a:solidFill>
                            <a:srgbClr val="000066"/>
                          </a:solidFill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32,2</a:t>
                      </a:r>
                      <a:r>
                        <a:rPr lang="ru-RU" sz="2400" b="0" kern="1200" dirty="0" smtClean="0">
                          <a:solidFill>
                            <a:srgbClr val="000066"/>
                          </a:solidFill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  (6 домов)</a:t>
                      </a:r>
                      <a:endParaRPr lang="ru-RU" sz="2400" b="0" kern="1200" dirty="0">
                        <a:solidFill>
                          <a:srgbClr val="000066"/>
                        </a:solidFill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4192">
                <a:tc>
                  <a:txBody>
                    <a:bodyPr/>
                    <a:lstStyle/>
                    <a:p>
                      <a:pPr marL="0" algn="l" defTabSz="1316645" rtl="0" eaLnBrk="1" latinLnBrk="0" hangingPunct="1">
                        <a:spcAft>
                          <a:spcPts val="0"/>
                        </a:spcAft>
                        <a:tabLst>
                          <a:tab pos="388620" algn="l"/>
                        </a:tabLst>
                      </a:pPr>
                      <a:r>
                        <a:rPr lang="ru-RU" sz="2400" b="1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ИЖС</a:t>
                      </a:r>
                      <a:endParaRPr lang="ru-RU" sz="2400" b="0" kern="1200" baseline="30000" dirty="0">
                        <a:solidFill>
                          <a:srgbClr val="000066"/>
                        </a:solidFill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1316645" rtl="0" eaLnBrk="1" latinLnBrk="0" hangingPunct="1">
                        <a:spcAft>
                          <a:spcPts val="0"/>
                        </a:spcAft>
                        <a:tabLst>
                          <a:tab pos="388620" algn="l"/>
                        </a:tabLst>
                      </a:pPr>
                      <a:r>
                        <a:rPr lang="ru-RU" sz="2400" b="1" kern="1200" dirty="0" smtClean="0">
                          <a:solidFill>
                            <a:srgbClr val="000066"/>
                          </a:solidFill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14,9 </a:t>
                      </a:r>
                      <a:r>
                        <a:rPr lang="ru-RU" sz="2400" b="0" kern="1200" dirty="0" smtClean="0">
                          <a:solidFill>
                            <a:srgbClr val="000066"/>
                          </a:solidFill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 (90 домов)</a:t>
                      </a:r>
                      <a:endParaRPr lang="ru-RU" sz="2400" b="0" kern="1200" dirty="0">
                        <a:solidFill>
                          <a:srgbClr val="000066"/>
                        </a:solidFill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0" name="Text Box 6"/>
          <p:cNvSpPr txBox="1">
            <a:spLocks noChangeArrowheads="1"/>
          </p:cNvSpPr>
          <p:nvPr/>
        </p:nvSpPr>
        <p:spPr bwMode="auto">
          <a:xfrm>
            <a:off x="504057" y="8200234"/>
            <a:ext cx="3888432" cy="4407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31664" tIns="65832" rIns="131664" bIns="65832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ул</a:t>
            </a:r>
            <a:r>
              <a:rPr lang="ru-RU" sz="2000" b="1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Кутузова, 16</a:t>
            </a:r>
            <a:endParaRPr lang="ru-RU" sz="2000" b="1" dirty="0">
              <a:solidFill>
                <a:srgbClr val="00006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5" name="Дата 5"/>
          <p:cNvSpPr>
            <a:spLocks noGrp="1"/>
          </p:cNvSpPr>
          <p:nvPr>
            <p:ph type="dt" sz="half" idx="10"/>
          </p:nvPr>
        </p:nvSpPr>
        <p:spPr>
          <a:xfrm>
            <a:off x="-16716" y="8689823"/>
            <a:ext cx="2714643" cy="490721"/>
          </a:xfrm>
        </p:spPr>
        <p:txBody>
          <a:bodyPr/>
          <a:lstStyle/>
          <a:p>
            <a:pPr algn="ctr">
              <a:defRPr/>
            </a:pPr>
            <a:r>
              <a:rPr lang="ru-RU" sz="20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05 ноября 2024 года</a:t>
            </a:r>
            <a:endParaRPr lang="ru-RU" sz="2000" b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1737482" y="896034"/>
            <a:ext cx="711950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0" hangingPunct="0"/>
            <a:r>
              <a:rPr lang="ru-RU" sz="1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Об </a:t>
            </a:r>
            <a:r>
              <a:rPr lang="ru-RU" sz="1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итогах </a:t>
            </a:r>
            <a:r>
              <a:rPr lang="ru-RU" sz="1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 перспективах социально-экономического развития </a:t>
            </a:r>
          </a:p>
          <a:p>
            <a:pPr eaLnBrk="0" hangingPunct="0"/>
            <a:r>
              <a:rPr lang="ru-RU" sz="1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Каменск-Уральского городского округа</a:t>
            </a:r>
            <a:endParaRPr lang="ru-RU" sz="18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9361042" y="832036"/>
            <a:ext cx="44644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0" hangingPunct="0"/>
            <a:r>
              <a:rPr lang="ru-RU" sz="1800" b="1" dirty="0" smtClean="0">
                <a:solidFill>
                  <a:schemeClr val="accent6"/>
                </a:solidFill>
                <a:latin typeface="Times New Roman" pitchFamily="18" charset="0"/>
                <a:cs typeface="Times New Roman" pitchFamily="18" charset="0"/>
              </a:rPr>
              <a:t>Администрация </a:t>
            </a:r>
          </a:p>
          <a:p>
            <a:pPr eaLnBrk="0" hangingPunct="0"/>
            <a:r>
              <a:rPr lang="ru-RU" sz="1800" b="1" dirty="0" smtClean="0">
                <a:solidFill>
                  <a:schemeClr val="accent6"/>
                </a:solidFill>
                <a:latin typeface="Times New Roman" pitchFamily="18" charset="0"/>
                <a:cs typeface="Times New Roman" pitchFamily="18" charset="0"/>
              </a:rPr>
              <a:t>Каменск-Уральского городского округа</a:t>
            </a:r>
            <a:endParaRPr lang="ru-RU" sz="1800" b="1" dirty="0">
              <a:solidFill>
                <a:schemeClr val="accent6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63522" name="AutoShape 2" descr="10-этажный дом, ул.Кутузова, дом 16 корпус 3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63524" name="AutoShape 4" descr="10-этажный дом, ул.Кутузова, дом 16 корпус 3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63525" name="Picture 5"/>
          <p:cNvPicPr>
            <a:picLocks noChangeAspect="1" noChangeArrowheads="1"/>
          </p:cNvPicPr>
          <p:nvPr/>
        </p:nvPicPr>
        <p:blipFill>
          <a:blip r:embed="rId4" cstate="print"/>
          <a:srcRect l="9056" t="27300" r="38970" b="12501"/>
          <a:stretch>
            <a:fillRect/>
          </a:stretch>
        </p:blipFill>
        <p:spPr bwMode="auto">
          <a:xfrm>
            <a:off x="504057" y="5544616"/>
            <a:ext cx="4199909" cy="2736304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</p:pic>
      <p:pic>
        <p:nvPicPr>
          <p:cNvPr id="363526" name="Picture 6"/>
          <p:cNvPicPr>
            <a:picLocks noChangeAspect="1" noChangeArrowheads="1"/>
          </p:cNvPicPr>
          <p:nvPr/>
        </p:nvPicPr>
        <p:blipFill>
          <a:blip r:embed="rId5" cstate="print"/>
          <a:srcRect l="14962" t="46199" r="47238" b="13901"/>
          <a:stretch>
            <a:fillRect/>
          </a:stretch>
        </p:blipFill>
        <p:spPr bwMode="auto">
          <a:xfrm>
            <a:off x="4968553" y="5544616"/>
            <a:ext cx="4635041" cy="2736304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</p:pic>
      <p:sp>
        <p:nvSpPr>
          <p:cNvPr id="21" name="Text Box 6"/>
          <p:cNvSpPr txBox="1">
            <a:spLocks noChangeArrowheads="1"/>
          </p:cNvSpPr>
          <p:nvPr/>
        </p:nvSpPr>
        <p:spPr bwMode="auto">
          <a:xfrm>
            <a:off x="4968553" y="8208912"/>
            <a:ext cx="4608512" cy="4407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31664" tIns="65832" rIns="131664" bIns="65832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ул</a:t>
            </a:r>
            <a:r>
              <a:rPr lang="ru-RU" sz="2000" b="1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Каменская, 94</a:t>
            </a:r>
            <a:endParaRPr lang="ru-RU" sz="2000" b="1" dirty="0">
              <a:solidFill>
                <a:srgbClr val="00006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63527" name="Picture 7"/>
          <p:cNvPicPr>
            <a:picLocks noChangeAspect="1" noChangeArrowheads="1"/>
          </p:cNvPicPr>
          <p:nvPr/>
        </p:nvPicPr>
        <p:blipFill>
          <a:blip r:embed="rId6" cstate="print"/>
          <a:srcRect l="14952" t="27600" r="40161" b="10801"/>
          <a:stretch>
            <a:fillRect/>
          </a:stretch>
        </p:blipFill>
        <p:spPr bwMode="auto">
          <a:xfrm>
            <a:off x="9865097" y="5544616"/>
            <a:ext cx="3595490" cy="2736304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</p:pic>
      <p:sp>
        <p:nvSpPr>
          <p:cNvPr id="23" name="Text Box 6"/>
          <p:cNvSpPr txBox="1">
            <a:spLocks noChangeArrowheads="1"/>
          </p:cNvSpPr>
          <p:nvPr/>
        </p:nvSpPr>
        <p:spPr bwMode="auto">
          <a:xfrm>
            <a:off x="9865096" y="8208912"/>
            <a:ext cx="3600401" cy="4407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31664" tIns="65832" rIns="131664" bIns="65832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ул</a:t>
            </a:r>
            <a:r>
              <a:rPr lang="ru-RU" sz="2000" b="1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Олега Кошевого, 5А</a:t>
            </a:r>
            <a:endParaRPr lang="ru-RU" sz="2000" b="1" dirty="0">
              <a:solidFill>
                <a:srgbClr val="000066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923432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Прямоугольник 18"/>
          <p:cNvSpPr/>
          <p:nvPr/>
        </p:nvSpPr>
        <p:spPr>
          <a:xfrm>
            <a:off x="0" y="792088"/>
            <a:ext cx="13824014" cy="864096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0" name="Прямоугольник 19"/>
          <p:cNvSpPr/>
          <p:nvPr/>
        </p:nvSpPr>
        <p:spPr>
          <a:xfrm>
            <a:off x="1" y="1754481"/>
            <a:ext cx="13824014" cy="45719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21" name="Рисунок 2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0041" y="72008"/>
            <a:ext cx="1474359" cy="2225040"/>
          </a:xfrm>
          <a:prstGeom prst="rect">
            <a:avLst/>
          </a:prstGeom>
        </p:spPr>
      </p:pic>
      <p:sp>
        <p:nvSpPr>
          <p:cNvPr id="24" name="Прямоугольник 23"/>
          <p:cNvSpPr/>
          <p:nvPr/>
        </p:nvSpPr>
        <p:spPr>
          <a:xfrm>
            <a:off x="1523" y="8712968"/>
            <a:ext cx="2374742" cy="49148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5" name="Прямоугольник 24"/>
          <p:cNvSpPr/>
          <p:nvPr/>
        </p:nvSpPr>
        <p:spPr>
          <a:xfrm>
            <a:off x="11449273" y="8712968"/>
            <a:ext cx="2374742" cy="49148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1556239" y="8689823"/>
            <a:ext cx="2269299" cy="490721"/>
          </a:xfrm>
        </p:spPr>
        <p:txBody>
          <a:bodyPr/>
          <a:lstStyle/>
          <a:p>
            <a:pPr algn="ctr">
              <a:defRPr/>
            </a:pPr>
            <a:fld id="{4CD6D5F8-6CA2-4598-AC77-77A4C56A9608}" type="slidenum">
              <a:rPr lang="ru-RU" sz="2000" b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pPr algn="ctr">
                <a:defRPr/>
              </a:pPr>
              <a:t>6</a:t>
            </a:fld>
            <a:endParaRPr lang="ru-RU" sz="2000" b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 Box 6"/>
          <p:cNvSpPr txBox="1">
            <a:spLocks noChangeArrowheads="1"/>
          </p:cNvSpPr>
          <p:nvPr/>
        </p:nvSpPr>
        <p:spPr bwMode="auto">
          <a:xfrm>
            <a:off x="-7526" y="1698272"/>
            <a:ext cx="13825537" cy="5946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31664" tIns="65832" rIns="131664" bIns="65832">
            <a:spAutoFit/>
          </a:bodyPr>
          <a:lstStyle/>
          <a:p>
            <a:pPr algn="ctr">
              <a:spcAft>
                <a:spcPts val="1728"/>
              </a:spcAft>
            </a:pPr>
            <a:r>
              <a:rPr lang="ru-RU" sz="3000" b="1" dirty="0" smtClean="0">
                <a:latin typeface="Times New Roman" pitchFamily="18" charset="0"/>
                <a:cs typeface="Times New Roman" pitchFamily="18" charset="0"/>
              </a:rPr>
              <a:t>Обеспечение жильем отдельных категорий граждан</a:t>
            </a:r>
            <a:endParaRPr lang="ru-RU" sz="30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6" name="Таблица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17071044"/>
              </p:ext>
            </p:extLst>
          </p:nvPr>
        </p:nvGraphicFramePr>
        <p:xfrm>
          <a:off x="1152129" y="3024336"/>
          <a:ext cx="6840760" cy="3370059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5644519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196241"/>
              </a:tblGrid>
              <a:tr h="432048">
                <a:tc>
                  <a:txBody>
                    <a:bodyPr/>
                    <a:lstStyle/>
                    <a:p>
                      <a:pPr algn="ctr"/>
                      <a:r>
                        <a:rPr lang="ru-RU" sz="2000" b="1" kern="12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Подпрограммы</a:t>
                      </a:r>
                      <a:endParaRPr lang="ru-RU" sz="2000" b="1" kern="1200" dirty="0">
                        <a:solidFill>
                          <a:srgbClr val="000066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b="1" kern="12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2024г.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b="1" kern="12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факт</a:t>
                      </a:r>
                      <a:endParaRPr lang="ru-RU" sz="2000" dirty="0">
                        <a:solidFill>
                          <a:srgbClr val="000066"/>
                        </a:solidFill>
                      </a:endParaRPr>
                    </a:p>
                  </a:txBody>
                  <a:tcPr marL="138255" marR="138255" marT="61447" marB="6144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691225"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«Обеспечение жильем </a:t>
                      </a:r>
                      <a:r>
                        <a:rPr lang="ru-RU" sz="2000" b="1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молодых семей</a:t>
                      </a:r>
                      <a:r>
                        <a:rPr lang="ru-RU" sz="20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», </a:t>
                      </a:r>
                      <a:br>
                        <a:rPr lang="ru-RU" sz="20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</a:br>
                      <a:r>
                        <a:rPr lang="ru-RU" sz="20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сертификатов /</a:t>
                      </a:r>
                      <a:r>
                        <a:rPr lang="ru-RU" sz="2000" baseline="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млн.руб.</a:t>
                      </a:r>
                      <a:endParaRPr lang="ru-RU" sz="2000" b="1" dirty="0" smtClean="0">
                        <a:solidFill>
                          <a:srgbClr val="0000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316645" rtl="0" eaLnBrk="1" latinLnBrk="0" hangingPunct="1"/>
                      <a:r>
                        <a:rPr lang="ru-RU" sz="2000" b="0" kern="12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6 / 11,3</a:t>
                      </a:r>
                      <a:endParaRPr lang="ru-RU" sz="2000" b="0" kern="1200" dirty="0">
                        <a:solidFill>
                          <a:srgbClr val="000066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744883">
                <a:tc>
                  <a:txBody>
                    <a:bodyPr/>
                    <a:lstStyle/>
                    <a:p>
                      <a:pPr marL="0" lvl="1" indent="0"/>
                      <a:r>
                        <a:rPr lang="ru-RU" sz="20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«Обеспечение жилыми помещениями </a:t>
                      </a:r>
                      <a:r>
                        <a:rPr lang="ru-RU" sz="2000" b="1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малоимущих граждан</a:t>
                      </a:r>
                      <a:r>
                        <a:rPr lang="ru-RU" sz="20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», квартир / млн.руб.</a:t>
                      </a:r>
                      <a:endParaRPr lang="ru-RU" sz="2000" dirty="0">
                        <a:solidFill>
                          <a:srgbClr val="0000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316645" rtl="0" eaLnBrk="1" latinLnBrk="0" hangingPunct="1"/>
                      <a:r>
                        <a:rPr lang="ru-RU" sz="2000" b="0" kern="12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14 / 46,6</a:t>
                      </a:r>
                      <a:endParaRPr lang="ru-RU" sz="2000" b="0" kern="1200" dirty="0">
                        <a:solidFill>
                          <a:srgbClr val="000066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691225">
                <a:tc>
                  <a:txBody>
                    <a:bodyPr/>
                    <a:lstStyle/>
                    <a:p>
                      <a:pPr marL="0" lvl="1" indent="0"/>
                      <a:r>
                        <a:rPr lang="ru-RU" sz="20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«Обеспечение жильем</a:t>
                      </a:r>
                      <a:r>
                        <a:rPr lang="ru-RU" sz="2000" b="1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молодых специалистов</a:t>
                      </a:r>
                      <a:r>
                        <a:rPr lang="ru-RU" sz="20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», свидетельств / млн.руб.</a:t>
                      </a:r>
                      <a:endParaRPr lang="ru-RU" sz="2000" dirty="0">
                        <a:solidFill>
                          <a:srgbClr val="0000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b="0" kern="12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 / 1,37</a:t>
                      </a: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403597">
                <a:tc>
                  <a:txBody>
                    <a:bodyPr/>
                    <a:lstStyle/>
                    <a:p>
                      <a:pPr marL="0" lvl="1" indent="0"/>
                      <a:r>
                        <a:rPr lang="ru-RU" sz="2000" b="1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Итого</a:t>
                      </a:r>
                      <a:r>
                        <a:rPr lang="ru-RU" sz="20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, млн. руб.</a:t>
                      </a:r>
                      <a:endParaRPr lang="ru-RU" sz="2000" dirty="0">
                        <a:solidFill>
                          <a:srgbClr val="0000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316645" rtl="0" eaLnBrk="1" latinLnBrk="0" hangingPunct="1"/>
                      <a:r>
                        <a:rPr lang="ru-RU" sz="2000" b="1" kern="12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59,3</a:t>
                      </a:r>
                      <a:endParaRPr lang="ru-RU" sz="2000" b="1" kern="1200" dirty="0">
                        <a:solidFill>
                          <a:srgbClr val="000066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15" name="Text Box 6"/>
          <p:cNvSpPr txBox="1">
            <a:spLocks noChangeArrowheads="1"/>
          </p:cNvSpPr>
          <p:nvPr/>
        </p:nvSpPr>
        <p:spPr bwMode="auto">
          <a:xfrm>
            <a:off x="0" y="2179620"/>
            <a:ext cx="10913297" cy="8716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31664" tIns="65832" rIns="131664" bIns="65832">
            <a:spAutoFit/>
          </a:bodyPr>
          <a:lstStyle/>
          <a:p>
            <a:pPr algn="ctr">
              <a:spcAft>
                <a:spcPts val="1728"/>
              </a:spcAft>
            </a:pPr>
            <a:r>
              <a:rPr lang="ru-RU" sz="24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Муниципальная программа «Обеспечение  жильем отдельных категорий граждан в Каменск-Уральском городском округе на 2020-2026 годы»</a:t>
            </a:r>
            <a:endParaRPr lang="ru-RU" sz="2400" b="1" dirty="0">
              <a:solidFill>
                <a:srgbClr val="00006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Дата 5"/>
          <p:cNvSpPr>
            <a:spLocks noGrp="1"/>
          </p:cNvSpPr>
          <p:nvPr>
            <p:ph type="dt" sz="half" idx="10"/>
          </p:nvPr>
        </p:nvSpPr>
        <p:spPr>
          <a:xfrm>
            <a:off x="-16716" y="8689823"/>
            <a:ext cx="2714643" cy="490721"/>
          </a:xfrm>
        </p:spPr>
        <p:txBody>
          <a:bodyPr/>
          <a:lstStyle/>
          <a:p>
            <a:pPr algn="ctr">
              <a:defRPr/>
            </a:pPr>
            <a:r>
              <a:rPr lang="ru-RU" sz="20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5 ноября 2024 года</a:t>
            </a:r>
            <a:endParaRPr lang="ru-RU" sz="2000" b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Text Box 6"/>
          <p:cNvSpPr txBox="1">
            <a:spLocks noChangeArrowheads="1"/>
          </p:cNvSpPr>
          <p:nvPr/>
        </p:nvSpPr>
        <p:spPr bwMode="auto">
          <a:xfrm>
            <a:off x="2160241" y="6624736"/>
            <a:ext cx="9564227" cy="8716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31664" tIns="65832" rIns="131664" bIns="65832">
            <a:spAutoFit/>
          </a:bodyPr>
          <a:lstStyle/>
          <a:p>
            <a:pPr algn="ctr">
              <a:spcAft>
                <a:spcPts val="1728"/>
              </a:spcAft>
            </a:pPr>
            <a:r>
              <a:rPr lang="ru-RU" sz="24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Муниципальная программа «Реализация социальной политики                                                                     в Каменск-Уральском городском округе на 2020-2026 годы»</a:t>
            </a:r>
            <a:endParaRPr lang="ru-RU" sz="2400" b="1" dirty="0">
              <a:solidFill>
                <a:srgbClr val="00006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2" name="Таблица 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14590487"/>
              </p:ext>
            </p:extLst>
          </p:nvPr>
        </p:nvGraphicFramePr>
        <p:xfrm>
          <a:off x="2664297" y="7416824"/>
          <a:ext cx="8784976" cy="1492923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6300177"/>
                <a:gridCol w="1186888"/>
                <a:gridCol w="1297911"/>
              </a:tblGrid>
              <a:tr h="421254">
                <a:tc>
                  <a:txBody>
                    <a:bodyPr/>
                    <a:lstStyle/>
                    <a:p>
                      <a:pPr algn="ctr"/>
                      <a:endParaRPr lang="ru-RU" sz="2000" b="1" kern="1200" dirty="0">
                        <a:solidFill>
                          <a:srgbClr val="000066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b="1" kern="12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2023г.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b="1" kern="12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факт</a:t>
                      </a:r>
                    </a:p>
                  </a:txBody>
                  <a:tcPr marL="138255" marR="138255" marT="61447" marB="6144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b="1" kern="12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2024г.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b="1" kern="12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факт</a:t>
                      </a:r>
                    </a:p>
                  </a:txBody>
                  <a:tcPr marL="138255" marR="138255" marT="61447" marB="6144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760429"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solidFill>
                            <a:srgbClr val="000066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Предоставление выплат гражданам с 3 и более детьми, взамен земельного участка</a:t>
                      </a:r>
                      <a:r>
                        <a:rPr lang="ru-RU" sz="2000" b="1" dirty="0" smtClean="0">
                          <a:solidFill>
                            <a:srgbClr val="000066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семей / м</a:t>
                      </a:r>
                      <a:r>
                        <a:rPr lang="ru-RU" sz="2000" b="1" baseline="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лн. руб.</a:t>
                      </a:r>
                      <a:endParaRPr lang="ru-RU" sz="2000" b="1" dirty="0" smtClean="0">
                        <a:solidFill>
                          <a:srgbClr val="0000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50 / 10,0</a:t>
                      </a: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b="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50 / 10,0</a:t>
                      </a: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6" name="TextBox 25"/>
          <p:cNvSpPr txBox="1"/>
          <p:nvPr/>
        </p:nvSpPr>
        <p:spPr>
          <a:xfrm>
            <a:off x="1737482" y="896034"/>
            <a:ext cx="711950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0" hangingPunct="0"/>
            <a:r>
              <a:rPr lang="ru-RU" sz="1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Об </a:t>
            </a:r>
            <a:r>
              <a:rPr lang="ru-RU" sz="1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итогах </a:t>
            </a:r>
            <a:r>
              <a:rPr lang="ru-RU" sz="1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 перспективах социально-экономического развития </a:t>
            </a:r>
          </a:p>
          <a:p>
            <a:pPr eaLnBrk="0" hangingPunct="0"/>
            <a:r>
              <a:rPr lang="ru-RU" sz="1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Каменск-Уральского городского округа</a:t>
            </a:r>
            <a:endParaRPr lang="ru-RU" sz="18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9361042" y="832036"/>
            <a:ext cx="44644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0" hangingPunct="0"/>
            <a:r>
              <a:rPr lang="ru-RU" sz="1800" b="1" dirty="0" smtClean="0">
                <a:solidFill>
                  <a:schemeClr val="accent6"/>
                </a:solidFill>
                <a:latin typeface="Times New Roman" pitchFamily="18" charset="0"/>
                <a:cs typeface="Times New Roman" pitchFamily="18" charset="0"/>
              </a:rPr>
              <a:t>Администрация </a:t>
            </a:r>
          </a:p>
          <a:p>
            <a:pPr eaLnBrk="0" hangingPunct="0"/>
            <a:r>
              <a:rPr lang="ru-RU" sz="1800" b="1" dirty="0" smtClean="0">
                <a:solidFill>
                  <a:schemeClr val="accent6"/>
                </a:solidFill>
                <a:latin typeface="Times New Roman" pitchFamily="18" charset="0"/>
                <a:cs typeface="Times New Roman" pitchFamily="18" charset="0"/>
              </a:rPr>
              <a:t>Каменск-Уральского городского округа</a:t>
            </a:r>
            <a:endParaRPr lang="ru-RU" sz="1800" b="1" dirty="0">
              <a:solidFill>
                <a:schemeClr val="accent6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7" name="Рисунок 16" descr="https://kamensk-uralskiy.ru/uploads/filemanager/8a/2f/f4/8a2ff444cf9c85ed15b01dd0433be51088aa0b86d8ff0d4751959b95c5abbc506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465025" y="3051234"/>
            <a:ext cx="4896544" cy="3507150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31146246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рямоугольник 16"/>
          <p:cNvSpPr/>
          <p:nvPr/>
        </p:nvSpPr>
        <p:spPr>
          <a:xfrm>
            <a:off x="0" y="792088"/>
            <a:ext cx="13824014" cy="864096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8" name="Прямоугольник 17"/>
          <p:cNvSpPr/>
          <p:nvPr/>
        </p:nvSpPr>
        <p:spPr>
          <a:xfrm>
            <a:off x="1" y="1754481"/>
            <a:ext cx="13824014" cy="45719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19" name="Рисунок 1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0041" y="72008"/>
            <a:ext cx="1474359" cy="2225040"/>
          </a:xfrm>
          <a:prstGeom prst="rect">
            <a:avLst/>
          </a:prstGeom>
        </p:spPr>
      </p:pic>
      <p:sp>
        <p:nvSpPr>
          <p:cNvPr id="22" name="Прямоугольник 21"/>
          <p:cNvSpPr/>
          <p:nvPr/>
        </p:nvSpPr>
        <p:spPr>
          <a:xfrm>
            <a:off x="1523" y="8712968"/>
            <a:ext cx="2374742" cy="49148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3" name="Прямоугольник 22"/>
          <p:cNvSpPr/>
          <p:nvPr/>
        </p:nvSpPr>
        <p:spPr>
          <a:xfrm>
            <a:off x="11449273" y="8712968"/>
            <a:ext cx="2374742" cy="49148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5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1556239" y="8689823"/>
            <a:ext cx="2269299" cy="490721"/>
          </a:xfrm>
        </p:spPr>
        <p:txBody>
          <a:bodyPr/>
          <a:lstStyle/>
          <a:p>
            <a:pPr algn="ctr">
              <a:defRPr/>
            </a:pPr>
            <a:fld id="{4CD6D5F8-6CA2-4598-AC77-77A4C56A9608}" type="slidenum">
              <a:rPr lang="ru-RU" sz="2000" b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pPr algn="ctr">
                <a:defRPr/>
              </a:pPr>
              <a:t>7</a:t>
            </a:fld>
            <a:endParaRPr lang="ru-RU" sz="2000" b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 Box 9"/>
          <p:cNvSpPr txBox="1">
            <a:spLocks noChangeArrowheads="1"/>
          </p:cNvSpPr>
          <p:nvPr/>
        </p:nvSpPr>
        <p:spPr bwMode="auto">
          <a:xfrm>
            <a:off x="0" y="1750992"/>
            <a:ext cx="13825537" cy="10562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31664" tIns="65832" rIns="131664" bIns="65832"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ru-RU" sz="3000" b="1" dirty="0" smtClean="0">
                <a:latin typeface="Times New Roman" pitchFamily="18" charset="0"/>
                <a:cs typeface="Times New Roman" pitchFamily="18" charset="0"/>
              </a:rPr>
              <a:t>Региональная программа капитального ремонта </a:t>
            </a:r>
            <a:br>
              <a:rPr lang="ru-RU" sz="30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000" b="1" dirty="0" smtClean="0">
                <a:latin typeface="Times New Roman" pitchFamily="18" charset="0"/>
                <a:cs typeface="Times New Roman" pitchFamily="18" charset="0"/>
              </a:rPr>
              <a:t>общего имущества в многоквартирных домах</a:t>
            </a:r>
            <a:endParaRPr lang="ru-RU" sz="30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" name="Объект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20282159"/>
              </p:ext>
            </p:extLst>
          </p:nvPr>
        </p:nvGraphicFramePr>
        <p:xfrm>
          <a:off x="1930971" y="2664296"/>
          <a:ext cx="9964358" cy="642434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7768" name="Лист" r:id="rId6" imgW="2087880" imgH="1386840" progId="Excel.Sheet.8">
                  <p:embed/>
                </p:oleObj>
              </mc:Choice>
              <mc:Fallback>
                <p:oleObj name="Лист" r:id="rId6" imgW="2087880" imgH="1386840" progId="Excel.Sheet.8">
                  <p:embed/>
                  <p:pic>
                    <p:nvPicPr>
                      <p:cNvPr id="0" name="Picture 38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30971" y="2664296"/>
                        <a:ext cx="9964358" cy="642434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10587477" y="2807271"/>
            <a:ext cx="13078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00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млн. руб.</a:t>
            </a:r>
            <a:endParaRPr lang="ru-RU" sz="2000" b="1" dirty="0">
              <a:solidFill>
                <a:srgbClr val="0000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052987" y="2782442"/>
            <a:ext cx="13078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00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домов</a:t>
            </a:r>
            <a:endParaRPr lang="ru-RU" sz="2000" b="1" dirty="0">
              <a:solidFill>
                <a:srgbClr val="0000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Дата 5"/>
          <p:cNvSpPr>
            <a:spLocks noGrp="1"/>
          </p:cNvSpPr>
          <p:nvPr>
            <p:ph type="dt" sz="half" idx="10"/>
          </p:nvPr>
        </p:nvSpPr>
        <p:spPr>
          <a:xfrm>
            <a:off x="-16716" y="8689823"/>
            <a:ext cx="2714643" cy="490721"/>
          </a:xfrm>
        </p:spPr>
        <p:txBody>
          <a:bodyPr/>
          <a:lstStyle/>
          <a:p>
            <a:pPr algn="ctr">
              <a:defRPr/>
            </a:pPr>
            <a:r>
              <a:rPr lang="ru-RU" sz="20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05 ноября 2024 года</a:t>
            </a:r>
            <a:endParaRPr lang="ru-RU" sz="2000" b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737482" y="896034"/>
            <a:ext cx="711950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0" hangingPunct="0"/>
            <a:r>
              <a:rPr lang="ru-RU" sz="1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Об </a:t>
            </a:r>
            <a:r>
              <a:rPr lang="ru-RU" sz="1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итогах </a:t>
            </a:r>
            <a:r>
              <a:rPr lang="ru-RU" sz="1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 перспективах социально-экономического развития </a:t>
            </a:r>
          </a:p>
          <a:p>
            <a:pPr eaLnBrk="0" hangingPunct="0"/>
            <a:r>
              <a:rPr lang="ru-RU" sz="1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Каменск-Уральского городского округа</a:t>
            </a:r>
            <a:endParaRPr lang="ru-RU" sz="18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9361042" y="832036"/>
            <a:ext cx="44644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0" hangingPunct="0"/>
            <a:r>
              <a:rPr lang="ru-RU" sz="1800" b="1" dirty="0" smtClean="0">
                <a:solidFill>
                  <a:schemeClr val="accent6"/>
                </a:solidFill>
                <a:latin typeface="Times New Roman" pitchFamily="18" charset="0"/>
                <a:cs typeface="Times New Roman" pitchFamily="18" charset="0"/>
              </a:rPr>
              <a:t>Администрация </a:t>
            </a:r>
          </a:p>
          <a:p>
            <a:pPr eaLnBrk="0" hangingPunct="0"/>
            <a:r>
              <a:rPr lang="ru-RU" sz="1800" b="1" dirty="0" smtClean="0">
                <a:solidFill>
                  <a:schemeClr val="accent6"/>
                </a:solidFill>
                <a:latin typeface="Times New Roman" pitchFamily="18" charset="0"/>
                <a:cs typeface="Times New Roman" pitchFamily="18" charset="0"/>
              </a:rPr>
              <a:t>Каменск-Уральского городского округа</a:t>
            </a:r>
            <a:endParaRPr lang="ru-RU" sz="1800" b="1" dirty="0">
              <a:solidFill>
                <a:schemeClr val="accent6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923432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рямоугольник 16"/>
          <p:cNvSpPr/>
          <p:nvPr/>
        </p:nvSpPr>
        <p:spPr>
          <a:xfrm>
            <a:off x="0" y="792088"/>
            <a:ext cx="13824014" cy="864096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8" name="Прямоугольник 17"/>
          <p:cNvSpPr/>
          <p:nvPr/>
        </p:nvSpPr>
        <p:spPr>
          <a:xfrm>
            <a:off x="1" y="1754481"/>
            <a:ext cx="13824014" cy="45719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19" name="Рисунок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0041" y="72008"/>
            <a:ext cx="1474359" cy="2225040"/>
          </a:xfrm>
          <a:prstGeom prst="rect">
            <a:avLst/>
          </a:prstGeom>
        </p:spPr>
      </p:pic>
      <p:sp>
        <p:nvSpPr>
          <p:cNvPr id="22" name="Прямоугольник 21"/>
          <p:cNvSpPr/>
          <p:nvPr/>
        </p:nvSpPr>
        <p:spPr>
          <a:xfrm>
            <a:off x="1523" y="8712968"/>
            <a:ext cx="2374742" cy="49148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3" name="Прямоугольник 22"/>
          <p:cNvSpPr/>
          <p:nvPr/>
        </p:nvSpPr>
        <p:spPr>
          <a:xfrm>
            <a:off x="11449273" y="8712968"/>
            <a:ext cx="2374742" cy="49148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5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1556239" y="8689823"/>
            <a:ext cx="2269299" cy="490721"/>
          </a:xfrm>
        </p:spPr>
        <p:txBody>
          <a:bodyPr/>
          <a:lstStyle/>
          <a:p>
            <a:pPr algn="ctr">
              <a:defRPr/>
            </a:pPr>
            <a:fld id="{4CD6D5F8-6CA2-4598-AC77-77A4C56A9608}" type="slidenum">
              <a:rPr lang="ru-RU" sz="2000" b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pPr algn="ctr">
                <a:defRPr/>
              </a:pPr>
              <a:t>8</a:t>
            </a:fld>
            <a:endParaRPr lang="ru-RU" sz="2000" b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 Box 9"/>
          <p:cNvSpPr txBox="1">
            <a:spLocks noChangeArrowheads="1"/>
          </p:cNvSpPr>
          <p:nvPr/>
        </p:nvSpPr>
        <p:spPr bwMode="auto">
          <a:xfrm>
            <a:off x="-1524" y="2036743"/>
            <a:ext cx="13825538" cy="10562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31664" tIns="65832" rIns="131664" bIns="65832"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ru-RU" sz="3000" b="1" dirty="0">
                <a:latin typeface="Times New Roman" pitchFamily="18" charset="0"/>
                <a:cs typeface="Times New Roman" pitchFamily="18" charset="0"/>
              </a:rPr>
              <a:t>Проведение работ по приспособлению жилых помещений инвалидов и общего имущества в многоквартирных </a:t>
            </a:r>
            <a:r>
              <a:rPr lang="ru-RU" sz="3000" b="1" dirty="0" smtClean="0">
                <a:latin typeface="Times New Roman" pitchFamily="18" charset="0"/>
                <a:cs typeface="Times New Roman" pitchFamily="18" charset="0"/>
              </a:rPr>
              <a:t>домах с учетом потребностей инвалидов </a:t>
            </a:r>
            <a:endParaRPr lang="ru-RU" sz="3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900430" y="3511940"/>
            <a:ext cx="6912005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0066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Подпрограмма </a:t>
            </a:r>
            <a:r>
              <a:rPr lang="ru-RU" sz="2400" b="1" dirty="0">
                <a:solidFill>
                  <a:srgbClr val="000066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«Повышение </a:t>
            </a:r>
            <a:r>
              <a:rPr lang="ru-RU" sz="2400" b="1" dirty="0" smtClean="0">
                <a:solidFill>
                  <a:srgbClr val="000066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благоустройства </a:t>
            </a:r>
            <a:r>
              <a:rPr lang="ru-RU" sz="2400" b="1" dirty="0">
                <a:solidFill>
                  <a:srgbClr val="000066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жилищного фонда</a:t>
            </a:r>
            <a:r>
              <a:rPr lang="ru-RU" sz="2400" b="1" dirty="0" smtClean="0">
                <a:solidFill>
                  <a:srgbClr val="000066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ru-RU" sz="2400" b="1" dirty="0">
                <a:solidFill>
                  <a:srgbClr val="000066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муниципальной программы «Обеспечение функционирования жилищного хозяйства в Каменск-Уральском городском </a:t>
            </a:r>
            <a:r>
              <a:rPr lang="ru-RU" sz="2400" b="1" dirty="0" smtClean="0">
                <a:solidFill>
                  <a:srgbClr val="000066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округе на </a:t>
            </a:r>
            <a:r>
              <a:rPr lang="ru-RU" sz="2400" b="1" dirty="0">
                <a:solidFill>
                  <a:srgbClr val="000066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2020-2026 годы»</a:t>
            </a:r>
          </a:p>
        </p:txBody>
      </p:sp>
      <p:graphicFrame>
        <p:nvGraphicFramePr>
          <p:cNvPr id="26" name="Таблица 2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45404805"/>
              </p:ext>
            </p:extLst>
          </p:nvPr>
        </p:nvGraphicFramePr>
        <p:xfrm>
          <a:off x="7158412" y="5480415"/>
          <a:ext cx="6396040" cy="2227429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499496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008112"/>
                <a:gridCol w="1008112"/>
                <a:gridCol w="936104"/>
                <a:gridCol w="936104"/>
                <a:gridCol w="1008112"/>
              </a:tblGrid>
              <a:tr h="762441">
                <a:tc>
                  <a:txBody>
                    <a:bodyPr/>
                    <a:lstStyle/>
                    <a:p>
                      <a:pPr algn="ctr"/>
                      <a:endParaRPr lang="ru-RU" sz="2000" b="1" kern="1200" dirty="0">
                        <a:solidFill>
                          <a:srgbClr val="000066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kern="12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2020г.</a:t>
                      </a:r>
                    </a:p>
                    <a:p>
                      <a:pPr algn="ctr"/>
                      <a:endParaRPr lang="ru-RU" sz="2000" b="1" kern="1200" dirty="0">
                        <a:solidFill>
                          <a:srgbClr val="000066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b="1" kern="12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2021г.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000" b="1" kern="1200" dirty="0" smtClean="0">
                        <a:solidFill>
                          <a:srgbClr val="000066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b="1" kern="12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2022г.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000" b="1" kern="1200" dirty="0" smtClean="0">
                        <a:solidFill>
                          <a:srgbClr val="000066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b="1" kern="12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2023г.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000" dirty="0">
                        <a:solidFill>
                          <a:srgbClr val="000066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8255" marR="138255" marT="61447" marB="6144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dirty="0" smtClean="0">
                          <a:solidFill>
                            <a:srgbClr val="000066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2024г.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dirty="0" smtClean="0">
                          <a:solidFill>
                            <a:srgbClr val="000066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</a:t>
                      </a:r>
                      <a:endParaRPr lang="ru-RU" sz="2000" dirty="0">
                        <a:solidFill>
                          <a:srgbClr val="000066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8255" marR="138255" marT="61447" marB="6144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89687">
                <a:tc>
                  <a:txBody>
                    <a:bodyPr/>
                    <a:lstStyle/>
                    <a:p>
                      <a:r>
                        <a:rPr lang="ru-RU" sz="2000" b="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Сумма,</a:t>
                      </a:r>
                      <a:r>
                        <a:rPr lang="ru-RU" sz="2000" b="0" baseline="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 </a:t>
                      </a:r>
                    </a:p>
                    <a:p>
                      <a:r>
                        <a:rPr lang="ru-RU" sz="2000" b="0" baseline="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млн. руб.</a:t>
                      </a:r>
                      <a:endParaRPr lang="ru-RU" sz="2000" b="0" dirty="0" smtClean="0">
                        <a:solidFill>
                          <a:srgbClr val="0000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7,4</a:t>
                      </a: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5,98</a:t>
                      </a: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7,62</a:t>
                      </a: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316645" rtl="0" eaLnBrk="1" latinLnBrk="0" hangingPunct="1"/>
                      <a:r>
                        <a:rPr lang="ru-RU" sz="2000" b="1" kern="12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8,0</a:t>
                      </a:r>
                      <a:endParaRPr lang="ru-RU" sz="2000" b="1" kern="1200" dirty="0">
                        <a:solidFill>
                          <a:srgbClr val="000066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316645" rtl="0" eaLnBrk="1" latinLnBrk="0" hangingPunct="1"/>
                      <a:r>
                        <a:rPr lang="ru-RU" sz="2000" b="1" kern="12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7,76</a:t>
                      </a:r>
                      <a:endParaRPr lang="ru-RU" sz="2000" b="1" kern="1200" dirty="0">
                        <a:solidFill>
                          <a:srgbClr val="000066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466049">
                <a:tc>
                  <a:txBody>
                    <a:bodyPr/>
                    <a:lstStyle/>
                    <a:p>
                      <a:pPr marL="0" marR="0" lvl="1" indent="0" algn="l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Объектов, </a:t>
                      </a:r>
                    </a:p>
                    <a:p>
                      <a:pPr marL="0" marR="0" lvl="1" indent="0" algn="l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единиц </a:t>
                      </a: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kern="12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23</a:t>
                      </a:r>
                      <a:endParaRPr lang="ru-RU" sz="2000" b="1" kern="1200" dirty="0">
                        <a:solidFill>
                          <a:srgbClr val="000066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kern="12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17</a:t>
                      </a:r>
                      <a:endParaRPr lang="ru-RU" sz="2000" b="1" kern="1200" dirty="0">
                        <a:solidFill>
                          <a:srgbClr val="000066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kern="12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9</a:t>
                      </a:r>
                      <a:endParaRPr lang="ru-RU" sz="2000" b="1" kern="1200" dirty="0">
                        <a:solidFill>
                          <a:srgbClr val="000066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316645" rtl="0" eaLnBrk="1" latinLnBrk="0" hangingPunct="1"/>
                      <a:r>
                        <a:rPr lang="ru-RU" sz="2000" b="1" kern="12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16</a:t>
                      </a:r>
                      <a:endParaRPr lang="ru-RU" sz="2000" b="1" kern="1200" dirty="0">
                        <a:solidFill>
                          <a:srgbClr val="000066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316645" rtl="0" eaLnBrk="1" latinLnBrk="0" hangingPunct="1"/>
                      <a:r>
                        <a:rPr lang="ru-RU" sz="2000" b="1" kern="12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12</a:t>
                      </a:r>
                      <a:endParaRPr lang="ru-RU" sz="2000" b="1" kern="1200" dirty="0">
                        <a:solidFill>
                          <a:srgbClr val="000066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pic>
        <p:nvPicPr>
          <p:cNvPr id="21" name="Рисунок 20" descr="https://kamensk-uralskiy.ru/uploads/filemanager/376/12e/80a/272/22e/37612e80a27222e406a025f50bdd4e5915f1d6d49e96e4a642d694ee222eabbc0c_300x200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17" y="3070226"/>
            <a:ext cx="3600400" cy="2362588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</p:pic>
      <p:pic>
        <p:nvPicPr>
          <p:cNvPr id="28" name="Рисунок 27" descr="https://kamensk-uralskiy.ru/uploads/filemanager/df/10/9e/df109e5cda5a5009d097f121a074225f8a0f00101dbb9d2938c25b0e74f5bbe3d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824" y="5976664"/>
            <a:ext cx="3514700" cy="2282190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</p:pic>
      <p:sp>
        <p:nvSpPr>
          <p:cNvPr id="29" name="Прямоугольник 28"/>
          <p:cNvSpPr/>
          <p:nvPr/>
        </p:nvSpPr>
        <p:spPr>
          <a:xfrm>
            <a:off x="161933" y="5432814"/>
            <a:ext cx="3582483" cy="40011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ул. </a:t>
            </a:r>
            <a:r>
              <a:rPr lang="ru-RU" sz="2000" b="1" dirty="0" err="1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Исетская</a:t>
            </a:r>
            <a:r>
              <a:rPr lang="ru-RU" sz="20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, 6</a:t>
            </a:r>
            <a:endParaRPr lang="ru-RU" sz="2000" b="1" dirty="0">
              <a:solidFill>
                <a:srgbClr val="00006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" name="Прямоугольник 29"/>
          <p:cNvSpPr/>
          <p:nvPr/>
        </p:nvSpPr>
        <p:spPr>
          <a:xfrm>
            <a:off x="195824" y="8269118"/>
            <a:ext cx="3514700" cy="40011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ул. Мичурина, 28</a:t>
            </a:r>
            <a:endParaRPr lang="ru-RU" sz="2000" b="1" dirty="0">
              <a:solidFill>
                <a:srgbClr val="00006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1" name="Рисунок 30" descr="https://kamensk-uralskiy.ru/uploads/filemanager/071/071e13f750114784c346bdc6e9b794db802bc172f0cb7c4e27fe987e8c6d63940_origin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9027" y="3744416"/>
            <a:ext cx="3014406" cy="3953514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</p:pic>
      <p:sp>
        <p:nvSpPr>
          <p:cNvPr id="32" name="Прямоугольник 31"/>
          <p:cNvSpPr/>
          <p:nvPr/>
        </p:nvSpPr>
        <p:spPr>
          <a:xfrm>
            <a:off x="3839027" y="7704856"/>
            <a:ext cx="3014406" cy="40011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ул. Набережная, 19</a:t>
            </a:r>
            <a:endParaRPr lang="ru-RU" sz="2000" b="1" dirty="0">
              <a:solidFill>
                <a:srgbClr val="00006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4" name="Дата 5"/>
          <p:cNvSpPr>
            <a:spLocks noGrp="1"/>
          </p:cNvSpPr>
          <p:nvPr>
            <p:ph type="dt" sz="half" idx="10"/>
          </p:nvPr>
        </p:nvSpPr>
        <p:spPr>
          <a:xfrm>
            <a:off x="-16716" y="8689823"/>
            <a:ext cx="2714643" cy="490721"/>
          </a:xfrm>
        </p:spPr>
        <p:txBody>
          <a:bodyPr/>
          <a:lstStyle/>
          <a:p>
            <a:pPr algn="ctr">
              <a:defRPr/>
            </a:pPr>
            <a:r>
              <a:rPr lang="ru-RU" sz="20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05 ноября 2024 года</a:t>
            </a:r>
            <a:endParaRPr lang="ru-RU" sz="2000" b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737482" y="896034"/>
            <a:ext cx="711950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0" hangingPunct="0"/>
            <a:r>
              <a:rPr lang="ru-RU" sz="1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Об </a:t>
            </a:r>
            <a:r>
              <a:rPr lang="ru-RU" sz="1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итогах </a:t>
            </a:r>
            <a:r>
              <a:rPr lang="ru-RU" sz="1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 перспективах социально-экономического развития </a:t>
            </a:r>
          </a:p>
          <a:p>
            <a:pPr eaLnBrk="0" hangingPunct="0"/>
            <a:r>
              <a:rPr lang="ru-RU" sz="1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Каменск-Уральского городского округа</a:t>
            </a:r>
            <a:endParaRPr lang="ru-RU" sz="18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9361042" y="832036"/>
            <a:ext cx="44644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0" hangingPunct="0"/>
            <a:r>
              <a:rPr lang="ru-RU" sz="1800" b="1" dirty="0" smtClean="0">
                <a:solidFill>
                  <a:schemeClr val="accent6"/>
                </a:solidFill>
                <a:latin typeface="Times New Roman" pitchFamily="18" charset="0"/>
                <a:cs typeface="Times New Roman" pitchFamily="18" charset="0"/>
              </a:rPr>
              <a:t>Администрация </a:t>
            </a:r>
          </a:p>
          <a:p>
            <a:pPr eaLnBrk="0" hangingPunct="0"/>
            <a:r>
              <a:rPr lang="ru-RU" sz="1800" b="1" dirty="0" smtClean="0">
                <a:solidFill>
                  <a:schemeClr val="accent6"/>
                </a:solidFill>
                <a:latin typeface="Times New Roman" pitchFamily="18" charset="0"/>
                <a:cs typeface="Times New Roman" pitchFamily="18" charset="0"/>
              </a:rPr>
              <a:t>Каменск-Уральского городского округа</a:t>
            </a:r>
            <a:endParaRPr lang="ru-RU" sz="1800" b="1" dirty="0">
              <a:solidFill>
                <a:schemeClr val="accent6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378699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оугольник 15"/>
          <p:cNvSpPr/>
          <p:nvPr/>
        </p:nvSpPr>
        <p:spPr>
          <a:xfrm>
            <a:off x="0" y="792088"/>
            <a:ext cx="13824014" cy="864096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7" name="Прямоугольник 16"/>
          <p:cNvSpPr/>
          <p:nvPr/>
        </p:nvSpPr>
        <p:spPr>
          <a:xfrm>
            <a:off x="1" y="1754481"/>
            <a:ext cx="13824014" cy="45719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18" name="Рисунок 1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0041" y="72008"/>
            <a:ext cx="1474359" cy="2225040"/>
          </a:xfrm>
          <a:prstGeom prst="rect">
            <a:avLst/>
          </a:prstGeom>
        </p:spPr>
      </p:pic>
      <p:sp>
        <p:nvSpPr>
          <p:cNvPr id="21" name="Прямоугольник 20"/>
          <p:cNvSpPr/>
          <p:nvPr/>
        </p:nvSpPr>
        <p:spPr>
          <a:xfrm>
            <a:off x="1523" y="8712968"/>
            <a:ext cx="2374742" cy="49148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2" name="Прямоугольник 21"/>
          <p:cNvSpPr/>
          <p:nvPr/>
        </p:nvSpPr>
        <p:spPr>
          <a:xfrm>
            <a:off x="11449273" y="8712968"/>
            <a:ext cx="2374742" cy="49148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4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1556239" y="8689823"/>
            <a:ext cx="2269299" cy="490721"/>
          </a:xfrm>
        </p:spPr>
        <p:txBody>
          <a:bodyPr/>
          <a:lstStyle/>
          <a:p>
            <a:pPr algn="ctr">
              <a:defRPr/>
            </a:pPr>
            <a:fld id="{4CD6D5F8-6CA2-4598-AC77-77A4C56A9608}" type="slidenum">
              <a:rPr lang="ru-RU" sz="2000" b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pPr algn="ctr">
                <a:defRPr/>
              </a:pPr>
              <a:t>9</a:t>
            </a:fld>
            <a:endParaRPr lang="ru-RU" sz="2000" b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 Box 4"/>
          <p:cNvSpPr txBox="1">
            <a:spLocks noChangeArrowheads="1"/>
          </p:cNvSpPr>
          <p:nvPr/>
        </p:nvSpPr>
        <p:spPr bwMode="auto">
          <a:xfrm>
            <a:off x="25173" y="1999262"/>
            <a:ext cx="13825537" cy="5946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31664" tIns="65832" rIns="131664" bIns="65832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3000" b="1" dirty="0" smtClean="0">
                <a:latin typeface="Times New Roman" pitchFamily="18" charset="0"/>
                <a:cs typeface="Times New Roman" pitchFamily="18" charset="0"/>
              </a:rPr>
              <a:t>Численность и естественное </a:t>
            </a:r>
            <a:r>
              <a:rPr lang="ru-RU" sz="3000" b="1" dirty="0">
                <a:latin typeface="Times New Roman" pitchFamily="18" charset="0"/>
                <a:cs typeface="Times New Roman" pitchFamily="18" charset="0"/>
              </a:rPr>
              <a:t>движение населения</a:t>
            </a:r>
          </a:p>
        </p:txBody>
      </p:sp>
      <p:graphicFrame>
        <p:nvGraphicFramePr>
          <p:cNvPr id="2" name="Объект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84275735"/>
              </p:ext>
            </p:extLst>
          </p:nvPr>
        </p:nvGraphicFramePr>
        <p:xfrm>
          <a:off x="720725" y="2767013"/>
          <a:ext cx="13117513" cy="62214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2813" name="Лист" r:id="rId6" imgW="6393180" imgH="2811780" progId="Excel.Sheet.8">
                  <p:embed/>
                </p:oleObj>
              </mc:Choice>
              <mc:Fallback>
                <p:oleObj name="Лист" r:id="rId6" imgW="6393180" imgH="2811780" progId="Excel.Sheet.8">
                  <p:embed/>
                  <p:pic>
                    <p:nvPicPr>
                      <p:cNvPr id="0" name="Picture 42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20725" y="2767013"/>
                        <a:ext cx="13117513" cy="622141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3" name="TextBox 6"/>
          <p:cNvSpPr txBox="1">
            <a:spLocks noChangeArrowheads="1"/>
          </p:cNvSpPr>
          <p:nvPr/>
        </p:nvSpPr>
        <p:spPr bwMode="auto">
          <a:xfrm>
            <a:off x="360041" y="2334887"/>
            <a:ext cx="1044117" cy="5022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31664" tIns="65832" rIns="131664" bIns="65832">
            <a:spAutoFit/>
          </a:bodyPr>
          <a:lstStyle/>
          <a:p>
            <a:pPr algn="ctr"/>
            <a:r>
              <a:rPr lang="ru-RU" sz="2400" b="1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чел.</a:t>
            </a:r>
          </a:p>
        </p:txBody>
      </p:sp>
      <p:sp>
        <p:nvSpPr>
          <p:cNvPr id="27" name="TextBox 7"/>
          <p:cNvSpPr txBox="1">
            <a:spLocks noChangeArrowheads="1"/>
          </p:cNvSpPr>
          <p:nvPr/>
        </p:nvSpPr>
        <p:spPr bwMode="auto">
          <a:xfrm>
            <a:off x="12025337" y="2368354"/>
            <a:ext cx="1554919" cy="5022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31664" tIns="65832" rIns="131664" bIns="65832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тыс. чел.</a:t>
            </a:r>
            <a:endParaRPr lang="ru-RU" sz="2400" b="1" dirty="0">
              <a:solidFill>
                <a:srgbClr val="00006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TextBox 7"/>
          <p:cNvSpPr txBox="1">
            <a:spLocks noChangeArrowheads="1"/>
          </p:cNvSpPr>
          <p:nvPr/>
        </p:nvSpPr>
        <p:spPr bwMode="auto">
          <a:xfrm>
            <a:off x="9649073" y="7344816"/>
            <a:ext cx="1704820" cy="5022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31664" tIns="65832" rIns="131664" bIns="65832">
            <a:spAutoFit/>
          </a:bodyPr>
          <a:lstStyle/>
          <a:p>
            <a:pPr algn="ctr"/>
            <a:r>
              <a:rPr lang="ru-RU" sz="2400" b="1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8</a:t>
            </a:r>
            <a:r>
              <a:rPr lang="ru-RU" sz="24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 месяцев</a:t>
            </a:r>
            <a:endParaRPr lang="ru-RU" sz="2400" b="1" dirty="0">
              <a:solidFill>
                <a:srgbClr val="00006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" name="Дата 5"/>
          <p:cNvSpPr>
            <a:spLocks noGrp="1"/>
          </p:cNvSpPr>
          <p:nvPr>
            <p:ph type="dt" sz="half" idx="10"/>
          </p:nvPr>
        </p:nvSpPr>
        <p:spPr>
          <a:xfrm>
            <a:off x="-16716" y="8689823"/>
            <a:ext cx="2714643" cy="490721"/>
          </a:xfrm>
        </p:spPr>
        <p:txBody>
          <a:bodyPr/>
          <a:lstStyle/>
          <a:p>
            <a:pPr algn="ctr">
              <a:defRPr/>
            </a:pPr>
            <a:r>
              <a:rPr lang="ru-RU" sz="20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05 ноября 2024 года</a:t>
            </a:r>
            <a:endParaRPr lang="ru-RU" sz="2000" b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9361042" y="832036"/>
            <a:ext cx="44644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0" hangingPunct="0"/>
            <a:r>
              <a:rPr lang="ru-RU" sz="1800" b="1" dirty="0" smtClean="0">
                <a:solidFill>
                  <a:schemeClr val="accent6"/>
                </a:solidFill>
                <a:latin typeface="Times New Roman" pitchFamily="18" charset="0"/>
                <a:cs typeface="Times New Roman" pitchFamily="18" charset="0"/>
              </a:rPr>
              <a:t>Администрация </a:t>
            </a:r>
          </a:p>
          <a:p>
            <a:pPr eaLnBrk="0" hangingPunct="0"/>
            <a:r>
              <a:rPr lang="ru-RU" sz="1800" b="1" dirty="0" smtClean="0">
                <a:solidFill>
                  <a:schemeClr val="accent6"/>
                </a:solidFill>
                <a:latin typeface="Times New Roman" pitchFamily="18" charset="0"/>
                <a:cs typeface="Times New Roman" pitchFamily="18" charset="0"/>
              </a:rPr>
              <a:t>Каменск-Уральского городского округа</a:t>
            </a:r>
            <a:endParaRPr lang="ru-RU" sz="1800" b="1" dirty="0">
              <a:solidFill>
                <a:schemeClr val="accent6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1737482" y="896034"/>
            <a:ext cx="711950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0" hangingPunct="0"/>
            <a:r>
              <a:rPr lang="ru-RU" sz="1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Об </a:t>
            </a:r>
            <a:r>
              <a:rPr lang="ru-RU" sz="1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итогах </a:t>
            </a:r>
            <a:r>
              <a:rPr lang="ru-RU" sz="1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 перспективах социально-экономического развития </a:t>
            </a:r>
          </a:p>
          <a:p>
            <a:pPr eaLnBrk="0" hangingPunct="0"/>
            <a:r>
              <a:rPr lang="ru-RU" sz="1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Каменск-Уральского городского округа</a:t>
            </a:r>
            <a:endParaRPr lang="ru-RU" sz="18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923432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рямоугольник 16"/>
          <p:cNvSpPr/>
          <p:nvPr/>
        </p:nvSpPr>
        <p:spPr>
          <a:xfrm>
            <a:off x="0" y="792088"/>
            <a:ext cx="13824014" cy="864096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8" name="Прямоугольник 17"/>
          <p:cNvSpPr/>
          <p:nvPr/>
        </p:nvSpPr>
        <p:spPr>
          <a:xfrm>
            <a:off x="1" y="1754481"/>
            <a:ext cx="13824014" cy="45719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19" name="Рисунок 1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0041" y="72008"/>
            <a:ext cx="1474359" cy="2225040"/>
          </a:xfrm>
          <a:prstGeom prst="rect">
            <a:avLst/>
          </a:prstGeom>
        </p:spPr>
      </p:pic>
      <p:sp>
        <p:nvSpPr>
          <p:cNvPr id="22" name="Прямоугольник 21"/>
          <p:cNvSpPr/>
          <p:nvPr/>
        </p:nvSpPr>
        <p:spPr>
          <a:xfrm>
            <a:off x="1523" y="8712968"/>
            <a:ext cx="2374742" cy="49148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3" name="Прямоугольник 22"/>
          <p:cNvSpPr/>
          <p:nvPr/>
        </p:nvSpPr>
        <p:spPr>
          <a:xfrm>
            <a:off x="11449273" y="8712968"/>
            <a:ext cx="2374742" cy="49148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5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1556239" y="8689823"/>
            <a:ext cx="2269299" cy="490721"/>
          </a:xfrm>
        </p:spPr>
        <p:txBody>
          <a:bodyPr/>
          <a:lstStyle/>
          <a:p>
            <a:pPr algn="ctr">
              <a:defRPr/>
            </a:pPr>
            <a:fld id="{4CD6D5F8-6CA2-4598-AC77-77A4C56A9608}" type="slidenum">
              <a:rPr lang="ru-RU" sz="2000" b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pPr algn="ctr">
                <a:defRPr/>
              </a:pPr>
              <a:t>10</a:t>
            </a:fld>
            <a:endParaRPr lang="ru-RU" sz="2000" b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 Box 9"/>
          <p:cNvSpPr txBox="1">
            <a:spLocks noChangeArrowheads="1"/>
          </p:cNvSpPr>
          <p:nvPr/>
        </p:nvSpPr>
        <p:spPr bwMode="auto">
          <a:xfrm>
            <a:off x="1523" y="1999740"/>
            <a:ext cx="13825538" cy="5946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31664" tIns="65832" rIns="131664" bIns="65832"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ru-RU" sz="3000" b="1" dirty="0">
                <a:latin typeface="Times New Roman" pitchFamily="18" charset="0"/>
                <a:cs typeface="Times New Roman" pitchFamily="18" charset="0"/>
              </a:rPr>
              <a:t>Динамика уровня безработицы на начало года</a:t>
            </a:r>
          </a:p>
        </p:txBody>
      </p:sp>
      <p:sp>
        <p:nvSpPr>
          <p:cNvPr id="14" name="TextBox 7"/>
          <p:cNvSpPr txBox="1">
            <a:spLocks noChangeArrowheads="1"/>
          </p:cNvSpPr>
          <p:nvPr/>
        </p:nvSpPr>
        <p:spPr bwMode="auto">
          <a:xfrm>
            <a:off x="12104545" y="2259643"/>
            <a:ext cx="784888" cy="5022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31664" tIns="65832" rIns="131664" bIns="65832">
            <a:spAutoFit/>
          </a:bodyPr>
          <a:lstStyle/>
          <a:p>
            <a:pPr algn="ctr"/>
            <a:r>
              <a:rPr lang="ru-RU" sz="2400" b="1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%</a:t>
            </a:r>
          </a:p>
        </p:txBody>
      </p:sp>
      <p:graphicFrame>
        <p:nvGraphicFramePr>
          <p:cNvPr id="95399" name="Object 16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61464081"/>
              </p:ext>
            </p:extLst>
          </p:nvPr>
        </p:nvGraphicFramePr>
        <p:xfrm>
          <a:off x="215900" y="2774950"/>
          <a:ext cx="13374688" cy="5003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5659" name="Лист" r:id="rId6" imgW="5486400" imgH="2049780" progId="Excel.Sheet.8">
                  <p:embed/>
                </p:oleObj>
              </mc:Choice>
              <mc:Fallback>
                <p:oleObj name="Лист" r:id="rId6" imgW="5486400" imgH="2049780" progId="Excel.Sheet.8">
                  <p:embed/>
                  <p:pic>
                    <p:nvPicPr>
                      <p:cNvPr id="0" name="Picture 42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5900" y="2774950"/>
                        <a:ext cx="13374688" cy="50038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TextBox 6"/>
          <p:cNvSpPr txBox="1">
            <a:spLocks noChangeArrowheads="1"/>
          </p:cNvSpPr>
          <p:nvPr/>
        </p:nvSpPr>
        <p:spPr bwMode="auto">
          <a:xfrm>
            <a:off x="972108" y="2228656"/>
            <a:ext cx="1044117" cy="5022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31664" tIns="65832" rIns="131664" bIns="65832">
            <a:spAutoFit/>
          </a:bodyPr>
          <a:lstStyle/>
          <a:p>
            <a:pPr algn="ctr"/>
            <a:r>
              <a:rPr lang="ru-RU" sz="2400" b="1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чел.</a:t>
            </a:r>
          </a:p>
        </p:txBody>
      </p:sp>
      <p:sp>
        <p:nvSpPr>
          <p:cNvPr id="16" name="Дата 5"/>
          <p:cNvSpPr>
            <a:spLocks noGrp="1"/>
          </p:cNvSpPr>
          <p:nvPr>
            <p:ph type="dt" sz="half" idx="10"/>
          </p:nvPr>
        </p:nvSpPr>
        <p:spPr>
          <a:xfrm>
            <a:off x="-16716" y="8689823"/>
            <a:ext cx="2714643" cy="490721"/>
          </a:xfrm>
        </p:spPr>
        <p:txBody>
          <a:bodyPr/>
          <a:lstStyle/>
          <a:p>
            <a:pPr algn="ctr">
              <a:defRPr/>
            </a:pPr>
            <a:r>
              <a:rPr lang="ru-RU" sz="20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05 ноября 2024 года</a:t>
            </a:r>
            <a:endParaRPr lang="ru-RU" sz="2000" b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737482" y="896034"/>
            <a:ext cx="711950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0" hangingPunct="0"/>
            <a:r>
              <a:rPr lang="ru-RU" sz="1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Об </a:t>
            </a:r>
            <a:r>
              <a:rPr lang="ru-RU" sz="1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итогах </a:t>
            </a:r>
            <a:r>
              <a:rPr lang="ru-RU" sz="1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 перспективах социально-экономического развития </a:t>
            </a:r>
          </a:p>
          <a:p>
            <a:pPr eaLnBrk="0" hangingPunct="0"/>
            <a:r>
              <a:rPr lang="ru-RU" sz="1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Каменск-Уральского городского округа</a:t>
            </a:r>
            <a:endParaRPr lang="ru-RU" sz="18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9361042" y="832036"/>
            <a:ext cx="44644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0" hangingPunct="0"/>
            <a:r>
              <a:rPr lang="ru-RU" sz="1800" b="1" dirty="0" smtClean="0">
                <a:solidFill>
                  <a:schemeClr val="accent6"/>
                </a:solidFill>
                <a:latin typeface="Times New Roman" pitchFamily="18" charset="0"/>
                <a:cs typeface="Times New Roman" pitchFamily="18" charset="0"/>
              </a:rPr>
              <a:t>Администрация </a:t>
            </a:r>
          </a:p>
          <a:p>
            <a:pPr eaLnBrk="0" hangingPunct="0"/>
            <a:r>
              <a:rPr lang="ru-RU" sz="1800" b="1" dirty="0" smtClean="0">
                <a:solidFill>
                  <a:schemeClr val="accent6"/>
                </a:solidFill>
                <a:latin typeface="Times New Roman" pitchFamily="18" charset="0"/>
                <a:cs typeface="Times New Roman" pitchFamily="18" charset="0"/>
              </a:rPr>
              <a:t>Каменск-Уральского городского округа</a:t>
            </a:r>
            <a:endParaRPr lang="ru-RU" sz="1800" b="1" dirty="0">
              <a:solidFill>
                <a:schemeClr val="accent6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923432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рямоугольник 16"/>
          <p:cNvSpPr/>
          <p:nvPr/>
        </p:nvSpPr>
        <p:spPr>
          <a:xfrm>
            <a:off x="0" y="792088"/>
            <a:ext cx="13824014" cy="864096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8" name="Прямоугольник 17"/>
          <p:cNvSpPr/>
          <p:nvPr/>
        </p:nvSpPr>
        <p:spPr>
          <a:xfrm>
            <a:off x="1" y="1754481"/>
            <a:ext cx="13824014" cy="45719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19" name="Рисунок 1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0041" y="72008"/>
            <a:ext cx="1474359" cy="2225040"/>
          </a:xfrm>
          <a:prstGeom prst="rect">
            <a:avLst/>
          </a:prstGeom>
        </p:spPr>
      </p:pic>
      <p:sp>
        <p:nvSpPr>
          <p:cNvPr id="22" name="Прямоугольник 21"/>
          <p:cNvSpPr/>
          <p:nvPr/>
        </p:nvSpPr>
        <p:spPr>
          <a:xfrm>
            <a:off x="1523" y="8712968"/>
            <a:ext cx="2374742" cy="49148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3" name="Прямоугольник 22"/>
          <p:cNvSpPr/>
          <p:nvPr/>
        </p:nvSpPr>
        <p:spPr>
          <a:xfrm>
            <a:off x="11449273" y="8712968"/>
            <a:ext cx="2374742" cy="49148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5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1556239" y="8689823"/>
            <a:ext cx="2269299" cy="490721"/>
          </a:xfrm>
        </p:spPr>
        <p:txBody>
          <a:bodyPr/>
          <a:lstStyle/>
          <a:p>
            <a:pPr algn="ctr">
              <a:defRPr/>
            </a:pPr>
            <a:fld id="{4CD6D5F8-6CA2-4598-AC77-77A4C56A9608}" type="slidenum">
              <a:rPr lang="ru-RU" sz="2000" b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pPr algn="ctr">
                <a:defRPr/>
              </a:pPr>
              <a:t>11</a:t>
            </a:fld>
            <a:endParaRPr lang="ru-RU" sz="2000" b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77859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68746886"/>
              </p:ext>
            </p:extLst>
          </p:nvPr>
        </p:nvGraphicFramePr>
        <p:xfrm>
          <a:off x="25400" y="2781300"/>
          <a:ext cx="12638088" cy="5759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8084" name="Worksheet" r:id="rId6" imgW="9086812" imgH="4143273" progId="Excel.Sheet.8">
                  <p:embed/>
                </p:oleObj>
              </mc:Choice>
              <mc:Fallback>
                <p:oleObj name="Worksheet" r:id="rId6" imgW="9086812" imgH="4143273" progId="Excel.Sheet.8">
                  <p:embed/>
                  <p:pic>
                    <p:nvPicPr>
                      <p:cNvPr id="0" name="Picture 22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400" y="2781300"/>
                        <a:ext cx="12638088" cy="57594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" name="Прямоугольник 20"/>
          <p:cNvSpPr/>
          <p:nvPr/>
        </p:nvSpPr>
        <p:spPr>
          <a:xfrm>
            <a:off x="144017" y="1835040"/>
            <a:ext cx="1353750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000" b="1" dirty="0">
                <a:latin typeface="Times New Roman" pitchFamily="18" charset="0"/>
                <a:cs typeface="Times New Roman" pitchFamily="18" charset="0"/>
              </a:rPr>
              <a:t>Начисленная среднемесячная заработная плата </a:t>
            </a:r>
          </a:p>
          <a:p>
            <a:pPr algn="ctr"/>
            <a:r>
              <a:rPr lang="ru-RU" sz="3000" b="1" dirty="0">
                <a:latin typeface="Times New Roman" pitchFamily="18" charset="0"/>
                <a:cs typeface="Times New Roman" pitchFamily="18" charset="0"/>
              </a:rPr>
              <a:t>по крупным и средним </a:t>
            </a:r>
            <a:r>
              <a:rPr lang="ru-RU" sz="3000" b="1" dirty="0" smtClean="0">
                <a:latin typeface="Times New Roman" pitchFamily="18" charset="0"/>
                <a:cs typeface="Times New Roman" pitchFamily="18" charset="0"/>
              </a:rPr>
              <a:t>предприятиям</a:t>
            </a:r>
            <a:endParaRPr lang="ru-RU" sz="3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8" name="TextBox 7"/>
          <p:cNvSpPr txBox="1">
            <a:spLocks noChangeArrowheads="1"/>
          </p:cNvSpPr>
          <p:nvPr/>
        </p:nvSpPr>
        <p:spPr bwMode="auto">
          <a:xfrm>
            <a:off x="10369153" y="7632848"/>
            <a:ext cx="2201216" cy="5022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31664" tIns="65832" rIns="131664" bIns="65832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6 месяцев</a:t>
            </a:r>
            <a:endParaRPr lang="ru-RU" sz="2400" b="1" dirty="0">
              <a:solidFill>
                <a:srgbClr val="00006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Rectangle 53"/>
          <p:cNvSpPr>
            <a:spLocks noChangeArrowheads="1"/>
          </p:cNvSpPr>
          <p:nvPr/>
        </p:nvSpPr>
        <p:spPr bwMode="auto">
          <a:xfrm>
            <a:off x="12601401" y="2736305"/>
            <a:ext cx="1104231" cy="492443"/>
          </a:xfrm>
          <a:prstGeom prst="rect">
            <a:avLst/>
          </a:prstGeom>
          <a:solidFill>
            <a:schemeClr val="bg2"/>
          </a:solidFill>
          <a:ln w="3175">
            <a:solidFill>
              <a:srgbClr val="000066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ru-RU" b="1" dirty="0" smtClean="0">
                <a:solidFill>
                  <a:srgbClr val="3333FF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87 924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3333FF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endParaRPr kumimoji="0" lang="ru-RU" b="1" i="0" u="none" strike="noStrike" cap="none" normalizeH="0" baseline="0" dirty="0" smtClean="0">
              <a:ln>
                <a:noFill/>
              </a:ln>
              <a:solidFill>
                <a:srgbClr val="3333FF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Rectangle 53"/>
          <p:cNvSpPr>
            <a:spLocks noChangeArrowheads="1"/>
          </p:cNvSpPr>
          <p:nvPr/>
        </p:nvSpPr>
        <p:spPr bwMode="auto">
          <a:xfrm>
            <a:off x="12601401" y="3312368"/>
            <a:ext cx="1152128" cy="492443"/>
          </a:xfrm>
          <a:prstGeom prst="rect">
            <a:avLst/>
          </a:prstGeom>
          <a:solidFill>
            <a:schemeClr val="bg2"/>
          </a:solidFill>
          <a:ln w="3175">
            <a:solidFill>
              <a:srgbClr val="000066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000066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81 205 </a:t>
            </a:r>
          </a:p>
        </p:txBody>
      </p:sp>
      <p:sp>
        <p:nvSpPr>
          <p:cNvPr id="29" name="Rectangle 53"/>
          <p:cNvSpPr>
            <a:spLocks noChangeArrowheads="1"/>
          </p:cNvSpPr>
          <p:nvPr/>
        </p:nvSpPr>
        <p:spPr bwMode="auto">
          <a:xfrm>
            <a:off x="10009113" y="4908157"/>
            <a:ext cx="3744416" cy="492443"/>
          </a:xfrm>
          <a:prstGeom prst="rect">
            <a:avLst/>
          </a:prstGeom>
          <a:solidFill>
            <a:schemeClr val="bg2"/>
          </a:solidFill>
          <a:ln w="3175">
            <a:solidFill>
              <a:srgbClr val="000066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000066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Свердловская область</a:t>
            </a:r>
            <a:endParaRPr kumimoji="0" lang="ru-RU" b="1" i="0" u="none" strike="noStrike" cap="none" normalizeH="0" baseline="0" dirty="0" smtClean="0">
              <a:ln>
                <a:noFill/>
              </a:ln>
              <a:solidFill>
                <a:srgbClr val="000066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377802" y="2446545"/>
            <a:ext cx="136815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00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рублей</a:t>
            </a:r>
            <a:endParaRPr lang="ru-RU" sz="2000" b="1" dirty="0">
              <a:solidFill>
                <a:srgbClr val="0000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Дата 5"/>
          <p:cNvSpPr>
            <a:spLocks noGrp="1"/>
          </p:cNvSpPr>
          <p:nvPr>
            <p:ph type="dt" sz="half" idx="10"/>
          </p:nvPr>
        </p:nvSpPr>
        <p:spPr>
          <a:xfrm>
            <a:off x="-16716" y="8689823"/>
            <a:ext cx="2714643" cy="490721"/>
          </a:xfrm>
        </p:spPr>
        <p:txBody>
          <a:bodyPr/>
          <a:lstStyle/>
          <a:p>
            <a:pPr algn="ctr">
              <a:defRPr/>
            </a:pPr>
            <a:r>
              <a:rPr lang="ru-RU" sz="20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05 ноября 2024 года</a:t>
            </a:r>
            <a:endParaRPr lang="ru-RU" sz="2000" b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9361042" y="832036"/>
            <a:ext cx="44644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0" hangingPunct="0"/>
            <a:r>
              <a:rPr lang="ru-RU" sz="1800" b="1" dirty="0" smtClean="0">
                <a:solidFill>
                  <a:schemeClr val="accent6"/>
                </a:solidFill>
                <a:latin typeface="Times New Roman" pitchFamily="18" charset="0"/>
                <a:cs typeface="Times New Roman" pitchFamily="18" charset="0"/>
              </a:rPr>
              <a:t>Администрация </a:t>
            </a:r>
          </a:p>
          <a:p>
            <a:pPr eaLnBrk="0" hangingPunct="0"/>
            <a:r>
              <a:rPr lang="ru-RU" sz="1800" b="1" dirty="0" smtClean="0">
                <a:solidFill>
                  <a:schemeClr val="accent6"/>
                </a:solidFill>
                <a:latin typeface="Times New Roman" pitchFamily="18" charset="0"/>
                <a:cs typeface="Times New Roman" pitchFamily="18" charset="0"/>
              </a:rPr>
              <a:t>Каменск-Уральского городского округа</a:t>
            </a:r>
            <a:endParaRPr lang="ru-RU" sz="1800" b="1" dirty="0">
              <a:solidFill>
                <a:schemeClr val="accent6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1737482" y="896034"/>
            <a:ext cx="711950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0" hangingPunct="0"/>
            <a:r>
              <a:rPr lang="ru-RU" sz="1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Об </a:t>
            </a:r>
            <a:r>
              <a:rPr lang="ru-RU" sz="1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итогах </a:t>
            </a:r>
            <a:r>
              <a:rPr lang="ru-RU" sz="1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 перспективах социально-экономического развития </a:t>
            </a:r>
          </a:p>
          <a:p>
            <a:pPr eaLnBrk="0" hangingPunct="0"/>
            <a:r>
              <a:rPr lang="ru-RU" sz="1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Каменск-Уральского городского округа</a:t>
            </a:r>
            <a:endParaRPr lang="ru-RU" sz="18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923432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Прямоугольник 13"/>
          <p:cNvSpPr/>
          <p:nvPr/>
        </p:nvSpPr>
        <p:spPr>
          <a:xfrm>
            <a:off x="0" y="792088"/>
            <a:ext cx="13824014" cy="864096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1" y="1754481"/>
            <a:ext cx="13824014" cy="45719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17" name="Рисунок 1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0041" y="72008"/>
            <a:ext cx="1474359" cy="2225040"/>
          </a:xfrm>
          <a:prstGeom prst="rect">
            <a:avLst/>
          </a:prstGeom>
        </p:spPr>
      </p:pic>
      <p:sp>
        <p:nvSpPr>
          <p:cNvPr id="20" name="Прямоугольник 19"/>
          <p:cNvSpPr/>
          <p:nvPr/>
        </p:nvSpPr>
        <p:spPr>
          <a:xfrm>
            <a:off x="1523" y="8712968"/>
            <a:ext cx="2374742" cy="49148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1" name="Прямоугольник 20"/>
          <p:cNvSpPr/>
          <p:nvPr/>
        </p:nvSpPr>
        <p:spPr>
          <a:xfrm>
            <a:off x="11449273" y="8712968"/>
            <a:ext cx="2374742" cy="49148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3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1556239" y="8689823"/>
            <a:ext cx="2269299" cy="490721"/>
          </a:xfrm>
        </p:spPr>
        <p:txBody>
          <a:bodyPr/>
          <a:lstStyle/>
          <a:p>
            <a:pPr algn="ctr">
              <a:defRPr/>
            </a:pPr>
            <a:fld id="{4CD6D5F8-6CA2-4598-AC77-77A4C56A9608}" type="slidenum">
              <a:rPr lang="ru-RU" sz="2000" b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pPr algn="ctr">
                <a:defRPr/>
              </a:pPr>
              <a:t>12</a:t>
            </a:fld>
            <a:endParaRPr lang="ru-RU" sz="2000" b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Rectangle 6"/>
          <p:cNvSpPr>
            <a:spLocks noChangeArrowheads="1"/>
          </p:cNvSpPr>
          <p:nvPr/>
        </p:nvSpPr>
        <p:spPr bwMode="auto">
          <a:xfrm>
            <a:off x="0" y="1822430"/>
            <a:ext cx="13825538" cy="10562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31664" tIns="65832" rIns="131664" bIns="65832" anchor="ctr">
            <a:spAutoFit/>
          </a:bodyPr>
          <a:lstStyle/>
          <a:p>
            <a:pPr algn="ctr" eaLnBrk="0" hangingPunct="0">
              <a:tabLst>
                <a:tab pos="6912384" algn="l"/>
              </a:tabLst>
            </a:pPr>
            <a:r>
              <a:rPr lang="ru-RU" sz="3000" b="1" dirty="0" smtClean="0">
                <a:latin typeface="Times New Roman" pitchFamily="18" charset="0"/>
                <a:cs typeface="Times New Roman" pitchFamily="18" charset="0"/>
              </a:rPr>
              <a:t>Динамика первоначальных и уточненных параметров                                           бюджета Каменск-Уральского городского округа</a:t>
            </a:r>
            <a:endParaRPr lang="ru-RU" sz="3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1984" y="2534864"/>
            <a:ext cx="14950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млн. руб.</a:t>
            </a:r>
            <a:endParaRPr lang="ru-RU" sz="2400" b="1" dirty="0">
              <a:solidFill>
                <a:srgbClr val="0000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18620" name="Object 15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14551286"/>
              </p:ext>
            </p:extLst>
          </p:nvPr>
        </p:nvGraphicFramePr>
        <p:xfrm>
          <a:off x="190500" y="3035300"/>
          <a:ext cx="13344525" cy="5378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8872" name="Лист" r:id="rId6" imgW="6195060" imgH="2491740" progId="Excel.Sheet.8">
                  <p:embed/>
                </p:oleObj>
              </mc:Choice>
              <mc:Fallback>
                <p:oleObj name="Лист" r:id="rId6" imgW="6195060" imgH="2491740" progId="Excel.Sheet.8">
                  <p:embed/>
                  <p:pic>
                    <p:nvPicPr>
                      <p:cNvPr id="0" name="Picture 40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0500" y="3035300"/>
                        <a:ext cx="13344525" cy="53784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" name="Дата 5"/>
          <p:cNvSpPr>
            <a:spLocks noGrp="1"/>
          </p:cNvSpPr>
          <p:nvPr>
            <p:ph type="dt" sz="half" idx="10"/>
          </p:nvPr>
        </p:nvSpPr>
        <p:spPr>
          <a:xfrm>
            <a:off x="-16716" y="8689823"/>
            <a:ext cx="2714643" cy="490721"/>
          </a:xfrm>
        </p:spPr>
        <p:txBody>
          <a:bodyPr/>
          <a:lstStyle/>
          <a:p>
            <a:pPr algn="ctr">
              <a:defRPr/>
            </a:pPr>
            <a:r>
              <a:rPr lang="ru-RU" sz="20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05 ноября 2024 года</a:t>
            </a:r>
            <a:endParaRPr lang="ru-RU" sz="2000" b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737482" y="896034"/>
            <a:ext cx="711950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0" hangingPunct="0"/>
            <a:r>
              <a:rPr lang="ru-RU" sz="1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Об </a:t>
            </a:r>
            <a:r>
              <a:rPr lang="ru-RU" sz="1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итогах </a:t>
            </a:r>
            <a:r>
              <a:rPr lang="ru-RU" sz="1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 перспективах социально-экономического развития </a:t>
            </a:r>
          </a:p>
          <a:p>
            <a:pPr eaLnBrk="0" hangingPunct="0"/>
            <a:r>
              <a:rPr lang="ru-RU" sz="1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Каменск-Уральского городского округа</a:t>
            </a:r>
            <a:endParaRPr lang="ru-RU" sz="18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9361042" y="832036"/>
            <a:ext cx="44644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0" hangingPunct="0"/>
            <a:r>
              <a:rPr lang="ru-RU" sz="1800" b="1" dirty="0" smtClean="0">
                <a:solidFill>
                  <a:schemeClr val="accent6"/>
                </a:solidFill>
                <a:latin typeface="Times New Roman" pitchFamily="18" charset="0"/>
                <a:cs typeface="Times New Roman" pitchFamily="18" charset="0"/>
              </a:rPr>
              <a:t>Администрация </a:t>
            </a:r>
          </a:p>
          <a:p>
            <a:pPr eaLnBrk="0" hangingPunct="0"/>
            <a:r>
              <a:rPr lang="ru-RU" sz="1800" b="1" dirty="0" smtClean="0">
                <a:solidFill>
                  <a:schemeClr val="accent6"/>
                </a:solidFill>
                <a:latin typeface="Times New Roman" pitchFamily="18" charset="0"/>
                <a:cs typeface="Times New Roman" pitchFamily="18" charset="0"/>
              </a:rPr>
              <a:t>Каменск-Уральского городского округа</a:t>
            </a:r>
            <a:endParaRPr lang="ru-RU" sz="1800" b="1" dirty="0">
              <a:solidFill>
                <a:schemeClr val="accent6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923432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Прямоугольник 13"/>
          <p:cNvSpPr/>
          <p:nvPr/>
        </p:nvSpPr>
        <p:spPr>
          <a:xfrm>
            <a:off x="0" y="792088"/>
            <a:ext cx="13824014" cy="864096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1" y="1754481"/>
            <a:ext cx="13824014" cy="45719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17" name="Рисунок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0041" y="72008"/>
            <a:ext cx="1474359" cy="2225040"/>
          </a:xfrm>
          <a:prstGeom prst="rect">
            <a:avLst/>
          </a:prstGeom>
        </p:spPr>
      </p:pic>
      <p:sp>
        <p:nvSpPr>
          <p:cNvPr id="20" name="Прямоугольник 19"/>
          <p:cNvSpPr/>
          <p:nvPr/>
        </p:nvSpPr>
        <p:spPr>
          <a:xfrm>
            <a:off x="1523" y="8712968"/>
            <a:ext cx="2374742" cy="49148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1" name="Прямоугольник 20"/>
          <p:cNvSpPr/>
          <p:nvPr/>
        </p:nvSpPr>
        <p:spPr>
          <a:xfrm>
            <a:off x="11449273" y="8712968"/>
            <a:ext cx="2374742" cy="49148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3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1556239" y="8689823"/>
            <a:ext cx="2269299" cy="490721"/>
          </a:xfrm>
        </p:spPr>
        <p:txBody>
          <a:bodyPr/>
          <a:lstStyle/>
          <a:p>
            <a:pPr algn="ctr">
              <a:defRPr/>
            </a:pPr>
            <a:fld id="{4CD6D5F8-6CA2-4598-AC77-77A4C56A9608}" type="slidenum">
              <a:rPr lang="ru-RU" sz="2000" b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pPr algn="ctr">
                <a:defRPr/>
              </a:pPr>
              <a:t>13</a:t>
            </a:fld>
            <a:endParaRPr lang="ru-RU" sz="2000" b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Прямоугольник 8"/>
          <p:cNvSpPr>
            <a:spLocks noChangeArrowheads="1"/>
          </p:cNvSpPr>
          <p:nvPr/>
        </p:nvSpPr>
        <p:spPr bwMode="auto">
          <a:xfrm>
            <a:off x="0" y="1750992"/>
            <a:ext cx="13825538" cy="5946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31664" tIns="65832" rIns="131664" bIns="65832">
            <a:spAutoFit/>
          </a:bodyPr>
          <a:lstStyle/>
          <a:p>
            <a:pPr marL="0" lvl="3" algn="ctr">
              <a:spcAft>
                <a:spcPts val="1200"/>
              </a:spcAft>
              <a:defRPr/>
            </a:pPr>
            <a:r>
              <a:rPr lang="ru-RU" sz="3000" b="1" dirty="0">
                <a:latin typeface="Times New Roman" pitchFamily="18" charset="0"/>
                <a:cs typeface="Times New Roman" pitchFamily="18" charset="0"/>
              </a:rPr>
              <a:t>Участие </a:t>
            </a:r>
            <a:r>
              <a:rPr lang="ru-RU" sz="3000" b="1" dirty="0" smtClean="0"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3000" b="1" dirty="0">
                <a:latin typeface="Times New Roman" pitchFamily="18" charset="0"/>
                <a:cs typeface="Times New Roman" pitchFamily="18" charset="0"/>
              </a:rPr>
              <a:t>реализации </a:t>
            </a:r>
            <a:r>
              <a:rPr lang="ru-RU" sz="3000" b="1" dirty="0" smtClean="0">
                <a:latin typeface="Times New Roman" pitchFamily="18" charset="0"/>
                <a:cs typeface="Times New Roman" pitchFamily="18" charset="0"/>
              </a:rPr>
              <a:t>национальных проектов</a:t>
            </a:r>
          </a:p>
        </p:txBody>
      </p:sp>
      <p:grpSp>
        <p:nvGrpSpPr>
          <p:cNvPr id="38" name="Группа 37"/>
          <p:cNvGrpSpPr/>
          <p:nvPr/>
        </p:nvGrpSpPr>
        <p:grpSpPr>
          <a:xfrm>
            <a:off x="1054853" y="2465372"/>
            <a:ext cx="2365541" cy="5993740"/>
            <a:chOff x="1023626" y="2554112"/>
            <a:chExt cx="2365541" cy="5993740"/>
          </a:xfrm>
        </p:grpSpPr>
        <p:pic>
          <p:nvPicPr>
            <p:cNvPr id="42" name="Рисунок 4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23627" y="2554112"/>
              <a:ext cx="2365540" cy="657404"/>
            </a:xfrm>
            <a:prstGeom prst="rect">
              <a:avLst/>
            </a:prstGeom>
            <a:noFill/>
            <a:ln w="28575">
              <a:solidFill>
                <a:schemeClr val="bg1"/>
              </a:solidFill>
            </a:ln>
          </p:spPr>
        </p:pic>
        <p:pic>
          <p:nvPicPr>
            <p:cNvPr id="43" name="Рисунок 42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23626" y="3295801"/>
              <a:ext cx="2363658" cy="635468"/>
            </a:xfrm>
            <a:prstGeom prst="rect">
              <a:avLst/>
            </a:prstGeom>
            <a:noFill/>
            <a:ln w="28575">
              <a:solidFill>
                <a:schemeClr val="bg1"/>
              </a:solidFill>
            </a:ln>
          </p:spPr>
        </p:pic>
        <p:pic>
          <p:nvPicPr>
            <p:cNvPr id="44" name="Рисунок 43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23627" y="4003277"/>
              <a:ext cx="2362298" cy="693618"/>
            </a:xfrm>
            <a:prstGeom prst="rect">
              <a:avLst/>
            </a:prstGeom>
            <a:noFill/>
            <a:ln w="28575">
              <a:solidFill>
                <a:schemeClr val="bg1"/>
              </a:solidFill>
            </a:ln>
          </p:spPr>
        </p:pic>
        <p:pic>
          <p:nvPicPr>
            <p:cNvPr id="45" name="Рисунок 44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23626" y="4780507"/>
              <a:ext cx="2363658" cy="610615"/>
            </a:xfrm>
            <a:prstGeom prst="rect">
              <a:avLst/>
            </a:prstGeom>
            <a:noFill/>
            <a:ln w="28575">
              <a:solidFill>
                <a:schemeClr val="bg1"/>
              </a:solidFill>
            </a:ln>
          </p:spPr>
        </p:pic>
        <p:pic>
          <p:nvPicPr>
            <p:cNvPr id="46" name="Рисунок 45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23626" y="5483070"/>
              <a:ext cx="2357454" cy="775203"/>
            </a:xfrm>
            <a:prstGeom prst="rect">
              <a:avLst/>
            </a:prstGeom>
            <a:noFill/>
            <a:ln w="28575">
              <a:solidFill>
                <a:schemeClr val="bg1"/>
              </a:solidFill>
            </a:ln>
          </p:spPr>
        </p:pic>
        <p:pic>
          <p:nvPicPr>
            <p:cNvPr id="47" name="Рисунок 46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23626" y="6364679"/>
              <a:ext cx="2360752" cy="841462"/>
            </a:xfrm>
            <a:prstGeom prst="rect">
              <a:avLst/>
            </a:prstGeom>
            <a:noFill/>
            <a:ln w="28575">
              <a:solidFill>
                <a:schemeClr val="bg1"/>
              </a:solidFill>
            </a:ln>
          </p:spPr>
        </p:pic>
        <p:pic>
          <p:nvPicPr>
            <p:cNvPr id="48" name="Рисунок 47"/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23626" y="7279272"/>
              <a:ext cx="2336890" cy="593128"/>
            </a:xfrm>
            <a:prstGeom prst="rect">
              <a:avLst/>
            </a:prstGeom>
            <a:noFill/>
            <a:ln w="28575">
              <a:solidFill>
                <a:schemeClr val="bg1"/>
              </a:solidFill>
            </a:ln>
          </p:spPr>
        </p:pic>
        <p:pic>
          <p:nvPicPr>
            <p:cNvPr id="49" name="Рисунок 48"/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23626" y="7983400"/>
              <a:ext cx="2333166" cy="564452"/>
            </a:xfrm>
            <a:prstGeom prst="rect">
              <a:avLst/>
            </a:prstGeom>
            <a:noFill/>
            <a:ln w="28575">
              <a:solidFill>
                <a:schemeClr val="bg1"/>
              </a:solidFill>
            </a:ln>
          </p:spPr>
        </p:pic>
      </p:grpSp>
      <p:grpSp>
        <p:nvGrpSpPr>
          <p:cNvPr id="3" name="Группа 2"/>
          <p:cNvGrpSpPr/>
          <p:nvPr/>
        </p:nvGrpSpPr>
        <p:grpSpPr>
          <a:xfrm>
            <a:off x="3600401" y="3911126"/>
            <a:ext cx="2317332" cy="2050641"/>
            <a:chOff x="3624415" y="3517603"/>
            <a:chExt cx="2317332" cy="2050641"/>
          </a:xfrm>
        </p:grpSpPr>
        <p:pic>
          <p:nvPicPr>
            <p:cNvPr id="39" name="Рисунок 38"/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24415" y="3517603"/>
              <a:ext cx="2317332" cy="625378"/>
            </a:xfrm>
            <a:prstGeom prst="rect">
              <a:avLst/>
            </a:prstGeom>
            <a:noFill/>
            <a:ln w="28575">
              <a:solidFill>
                <a:schemeClr val="bg1"/>
              </a:solidFill>
            </a:ln>
          </p:spPr>
        </p:pic>
        <p:pic>
          <p:nvPicPr>
            <p:cNvPr id="40" name="Рисунок 39"/>
            <p:cNvPicPr>
              <a:picLocks noChangeAspect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24415" y="4188849"/>
              <a:ext cx="2317332" cy="656427"/>
            </a:xfrm>
            <a:prstGeom prst="rect">
              <a:avLst/>
            </a:prstGeom>
            <a:noFill/>
            <a:ln w="28575">
              <a:solidFill>
                <a:schemeClr val="bg1"/>
              </a:solidFill>
            </a:ln>
          </p:spPr>
        </p:pic>
        <p:pic>
          <p:nvPicPr>
            <p:cNvPr id="41" name="Рисунок 40"/>
            <p:cNvPicPr>
              <a:picLocks noChangeAspect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24415" y="4863725"/>
              <a:ext cx="2317332" cy="704519"/>
            </a:xfrm>
            <a:prstGeom prst="rect">
              <a:avLst/>
            </a:prstGeom>
            <a:noFill/>
            <a:ln w="28575">
              <a:solidFill>
                <a:schemeClr val="bg1"/>
              </a:solidFill>
            </a:ln>
          </p:spPr>
        </p:pic>
      </p:grpSp>
      <p:sp>
        <p:nvSpPr>
          <p:cNvPr id="50" name="Прямоугольник 49"/>
          <p:cNvSpPr/>
          <p:nvPr/>
        </p:nvSpPr>
        <p:spPr>
          <a:xfrm rot="5400000">
            <a:off x="-2179058" y="4905172"/>
            <a:ext cx="580102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200"/>
              </a:spcAft>
              <a:defRPr/>
            </a:pPr>
            <a:r>
              <a:rPr lang="ru-RU" sz="32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Национальные проекты</a:t>
            </a:r>
          </a:p>
        </p:txBody>
      </p:sp>
      <p:sp>
        <p:nvSpPr>
          <p:cNvPr id="51" name="Правая фигурная скобка 50"/>
          <p:cNvSpPr/>
          <p:nvPr/>
        </p:nvSpPr>
        <p:spPr>
          <a:xfrm>
            <a:off x="5903517" y="2348742"/>
            <a:ext cx="638266" cy="5479816"/>
          </a:xfrm>
          <a:prstGeom prst="rightBrace">
            <a:avLst/>
          </a:prstGeom>
          <a:ln w="57150">
            <a:solidFill>
              <a:srgbClr val="0000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2" name="Рисунок 51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7434" y="7888042"/>
            <a:ext cx="2336890" cy="564452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</p:pic>
      <p:graphicFrame>
        <p:nvGraphicFramePr>
          <p:cNvPr id="54" name="Таблица 5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04989552"/>
              </p:ext>
            </p:extLst>
          </p:nvPr>
        </p:nvGraphicFramePr>
        <p:xfrm>
          <a:off x="6587631" y="2376262"/>
          <a:ext cx="7165898" cy="579400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3345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4032448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3886570">
                <a:tc rowSpan="3">
                  <a:txBody>
                    <a:bodyPr/>
                    <a:lstStyle/>
                    <a:p>
                      <a:pPr algn="ctr"/>
                      <a:endParaRPr lang="ru-RU" sz="2400" b="1" kern="1200" dirty="0" smtClean="0">
                        <a:solidFill>
                          <a:schemeClr val="tx2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pPr algn="ctr"/>
                      <a:endParaRPr lang="ru-RU" sz="2400" b="1" kern="1200" dirty="0" smtClean="0">
                        <a:solidFill>
                          <a:schemeClr val="tx2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sz="2400" b="1" kern="12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Каменск-Уральский</a:t>
                      </a:r>
                    </a:p>
                    <a:p>
                      <a:pPr algn="ctr"/>
                      <a:r>
                        <a:rPr lang="ru-RU" sz="2400" b="1" kern="12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городской округ </a:t>
                      </a:r>
                    </a:p>
                    <a:p>
                      <a:pPr algn="ctr"/>
                      <a:r>
                        <a:rPr lang="ru-RU" sz="2400" b="1" kern="12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участвует </a:t>
                      </a:r>
                    </a:p>
                    <a:p>
                      <a:pPr algn="ctr"/>
                      <a:r>
                        <a:rPr lang="ru-RU" sz="2400" b="1" kern="12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в реализации</a:t>
                      </a:r>
                    </a:p>
                    <a:p>
                      <a:pPr algn="ctr"/>
                      <a:r>
                        <a:rPr lang="ru-RU" sz="2400" b="1" kern="12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10 нацпроектов</a:t>
                      </a:r>
                    </a:p>
                    <a:p>
                      <a:pPr algn="ctr"/>
                      <a:endParaRPr lang="ru-RU" sz="2400" b="1" kern="1200" dirty="0" smtClean="0">
                        <a:solidFill>
                          <a:schemeClr val="tx2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ctr" defTabSz="1316645" rtl="0" eaLnBrk="1" latinLnBrk="0" hangingPunct="1">
                        <a:tabLst/>
                      </a:pPr>
                      <a:endParaRPr lang="ru-RU" sz="2400" b="1" kern="1200" dirty="0" smtClean="0">
                        <a:solidFill>
                          <a:srgbClr val="000066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pPr marL="0" indent="0" algn="ctr" defTabSz="1316645" rtl="0" eaLnBrk="1" latinLnBrk="0" hangingPunct="1">
                        <a:tabLst/>
                      </a:pPr>
                      <a:r>
                        <a:rPr lang="ru-RU" sz="2400" b="1" kern="12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ОМС выделено                                   по 5 нацпроектам                           529,8 млн. руб.</a:t>
                      </a:r>
                      <a:endParaRPr lang="ru-RU" sz="1800" b="1" dirty="0">
                        <a:solidFill>
                          <a:srgbClr val="0000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517271">
                <a:tc vMerge="1">
                  <a:txBody>
                    <a:bodyPr/>
                    <a:lstStyle/>
                    <a:p>
                      <a:endParaRPr lang="ru-RU" sz="2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b="1" dirty="0">
                        <a:solidFill>
                          <a:srgbClr val="25257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517271">
                <a:tc vMerge="1">
                  <a:txBody>
                    <a:bodyPr/>
                    <a:lstStyle/>
                    <a:p>
                      <a:endParaRPr lang="ru-RU" sz="2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b="1" dirty="0" smtClean="0">
                        <a:solidFill>
                          <a:srgbClr val="25257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872894">
                <a:tc gridSpan="2">
                  <a:txBody>
                    <a:bodyPr/>
                    <a:lstStyle/>
                    <a:p>
                      <a:pPr marL="0" marR="0" lvl="0" indent="0" algn="l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1" kern="12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 участие предприятий</a:t>
                      </a:r>
                    </a:p>
                    <a:p>
                      <a:pPr marL="0" marR="0" indent="0" algn="ctr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400" b="1" kern="1200" dirty="0" smtClean="0">
                        <a:solidFill>
                          <a:schemeClr val="tx2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</a:tbl>
          </a:graphicData>
        </a:graphic>
      </p:graphicFrame>
      <p:pic>
        <p:nvPicPr>
          <p:cNvPr id="58" name="Рисунок 57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09313" y="0"/>
            <a:ext cx="2016225" cy="1401936"/>
          </a:xfrm>
          <a:prstGeom prst="rect">
            <a:avLst/>
          </a:prstGeom>
        </p:spPr>
      </p:pic>
      <p:sp>
        <p:nvSpPr>
          <p:cNvPr id="60" name="Дата 5"/>
          <p:cNvSpPr>
            <a:spLocks noGrp="1"/>
          </p:cNvSpPr>
          <p:nvPr>
            <p:ph type="dt" sz="half" idx="10"/>
          </p:nvPr>
        </p:nvSpPr>
        <p:spPr>
          <a:xfrm>
            <a:off x="-16716" y="8689823"/>
            <a:ext cx="2714643" cy="490721"/>
          </a:xfrm>
        </p:spPr>
        <p:txBody>
          <a:bodyPr/>
          <a:lstStyle/>
          <a:p>
            <a:pPr algn="ctr">
              <a:defRPr/>
            </a:pPr>
            <a:r>
              <a:rPr lang="ru-RU" sz="20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05 ноября 2024 года</a:t>
            </a:r>
            <a:endParaRPr lang="ru-RU" sz="2000" b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9361042" y="832036"/>
            <a:ext cx="44644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0" hangingPunct="0"/>
            <a:r>
              <a:rPr lang="ru-RU" sz="1800" b="1" dirty="0" smtClean="0">
                <a:solidFill>
                  <a:schemeClr val="accent6"/>
                </a:solidFill>
                <a:latin typeface="Times New Roman" pitchFamily="18" charset="0"/>
                <a:cs typeface="Times New Roman" pitchFamily="18" charset="0"/>
              </a:rPr>
              <a:t>Администрация </a:t>
            </a:r>
          </a:p>
          <a:p>
            <a:pPr eaLnBrk="0" hangingPunct="0"/>
            <a:r>
              <a:rPr lang="ru-RU" sz="1800" b="1" dirty="0" smtClean="0">
                <a:solidFill>
                  <a:schemeClr val="accent6"/>
                </a:solidFill>
                <a:latin typeface="Times New Roman" pitchFamily="18" charset="0"/>
                <a:cs typeface="Times New Roman" pitchFamily="18" charset="0"/>
              </a:rPr>
              <a:t>Каменск-Уральского городского округа</a:t>
            </a:r>
            <a:endParaRPr lang="ru-RU" sz="1800" b="1" dirty="0">
              <a:solidFill>
                <a:schemeClr val="accent6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1737482" y="896034"/>
            <a:ext cx="711950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0" hangingPunct="0"/>
            <a:r>
              <a:rPr lang="ru-RU" sz="1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Об </a:t>
            </a:r>
            <a:r>
              <a:rPr lang="ru-RU" sz="1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итогах </a:t>
            </a:r>
            <a:r>
              <a:rPr lang="ru-RU" sz="1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 перспективах социально-экономического развития </a:t>
            </a:r>
          </a:p>
          <a:p>
            <a:pPr eaLnBrk="0" hangingPunct="0"/>
            <a:r>
              <a:rPr lang="ru-RU" sz="1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Каменск-Уральского городского округа</a:t>
            </a:r>
            <a:endParaRPr lang="ru-RU" sz="18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62" name="Группа 61"/>
          <p:cNvGrpSpPr/>
          <p:nvPr/>
        </p:nvGrpSpPr>
        <p:grpSpPr>
          <a:xfrm>
            <a:off x="10513169" y="3960440"/>
            <a:ext cx="2448272" cy="3650571"/>
            <a:chOff x="10513169" y="3960440"/>
            <a:chExt cx="2448272" cy="3650571"/>
          </a:xfrm>
        </p:grpSpPr>
        <p:pic>
          <p:nvPicPr>
            <p:cNvPr id="55" name="Рисунок 54"/>
            <p:cNvPicPr>
              <a:picLocks noChangeAspect="1"/>
            </p:cNvPicPr>
            <p:nvPr/>
          </p:nvPicPr>
          <p:blipFill>
            <a:blip r:embed="rId1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543332" y="4726662"/>
              <a:ext cx="2382126" cy="660715"/>
            </a:xfrm>
            <a:prstGeom prst="rect">
              <a:avLst/>
            </a:prstGeom>
            <a:noFill/>
            <a:ln w="28575">
              <a:solidFill>
                <a:schemeClr val="bg1"/>
              </a:solidFill>
            </a:ln>
          </p:spPr>
        </p:pic>
        <p:pic>
          <p:nvPicPr>
            <p:cNvPr id="56" name="Рисунок 55"/>
            <p:cNvPicPr>
              <a:picLocks noChangeAspect="1"/>
            </p:cNvPicPr>
            <p:nvPr/>
          </p:nvPicPr>
          <p:blipFill>
            <a:blip r:embed="rId1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560602" y="3960440"/>
              <a:ext cx="2364856" cy="690287"/>
            </a:xfrm>
            <a:prstGeom prst="rect">
              <a:avLst/>
            </a:prstGeom>
            <a:noFill/>
            <a:ln w="28575">
              <a:solidFill>
                <a:schemeClr val="bg1"/>
              </a:solidFill>
            </a:ln>
          </p:spPr>
        </p:pic>
        <p:pic>
          <p:nvPicPr>
            <p:cNvPr id="57" name="Рисунок 56"/>
            <p:cNvPicPr>
              <a:picLocks noChangeAspect="1"/>
            </p:cNvPicPr>
            <p:nvPr/>
          </p:nvPicPr>
          <p:blipFill>
            <a:blip r:embed="rId1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513169" y="6219917"/>
              <a:ext cx="2436864" cy="668102"/>
            </a:xfrm>
            <a:prstGeom prst="rect">
              <a:avLst/>
            </a:prstGeom>
            <a:noFill/>
            <a:ln w="28575">
              <a:solidFill>
                <a:schemeClr val="bg1"/>
              </a:solidFill>
            </a:ln>
          </p:spPr>
        </p:pic>
        <p:pic>
          <p:nvPicPr>
            <p:cNvPr id="53" name="Рисунок 52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520514" y="5471756"/>
              <a:ext cx="2404944" cy="657404"/>
            </a:xfrm>
            <a:prstGeom prst="rect">
              <a:avLst/>
            </a:prstGeom>
            <a:noFill/>
            <a:ln w="28575">
              <a:solidFill>
                <a:schemeClr val="bg1"/>
              </a:solidFill>
            </a:ln>
          </p:spPr>
        </p:pic>
        <p:pic>
          <p:nvPicPr>
            <p:cNvPr id="422914" name="Picture 2" descr="Picture background"/>
            <p:cNvPicPr>
              <a:picLocks noChangeAspect="1" noChangeArrowheads="1"/>
            </p:cNvPicPr>
            <p:nvPr/>
          </p:nvPicPr>
          <p:blipFill>
            <a:blip r:embed="rId20" cstate="print"/>
            <a:srcRect t="34988" b="31274"/>
            <a:stretch>
              <a:fillRect/>
            </a:stretch>
          </p:blipFill>
          <p:spPr bwMode="auto">
            <a:xfrm>
              <a:off x="10513169" y="6984777"/>
              <a:ext cx="2448272" cy="626234"/>
            </a:xfrm>
            <a:prstGeom prst="rect">
              <a:avLst/>
            </a:prstGeom>
            <a:noFill/>
            <a:ln w="28575">
              <a:solidFill>
                <a:schemeClr val="bg1"/>
              </a:solidFill>
            </a:ln>
          </p:spPr>
        </p:pic>
      </p:grpSp>
      <p:pic>
        <p:nvPicPr>
          <p:cNvPr id="63" name="Picture 2" descr="Picture background"/>
          <p:cNvPicPr>
            <a:picLocks noChangeAspect="1" noChangeArrowheads="1"/>
          </p:cNvPicPr>
          <p:nvPr/>
        </p:nvPicPr>
        <p:blipFill>
          <a:blip r:embed="rId21" cstate="print"/>
          <a:srcRect t="34988" b="31274"/>
          <a:stretch>
            <a:fillRect/>
          </a:stretch>
        </p:blipFill>
        <p:spPr bwMode="auto">
          <a:xfrm>
            <a:off x="3600401" y="5976664"/>
            <a:ext cx="2304256" cy="626234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4016371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Прямоугольник 13"/>
          <p:cNvSpPr/>
          <p:nvPr/>
        </p:nvSpPr>
        <p:spPr>
          <a:xfrm>
            <a:off x="0" y="792088"/>
            <a:ext cx="13824014" cy="864096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1" y="1754481"/>
            <a:ext cx="13824014" cy="45719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17" name="Рисунок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0041" y="72008"/>
            <a:ext cx="1474359" cy="2225040"/>
          </a:xfrm>
          <a:prstGeom prst="rect">
            <a:avLst/>
          </a:prstGeom>
        </p:spPr>
      </p:pic>
      <p:sp>
        <p:nvSpPr>
          <p:cNvPr id="23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1556239" y="8689823"/>
            <a:ext cx="2269299" cy="490721"/>
          </a:xfrm>
        </p:spPr>
        <p:txBody>
          <a:bodyPr/>
          <a:lstStyle/>
          <a:p>
            <a:pPr algn="ctr">
              <a:defRPr/>
            </a:pPr>
            <a:fld id="{4CD6D5F8-6CA2-4598-AC77-77A4C56A9608}" type="slidenum">
              <a:rPr lang="ru-RU" sz="2000" b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pPr algn="ctr">
                <a:defRPr/>
              </a:pPr>
              <a:t>14</a:t>
            </a:fld>
            <a:endParaRPr lang="ru-RU" sz="2000" b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Прямоугольник 8"/>
          <p:cNvSpPr>
            <a:spLocks noChangeArrowheads="1"/>
          </p:cNvSpPr>
          <p:nvPr/>
        </p:nvSpPr>
        <p:spPr bwMode="auto">
          <a:xfrm>
            <a:off x="0" y="1754481"/>
            <a:ext cx="13825538" cy="6253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31664" tIns="65832" rIns="131664" bIns="65832">
            <a:spAutoFit/>
          </a:bodyPr>
          <a:lstStyle/>
          <a:p>
            <a:pPr marL="0" lvl="3" algn="ctr">
              <a:spcAft>
                <a:spcPts val="1200"/>
              </a:spcAft>
              <a:defRPr/>
            </a:pP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Р</a:t>
            </a:r>
            <a:r>
              <a:rPr lang="ru-RU" sz="3000" b="1" dirty="0" smtClean="0">
                <a:latin typeface="Times New Roman" pitchFamily="18" charset="0"/>
                <a:cs typeface="Times New Roman" pitchFamily="18" charset="0"/>
              </a:rPr>
              <a:t>азвитие сферы образования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336475" y="8640960"/>
            <a:ext cx="8808542" cy="40011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Ремонт Центра дополнительного образования (ул. Гоголя, 3)</a:t>
            </a:r>
            <a:endParaRPr lang="ru-RU" sz="2000" b="1" dirty="0">
              <a:solidFill>
                <a:srgbClr val="00006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6" name="Рисунок 3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54404" y="72008"/>
            <a:ext cx="2365540" cy="657404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</p:pic>
      <p:sp>
        <p:nvSpPr>
          <p:cNvPr id="30" name="TextBox 29"/>
          <p:cNvSpPr txBox="1"/>
          <p:nvPr/>
        </p:nvSpPr>
        <p:spPr>
          <a:xfrm>
            <a:off x="1737482" y="896034"/>
            <a:ext cx="711950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0" hangingPunct="0"/>
            <a:r>
              <a:rPr lang="ru-RU" sz="1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Об </a:t>
            </a:r>
            <a:r>
              <a:rPr lang="ru-RU" sz="1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итогах </a:t>
            </a:r>
            <a:r>
              <a:rPr lang="ru-RU" sz="1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 перспективах социально-экономического развития </a:t>
            </a:r>
          </a:p>
          <a:p>
            <a:pPr eaLnBrk="0" hangingPunct="0"/>
            <a:r>
              <a:rPr lang="ru-RU" sz="1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Каменск-Уральского городского округа</a:t>
            </a:r>
            <a:endParaRPr lang="ru-RU" sz="18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9361042" y="832036"/>
            <a:ext cx="44644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0" hangingPunct="0"/>
            <a:r>
              <a:rPr lang="ru-RU" sz="1800" b="1" dirty="0" smtClean="0">
                <a:solidFill>
                  <a:schemeClr val="accent6"/>
                </a:solidFill>
                <a:latin typeface="Times New Roman" pitchFamily="18" charset="0"/>
                <a:cs typeface="Times New Roman" pitchFamily="18" charset="0"/>
              </a:rPr>
              <a:t>Администрация </a:t>
            </a:r>
          </a:p>
          <a:p>
            <a:pPr eaLnBrk="0" hangingPunct="0"/>
            <a:r>
              <a:rPr lang="ru-RU" sz="1800" b="1" dirty="0" smtClean="0">
                <a:solidFill>
                  <a:schemeClr val="accent6"/>
                </a:solidFill>
                <a:latin typeface="Times New Roman" pitchFamily="18" charset="0"/>
                <a:cs typeface="Times New Roman" pitchFamily="18" charset="0"/>
              </a:rPr>
              <a:t>Каменск-Уральского городского округа</a:t>
            </a:r>
            <a:endParaRPr lang="ru-RU" sz="1800" b="1" dirty="0">
              <a:solidFill>
                <a:schemeClr val="accent6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26" name="Рисунок 25" descr="https://kamensk-uralskiy.ru/uploads/filemanager/013/0131cee0dd40e1e966ee4d7b56bce70f10e3a7320db62c1ece9b88b9c7b8f4b306_origin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749" y="2379873"/>
            <a:ext cx="4015740" cy="3011805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</p:pic>
      <p:pic>
        <p:nvPicPr>
          <p:cNvPr id="32" name="Рисунок 31" descr="https://kamensk-uralskiy.ru/uploads/filemanager/d/1/5/5/0/6/f/d15506fd4ada1a291d95497de35ff30c8c09f53901201fbe66bf1a9e3ef3aa907_origin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5886" y="2330766"/>
            <a:ext cx="4407123" cy="3060912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</p:pic>
      <p:pic>
        <p:nvPicPr>
          <p:cNvPr id="33" name="Рисунок 32" descr="https://kamensk-uralskiy.ru/uploads/filemanager/44/63/f2/a8/42/4463f2a842fc3af6d8de81bc0d77ecbb1076180d7ae666fe6fdde2a4a95e8ab6af_origin.jpg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6475" y="5904656"/>
            <a:ext cx="3984006" cy="2742400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</p:pic>
      <p:pic>
        <p:nvPicPr>
          <p:cNvPr id="34" name="Рисунок 33" descr="https://kamensk-uralskiy.ru/uploads/filemanager/f07/192/060/704/65d/c00/690/f0719206070465dc00690a0e08ec5c331043f100a09131dcafa4086ea7ba0db7ca_origin.jpg"/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1813" y="5904656"/>
            <a:ext cx="4461196" cy="2742400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</p:pic>
      <p:pic>
        <p:nvPicPr>
          <p:cNvPr id="35" name="Рисунок 34" descr="https://kamensk-uralskiy.ru/uploads/filemanager/616/d75/0eb/a62/155/616d750eba621559329e4b96ec4215d510ac1a28cd94277bf9b8776f475b28122f.jpg"/>
          <p:cNvPicPr/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23047" y="2330766"/>
            <a:ext cx="4198278" cy="3060912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</p:pic>
      <p:sp>
        <p:nvSpPr>
          <p:cNvPr id="27" name="Прямоугольник 26"/>
          <p:cNvSpPr/>
          <p:nvPr/>
        </p:nvSpPr>
        <p:spPr>
          <a:xfrm>
            <a:off x="360041" y="5432538"/>
            <a:ext cx="8640960" cy="40011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Реконструирован стадион </a:t>
            </a:r>
            <a:r>
              <a:rPr lang="ru-RU" sz="20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Лицея № 9</a:t>
            </a:r>
            <a:endParaRPr lang="ru-RU" sz="2000" b="1" dirty="0">
              <a:solidFill>
                <a:srgbClr val="00006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1" name="Прямоугольник 40"/>
          <p:cNvSpPr/>
          <p:nvPr/>
        </p:nvSpPr>
        <p:spPr>
          <a:xfrm>
            <a:off x="9382672" y="5426454"/>
            <a:ext cx="4138653" cy="40011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Ремонт Школы № 5</a:t>
            </a:r>
            <a:endParaRPr lang="ru-RU" sz="2000" b="1" dirty="0">
              <a:solidFill>
                <a:srgbClr val="00006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78882" name="Picture 2" descr="https://kamensk-uralskiy.ru/uploads/filemanager/0/6/8/06881a937bd6df36c76bbfd837db62f485745bf2f7216400d7898d7c535579134_origin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61186" y="5904656"/>
            <a:ext cx="4176319" cy="2784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6" name="Прямоугольник 45"/>
          <p:cNvSpPr/>
          <p:nvPr/>
        </p:nvSpPr>
        <p:spPr>
          <a:xfrm>
            <a:off x="9161198" y="8640960"/>
            <a:ext cx="4520323" cy="40011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2000" b="1" dirty="0" err="1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Кванториум</a:t>
            </a:r>
            <a:r>
              <a:rPr lang="ru-RU" sz="20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 в ЦО «Аксиома»</a:t>
            </a:r>
            <a:endParaRPr lang="ru-RU" sz="2000" b="1" dirty="0">
              <a:solidFill>
                <a:srgbClr val="000066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923432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Прямоугольник 13"/>
          <p:cNvSpPr/>
          <p:nvPr/>
        </p:nvSpPr>
        <p:spPr>
          <a:xfrm>
            <a:off x="0" y="792088"/>
            <a:ext cx="13824014" cy="864096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1" y="1754481"/>
            <a:ext cx="13824014" cy="45719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17" name="Рисунок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0041" y="72008"/>
            <a:ext cx="1474359" cy="2225040"/>
          </a:xfrm>
          <a:prstGeom prst="rect">
            <a:avLst/>
          </a:prstGeom>
        </p:spPr>
      </p:pic>
      <p:sp>
        <p:nvSpPr>
          <p:cNvPr id="20" name="Прямоугольник 19"/>
          <p:cNvSpPr/>
          <p:nvPr/>
        </p:nvSpPr>
        <p:spPr>
          <a:xfrm>
            <a:off x="1523" y="8712968"/>
            <a:ext cx="2374742" cy="49148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1" name="Прямоугольник 20"/>
          <p:cNvSpPr/>
          <p:nvPr/>
        </p:nvSpPr>
        <p:spPr>
          <a:xfrm>
            <a:off x="11449273" y="8712968"/>
            <a:ext cx="2374742" cy="49148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3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1556239" y="8689823"/>
            <a:ext cx="2269299" cy="490721"/>
          </a:xfrm>
        </p:spPr>
        <p:txBody>
          <a:bodyPr/>
          <a:lstStyle/>
          <a:p>
            <a:pPr algn="ctr">
              <a:defRPr/>
            </a:pPr>
            <a:fld id="{4CD6D5F8-6CA2-4598-AC77-77A4C56A9608}" type="slidenum">
              <a:rPr lang="ru-RU" sz="2000" b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pPr algn="ctr">
                <a:defRPr/>
              </a:pPr>
              <a:t>15</a:t>
            </a:fld>
            <a:endParaRPr lang="ru-RU" sz="2000" b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0" y="1760130"/>
            <a:ext cx="13825538" cy="594615"/>
          </a:xfrm>
          <a:prstGeom prst="rect">
            <a:avLst/>
          </a:prstGeom>
        </p:spPr>
        <p:txBody>
          <a:bodyPr wrap="square" lIns="131664" tIns="65832" rIns="131664" bIns="65832">
            <a:spAutoFit/>
          </a:bodyPr>
          <a:lstStyle/>
          <a:p>
            <a:pPr algn="ctr">
              <a:defRPr/>
            </a:pPr>
            <a:r>
              <a:rPr lang="ru-RU" sz="3000" b="1" dirty="0" smtClean="0">
                <a:latin typeface="Times New Roman" pitchFamily="18" charset="0"/>
                <a:ea typeface="+mj-ea"/>
                <a:cs typeface="Times New Roman" pitchFamily="18" charset="0"/>
              </a:rPr>
              <a:t>Развитие сферы культуры</a:t>
            </a:r>
          </a:p>
        </p:txBody>
      </p:sp>
      <p:pic>
        <p:nvPicPr>
          <p:cNvPr id="39" name="Рисунок 3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16854" y="86753"/>
            <a:ext cx="2317836" cy="635468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</p:pic>
      <p:sp>
        <p:nvSpPr>
          <p:cNvPr id="6" name="AutoShape 2" descr="https://kamensk-uralskiy.ru/uploads/filemanager/3/3/f/4/8/33f48885b158f1d5649d7d92452ed421105ce5f0ce8546aa581e2f4551770a73cc_origin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" name="AutoShape 4" descr="https://kamensk-uralskiy.ru/uploads/filemanager/3/3/f/4/8/33f48885b158f1d5649d7d92452ed421105ce5f0ce8546aa581e2f4551770a73cc_origin.jp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" name="AutoShape 6" descr="https://kamensk-uralskiy.ru/uploads/filemanager/3/3/f/4/8/33f48885b158f1d5649d7d92452ed421105ce5f0ce8546aa581e2f4551770a73cc_origin.jpg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7" name="Прямоугольник 56"/>
          <p:cNvSpPr/>
          <p:nvPr/>
        </p:nvSpPr>
        <p:spPr>
          <a:xfrm>
            <a:off x="307975" y="5040560"/>
            <a:ext cx="8693026" cy="40011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Завершено строительство Центра </a:t>
            </a:r>
            <a:r>
              <a:rPr lang="ru-RU" sz="2000" b="1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культурного </a:t>
            </a:r>
            <a:r>
              <a:rPr lang="ru-RU" sz="20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развития «Клевер»</a:t>
            </a:r>
            <a:endParaRPr lang="ru-RU" sz="2000" b="1" dirty="0">
              <a:solidFill>
                <a:srgbClr val="00006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3" name="Прямоугольник 32"/>
          <p:cNvSpPr/>
          <p:nvPr/>
        </p:nvSpPr>
        <p:spPr>
          <a:xfrm>
            <a:off x="9289033" y="5040560"/>
            <a:ext cx="4248471" cy="40011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Капитальный ремонт здания ДКЦ       </a:t>
            </a:r>
          </a:p>
        </p:txBody>
      </p:sp>
      <p:sp>
        <p:nvSpPr>
          <p:cNvPr id="28" name="Дата 5"/>
          <p:cNvSpPr>
            <a:spLocks noGrp="1"/>
          </p:cNvSpPr>
          <p:nvPr>
            <p:ph type="dt" sz="half" idx="10"/>
          </p:nvPr>
        </p:nvSpPr>
        <p:spPr>
          <a:xfrm>
            <a:off x="-16716" y="8689823"/>
            <a:ext cx="2714643" cy="490721"/>
          </a:xfrm>
        </p:spPr>
        <p:txBody>
          <a:bodyPr/>
          <a:lstStyle/>
          <a:p>
            <a:pPr algn="ctr">
              <a:defRPr/>
            </a:pPr>
            <a:r>
              <a:rPr lang="ru-RU" sz="20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05 ноября 2024 года</a:t>
            </a:r>
            <a:endParaRPr lang="ru-RU" sz="2000" b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9361042" y="832036"/>
            <a:ext cx="44644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0" hangingPunct="0"/>
            <a:r>
              <a:rPr lang="ru-RU" sz="1800" b="1" dirty="0" smtClean="0">
                <a:solidFill>
                  <a:schemeClr val="accent6"/>
                </a:solidFill>
                <a:latin typeface="Times New Roman" pitchFamily="18" charset="0"/>
                <a:cs typeface="Times New Roman" pitchFamily="18" charset="0"/>
              </a:rPr>
              <a:t>Администрация </a:t>
            </a:r>
          </a:p>
          <a:p>
            <a:pPr eaLnBrk="0" hangingPunct="0"/>
            <a:r>
              <a:rPr lang="ru-RU" sz="1800" b="1" dirty="0" smtClean="0">
                <a:solidFill>
                  <a:schemeClr val="accent6"/>
                </a:solidFill>
                <a:latin typeface="Times New Roman" pitchFamily="18" charset="0"/>
                <a:cs typeface="Times New Roman" pitchFamily="18" charset="0"/>
              </a:rPr>
              <a:t>Каменск-Уральского городского округа</a:t>
            </a:r>
            <a:endParaRPr lang="ru-RU" sz="1800" b="1" dirty="0">
              <a:solidFill>
                <a:schemeClr val="accent6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1737482" y="896034"/>
            <a:ext cx="711950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0" hangingPunct="0"/>
            <a:r>
              <a:rPr lang="ru-RU" sz="1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Об </a:t>
            </a:r>
            <a:r>
              <a:rPr lang="ru-RU" sz="1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итогах </a:t>
            </a:r>
            <a:r>
              <a:rPr lang="ru-RU" sz="1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 перспективах социально-экономического развития </a:t>
            </a:r>
          </a:p>
          <a:p>
            <a:pPr eaLnBrk="0" hangingPunct="0"/>
            <a:r>
              <a:rPr lang="ru-RU" sz="1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Каменск-Уральского городского округа</a:t>
            </a:r>
            <a:endParaRPr lang="ru-RU" sz="18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418817" name="Picture 1"/>
          <p:cNvPicPr>
            <a:picLocks noChangeAspect="1" noChangeArrowheads="1"/>
          </p:cNvPicPr>
          <p:nvPr/>
        </p:nvPicPr>
        <p:blipFill>
          <a:blip r:embed="rId5" cstate="print"/>
          <a:srcRect l="11025" t="28000" r="39757" b="22301"/>
          <a:stretch>
            <a:fillRect/>
          </a:stretch>
        </p:blipFill>
        <p:spPr bwMode="auto">
          <a:xfrm>
            <a:off x="360041" y="2342069"/>
            <a:ext cx="4573655" cy="2597836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</p:pic>
      <p:pic>
        <p:nvPicPr>
          <p:cNvPr id="25" name="Рисунок 24" descr="https://kamensk-uralskiy.ru/uploads/filemanager/40/83/8f/f6/9a/3a/af/40838ff69a3aaf92f6fc3f7fa4e41d888d2d7bac87e816f14bfcf17d01887280f_origin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6586" y="2337877"/>
            <a:ext cx="3888431" cy="2597836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</p:pic>
      <p:pic>
        <p:nvPicPr>
          <p:cNvPr id="31" name="Рисунок 30" descr="https://kamensk-uralskiy.ru/uploads/filemanager/1ac/3f0/98d/ffe/31f/dbd/1ac3f098dffe31fdbd1cab59a3f30855878a1e198711060a0706334816b4d7169_origin.jpg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2897" y="2337877"/>
            <a:ext cx="3787913" cy="2597836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</p:pic>
      <p:pic>
        <p:nvPicPr>
          <p:cNvPr id="32" name="Рисунок 31" descr="https://kamensk-uralskiy.ru/uploads/filemanager/4b4/f98/1ec/2ff/147/4a7/2ba/4b4f981ec2ff1474a72ba9787435a457858609becf88f1178b2db83dea00e56b0_origin.jpg"/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0761" y="5688632"/>
            <a:ext cx="4078327" cy="2490788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</p:pic>
      <p:pic>
        <p:nvPicPr>
          <p:cNvPr id="34" name="Рисунок 33" descr="https://kamensk-uralskiy.ru/uploads/filemanager/1c/7c/04/1c7c04e34828263cca8097b540b50b2885d4b4dc057b701e6c4d0226d495ea94f.jpg"/>
          <p:cNvPicPr/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0321" y="5688632"/>
            <a:ext cx="3528392" cy="2490788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</p:pic>
      <p:sp>
        <p:nvSpPr>
          <p:cNvPr id="37" name="Прямоугольник 36"/>
          <p:cNvSpPr/>
          <p:nvPr/>
        </p:nvSpPr>
        <p:spPr>
          <a:xfrm>
            <a:off x="3528393" y="8240850"/>
            <a:ext cx="6624736" cy="40011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Инициативный проект «Встречи у рояля»       </a:t>
            </a:r>
          </a:p>
        </p:txBody>
      </p:sp>
    </p:spTree>
    <p:extLst>
      <p:ext uri="{BB962C8B-B14F-4D97-AF65-F5344CB8AC3E}">
        <p14:creationId xmlns:p14="http://schemas.microsoft.com/office/powerpoint/2010/main" val="41915559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Прямоугольник 13"/>
          <p:cNvSpPr/>
          <p:nvPr/>
        </p:nvSpPr>
        <p:spPr>
          <a:xfrm>
            <a:off x="0" y="792088"/>
            <a:ext cx="13824014" cy="864096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1" y="1754481"/>
            <a:ext cx="13824014" cy="45719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17" name="Рисунок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0041" y="72008"/>
            <a:ext cx="1474359" cy="2225040"/>
          </a:xfrm>
          <a:prstGeom prst="rect">
            <a:avLst/>
          </a:prstGeom>
        </p:spPr>
      </p:pic>
      <p:sp>
        <p:nvSpPr>
          <p:cNvPr id="21" name="Прямоугольник 20"/>
          <p:cNvSpPr/>
          <p:nvPr/>
        </p:nvSpPr>
        <p:spPr>
          <a:xfrm>
            <a:off x="11449273" y="8712968"/>
            <a:ext cx="2374742" cy="49148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3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1556239" y="8689823"/>
            <a:ext cx="2269299" cy="490721"/>
          </a:xfrm>
        </p:spPr>
        <p:txBody>
          <a:bodyPr/>
          <a:lstStyle/>
          <a:p>
            <a:pPr algn="ctr">
              <a:defRPr/>
            </a:pPr>
            <a:fld id="{4CD6D5F8-6CA2-4598-AC77-77A4C56A9608}" type="slidenum">
              <a:rPr lang="ru-RU" sz="2000" b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pPr algn="ctr">
                <a:defRPr/>
              </a:pPr>
              <a:t>16</a:t>
            </a:fld>
            <a:endParaRPr lang="ru-RU" sz="2000" b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8" name="TextBox 8"/>
          <p:cNvSpPr txBox="1">
            <a:spLocks noChangeArrowheads="1"/>
          </p:cNvSpPr>
          <p:nvPr/>
        </p:nvSpPr>
        <p:spPr bwMode="auto">
          <a:xfrm>
            <a:off x="0" y="1728624"/>
            <a:ext cx="13825538" cy="5945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31574" tIns="65789" rIns="131574" bIns="65789">
            <a:spAutoFit/>
          </a:bodyPr>
          <a:lstStyle/>
          <a:p>
            <a:pPr algn="ctr"/>
            <a:r>
              <a:rPr lang="ru-RU" sz="3000" b="1" dirty="0" smtClean="0">
                <a:latin typeface="Times New Roman" pitchFamily="18" charset="0"/>
                <a:cs typeface="Times New Roman" pitchFamily="18" charset="0"/>
              </a:rPr>
              <a:t>Развитие сферы физической культуры и спорта</a:t>
            </a:r>
          </a:p>
        </p:txBody>
      </p:sp>
      <p:pic>
        <p:nvPicPr>
          <p:cNvPr id="35" name="Рисунок 3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49273" y="72008"/>
            <a:ext cx="2317332" cy="625378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</p:pic>
      <p:sp>
        <p:nvSpPr>
          <p:cNvPr id="27" name="Прямоугольник 26"/>
          <p:cNvSpPr/>
          <p:nvPr/>
        </p:nvSpPr>
        <p:spPr>
          <a:xfrm>
            <a:off x="576065" y="8512913"/>
            <a:ext cx="8280920" cy="40011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Ремонт спортивного клуба «Прометей» (</a:t>
            </a:r>
            <a:r>
              <a:rPr lang="ru-RU" sz="2000" b="1" dirty="0" err="1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п.Хозспособ</a:t>
            </a:r>
            <a:r>
              <a:rPr lang="ru-RU" sz="20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endParaRPr lang="ru-RU" sz="2000" b="1" dirty="0">
              <a:solidFill>
                <a:srgbClr val="00006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2" name="Группа 1"/>
          <p:cNvGrpSpPr/>
          <p:nvPr/>
        </p:nvGrpSpPr>
        <p:grpSpPr>
          <a:xfrm>
            <a:off x="576065" y="2399793"/>
            <a:ext cx="8280920" cy="3113212"/>
            <a:chOff x="576065" y="2399793"/>
            <a:chExt cx="8280920" cy="3113212"/>
          </a:xfrm>
        </p:grpSpPr>
        <p:sp>
          <p:nvSpPr>
            <p:cNvPr id="45" name="Прямоугольник 44"/>
            <p:cNvSpPr/>
            <p:nvPr/>
          </p:nvSpPr>
          <p:spPr>
            <a:xfrm>
              <a:off x="576065" y="5112895"/>
              <a:ext cx="8280920" cy="400110"/>
            </a:xfrm>
            <a:prstGeom prst="rect">
              <a:avLst/>
            </a:prstGeom>
            <a:solidFill>
              <a:schemeClr val="bg2"/>
            </a:solidFill>
            <a:ln>
              <a:solidFill>
                <a:schemeClr val="bg1"/>
              </a:solidFill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ru-RU" sz="2000" b="1" dirty="0" smtClean="0">
                  <a:solidFill>
                    <a:srgbClr val="000066"/>
                  </a:solidFill>
                  <a:latin typeface="Times New Roman" pitchFamily="18" charset="0"/>
                  <a:cs typeface="Times New Roman" pitchFamily="18" charset="0"/>
                </a:rPr>
                <a:t>Завершен капитальный ремонт Дома </a:t>
              </a:r>
              <a:r>
                <a:rPr lang="ru-RU" sz="2000" b="1" dirty="0">
                  <a:solidFill>
                    <a:srgbClr val="000066"/>
                  </a:solidFill>
                  <a:latin typeface="Times New Roman" pitchFamily="18" charset="0"/>
                  <a:cs typeface="Times New Roman" pitchFamily="18" charset="0"/>
                </a:rPr>
                <a:t>спорта </a:t>
              </a:r>
              <a:r>
                <a:rPr lang="ru-RU" sz="2000" b="1" dirty="0" smtClean="0">
                  <a:solidFill>
                    <a:srgbClr val="000066"/>
                  </a:solidFill>
                  <a:latin typeface="Times New Roman" pitchFamily="18" charset="0"/>
                  <a:cs typeface="Times New Roman" pitchFamily="18" charset="0"/>
                </a:rPr>
                <a:t>«Металлист»</a:t>
              </a:r>
              <a:endParaRPr lang="ru-RU" sz="2000" b="1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pic>
          <p:nvPicPr>
            <p:cNvPr id="33" name="Рисунок 32" descr="https://kamensk-uralskiy.ru/uploads/filemanager/fb/8b/32/a0/f4/b0/80/fb8b32a0f4b0808993ee777844138ee7154f194c7e96767feb42e8eba603dffe85_origin.jpg"/>
            <p:cNvPicPr/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6065" y="2399793"/>
              <a:ext cx="3744416" cy="2713101"/>
            </a:xfrm>
            <a:prstGeom prst="rect">
              <a:avLst/>
            </a:prstGeom>
            <a:noFill/>
            <a:ln w="28575">
              <a:solidFill>
                <a:schemeClr val="bg1"/>
              </a:solidFill>
            </a:ln>
          </p:spPr>
        </p:pic>
      </p:grpSp>
      <p:pic>
        <p:nvPicPr>
          <p:cNvPr id="34" name="Рисунок 33" descr="https://kamensk-uralskiy.ru/uploads/filemanager/e61/e53/e61e5316774adaa43027bf8b86b3918f153d0a6c551c3d1d1fc36d5244e607f42c_origin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9859" y="2399466"/>
            <a:ext cx="3847126" cy="2713102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</p:pic>
      <p:sp>
        <p:nvSpPr>
          <p:cNvPr id="32" name="TextBox 31"/>
          <p:cNvSpPr txBox="1"/>
          <p:nvPr/>
        </p:nvSpPr>
        <p:spPr>
          <a:xfrm>
            <a:off x="1737482" y="896034"/>
            <a:ext cx="711950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0" hangingPunct="0"/>
            <a:r>
              <a:rPr lang="ru-RU" sz="1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Об </a:t>
            </a:r>
            <a:r>
              <a:rPr lang="ru-RU" sz="1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итогах </a:t>
            </a:r>
            <a:r>
              <a:rPr lang="ru-RU" sz="1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 перспективах социально-экономического развития </a:t>
            </a:r>
          </a:p>
          <a:p>
            <a:pPr eaLnBrk="0" hangingPunct="0"/>
            <a:r>
              <a:rPr lang="ru-RU" sz="1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Каменск-Уральского городского округа</a:t>
            </a:r>
            <a:endParaRPr lang="ru-RU" sz="18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9361042" y="832036"/>
            <a:ext cx="44644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0" hangingPunct="0"/>
            <a:r>
              <a:rPr lang="ru-RU" sz="1800" b="1" dirty="0" smtClean="0">
                <a:solidFill>
                  <a:schemeClr val="accent6"/>
                </a:solidFill>
                <a:latin typeface="Times New Roman" pitchFamily="18" charset="0"/>
                <a:cs typeface="Times New Roman" pitchFamily="18" charset="0"/>
              </a:rPr>
              <a:t>Администрация </a:t>
            </a:r>
          </a:p>
          <a:p>
            <a:pPr eaLnBrk="0" hangingPunct="0"/>
            <a:r>
              <a:rPr lang="ru-RU" sz="1800" b="1" dirty="0" smtClean="0">
                <a:solidFill>
                  <a:schemeClr val="accent6"/>
                </a:solidFill>
                <a:latin typeface="Times New Roman" pitchFamily="18" charset="0"/>
                <a:cs typeface="Times New Roman" pitchFamily="18" charset="0"/>
              </a:rPr>
              <a:t>Каменск-Уральского городского округа</a:t>
            </a:r>
            <a:endParaRPr lang="ru-RU" sz="1800" b="1" dirty="0">
              <a:solidFill>
                <a:schemeClr val="accent6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8" name="Рисунок 17" descr="https://kamensk-uralskiy.ru/uploads/filemanager/cd7/219/caf/9df/cd7219caf9df6e6767ec6ac1dfd20e589758922693f96d363e62a496040608933_origin.jpg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065" y="5705572"/>
            <a:ext cx="3744416" cy="2715811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</p:pic>
      <p:pic>
        <p:nvPicPr>
          <p:cNvPr id="19" name="Рисунок 18" descr="https://kamensk-uralskiy.ru/uploads/filemanager/b/2/0/e/1/b20e17b2291acb100e24f1509235a6dc9d61b045eb4f6ec23bfb0a8692a11a2ca_origin.jpg"/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9859" y="5716045"/>
            <a:ext cx="3847126" cy="2780899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</p:pic>
      <p:pic>
        <p:nvPicPr>
          <p:cNvPr id="381954" name="Picture 2" descr="https://kamensk-uralskiy.ru/uploads/filemanager/a0/96/a096b62dcf2713a05a848534995d677315acc68fa83e4ef87b0ec718f9cce31c08_origin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05057" y="2399466"/>
            <a:ext cx="3600400" cy="2700300"/>
          </a:xfrm>
          <a:prstGeom prst="rect">
            <a:avLst/>
          </a:prstGeom>
          <a:noFill/>
          <a:ln w="28575"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1958" name="Picture 6" descr="https://kamensk-uralskiy.ru/uploads/filemanager/88/88b74a61e016303f0894c39a564e3dc215e372ae7a7feeb6cc2117486b31062010_origin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43741" y="5716046"/>
            <a:ext cx="3733724" cy="2833440"/>
          </a:xfrm>
          <a:prstGeom prst="rect">
            <a:avLst/>
          </a:prstGeom>
          <a:noFill/>
          <a:ln w="28575"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8928992" y="5112568"/>
            <a:ext cx="4680521" cy="40011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Участие в фестивале «</a:t>
            </a:r>
            <a:r>
              <a:rPr lang="ru-RU" sz="2000" b="1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Самбо в ГТО»</a:t>
            </a:r>
          </a:p>
        </p:txBody>
      </p:sp>
    </p:spTree>
    <p:extLst>
      <p:ext uri="{BB962C8B-B14F-4D97-AF65-F5344CB8AC3E}">
        <p14:creationId xmlns:p14="http://schemas.microsoft.com/office/powerpoint/2010/main" val="22923432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оугольник 15"/>
          <p:cNvSpPr/>
          <p:nvPr/>
        </p:nvSpPr>
        <p:spPr>
          <a:xfrm>
            <a:off x="0" y="792088"/>
            <a:ext cx="13824014" cy="864096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7" name="Прямоугольник 16"/>
          <p:cNvSpPr/>
          <p:nvPr/>
        </p:nvSpPr>
        <p:spPr>
          <a:xfrm>
            <a:off x="1" y="1754481"/>
            <a:ext cx="13824014" cy="45719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18" name="Рисунок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0041" y="72008"/>
            <a:ext cx="1474359" cy="2225040"/>
          </a:xfrm>
          <a:prstGeom prst="rect">
            <a:avLst/>
          </a:prstGeom>
        </p:spPr>
      </p:pic>
      <p:sp>
        <p:nvSpPr>
          <p:cNvPr id="21" name="Прямоугольник 20"/>
          <p:cNvSpPr/>
          <p:nvPr/>
        </p:nvSpPr>
        <p:spPr>
          <a:xfrm>
            <a:off x="1523" y="8712968"/>
            <a:ext cx="2374742" cy="49148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2" name="Прямоугольник 21"/>
          <p:cNvSpPr/>
          <p:nvPr/>
        </p:nvSpPr>
        <p:spPr>
          <a:xfrm>
            <a:off x="11449273" y="8712968"/>
            <a:ext cx="2374742" cy="49148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4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1556239" y="8689823"/>
            <a:ext cx="2269299" cy="490721"/>
          </a:xfrm>
        </p:spPr>
        <p:txBody>
          <a:bodyPr/>
          <a:lstStyle/>
          <a:p>
            <a:pPr algn="ctr">
              <a:defRPr/>
            </a:pPr>
            <a:fld id="{4CD6D5F8-6CA2-4598-AC77-77A4C56A9608}" type="slidenum">
              <a:rPr lang="ru-RU" sz="2000" b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pPr algn="ctr">
                <a:defRPr/>
              </a:pPr>
              <a:t>17</a:t>
            </a:fld>
            <a:endParaRPr lang="ru-RU" sz="2000" b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254914" y="2450133"/>
            <a:ext cx="13401818" cy="502195"/>
          </a:xfrm>
          <a:prstGeom prst="rect">
            <a:avLst/>
          </a:prstGeom>
          <a:noFill/>
        </p:spPr>
        <p:txBody>
          <a:bodyPr wrap="square" lIns="131574" tIns="65789" rIns="131574" bIns="65789" rtlCol="0">
            <a:spAutoFit/>
          </a:bodyPr>
          <a:lstStyle/>
          <a:p>
            <a:pPr marL="0" lvl="1" algn="ctr">
              <a:spcAft>
                <a:spcPts val="400"/>
              </a:spcAft>
            </a:pPr>
            <a:r>
              <a:rPr lang="ru-RU" sz="24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2024 год – благоустройство 1 общественной территории 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0" y="1965306"/>
            <a:ext cx="13825537" cy="594615"/>
          </a:xfrm>
          <a:prstGeom prst="rect">
            <a:avLst/>
          </a:prstGeom>
          <a:noFill/>
        </p:spPr>
        <p:txBody>
          <a:bodyPr wrap="square" lIns="131664" tIns="65832" rIns="131664" bIns="65832">
            <a:spAutoFit/>
          </a:bodyPr>
          <a:lstStyle/>
          <a:p>
            <a:pPr indent="84138" algn="ctr">
              <a:defRPr/>
            </a:pPr>
            <a:r>
              <a:rPr lang="ru-RU" sz="3000" b="1" dirty="0" smtClean="0">
                <a:latin typeface="Times New Roman" pitchFamily="18" charset="0"/>
                <a:cs typeface="Times New Roman" pitchFamily="18" charset="0"/>
              </a:rPr>
              <a:t>Муниципальная </a:t>
            </a:r>
            <a:r>
              <a:rPr lang="ru-RU" sz="3000" b="1" dirty="0">
                <a:latin typeface="Times New Roman" pitchFamily="18" charset="0"/>
                <a:cs typeface="Times New Roman" pitchFamily="18" charset="0"/>
              </a:rPr>
              <a:t>программа </a:t>
            </a:r>
            <a:r>
              <a:rPr lang="ru-RU" sz="3000" b="1" dirty="0" smtClean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3000" b="1" dirty="0">
                <a:latin typeface="Times New Roman" pitchFamily="18" charset="0"/>
                <a:cs typeface="Times New Roman" pitchFamily="18" charset="0"/>
              </a:rPr>
              <a:t>Формирование современной городской среды»</a:t>
            </a:r>
          </a:p>
        </p:txBody>
      </p:sp>
      <p:pic>
        <p:nvPicPr>
          <p:cNvPr id="29" name="Рисунок 2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57391" y="80929"/>
            <a:ext cx="2196138" cy="622097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</p:pic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72729182"/>
              </p:ext>
            </p:extLst>
          </p:nvPr>
        </p:nvGraphicFramePr>
        <p:xfrm>
          <a:off x="382490" y="3096344"/>
          <a:ext cx="4417174" cy="4458846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3481070"/>
                <a:gridCol w="936104"/>
              </a:tblGrid>
              <a:tr h="228642">
                <a:tc>
                  <a:txBody>
                    <a:bodyPr/>
                    <a:lstStyle/>
                    <a:p>
                      <a:r>
                        <a:rPr lang="ru-RU" sz="2000" b="1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Всего</a:t>
                      </a:r>
                      <a:r>
                        <a:rPr lang="ru-RU" sz="20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, млн.руб.: </a:t>
                      </a: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342,0</a:t>
                      </a:r>
                      <a:endParaRPr lang="ru-RU" sz="2000" b="1" dirty="0">
                        <a:solidFill>
                          <a:srgbClr val="0000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78418">
                <a:tc>
                  <a:txBody>
                    <a:bodyPr/>
                    <a:lstStyle/>
                    <a:p>
                      <a:pPr marL="657225" lvl="1" indent="-563563"/>
                      <a:r>
                        <a:rPr lang="ru-RU" sz="20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 областной бюджет</a:t>
                      </a:r>
                      <a:endParaRPr lang="ru-RU" sz="2000" dirty="0">
                        <a:solidFill>
                          <a:srgbClr val="0000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115,6</a:t>
                      </a:r>
                      <a:endParaRPr lang="ru-RU" sz="2000" dirty="0">
                        <a:solidFill>
                          <a:srgbClr val="0000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93663" lvl="1" indent="0"/>
                      <a:r>
                        <a:rPr lang="ru-RU" sz="20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 местный бюджет</a:t>
                      </a:r>
                      <a:endParaRPr lang="ru-RU" sz="2000" dirty="0">
                        <a:solidFill>
                          <a:srgbClr val="0000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207,8</a:t>
                      </a:r>
                      <a:endParaRPr lang="ru-RU" sz="2000" dirty="0">
                        <a:solidFill>
                          <a:srgbClr val="0000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1957">
                <a:tc>
                  <a:txBody>
                    <a:bodyPr/>
                    <a:lstStyle/>
                    <a:p>
                      <a:pPr marL="93663" lvl="1" indent="0"/>
                      <a:r>
                        <a:rPr lang="ru-RU" sz="20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 средства населения</a:t>
                      </a:r>
                      <a:endParaRPr lang="ru-RU" sz="2000" dirty="0">
                        <a:solidFill>
                          <a:srgbClr val="0000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14,9</a:t>
                      </a:r>
                      <a:endParaRPr lang="ru-RU" sz="2000" dirty="0">
                        <a:solidFill>
                          <a:srgbClr val="0000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1957">
                <a:tc>
                  <a:txBody>
                    <a:bodyPr/>
                    <a:lstStyle/>
                    <a:p>
                      <a:pPr marL="93663" lvl="1" indent="0"/>
                      <a:r>
                        <a:rPr lang="ru-RU" sz="20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 средства организаций</a:t>
                      </a:r>
                      <a:endParaRPr lang="ru-RU" sz="2000" dirty="0">
                        <a:solidFill>
                          <a:srgbClr val="0000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3,7</a:t>
                      </a:r>
                      <a:endParaRPr lang="ru-RU" sz="2000" dirty="0">
                        <a:solidFill>
                          <a:srgbClr val="0000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93663" lvl="1" indent="0"/>
                      <a:r>
                        <a:rPr lang="ru-RU" sz="20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из них на благоустройство:</a:t>
                      </a:r>
                      <a:endParaRPr lang="ru-RU" sz="2000" dirty="0">
                        <a:solidFill>
                          <a:srgbClr val="0000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000" dirty="0">
                        <a:solidFill>
                          <a:srgbClr val="0000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1957">
                <a:tc>
                  <a:txBody>
                    <a:bodyPr/>
                    <a:lstStyle/>
                    <a:p>
                      <a:pPr marL="93663" lvl="1" indent="0"/>
                      <a:r>
                        <a:rPr lang="ru-RU" sz="2000" b="1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 общественных территорий</a:t>
                      </a:r>
                      <a:endParaRPr lang="ru-RU" sz="2000" b="1" dirty="0">
                        <a:solidFill>
                          <a:srgbClr val="0000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128,7</a:t>
                      </a:r>
                      <a:endParaRPr lang="ru-RU" sz="2000" b="1" dirty="0">
                        <a:solidFill>
                          <a:srgbClr val="0000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1957">
                <a:tc>
                  <a:txBody>
                    <a:bodyPr/>
                    <a:lstStyle/>
                    <a:p>
                      <a:pPr marL="93663" lvl="1" indent="0"/>
                      <a:r>
                        <a:rPr lang="ru-RU" sz="2000" b="1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 проекта-победителя Всероссийского конкурса</a:t>
                      </a:r>
                      <a:endParaRPr lang="ru-RU" sz="2000" b="1" dirty="0">
                        <a:solidFill>
                          <a:srgbClr val="0000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138,6</a:t>
                      </a:r>
                      <a:endParaRPr lang="ru-RU" sz="2000" b="1" dirty="0">
                        <a:solidFill>
                          <a:srgbClr val="0000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1957">
                <a:tc>
                  <a:txBody>
                    <a:bodyPr/>
                    <a:lstStyle/>
                    <a:p>
                      <a:pPr marL="93663" lvl="1" indent="0"/>
                      <a:r>
                        <a:rPr lang="ru-RU" sz="2000" b="1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 дворовых территорий</a:t>
                      </a:r>
                      <a:endParaRPr lang="ru-RU" sz="2000" b="1" dirty="0">
                        <a:solidFill>
                          <a:srgbClr val="0000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74,7</a:t>
                      </a:r>
                      <a:endParaRPr lang="ru-RU" sz="2000" b="1" dirty="0">
                        <a:solidFill>
                          <a:srgbClr val="0000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2" name="Дата 5"/>
          <p:cNvSpPr>
            <a:spLocks noGrp="1"/>
          </p:cNvSpPr>
          <p:nvPr>
            <p:ph type="dt" sz="half" idx="10"/>
          </p:nvPr>
        </p:nvSpPr>
        <p:spPr>
          <a:xfrm>
            <a:off x="-16716" y="8689823"/>
            <a:ext cx="2714643" cy="490721"/>
          </a:xfrm>
        </p:spPr>
        <p:txBody>
          <a:bodyPr/>
          <a:lstStyle/>
          <a:p>
            <a:pPr algn="ctr">
              <a:defRPr/>
            </a:pPr>
            <a:r>
              <a:rPr lang="ru-RU" sz="20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05 ноября 2024 года</a:t>
            </a:r>
            <a:endParaRPr lang="ru-RU" sz="2000" b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1737482" y="896034"/>
            <a:ext cx="711950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0" hangingPunct="0"/>
            <a:r>
              <a:rPr lang="ru-RU" sz="1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Об </a:t>
            </a:r>
            <a:r>
              <a:rPr lang="ru-RU" sz="1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итогах </a:t>
            </a:r>
            <a:r>
              <a:rPr lang="ru-RU" sz="1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 перспективах социально-экономического развития </a:t>
            </a:r>
          </a:p>
          <a:p>
            <a:pPr eaLnBrk="0" hangingPunct="0"/>
            <a:r>
              <a:rPr lang="ru-RU" sz="1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Каменск-Уральского городского округа</a:t>
            </a:r>
            <a:endParaRPr lang="ru-RU" sz="18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9361042" y="832036"/>
            <a:ext cx="44644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0" hangingPunct="0"/>
            <a:r>
              <a:rPr lang="ru-RU" sz="1800" b="1" dirty="0" smtClean="0">
                <a:solidFill>
                  <a:schemeClr val="accent6"/>
                </a:solidFill>
                <a:latin typeface="Times New Roman" pitchFamily="18" charset="0"/>
                <a:cs typeface="Times New Roman" pitchFamily="18" charset="0"/>
              </a:rPr>
              <a:t>Администрация </a:t>
            </a:r>
          </a:p>
          <a:p>
            <a:pPr eaLnBrk="0" hangingPunct="0"/>
            <a:r>
              <a:rPr lang="ru-RU" sz="1800" b="1" dirty="0" smtClean="0">
                <a:solidFill>
                  <a:schemeClr val="accent6"/>
                </a:solidFill>
                <a:latin typeface="Times New Roman" pitchFamily="18" charset="0"/>
                <a:cs typeface="Times New Roman" pitchFamily="18" charset="0"/>
              </a:rPr>
              <a:t>Каменск-Уральского городского округа</a:t>
            </a:r>
            <a:endParaRPr lang="ru-RU" sz="1800" b="1" dirty="0">
              <a:solidFill>
                <a:schemeClr val="accent6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9" name="Рисунок 18" descr="https://kamensk-uralskiy.ru/uploads/filemanager/b8/75/3f/09/72/9c/b8753f09729c5a5a094c217a0f2976e7109ad185a84c0a68b332c123cb9615ee4d_origin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4899" y="2952328"/>
            <a:ext cx="4203507" cy="2813109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</p:pic>
      <p:pic>
        <p:nvPicPr>
          <p:cNvPr id="20" name="Рисунок 19" descr="https://kamensk-uralskiy.ru/uploads/filemanager/2/24e68b32925591816ff97ab2450c82f0100d155e6c3b632563788c1a9da42e2be9_origin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7416" y="5904656"/>
            <a:ext cx="3929609" cy="2619915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</p:pic>
      <p:pic>
        <p:nvPicPr>
          <p:cNvPr id="26" name="Рисунок 25" descr="https://kamensk-uralskiy.ru/uploads/filemanager/4/a/e/d/0/b/4aed0b51791d9a7acc8d55723fda2fd994bf626e59486719011aa3b3225416d4b_origin.jpg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60140" y="5904656"/>
            <a:ext cx="4178266" cy="2665888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</p:pic>
      <p:pic>
        <p:nvPicPr>
          <p:cNvPr id="27" name="Рисунок 26" descr="https://kamensk-uralskiy.ru/uploads/filemanager/b96/85a/c96/b9685ac96c80b12287e7e20900d0aed415826c3ffa3f37ffca70ee493d12acf1f3_origin.jpg"/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7416" y="2952327"/>
            <a:ext cx="3929609" cy="2813109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</p:pic>
      <p:sp>
        <p:nvSpPr>
          <p:cNvPr id="28" name="TextBox 27"/>
          <p:cNvSpPr txBox="1"/>
          <p:nvPr/>
        </p:nvSpPr>
        <p:spPr>
          <a:xfrm>
            <a:off x="7376558" y="8424936"/>
            <a:ext cx="3928699" cy="707886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2000" b="1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defRPr>
            </a:lvl1pPr>
            <a:lvl2pPr marL="0" lvl="1" algn="ctr">
              <a:defRPr sz="2000" b="1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defRPr>
            </a:lvl2pPr>
          </a:lstStyle>
          <a:p>
            <a:pPr lvl="1"/>
            <a:r>
              <a:rPr lang="ru-RU" dirty="0"/>
              <a:t>Территория </a:t>
            </a:r>
            <a:r>
              <a:rPr lang="ru-RU" dirty="0" smtClean="0"/>
              <a:t>«</a:t>
            </a:r>
            <a:r>
              <a:rPr lang="ru-RU" dirty="0" err="1" smtClean="0"/>
              <a:t>Байновский</a:t>
            </a:r>
            <a:r>
              <a:rPr lang="ru-RU" dirty="0" smtClean="0"/>
              <a:t> сад» </a:t>
            </a:r>
          </a:p>
          <a:p>
            <a:pPr lvl="1"/>
            <a:r>
              <a:rPr lang="ru-RU" dirty="0" smtClean="0"/>
              <a:t>(2023-2024 годы)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923432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Прямоугольник 25"/>
          <p:cNvSpPr/>
          <p:nvPr/>
        </p:nvSpPr>
        <p:spPr>
          <a:xfrm>
            <a:off x="0" y="792088"/>
            <a:ext cx="13824014" cy="864096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879600"/>
            <a:endParaRPr lang="ru-RU" sz="2200" b="1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7" name="Прямоугольник 26"/>
          <p:cNvSpPr/>
          <p:nvPr/>
        </p:nvSpPr>
        <p:spPr>
          <a:xfrm>
            <a:off x="1" y="1754481"/>
            <a:ext cx="13824014" cy="45719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28" name="Рисунок 2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0041" y="72008"/>
            <a:ext cx="1474359" cy="2225040"/>
          </a:xfrm>
          <a:prstGeom prst="rect">
            <a:avLst/>
          </a:prstGeom>
        </p:spPr>
      </p:pic>
      <p:sp>
        <p:nvSpPr>
          <p:cNvPr id="29" name="TextBox 28"/>
          <p:cNvSpPr txBox="1"/>
          <p:nvPr/>
        </p:nvSpPr>
        <p:spPr>
          <a:xfrm>
            <a:off x="1840671" y="1003575"/>
            <a:ext cx="92155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2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1" name="Прямоугольник 30"/>
          <p:cNvSpPr/>
          <p:nvPr/>
        </p:nvSpPr>
        <p:spPr>
          <a:xfrm>
            <a:off x="1523" y="8712968"/>
            <a:ext cx="2374742" cy="49148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4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1556239" y="8689823"/>
            <a:ext cx="2269299" cy="490721"/>
          </a:xfrm>
        </p:spPr>
        <p:txBody>
          <a:bodyPr/>
          <a:lstStyle/>
          <a:p>
            <a:pPr algn="ctr">
              <a:defRPr/>
            </a:pPr>
            <a:fld id="{4CD6D5F8-6CA2-4598-AC77-77A4C56A9608}" type="slidenum">
              <a:rPr lang="ru-RU" sz="2000" b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pPr algn="ctr">
                <a:defRPr/>
              </a:pPr>
              <a:t>18</a:t>
            </a:fld>
            <a:endParaRPr lang="ru-RU" sz="2000" b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0" y="1999740"/>
            <a:ext cx="13839209" cy="594615"/>
          </a:xfrm>
          <a:prstGeom prst="rect">
            <a:avLst/>
          </a:prstGeom>
          <a:noFill/>
        </p:spPr>
        <p:txBody>
          <a:bodyPr wrap="square" lIns="131664" tIns="65832" rIns="131664" bIns="65832">
            <a:spAutoFit/>
          </a:bodyPr>
          <a:lstStyle/>
          <a:p>
            <a:pPr algn="ctr">
              <a:defRPr/>
            </a:pPr>
            <a:r>
              <a:rPr lang="ru-RU" sz="3000" b="1" dirty="0" smtClean="0">
                <a:latin typeface="Times New Roman" pitchFamily="18" charset="0"/>
                <a:cs typeface="Times New Roman" pitchFamily="18" charset="0"/>
              </a:rPr>
              <a:t>Муниципальная </a:t>
            </a:r>
            <a:r>
              <a:rPr lang="ru-RU" sz="3000" b="1" dirty="0">
                <a:latin typeface="Times New Roman" pitchFamily="18" charset="0"/>
                <a:cs typeface="Times New Roman" pitchFamily="18" charset="0"/>
              </a:rPr>
              <a:t>программа </a:t>
            </a:r>
            <a:r>
              <a:rPr lang="ru-RU" sz="3000" b="1" dirty="0" smtClean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3000" b="1" dirty="0">
                <a:latin typeface="Times New Roman" pitchFamily="18" charset="0"/>
                <a:cs typeface="Times New Roman" pitchFamily="18" charset="0"/>
              </a:rPr>
              <a:t>Формирование современной городской среды»</a:t>
            </a:r>
          </a:p>
        </p:txBody>
      </p:sp>
      <p:sp>
        <p:nvSpPr>
          <p:cNvPr id="367617" name="Rectangle 1"/>
          <p:cNvSpPr>
            <a:spLocks noChangeArrowheads="1"/>
          </p:cNvSpPr>
          <p:nvPr/>
        </p:nvSpPr>
        <p:spPr bwMode="auto">
          <a:xfrm>
            <a:off x="2398515" y="2519931"/>
            <a:ext cx="871296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400"/>
              </a:spcAft>
              <a:buClrTx/>
              <a:buSzTx/>
              <a:buFontTx/>
              <a:buNone/>
              <a:tabLst/>
            </a:pPr>
            <a:r>
              <a:rPr lang="ru-RU" sz="24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2024 год – благоустройство 4 дворовых территорий</a:t>
            </a:r>
          </a:p>
        </p:txBody>
      </p:sp>
      <p:pic>
        <p:nvPicPr>
          <p:cNvPr id="38" name="Рисунок 3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59477" y="80929"/>
            <a:ext cx="2196138" cy="622097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</p:pic>
      <p:sp>
        <p:nvSpPr>
          <p:cNvPr id="7" name="Прямоугольник 6"/>
          <p:cNvSpPr/>
          <p:nvPr/>
        </p:nvSpPr>
        <p:spPr>
          <a:xfrm>
            <a:off x="9677206" y="8585585"/>
            <a:ext cx="3788292" cy="40011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 Двор по ул. </a:t>
            </a:r>
            <a:r>
              <a:rPr lang="ru-RU" sz="20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Шестакова, 42</a:t>
            </a:r>
            <a:endParaRPr lang="ru-RU" sz="2000" b="1" dirty="0">
              <a:solidFill>
                <a:srgbClr val="00006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" name="Дата 5"/>
          <p:cNvSpPr>
            <a:spLocks noGrp="1"/>
          </p:cNvSpPr>
          <p:nvPr>
            <p:ph type="dt" sz="half" idx="10"/>
          </p:nvPr>
        </p:nvSpPr>
        <p:spPr>
          <a:xfrm>
            <a:off x="-16716" y="8689823"/>
            <a:ext cx="2714643" cy="490721"/>
          </a:xfrm>
        </p:spPr>
        <p:txBody>
          <a:bodyPr/>
          <a:lstStyle/>
          <a:p>
            <a:pPr algn="ctr">
              <a:defRPr/>
            </a:pPr>
            <a:r>
              <a:rPr lang="ru-RU" sz="20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05 ноября 2024 года</a:t>
            </a:r>
            <a:endParaRPr lang="ru-RU" sz="2000" b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1737482" y="896034"/>
            <a:ext cx="711950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0" hangingPunct="0"/>
            <a:r>
              <a:rPr lang="ru-RU" sz="1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Об </a:t>
            </a:r>
            <a:r>
              <a:rPr lang="ru-RU" sz="1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итогах </a:t>
            </a:r>
            <a:r>
              <a:rPr lang="ru-RU" sz="1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 перспективах социально-экономического развития </a:t>
            </a:r>
          </a:p>
          <a:p>
            <a:pPr eaLnBrk="0" hangingPunct="0"/>
            <a:r>
              <a:rPr lang="ru-RU" sz="1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Каменск-Уральского городского округа</a:t>
            </a:r>
            <a:endParaRPr lang="ru-RU" sz="18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9361042" y="832036"/>
            <a:ext cx="44644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0" hangingPunct="0"/>
            <a:r>
              <a:rPr lang="ru-RU" sz="1800" b="1" dirty="0" smtClean="0">
                <a:solidFill>
                  <a:schemeClr val="accent6"/>
                </a:solidFill>
                <a:latin typeface="Times New Roman" pitchFamily="18" charset="0"/>
                <a:cs typeface="Times New Roman" pitchFamily="18" charset="0"/>
              </a:rPr>
              <a:t>Администрация </a:t>
            </a:r>
          </a:p>
          <a:p>
            <a:pPr eaLnBrk="0" hangingPunct="0"/>
            <a:r>
              <a:rPr lang="ru-RU" sz="1800" b="1" dirty="0" smtClean="0">
                <a:solidFill>
                  <a:schemeClr val="accent6"/>
                </a:solidFill>
                <a:latin typeface="Times New Roman" pitchFamily="18" charset="0"/>
                <a:cs typeface="Times New Roman" pitchFamily="18" charset="0"/>
              </a:rPr>
              <a:t>Каменск-Уральского городского округа</a:t>
            </a:r>
            <a:endParaRPr lang="ru-RU" sz="1800" b="1" dirty="0">
              <a:solidFill>
                <a:schemeClr val="accent6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21" name="Рисунок 20" descr="https://kamensk-uralskiy.ru/uploads/filemanager/ee/f3/18/50/d6/eef31850d6697dafb5cdb501c3316b78105f5f3718d5266a5818f3a864487453d2_origin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04007" y="6183435"/>
            <a:ext cx="3761490" cy="2402150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</p:pic>
      <p:pic>
        <p:nvPicPr>
          <p:cNvPr id="24" name="Рисунок 23" descr="https://kamensk-uralskiy.ru/uploads/filemanager/98/98e3173d9c050ddd4a9ef5906fe475a415b13041434bf3dc54a29bbecd4fd234cd_origin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9385" y="2981596"/>
            <a:ext cx="4321656" cy="2664445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</p:pic>
      <p:sp>
        <p:nvSpPr>
          <p:cNvPr id="37" name="Rectangle 1"/>
          <p:cNvSpPr>
            <a:spLocks noChangeArrowheads="1"/>
          </p:cNvSpPr>
          <p:nvPr/>
        </p:nvSpPr>
        <p:spPr bwMode="auto">
          <a:xfrm>
            <a:off x="5055438" y="5646041"/>
            <a:ext cx="4289549" cy="40011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lvl="0" algn="ctr"/>
            <a:r>
              <a:rPr lang="ru-RU" sz="20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Двор пр</a:t>
            </a:r>
            <a:r>
              <a:rPr lang="ru-RU" sz="2000" b="1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. Победы, 51, 53, 55, 57, </a:t>
            </a:r>
            <a:r>
              <a:rPr lang="ru-RU" sz="20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63</a:t>
            </a:r>
            <a:endParaRPr lang="ru-RU" sz="2000" b="1" dirty="0">
              <a:solidFill>
                <a:srgbClr val="00006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9" name="Rectangle 1"/>
          <p:cNvSpPr>
            <a:spLocks noChangeArrowheads="1"/>
          </p:cNvSpPr>
          <p:nvPr/>
        </p:nvSpPr>
        <p:spPr bwMode="auto">
          <a:xfrm>
            <a:off x="5071492" y="8600890"/>
            <a:ext cx="4289549" cy="40011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lvl="0" algn="ctr"/>
            <a:r>
              <a:rPr lang="ru-RU" sz="20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Двор ул. Кирова, 9, ул. </a:t>
            </a:r>
            <a:r>
              <a:rPr lang="ru-RU" sz="2000" b="1" dirty="0" err="1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Кунавина</a:t>
            </a:r>
            <a:r>
              <a:rPr lang="ru-RU" sz="20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, 9</a:t>
            </a:r>
            <a:endParaRPr lang="ru-RU" sz="2000" b="1" dirty="0">
              <a:solidFill>
                <a:srgbClr val="00006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1" name="Таблица 4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11824351"/>
              </p:ext>
            </p:extLst>
          </p:nvPr>
        </p:nvGraphicFramePr>
        <p:xfrm>
          <a:off x="373709" y="3234448"/>
          <a:ext cx="4417174" cy="4458846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3481070"/>
                <a:gridCol w="936104"/>
              </a:tblGrid>
              <a:tr h="228642">
                <a:tc>
                  <a:txBody>
                    <a:bodyPr/>
                    <a:lstStyle/>
                    <a:p>
                      <a:r>
                        <a:rPr lang="ru-RU" sz="2000" b="1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Всего</a:t>
                      </a:r>
                      <a:r>
                        <a:rPr lang="ru-RU" sz="20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, млн.руб.: </a:t>
                      </a: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342,0</a:t>
                      </a:r>
                      <a:endParaRPr lang="ru-RU" sz="2000" b="1" dirty="0">
                        <a:solidFill>
                          <a:srgbClr val="0000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78418">
                <a:tc>
                  <a:txBody>
                    <a:bodyPr/>
                    <a:lstStyle/>
                    <a:p>
                      <a:pPr marL="657225" lvl="1" indent="-563563"/>
                      <a:r>
                        <a:rPr lang="ru-RU" sz="20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 областной бюджет</a:t>
                      </a:r>
                      <a:endParaRPr lang="ru-RU" sz="2000" dirty="0">
                        <a:solidFill>
                          <a:srgbClr val="0000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115,6</a:t>
                      </a:r>
                      <a:endParaRPr lang="ru-RU" sz="2000" dirty="0">
                        <a:solidFill>
                          <a:srgbClr val="0000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93663" lvl="1" indent="0"/>
                      <a:r>
                        <a:rPr lang="ru-RU" sz="20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 местный бюджет</a:t>
                      </a:r>
                      <a:endParaRPr lang="ru-RU" sz="2000" dirty="0">
                        <a:solidFill>
                          <a:srgbClr val="0000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207,8</a:t>
                      </a:r>
                      <a:endParaRPr lang="ru-RU" sz="2000" dirty="0">
                        <a:solidFill>
                          <a:srgbClr val="0000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1957">
                <a:tc>
                  <a:txBody>
                    <a:bodyPr/>
                    <a:lstStyle/>
                    <a:p>
                      <a:pPr marL="93663" lvl="1" indent="0"/>
                      <a:r>
                        <a:rPr lang="ru-RU" sz="20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 средства населения</a:t>
                      </a:r>
                      <a:endParaRPr lang="ru-RU" sz="2000" dirty="0">
                        <a:solidFill>
                          <a:srgbClr val="0000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14,9</a:t>
                      </a:r>
                      <a:endParaRPr lang="ru-RU" sz="2000" dirty="0">
                        <a:solidFill>
                          <a:srgbClr val="0000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1957">
                <a:tc>
                  <a:txBody>
                    <a:bodyPr/>
                    <a:lstStyle/>
                    <a:p>
                      <a:pPr marL="93663" lvl="1" indent="0"/>
                      <a:r>
                        <a:rPr lang="ru-RU" sz="20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 средства организаций</a:t>
                      </a:r>
                      <a:endParaRPr lang="ru-RU" sz="2000" dirty="0">
                        <a:solidFill>
                          <a:srgbClr val="0000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3,7</a:t>
                      </a:r>
                      <a:endParaRPr lang="ru-RU" sz="2000" dirty="0">
                        <a:solidFill>
                          <a:srgbClr val="0000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93663" lvl="1" indent="0"/>
                      <a:r>
                        <a:rPr lang="ru-RU" sz="20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из них на благоустройство:</a:t>
                      </a:r>
                      <a:endParaRPr lang="ru-RU" sz="2000" dirty="0">
                        <a:solidFill>
                          <a:srgbClr val="0000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000" dirty="0">
                        <a:solidFill>
                          <a:srgbClr val="0000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1957">
                <a:tc>
                  <a:txBody>
                    <a:bodyPr/>
                    <a:lstStyle/>
                    <a:p>
                      <a:pPr marL="93663" lvl="1" indent="0"/>
                      <a:r>
                        <a:rPr lang="ru-RU" sz="2000" b="1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 общественных территорий</a:t>
                      </a:r>
                      <a:endParaRPr lang="ru-RU" sz="2000" b="1" dirty="0">
                        <a:solidFill>
                          <a:srgbClr val="0000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128,7</a:t>
                      </a:r>
                      <a:endParaRPr lang="ru-RU" sz="2000" b="1" dirty="0">
                        <a:solidFill>
                          <a:srgbClr val="0000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1957">
                <a:tc>
                  <a:txBody>
                    <a:bodyPr/>
                    <a:lstStyle/>
                    <a:p>
                      <a:pPr marL="93663" lvl="1" indent="0"/>
                      <a:r>
                        <a:rPr lang="ru-RU" sz="2000" b="1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 проекта-победителя Всероссийского конкурса</a:t>
                      </a:r>
                      <a:endParaRPr lang="ru-RU" sz="2000" b="1" dirty="0">
                        <a:solidFill>
                          <a:srgbClr val="0000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138,6</a:t>
                      </a:r>
                      <a:endParaRPr lang="ru-RU" sz="2000" b="1" dirty="0">
                        <a:solidFill>
                          <a:srgbClr val="0000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1957">
                <a:tc>
                  <a:txBody>
                    <a:bodyPr/>
                    <a:lstStyle/>
                    <a:p>
                      <a:pPr marL="93663" lvl="1" indent="0"/>
                      <a:r>
                        <a:rPr lang="ru-RU" sz="2000" b="1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 дворовых территорий</a:t>
                      </a:r>
                      <a:endParaRPr lang="ru-RU" sz="2000" b="1" dirty="0">
                        <a:solidFill>
                          <a:srgbClr val="0000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74,7</a:t>
                      </a:r>
                      <a:endParaRPr lang="ru-RU" sz="2000" b="1" dirty="0">
                        <a:solidFill>
                          <a:srgbClr val="0000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379906" name="Picture 2" descr="https://kamensk-uralskiy.ru/uploads/filemanager/01e/01e36fa574e7b5b842bfd6a499448c7915fd7d8bbe21091fd80c2fae49f7b6616d_origin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77206" y="2954872"/>
            <a:ext cx="3716282" cy="2691169"/>
          </a:xfrm>
          <a:prstGeom prst="rect">
            <a:avLst/>
          </a:prstGeom>
          <a:noFill/>
          <a:ln w="28575"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6" name="Rectangle 1"/>
          <p:cNvSpPr>
            <a:spLocks noChangeArrowheads="1"/>
          </p:cNvSpPr>
          <p:nvPr/>
        </p:nvSpPr>
        <p:spPr bwMode="auto">
          <a:xfrm>
            <a:off x="5039384" y="5646041"/>
            <a:ext cx="4289549" cy="40011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lvl="0" algn="ctr"/>
            <a:r>
              <a:rPr lang="ru-RU" sz="20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Двор пр</a:t>
            </a:r>
            <a:r>
              <a:rPr lang="ru-RU" sz="2000" b="1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. Победы, 51, 53, 55, 57, </a:t>
            </a:r>
            <a:r>
              <a:rPr lang="ru-RU" sz="20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63</a:t>
            </a:r>
            <a:endParaRPr lang="ru-RU" sz="2000" b="1" dirty="0">
              <a:solidFill>
                <a:srgbClr val="00006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0" name="Rectangle 1"/>
          <p:cNvSpPr>
            <a:spLocks noChangeArrowheads="1"/>
          </p:cNvSpPr>
          <p:nvPr/>
        </p:nvSpPr>
        <p:spPr bwMode="auto">
          <a:xfrm>
            <a:off x="9677206" y="5597007"/>
            <a:ext cx="3716282" cy="40011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lvl="0" algn="ctr"/>
            <a:r>
              <a:rPr lang="ru-RU" sz="20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Двор ул. 4 пятилетки, 28</a:t>
            </a:r>
            <a:endParaRPr lang="ru-RU" sz="2000" b="1" dirty="0">
              <a:solidFill>
                <a:srgbClr val="00006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79908" name="Picture 4" descr="https://kamensk-uralskiy.ru/uploads/filemanager/d/1/d1c8d8fc18d3924da7a31464baf87d1a908743f02503d6de03d2dd0fd329e2b59_origin.jpg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325"/>
          <a:stretch/>
        </p:blipFill>
        <p:spPr bwMode="auto">
          <a:xfrm>
            <a:off x="5039384" y="6192688"/>
            <a:ext cx="4321657" cy="2392898"/>
          </a:xfrm>
          <a:prstGeom prst="rect">
            <a:avLst/>
          </a:prstGeom>
          <a:noFill/>
          <a:ln w="28575"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923432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оугольник 15"/>
          <p:cNvSpPr/>
          <p:nvPr/>
        </p:nvSpPr>
        <p:spPr>
          <a:xfrm>
            <a:off x="0" y="792088"/>
            <a:ext cx="13824014" cy="864096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7" name="Прямоугольник 16"/>
          <p:cNvSpPr/>
          <p:nvPr/>
        </p:nvSpPr>
        <p:spPr>
          <a:xfrm>
            <a:off x="1" y="1754481"/>
            <a:ext cx="13824014" cy="45719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18" name="Рисунок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0041" y="72008"/>
            <a:ext cx="1474359" cy="2225040"/>
          </a:xfrm>
          <a:prstGeom prst="rect">
            <a:avLst/>
          </a:prstGeom>
        </p:spPr>
      </p:pic>
      <p:sp>
        <p:nvSpPr>
          <p:cNvPr id="26" name="TextBox 25"/>
          <p:cNvSpPr txBox="1"/>
          <p:nvPr/>
        </p:nvSpPr>
        <p:spPr>
          <a:xfrm>
            <a:off x="-719" y="1800200"/>
            <a:ext cx="13824014" cy="563837"/>
          </a:xfrm>
          <a:prstGeom prst="rect">
            <a:avLst/>
          </a:prstGeom>
          <a:noFill/>
        </p:spPr>
        <p:txBody>
          <a:bodyPr wrap="square" lIns="131664" tIns="65832" rIns="131664" bIns="65832">
            <a:spAutoFit/>
          </a:bodyPr>
          <a:lstStyle/>
          <a:p>
            <a:pPr algn="ctr">
              <a:defRPr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Реализация инициативных проектов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8" name="Прямоугольник 27"/>
          <p:cNvSpPr/>
          <p:nvPr/>
        </p:nvSpPr>
        <p:spPr>
          <a:xfrm>
            <a:off x="1290861" y="8311312"/>
            <a:ext cx="5094595" cy="707886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Спортивная площадка </a:t>
            </a:r>
          </a:p>
          <a:p>
            <a:pPr algn="ctr"/>
            <a:r>
              <a:rPr lang="ru-RU" sz="20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поселка Первомайский</a:t>
            </a:r>
            <a:endParaRPr lang="ru-RU" sz="2000" b="1" dirty="0">
              <a:solidFill>
                <a:srgbClr val="00006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1737482" y="896034"/>
            <a:ext cx="711950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0" hangingPunct="0"/>
            <a:r>
              <a:rPr lang="ru-RU" sz="1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Об </a:t>
            </a:r>
            <a:r>
              <a:rPr lang="ru-RU" sz="1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итогах </a:t>
            </a:r>
            <a:r>
              <a:rPr lang="ru-RU" sz="1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 перспективах социально-экономического развития </a:t>
            </a:r>
          </a:p>
          <a:p>
            <a:pPr eaLnBrk="0" hangingPunct="0"/>
            <a:r>
              <a:rPr lang="ru-RU" sz="1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Каменск-Уральского городского округа</a:t>
            </a:r>
            <a:endParaRPr lang="ru-RU" sz="18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9361042" y="832036"/>
            <a:ext cx="44644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0" hangingPunct="0"/>
            <a:r>
              <a:rPr lang="ru-RU" sz="1800" b="1" dirty="0" smtClean="0">
                <a:solidFill>
                  <a:schemeClr val="accent6"/>
                </a:solidFill>
                <a:latin typeface="Times New Roman" pitchFamily="18" charset="0"/>
                <a:cs typeface="Times New Roman" pitchFamily="18" charset="0"/>
              </a:rPr>
              <a:t>Администрация </a:t>
            </a:r>
          </a:p>
          <a:p>
            <a:pPr eaLnBrk="0" hangingPunct="0"/>
            <a:r>
              <a:rPr lang="ru-RU" sz="1800" b="1" dirty="0" smtClean="0">
                <a:solidFill>
                  <a:schemeClr val="accent6"/>
                </a:solidFill>
                <a:latin typeface="Times New Roman" pitchFamily="18" charset="0"/>
                <a:cs typeface="Times New Roman" pitchFamily="18" charset="0"/>
              </a:rPr>
              <a:t>Каменск-Уральского городского округа</a:t>
            </a:r>
            <a:endParaRPr lang="ru-RU" sz="1800" b="1" dirty="0">
              <a:solidFill>
                <a:schemeClr val="accent6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08577" name="Rectangle 1"/>
          <p:cNvSpPr>
            <a:spLocks noChangeArrowheads="1"/>
          </p:cNvSpPr>
          <p:nvPr/>
        </p:nvSpPr>
        <p:spPr bwMode="auto">
          <a:xfrm>
            <a:off x="500014" y="2393652"/>
            <a:ext cx="7704855" cy="26930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R="0" lvl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tabLst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            2024 год - 5 проектов благоустройства:</a:t>
            </a:r>
          </a:p>
          <a:p>
            <a:pPr marL="177800" marR="0" lvl="0" indent="-1778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ru-RU" sz="24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 Спортивная площадка посёлка Первомайский</a:t>
            </a:r>
          </a:p>
          <a:p>
            <a:pPr marL="177800" marR="0" lvl="0" indent="-1778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ru-RU" sz="24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Площадь Челябинская </a:t>
            </a:r>
          </a:p>
          <a:p>
            <a:pPr marL="177800" marR="0" lvl="0" indent="-1778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ru-RU" sz="24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Сквер </a:t>
            </a:r>
            <a:r>
              <a:rPr lang="ru-RU" sz="2400" b="1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радости» у школы № </a:t>
            </a:r>
            <a:r>
              <a:rPr lang="ru-RU" sz="24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5</a:t>
            </a:r>
          </a:p>
          <a:p>
            <a:pPr marL="177800" marR="0" lvl="0" indent="-1778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ru-RU" sz="24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Детская </a:t>
            </a:r>
            <a:r>
              <a:rPr lang="ru-RU" sz="2400" b="1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площадка в поселке </a:t>
            </a:r>
            <a:r>
              <a:rPr lang="ru-RU" sz="24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Мирный</a:t>
            </a:r>
          </a:p>
          <a:p>
            <a:pPr marL="177800" marR="0" lvl="0" indent="-1778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ru-RU" sz="24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Детская площадка в сквере посёлка Северный    </a:t>
            </a:r>
          </a:p>
        </p:txBody>
      </p:sp>
      <p:pic>
        <p:nvPicPr>
          <p:cNvPr id="380930" name="Picture 2" descr="https://kamensk-uralskiy.ru/uploads/filemanager/e/e/4/9/ee4913651bad8dc399e35f3c76a569111076de6475dc8e6f36e82dad1d85e06173_origin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6145" y="5136157"/>
            <a:ext cx="5089312" cy="3197136"/>
          </a:xfrm>
          <a:prstGeom prst="rect">
            <a:avLst/>
          </a:prstGeom>
          <a:noFill/>
          <a:ln w="28575"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8718798" y="2371080"/>
            <a:ext cx="4752528" cy="26930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 defTabSz="914400" fontAlgn="base">
              <a:spcBef>
                <a:spcPct val="0"/>
              </a:spcBef>
              <a:spcAft>
                <a:spcPts val="600"/>
              </a:spcAft>
            </a:pP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Социальные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партнеры: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  <a:p>
            <a:pPr marL="177800" indent="-177800" algn="just" defTabSz="914400" fontAlgn="base"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ru-RU" sz="2400" b="1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АО «КУЗОЦМ» </a:t>
            </a:r>
            <a:endParaRPr lang="ru-RU" sz="2400" b="1" dirty="0" smtClean="0">
              <a:solidFill>
                <a:srgbClr val="000066"/>
              </a:solidFill>
              <a:latin typeface="Times New Roman" pitchFamily="18" charset="0"/>
              <a:cs typeface="Times New Roman" pitchFamily="18" charset="0"/>
            </a:endParaRPr>
          </a:p>
          <a:p>
            <a:pPr marL="177800" indent="-177800" algn="just" defTabSz="914400" fontAlgn="base"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ru-RU" sz="24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АО </a:t>
            </a:r>
            <a:r>
              <a:rPr lang="ru-RU" sz="2400" b="1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2400" b="1" dirty="0" err="1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СинТЗ</a:t>
            </a:r>
            <a:r>
              <a:rPr lang="ru-RU" sz="24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»</a:t>
            </a:r>
          </a:p>
          <a:p>
            <a:pPr marL="177800" indent="-177800" algn="just" defTabSz="914400" fontAlgn="base"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ru-RU" sz="24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ООО </a:t>
            </a:r>
            <a:r>
              <a:rPr lang="ru-RU" sz="2400" b="1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2400" b="1" dirty="0" err="1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СервисПак</a:t>
            </a:r>
            <a:r>
              <a:rPr lang="ru-RU" sz="24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»</a:t>
            </a:r>
          </a:p>
          <a:p>
            <a:pPr marL="177800" indent="-177800" algn="just" defTabSz="914400" fontAlgn="base"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ru-RU" sz="24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Фонд ЦСП («РУСАЛ»)</a:t>
            </a:r>
          </a:p>
          <a:p>
            <a:pPr marL="177800" indent="-177800" algn="just" defTabSz="914400" fontAlgn="base"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ru-RU" sz="24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ООО «Лев»</a:t>
            </a:r>
            <a:endParaRPr lang="ru-RU" sz="2400" b="1" dirty="0">
              <a:solidFill>
                <a:srgbClr val="00006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80932" name="Picture 4" descr="https://kamensk-uralskiy.ru/uploads/filemanager/8aa/a2d/deb/8aaa2ddebd43b20062fd94bb69a0aee69566f160f4360b22d464a9e6986f16f59_origin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8833" y="5136157"/>
            <a:ext cx="4762733" cy="3175155"/>
          </a:xfrm>
          <a:prstGeom prst="rect">
            <a:avLst/>
          </a:prstGeom>
          <a:noFill/>
          <a:ln w="28575"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Прямоугольник 26"/>
          <p:cNvSpPr/>
          <p:nvPr/>
        </p:nvSpPr>
        <p:spPr>
          <a:xfrm>
            <a:off x="7479731" y="8359025"/>
            <a:ext cx="4771836" cy="707886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Детская площадка </a:t>
            </a:r>
          </a:p>
          <a:p>
            <a:pPr algn="ctr"/>
            <a:r>
              <a:rPr lang="ru-RU" sz="20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поселка Мирный</a:t>
            </a:r>
            <a:endParaRPr lang="ru-RU" sz="2000" b="1" dirty="0">
              <a:solidFill>
                <a:srgbClr val="000066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20531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оугольник 15"/>
          <p:cNvSpPr/>
          <p:nvPr/>
        </p:nvSpPr>
        <p:spPr>
          <a:xfrm>
            <a:off x="0" y="792088"/>
            <a:ext cx="13824014" cy="864096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7" name="Прямоугольник 16"/>
          <p:cNvSpPr/>
          <p:nvPr/>
        </p:nvSpPr>
        <p:spPr>
          <a:xfrm>
            <a:off x="1" y="1754481"/>
            <a:ext cx="13824014" cy="45719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18" name="Рисунок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0041" y="72008"/>
            <a:ext cx="1474359" cy="2225040"/>
          </a:xfrm>
          <a:prstGeom prst="rect">
            <a:avLst/>
          </a:prstGeom>
        </p:spPr>
      </p:pic>
      <p:sp>
        <p:nvSpPr>
          <p:cNvPr id="21" name="Прямоугольник 20"/>
          <p:cNvSpPr/>
          <p:nvPr/>
        </p:nvSpPr>
        <p:spPr>
          <a:xfrm>
            <a:off x="1523" y="8712968"/>
            <a:ext cx="2374742" cy="49148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2" name="Прямоугольник 21"/>
          <p:cNvSpPr/>
          <p:nvPr/>
        </p:nvSpPr>
        <p:spPr>
          <a:xfrm>
            <a:off x="11449273" y="8712968"/>
            <a:ext cx="2374742" cy="49148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4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1556239" y="8689823"/>
            <a:ext cx="2269299" cy="490721"/>
          </a:xfrm>
        </p:spPr>
        <p:txBody>
          <a:bodyPr/>
          <a:lstStyle/>
          <a:p>
            <a:pPr algn="ctr">
              <a:defRPr/>
            </a:pPr>
            <a:fld id="{4CD6D5F8-6CA2-4598-AC77-77A4C56A9608}" type="slidenum">
              <a:rPr lang="ru-RU" sz="2000" b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pPr algn="ctr">
                <a:defRPr/>
              </a:pPr>
              <a:t>20</a:t>
            </a:fld>
            <a:endParaRPr lang="ru-RU" sz="2000" b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378174" y="2564820"/>
            <a:ext cx="6908376" cy="871614"/>
          </a:xfrm>
          <a:prstGeom prst="rect">
            <a:avLst/>
          </a:prstGeom>
          <a:noFill/>
        </p:spPr>
        <p:txBody>
          <a:bodyPr wrap="square" lIns="131664" tIns="65832" rIns="131664" bIns="65832">
            <a:spAutoFit/>
          </a:bodyPr>
          <a:lstStyle/>
          <a:p>
            <a:pPr algn="ctr">
              <a:defRPr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Муниципальная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программа </a:t>
            </a:r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Формирование современной городской среды»</a:t>
            </a:r>
          </a:p>
        </p:txBody>
      </p:sp>
      <p:pic>
        <p:nvPicPr>
          <p:cNvPr id="28" name="Рисунок 2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27876" y="80930"/>
            <a:ext cx="2017535" cy="571504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</p:pic>
      <p:sp>
        <p:nvSpPr>
          <p:cNvPr id="38" name="Дата 5"/>
          <p:cNvSpPr>
            <a:spLocks noGrp="1"/>
          </p:cNvSpPr>
          <p:nvPr>
            <p:ph type="dt" sz="half" idx="10"/>
          </p:nvPr>
        </p:nvSpPr>
        <p:spPr>
          <a:xfrm>
            <a:off x="-16716" y="8689823"/>
            <a:ext cx="2714643" cy="490721"/>
          </a:xfrm>
        </p:spPr>
        <p:txBody>
          <a:bodyPr/>
          <a:lstStyle/>
          <a:p>
            <a:pPr algn="ctr">
              <a:defRPr/>
            </a:pPr>
            <a:r>
              <a:rPr lang="ru-RU" sz="20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05 ноября 2024 года</a:t>
            </a:r>
            <a:endParaRPr lang="ru-RU" sz="2000" b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1737482" y="896034"/>
            <a:ext cx="711950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0" hangingPunct="0"/>
            <a:r>
              <a:rPr lang="ru-RU" sz="1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Об </a:t>
            </a:r>
            <a:r>
              <a:rPr lang="ru-RU" sz="1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итогах </a:t>
            </a:r>
            <a:r>
              <a:rPr lang="ru-RU" sz="1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 перспективах социально-экономического развития </a:t>
            </a:r>
          </a:p>
          <a:p>
            <a:pPr eaLnBrk="0" hangingPunct="0"/>
            <a:r>
              <a:rPr lang="ru-RU" sz="1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Каменск-Уральского городского округа</a:t>
            </a:r>
            <a:endParaRPr lang="ru-RU" sz="18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9361042" y="832036"/>
            <a:ext cx="44644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0" hangingPunct="0"/>
            <a:r>
              <a:rPr lang="ru-RU" sz="1800" b="1" dirty="0" smtClean="0">
                <a:solidFill>
                  <a:schemeClr val="accent6"/>
                </a:solidFill>
                <a:latin typeface="Times New Roman" pitchFamily="18" charset="0"/>
                <a:cs typeface="Times New Roman" pitchFamily="18" charset="0"/>
              </a:rPr>
              <a:t>Администрация </a:t>
            </a:r>
          </a:p>
          <a:p>
            <a:pPr eaLnBrk="0" hangingPunct="0"/>
            <a:r>
              <a:rPr lang="ru-RU" sz="1800" b="1" dirty="0" smtClean="0">
                <a:solidFill>
                  <a:schemeClr val="accent6"/>
                </a:solidFill>
                <a:latin typeface="Times New Roman" pitchFamily="18" charset="0"/>
                <a:cs typeface="Times New Roman" pitchFamily="18" charset="0"/>
              </a:rPr>
              <a:t>Каменск-Уральского городского округа</a:t>
            </a:r>
            <a:endParaRPr lang="ru-RU" sz="1800" b="1" dirty="0">
              <a:solidFill>
                <a:schemeClr val="accent6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06529" name="Rectangle 1"/>
          <p:cNvSpPr>
            <a:spLocks noChangeArrowheads="1"/>
          </p:cNvSpPr>
          <p:nvPr/>
        </p:nvSpPr>
        <p:spPr bwMode="auto">
          <a:xfrm>
            <a:off x="360041" y="5328592"/>
            <a:ext cx="7289427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R="0" lvl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ru-RU" sz="24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       5 дворовых территорий:</a:t>
            </a:r>
          </a:p>
          <a:p>
            <a:pPr marL="285750" marR="0" lvl="0" indent="-28575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ru-RU" sz="24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ул. Мичурина, 63, 63А;</a:t>
            </a:r>
          </a:p>
          <a:p>
            <a:pPr marL="342900" marR="0" lvl="0" indent="-34290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ru-RU" sz="24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ул. Гагарина, 48, 50, ул. Алюминиевая, 34, 36, 38;</a:t>
            </a:r>
          </a:p>
          <a:p>
            <a:pPr marL="342900" marR="0" lvl="0" indent="-34290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ru-RU" sz="24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пр. Победы, 84, 86;</a:t>
            </a:r>
          </a:p>
          <a:p>
            <a:pPr marL="342900" marR="0" lvl="0" indent="-34290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ru-RU" sz="24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пр. Победы, 66, ул. Карла Маркса, 36, 38, 40;</a:t>
            </a:r>
          </a:p>
          <a:p>
            <a:pPr marL="342900" marR="0" lvl="0" indent="-34290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ru-RU" sz="24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ул. Свердловская, 24, 26, 28.</a:t>
            </a:r>
          </a:p>
        </p:txBody>
      </p:sp>
      <p:sp>
        <p:nvSpPr>
          <p:cNvPr id="406530" name="Rectangle 2"/>
          <p:cNvSpPr>
            <a:spLocks noChangeArrowheads="1"/>
          </p:cNvSpPr>
          <p:nvPr/>
        </p:nvSpPr>
        <p:spPr bwMode="auto">
          <a:xfrm>
            <a:off x="360041" y="3700283"/>
            <a:ext cx="4968552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2 общественные территории: </a:t>
            </a:r>
          </a:p>
          <a:p>
            <a:pPr marL="342900" indent="-3429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ru-RU" sz="24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Аллея Славы</a:t>
            </a:r>
          </a:p>
          <a:p>
            <a:pPr marL="342900" indent="-3429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ru-RU" sz="24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Соборная площадь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-30400" y="1835355"/>
            <a:ext cx="13839209" cy="594615"/>
          </a:xfrm>
          <a:prstGeom prst="rect">
            <a:avLst/>
          </a:prstGeom>
          <a:noFill/>
        </p:spPr>
        <p:txBody>
          <a:bodyPr wrap="square" lIns="131664" tIns="65832" rIns="131664" bIns="65832">
            <a:spAutoFit/>
          </a:bodyPr>
          <a:lstStyle/>
          <a:p>
            <a:pPr algn="ctr">
              <a:defRPr/>
            </a:pPr>
            <a:r>
              <a:rPr lang="ru-RU" sz="3000" b="1" dirty="0" smtClean="0">
                <a:latin typeface="Times New Roman" pitchFamily="18" charset="0"/>
                <a:cs typeface="Times New Roman" pitchFamily="18" charset="0"/>
              </a:rPr>
              <a:t>Благоустройство территории – 2025 год</a:t>
            </a:r>
            <a:endParaRPr lang="ru-RU" sz="3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9" name="Прямоугольник 28"/>
          <p:cNvSpPr/>
          <p:nvPr/>
        </p:nvSpPr>
        <p:spPr>
          <a:xfrm>
            <a:off x="8136905" y="2664296"/>
            <a:ext cx="5158364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2 инициативных проекта :</a:t>
            </a:r>
          </a:p>
          <a:p>
            <a:pPr marL="342900" indent="-3429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ru-RU" sz="2400" b="1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Сквер </a:t>
            </a:r>
            <a:r>
              <a:rPr lang="ru-RU" sz="24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Оленёнок»</a:t>
            </a:r>
          </a:p>
          <a:p>
            <a:pPr marL="342900" indent="-3429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ru-RU" sz="24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Площадь </a:t>
            </a:r>
            <a:r>
              <a:rPr lang="ru-RU" sz="2400" b="1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Челябинская» (2 этап</a:t>
            </a:r>
            <a:r>
              <a:rPr lang="ru-RU" sz="24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endParaRPr lang="ru-RU" sz="2400" b="1" dirty="0">
              <a:solidFill>
                <a:srgbClr val="000066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 sz="2400" b="1" dirty="0">
              <a:solidFill>
                <a:srgbClr val="000066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Социальные партнеры:</a:t>
            </a:r>
          </a:p>
          <a:p>
            <a:pPr marL="342900" indent="-3429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ru-RU" sz="2400" b="1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Фонд ЦСП («РУСАЛ</a:t>
            </a:r>
            <a:r>
              <a:rPr lang="ru-RU" sz="24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»)</a:t>
            </a:r>
            <a:endParaRPr lang="ru-RU" sz="2400" b="1" dirty="0">
              <a:solidFill>
                <a:srgbClr val="000066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17842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оугольник 15"/>
          <p:cNvSpPr/>
          <p:nvPr/>
        </p:nvSpPr>
        <p:spPr>
          <a:xfrm>
            <a:off x="0" y="792088"/>
            <a:ext cx="13824014" cy="864096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7" name="Прямоугольник 16"/>
          <p:cNvSpPr/>
          <p:nvPr/>
        </p:nvSpPr>
        <p:spPr>
          <a:xfrm>
            <a:off x="1" y="1754481"/>
            <a:ext cx="13824014" cy="45719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18" name="Рисунок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0041" y="72008"/>
            <a:ext cx="1474359" cy="2225040"/>
          </a:xfrm>
          <a:prstGeom prst="rect">
            <a:avLst/>
          </a:prstGeom>
        </p:spPr>
      </p:pic>
      <p:sp>
        <p:nvSpPr>
          <p:cNvPr id="24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1556239" y="8689823"/>
            <a:ext cx="2269299" cy="490721"/>
          </a:xfrm>
        </p:spPr>
        <p:txBody>
          <a:bodyPr/>
          <a:lstStyle/>
          <a:p>
            <a:pPr algn="ctr">
              <a:defRPr/>
            </a:pPr>
            <a:fld id="{4CD6D5F8-6CA2-4598-AC77-77A4C56A9608}" type="slidenum">
              <a:rPr lang="ru-RU" sz="2000" b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pPr algn="ctr">
                <a:defRPr/>
              </a:pPr>
              <a:t>21</a:t>
            </a:fld>
            <a:endParaRPr lang="ru-RU" sz="2000" b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" name="TextBox 23"/>
          <p:cNvSpPr txBox="1">
            <a:spLocks noChangeArrowheads="1"/>
          </p:cNvSpPr>
          <p:nvPr/>
        </p:nvSpPr>
        <p:spPr bwMode="auto">
          <a:xfrm>
            <a:off x="2003520" y="2739245"/>
            <a:ext cx="948043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Строительство </a:t>
            </a:r>
            <a:r>
              <a:rPr lang="en-US" sz="24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II </a:t>
            </a:r>
            <a:r>
              <a:rPr lang="ru-RU" sz="24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этапа на территории Белоярского ГО</a:t>
            </a:r>
            <a:endParaRPr lang="ru-RU" sz="2400" b="1" dirty="0">
              <a:solidFill>
                <a:srgbClr val="00006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9" name="Text Box 6"/>
          <p:cNvSpPr txBox="1">
            <a:spLocks noChangeArrowheads="1"/>
          </p:cNvSpPr>
          <p:nvPr/>
        </p:nvSpPr>
        <p:spPr bwMode="auto">
          <a:xfrm>
            <a:off x="346660" y="1767127"/>
            <a:ext cx="13098444" cy="10562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31664" tIns="65832" rIns="131664" bIns="65832">
            <a:spAutoFit/>
          </a:bodyPr>
          <a:lstStyle/>
          <a:p>
            <a:pPr algn="ctr">
              <a:spcBef>
                <a:spcPts val="1200"/>
              </a:spcBef>
              <a:spcAft>
                <a:spcPts val="1728"/>
              </a:spcAft>
            </a:pPr>
            <a:r>
              <a:rPr lang="ru-RU" sz="3000" b="1" dirty="0" smtClean="0">
                <a:latin typeface="Times New Roman" pitchFamily="18" charset="0"/>
                <a:cs typeface="Times New Roman" pitchFamily="18" charset="0"/>
              </a:rPr>
              <a:t>Строительство второго </a:t>
            </a:r>
            <a:r>
              <a:rPr lang="ru-RU" sz="3000" b="1" dirty="0">
                <a:latin typeface="Times New Roman" pitchFamily="18" charset="0"/>
                <a:cs typeface="Times New Roman" pitchFamily="18" charset="0"/>
              </a:rPr>
              <a:t>подающего водовода </a:t>
            </a:r>
            <a:br>
              <a:rPr lang="ru-RU" sz="30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3000" b="1" dirty="0">
                <a:latin typeface="Times New Roman" pitchFamily="18" charset="0"/>
                <a:cs typeface="Times New Roman" pitchFamily="18" charset="0"/>
              </a:rPr>
              <a:t>от водозаборных сооружений на </a:t>
            </a:r>
            <a:r>
              <a:rPr lang="ru-RU" sz="3000" b="1" dirty="0" smtClean="0">
                <a:latin typeface="Times New Roman" pitchFamily="18" charset="0"/>
                <a:cs typeface="Times New Roman" pitchFamily="18" charset="0"/>
              </a:rPr>
              <a:t>Нижне-</a:t>
            </a:r>
            <a:r>
              <a:rPr lang="ru-RU" sz="3000" b="1" dirty="0" err="1" smtClean="0">
                <a:latin typeface="Times New Roman" pitchFamily="18" charset="0"/>
                <a:cs typeface="Times New Roman" pitchFamily="18" charset="0"/>
              </a:rPr>
              <a:t>Сысертском</a:t>
            </a:r>
            <a:r>
              <a:rPr lang="ru-RU" sz="3000" b="1" dirty="0" smtClean="0">
                <a:latin typeface="Times New Roman" pitchFamily="18" charset="0"/>
                <a:cs typeface="Times New Roman" pitchFamily="18" charset="0"/>
              </a:rPr>
              <a:t> водохранилище</a:t>
            </a:r>
            <a:endParaRPr lang="ru-RU" sz="30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83956076"/>
              </p:ext>
            </p:extLst>
          </p:nvPr>
        </p:nvGraphicFramePr>
        <p:xfrm>
          <a:off x="298881" y="3384376"/>
          <a:ext cx="4191576" cy="2239984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890579"/>
                <a:gridCol w="1300997"/>
              </a:tblGrid>
              <a:tr h="865462">
                <a:tc>
                  <a:txBody>
                    <a:bodyPr/>
                    <a:lstStyle/>
                    <a:p>
                      <a:endParaRPr lang="ru-RU" sz="2200" dirty="0" smtClean="0">
                        <a:solidFill>
                          <a:srgbClr val="0000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200" b="1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2024г.</a:t>
                      </a:r>
                    </a:p>
                    <a:p>
                      <a:pPr algn="ctr"/>
                      <a:r>
                        <a:rPr lang="ru-RU" sz="2200" b="1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план</a:t>
                      </a:r>
                      <a:endParaRPr lang="ru-RU" sz="2200" b="1" dirty="0">
                        <a:solidFill>
                          <a:srgbClr val="0000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28642">
                <a:tc>
                  <a:txBody>
                    <a:bodyPr/>
                    <a:lstStyle/>
                    <a:p>
                      <a:r>
                        <a:rPr lang="ru-RU" sz="2200" b="1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Всего</a:t>
                      </a:r>
                      <a:r>
                        <a:rPr lang="ru-RU" sz="22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, млн.руб.: </a:t>
                      </a: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200" b="1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r>
                        <a:rPr lang="ru-RU" sz="2200" b="1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72,4</a:t>
                      </a:r>
                      <a:endParaRPr lang="ru-RU" sz="2200" b="1" dirty="0">
                        <a:solidFill>
                          <a:srgbClr val="0000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15592">
                <a:tc>
                  <a:txBody>
                    <a:bodyPr/>
                    <a:lstStyle/>
                    <a:p>
                      <a:pPr marL="0" lvl="1" indent="0"/>
                      <a:r>
                        <a:rPr lang="ru-RU" sz="22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 областной бюджет</a:t>
                      </a:r>
                      <a:endParaRPr lang="ru-RU" sz="2200" dirty="0">
                        <a:solidFill>
                          <a:srgbClr val="0000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2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404,4</a:t>
                      </a:r>
                      <a:endParaRPr lang="ru-RU" sz="2200" dirty="0">
                        <a:solidFill>
                          <a:srgbClr val="0000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93663" lvl="1" indent="-93663"/>
                      <a:r>
                        <a:rPr lang="ru-RU" sz="22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 местный бюджет</a:t>
                      </a:r>
                      <a:endParaRPr lang="ru-RU" sz="2200" dirty="0">
                        <a:solidFill>
                          <a:srgbClr val="0000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2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r>
                        <a:rPr lang="ru-RU" sz="22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68,0</a:t>
                      </a:r>
                      <a:endParaRPr lang="ru-RU" sz="2200" dirty="0">
                        <a:solidFill>
                          <a:srgbClr val="0000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9" name="TextBox 18"/>
          <p:cNvSpPr txBox="1"/>
          <p:nvPr/>
        </p:nvSpPr>
        <p:spPr>
          <a:xfrm>
            <a:off x="1737482" y="896034"/>
            <a:ext cx="711950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0" hangingPunct="0"/>
            <a:r>
              <a:rPr lang="ru-RU" sz="1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Об </a:t>
            </a:r>
            <a:r>
              <a:rPr lang="ru-RU" sz="1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итогах </a:t>
            </a:r>
            <a:r>
              <a:rPr lang="ru-RU" sz="1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 перспективах социально-экономического развития </a:t>
            </a:r>
          </a:p>
          <a:p>
            <a:pPr eaLnBrk="0" hangingPunct="0"/>
            <a:r>
              <a:rPr lang="ru-RU" sz="1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Каменск-Уральского городского округа</a:t>
            </a:r>
            <a:endParaRPr lang="ru-RU" sz="18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9361042" y="832036"/>
            <a:ext cx="44644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0" hangingPunct="0"/>
            <a:r>
              <a:rPr lang="ru-RU" sz="1800" b="1" dirty="0" smtClean="0">
                <a:solidFill>
                  <a:schemeClr val="accent6"/>
                </a:solidFill>
                <a:latin typeface="Times New Roman" pitchFamily="18" charset="0"/>
                <a:cs typeface="Times New Roman" pitchFamily="18" charset="0"/>
              </a:rPr>
              <a:t>Администрация </a:t>
            </a:r>
          </a:p>
          <a:p>
            <a:pPr eaLnBrk="0" hangingPunct="0"/>
            <a:r>
              <a:rPr lang="ru-RU" sz="1800" b="1" dirty="0" smtClean="0">
                <a:solidFill>
                  <a:schemeClr val="accent6"/>
                </a:solidFill>
                <a:latin typeface="Times New Roman" pitchFamily="18" charset="0"/>
                <a:cs typeface="Times New Roman" pitchFamily="18" charset="0"/>
              </a:rPr>
              <a:t>Каменск-Уральского городского округа</a:t>
            </a:r>
            <a:endParaRPr lang="ru-RU" sz="1800" b="1" dirty="0">
              <a:solidFill>
                <a:schemeClr val="accent6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20" name="Рисунок 19" descr="https://kamensk-uralskiy.ru/uploads/filemanager/3/f/1/2/3f121bae970055729279a48ce8efaaf7155abe3dcabc4cbc223bc91aab4f168d8a_origin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2179" y="3258689"/>
            <a:ext cx="4294628" cy="2838910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</p:pic>
      <p:pic>
        <p:nvPicPr>
          <p:cNvPr id="28" name="Рисунок 27" descr="https://kamensk-uralskiy.ru/uploads/filemanager/18/ab/2d/66/8c/18ab2d668ce3bbc2f777dbe7e923a8dd15bec158c41aa79bfc44d3c908fc72857e_origin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56093" y="3240360"/>
            <a:ext cx="4215765" cy="2811780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</p:pic>
      <p:pic>
        <p:nvPicPr>
          <p:cNvPr id="30" name="Рисунок 29" descr="https://kamensk-uralskiy.ru/uploads/filemanager/0b6/d8c/0b6d8caa94715fa435863070084f4dd215786118535301a80fa762042b5ebad721_origin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2179" y="6257710"/>
            <a:ext cx="4239658" cy="2743835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</p:pic>
      <p:pic>
        <p:nvPicPr>
          <p:cNvPr id="32" name="Рисунок 31" descr="https://kamensk-uralskiy.ru/uploads/filemanager/5/8/587d37e969977401d40723043aba06b315840ecedbdc6f71a90e0d1eb825160724_origin.jpg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62957" y="6257710"/>
            <a:ext cx="4127500" cy="2750820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</p:pic>
      <p:pic>
        <p:nvPicPr>
          <p:cNvPr id="33" name="Рисунок 32" descr="https://kamensk-uralskiy.ru/uploads/filemanager/61/61aae47d951434c45f9121e470c28e9e15eac02012539db738b39ddafda7e9eb78_origin.jpg"/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9256092" y="6240469"/>
            <a:ext cx="4189011" cy="2761075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22923432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оугольник 15"/>
          <p:cNvSpPr/>
          <p:nvPr/>
        </p:nvSpPr>
        <p:spPr>
          <a:xfrm>
            <a:off x="0" y="792088"/>
            <a:ext cx="13824014" cy="864096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7" name="Прямоугольник 16"/>
          <p:cNvSpPr/>
          <p:nvPr/>
        </p:nvSpPr>
        <p:spPr>
          <a:xfrm>
            <a:off x="1" y="1754481"/>
            <a:ext cx="13824014" cy="45719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18" name="Рисунок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0041" y="72008"/>
            <a:ext cx="1474359" cy="2225040"/>
          </a:xfrm>
          <a:prstGeom prst="rect">
            <a:avLst/>
          </a:prstGeom>
        </p:spPr>
      </p:pic>
      <p:sp>
        <p:nvSpPr>
          <p:cNvPr id="14" name="Text Box 6"/>
          <p:cNvSpPr txBox="1">
            <a:spLocks noChangeArrowheads="1"/>
          </p:cNvSpPr>
          <p:nvPr/>
        </p:nvSpPr>
        <p:spPr bwMode="auto">
          <a:xfrm>
            <a:off x="0" y="1750992"/>
            <a:ext cx="13825538" cy="5946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31664" tIns="65832" rIns="131664" bIns="65832">
            <a:spAutoFit/>
          </a:bodyPr>
          <a:lstStyle/>
          <a:p>
            <a:pPr algn="ctr">
              <a:spcBef>
                <a:spcPts val="1200"/>
              </a:spcBef>
              <a:spcAft>
                <a:spcPts val="600"/>
              </a:spcAft>
            </a:pPr>
            <a:r>
              <a:rPr lang="ru-RU" sz="3000" b="1" dirty="0" smtClean="0">
                <a:latin typeface="Times New Roman" pitchFamily="18" charset="0"/>
                <a:cs typeface="Times New Roman" pitchFamily="18" charset="0"/>
              </a:rPr>
              <a:t>Развитие коммунальной инфраструктуры</a:t>
            </a:r>
            <a:endParaRPr lang="ru-RU" sz="3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9" name="Прямоугольник 28"/>
          <p:cNvSpPr/>
          <p:nvPr/>
        </p:nvSpPr>
        <p:spPr>
          <a:xfrm>
            <a:off x="216025" y="7733453"/>
            <a:ext cx="4272004" cy="1323439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ООО «УК ТЕПЛОКОМПЛЕКС»</a:t>
            </a:r>
          </a:p>
          <a:p>
            <a:pPr algn="ctr"/>
            <a:r>
              <a:rPr lang="ru-RU" sz="20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построена газовая </a:t>
            </a:r>
            <a:r>
              <a:rPr lang="ru-RU" sz="2000" b="1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водогрейная котельная </a:t>
            </a:r>
            <a:r>
              <a:rPr lang="ru-RU" sz="20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2000" b="1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ул. </a:t>
            </a:r>
            <a:r>
              <a:rPr lang="ru-RU" sz="20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Рябова) </a:t>
            </a:r>
          </a:p>
          <a:p>
            <a:pPr algn="ctr"/>
            <a:r>
              <a:rPr lang="ru-RU" sz="20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(мощность 2,4 </a:t>
            </a:r>
            <a:r>
              <a:rPr lang="ru-RU" sz="2000" b="1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МВт</a:t>
            </a:r>
            <a:r>
              <a:rPr lang="ru-RU" sz="20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endParaRPr lang="ru-RU" sz="2000" b="1" dirty="0">
              <a:solidFill>
                <a:srgbClr val="00006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5" name="Группа 4"/>
          <p:cNvGrpSpPr/>
          <p:nvPr/>
        </p:nvGrpSpPr>
        <p:grpSpPr>
          <a:xfrm>
            <a:off x="4741650" y="2320858"/>
            <a:ext cx="4342237" cy="6765049"/>
            <a:chOff x="8478145" y="2191238"/>
            <a:chExt cx="4342237" cy="6765049"/>
          </a:xfrm>
        </p:grpSpPr>
        <p:sp>
          <p:nvSpPr>
            <p:cNvPr id="4" name="Прямоугольник 3"/>
            <p:cNvSpPr/>
            <p:nvPr/>
          </p:nvSpPr>
          <p:spPr>
            <a:xfrm>
              <a:off x="8478145" y="7632848"/>
              <a:ext cx="4342237" cy="1323439"/>
            </a:xfrm>
            <a:prstGeom prst="rect">
              <a:avLst/>
            </a:prstGeom>
            <a:solidFill>
              <a:schemeClr val="bg2"/>
            </a:solidFill>
            <a:ln>
              <a:solidFill>
                <a:schemeClr val="bg1"/>
              </a:solidFill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ru-RU" sz="2000" b="1" dirty="0">
                  <a:solidFill>
                    <a:srgbClr val="000066"/>
                  </a:solidFill>
                  <a:latin typeface="Times New Roman" pitchFamily="18" charset="0"/>
                  <a:cs typeface="Times New Roman" pitchFamily="18" charset="0"/>
                </a:rPr>
                <a:t>ООО «</a:t>
              </a:r>
              <a:r>
                <a:rPr lang="ru-RU" sz="2000" b="1" dirty="0" err="1">
                  <a:solidFill>
                    <a:srgbClr val="000066"/>
                  </a:solidFill>
                  <a:latin typeface="Times New Roman" pitchFamily="18" charset="0"/>
                  <a:cs typeface="Times New Roman" pitchFamily="18" charset="0"/>
                </a:rPr>
                <a:t>ТеплоТранс</a:t>
              </a:r>
              <a:r>
                <a:rPr lang="ru-RU" sz="2000" b="1" dirty="0">
                  <a:solidFill>
                    <a:srgbClr val="000066"/>
                  </a:solidFill>
                  <a:latin typeface="Times New Roman" pitchFamily="18" charset="0"/>
                  <a:cs typeface="Times New Roman" pitchFamily="18" charset="0"/>
                </a:rPr>
                <a:t>»</a:t>
              </a:r>
            </a:p>
            <a:p>
              <a:pPr algn="ctr"/>
              <a:r>
                <a:rPr lang="ru-RU" sz="2000" b="1" dirty="0" smtClean="0">
                  <a:solidFill>
                    <a:srgbClr val="000066"/>
                  </a:solidFill>
                  <a:latin typeface="Times New Roman" pitchFamily="18" charset="0"/>
                  <a:cs typeface="Times New Roman" pitchFamily="18" charset="0"/>
                </a:rPr>
                <a:t>установка нового модуля котельной (мощностью 500 кВт) для </a:t>
              </a:r>
              <a:r>
                <a:rPr lang="ru-RU" sz="2000" b="1" dirty="0">
                  <a:solidFill>
                    <a:srgbClr val="000066"/>
                  </a:solidFill>
                  <a:latin typeface="Times New Roman" pitchFamily="18" charset="0"/>
                  <a:cs typeface="Times New Roman" pitchFamily="18" charset="0"/>
                </a:rPr>
                <a:t>теплоснабжения пос. Олимпийский </a:t>
              </a:r>
            </a:p>
          </p:txBody>
        </p:sp>
        <p:pic>
          <p:nvPicPr>
            <p:cNvPr id="35" name="Рисунок 34" descr="https://kamensk-uralskiy.ru/uploads/filemanager/85/851bf7b5ad5ac2de495722e5344b62a71594a4ef2b5271e749fb33087567768ff5_origin.jpg"/>
            <p:cNvPicPr/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777056" y="2191238"/>
              <a:ext cx="3729593" cy="2561290"/>
            </a:xfrm>
            <a:prstGeom prst="rect">
              <a:avLst/>
            </a:prstGeom>
            <a:noFill/>
            <a:ln w="28575">
              <a:solidFill>
                <a:schemeClr val="bg1"/>
              </a:solidFill>
            </a:ln>
          </p:spPr>
        </p:pic>
      </p:grpSp>
      <p:sp>
        <p:nvSpPr>
          <p:cNvPr id="20" name="TextBox 19"/>
          <p:cNvSpPr txBox="1"/>
          <p:nvPr/>
        </p:nvSpPr>
        <p:spPr>
          <a:xfrm>
            <a:off x="1737482" y="896034"/>
            <a:ext cx="711950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0" hangingPunct="0"/>
            <a:r>
              <a:rPr lang="ru-RU" sz="1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Об </a:t>
            </a:r>
            <a:r>
              <a:rPr lang="ru-RU" sz="1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итогах </a:t>
            </a:r>
            <a:r>
              <a:rPr lang="ru-RU" sz="1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 перспективах социально-экономического развития </a:t>
            </a:r>
          </a:p>
          <a:p>
            <a:pPr eaLnBrk="0" hangingPunct="0"/>
            <a:r>
              <a:rPr lang="ru-RU" sz="1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Каменск-Уральского городского округа</a:t>
            </a:r>
            <a:endParaRPr lang="ru-RU" sz="18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9361042" y="832036"/>
            <a:ext cx="44644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0" hangingPunct="0"/>
            <a:r>
              <a:rPr lang="ru-RU" sz="1800" b="1" dirty="0" smtClean="0">
                <a:solidFill>
                  <a:schemeClr val="accent6"/>
                </a:solidFill>
                <a:latin typeface="Times New Roman" pitchFamily="18" charset="0"/>
                <a:cs typeface="Times New Roman" pitchFamily="18" charset="0"/>
              </a:rPr>
              <a:t>Администрация </a:t>
            </a:r>
          </a:p>
          <a:p>
            <a:pPr eaLnBrk="0" hangingPunct="0"/>
            <a:r>
              <a:rPr lang="ru-RU" sz="1800" b="1" dirty="0" smtClean="0">
                <a:solidFill>
                  <a:schemeClr val="accent6"/>
                </a:solidFill>
                <a:latin typeface="Times New Roman" pitchFamily="18" charset="0"/>
                <a:cs typeface="Times New Roman" pitchFamily="18" charset="0"/>
              </a:rPr>
              <a:t>Каменск-Уральского городского округа</a:t>
            </a:r>
            <a:endParaRPr lang="ru-RU" sz="1800" b="1" dirty="0">
              <a:solidFill>
                <a:schemeClr val="accent6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25" name="Рисунок 24" descr="https://kamensk-uralskiy.ru/uploads/filemanager/1e/d8/49/a5/dc/1ed849a5dcd12f20ada13593bf36ab411548eafe15cec3be5d00b7c05dcca700c6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0561" y="4992096"/>
            <a:ext cx="3729593" cy="2695273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</p:pic>
      <p:pic>
        <p:nvPicPr>
          <p:cNvPr id="30" name="Рисунок 29" descr="https://kamensk-uralskiy.ru/uploads/filemanager/415/afc/e71/227/bf1/415afce71227bf1f8dffe836d92a0a2815cea3639cf18d1b6968163602361de236_origin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057" y="2317882"/>
            <a:ext cx="3851200" cy="2603734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</p:pic>
      <p:pic>
        <p:nvPicPr>
          <p:cNvPr id="31" name="Рисунок 30" descr="https://kamensk-uralskiy.ru/uploads/filemanager/0/a/f/f/b/b/0affbb9fcfa93bb7d041e9b6129366201593cc87a254eeafe8c5e1b117973040c3_origin.jpg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057" y="5040560"/>
            <a:ext cx="3851200" cy="2630655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</p:pic>
      <p:pic>
        <p:nvPicPr>
          <p:cNvPr id="32" name="Рисунок 31" descr="https://kamensk-uralskiy.ru/uploads/filemanager/3/6/3/5/a/3635a8e890eea1c81218c6fb2cc988fb150aa46787552f06ab6311bd1f22da10af_origin.jpg"/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1931" y="2297048"/>
            <a:ext cx="3993814" cy="2548935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</p:pic>
      <p:pic>
        <p:nvPicPr>
          <p:cNvPr id="33" name="Рисунок 32" descr="https://kamensk-uralskiy.ru/uploads/filemanager/39/39cb69157ff3733ca78aa6e4fca31187153beab4cee9ae5a44e263347c965b9cfa_origin.jpg"/>
          <p:cNvPicPr/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19627" y="5033170"/>
            <a:ext cx="4006117" cy="2630655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</p:pic>
      <p:sp>
        <p:nvSpPr>
          <p:cNvPr id="37" name="Прямоугольник 36"/>
          <p:cNvSpPr/>
          <p:nvPr/>
        </p:nvSpPr>
        <p:spPr>
          <a:xfrm>
            <a:off x="9217025" y="7753030"/>
            <a:ext cx="4320480" cy="1323439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ООО «УК ТЕПЛОКОМПЛЕКС»</a:t>
            </a:r>
          </a:p>
          <a:p>
            <a:pPr algn="ctr"/>
            <a:r>
              <a:rPr lang="ru-RU" sz="20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строительство газовой водогрейной котельной (</a:t>
            </a:r>
            <a:r>
              <a:rPr lang="ru-RU" sz="2000" b="1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ул. </a:t>
            </a:r>
            <a:r>
              <a:rPr lang="ru-RU" sz="20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Революционная) </a:t>
            </a:r>
          </a:p>
          <a:p>
            <a:pPr algn="ctr"/>
            <a:r>
              <a:rPr lang="ru-RU" sz="20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(мощность 7,5 </a:t>
            </a:r>
            <a:r>
              <a:rPr lang="ru-RU" sz="2000" b="1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МВт</a:t>
            </a:r>
            <a:r>
              <a:rPr lang="ru-RU" sz="20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endParaRPr lang="ru-RU" sz="2000" b="1" dirty="0">
              <a:solidFill>
                <a:srgbClr val="000066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21301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оугольник 15"/>
          <p:cNvSpPr/>
          <p:nvPr/>
        </p:nvSpPr>
        <p:spPr>
          <a:xfrm>
            <a:off x="0" y="792088"/>
            <a:ext cx="13824014" cy="864096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7" name="Прямоугольник 16"/>
          <p:cNvSpPr/>
          <p:nvPr/>
        </p:nvSpPr>
        <p:spPr>
          <a:xfrm>
            <a:off x="1" y="1754481"/>
            <a:ext cx="13824014" cy="45719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18" name="Рисунок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0041" y="72008"/>
            <a:ext cx="1474359" cy="2225040"/>
          </a:xfrm>
          <a:prstGeom prst="rect">
            <a:avLst/>
          </a:prstGeom>
        </p:spPr>
      </p:pic>
      <p:sp>
        <p:nvSpPr>
          <p:cNvPr id="21" name="Прямоугольник 20"/>
          <p:cNvSpPr/>
          <p:nvPr/>
        </p:nvSpPr>
        <p:spPr>
          <a:xfrm>
            <a:off x="1523" y="8712968"/>
            <a:ext cx="2374742" cy="49148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2" name="Прямоугольник 21"/>
          <p:cNvSpPr/>
          <p:nvPr/>
        </p:nvSpPr>
        <p:spPr>
          <a:xfrm>
            <a:off x="11449273" y="8712968"/>
            <a:ext cx="2374742" cy="49148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4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1556239" y="8689823"/>
            <a:ext cx="2269299" cy="490721"/>
          </a:xfrm>
        </p:spPr>
        <p:txBody>
          <a:bodyPr/>
          <a:lstStyle/>
          <a:p>
            <a:pPr algn="ctr">
              <a:defRPr/>
            </a:pPr>
            <a:fld id="{4CD6D5F8-6CA2-4598-AC77-77A4C56A9608}" type="slidenum">
              <a:rPr lang="ru-RU" sz="2000" b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pPr algn="ctr">
                <a:defRPr/>
              </a:pPr>
              <a:t>23</a:t>
            </a:fld>
            <a:endParaRPr lang="ru-RU" sz="2000" b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 Box 6"/>
          <p:cNvSpPr txBox="1">
            <a:spLocks noChangeArrowheads="1"/>
          </p:cNvSpPr>
          <p:nvPr/>
        </p:nvSpPr>
        <p:spPr bwMode="auto">
          <a:xfrm>
            <a:off x="144017" y="2405917"/>
            <a:ext cx="9484538" cy="62884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31664" tIns="65832" rIns="131664" bIns="65832">
            <a:spAutoFit/>
          </a:bodyPr>
          <a:lstStyle/>
          <a:p>
            <a:pPr>
              <a:spcAft>
                <a:spcPts val="600"/>
              </a:spcAft>
            </a:pPr>
            <a:r>
              <a:rPr lang="ru-RU" sz="24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В 2024 году</a:t>
            </a:r>
            <a:endParaRPr lang="ru-RU" sz="2400" dirty="0" smtClean="0">
              <a:solidFill>
                <a:srgbClr val="000066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ru-RU" dirty="0">
                <a:solidFill>
                  <a:srgbClr val="000066"/>
                </a:solidFill>
              </a:rPr>
              <a:t> </a:t>
            </a:r>
            <a:r>
              <a:rPr lang="ru-RU" b="1" dirty="0">
                <a:solidFill>
                  <a:srgbClr val="000066"/>
                </a:solidFill>
                <a:latin typeface="Times New Roman" panose="02020603050405020304" pitchFamily="18" charset="0"/>
                <a:cs typeface="Times New Roman" pitchFamily="18" charset="0"/>
              </a:rPr>
              <a:t>построена воздушная линия наружного </a:t>
            </a:r>
            <a:r>
              <a:rPr lang="ru-RU" b="1" dirty="0" smtClean="0">
                <a:solidFill>
                  <a:srgbClr val="000066"/>
                </a:solidFill>
                <a:latin typeface="Times New Roman" panose="02020603050405020304" pitchFamily="18" charset="0"/>
                <a:cs typeface="Times New Roman" pitchFamily="18" charset="0"/>
              </a:rPr>
              <a:t>освещения:</a:t>
            </a:r>
          </a:p>
          <a:p>
            <a:pPr marL="355600">
              <a:spcAft>
                <a:spcPts val="600"/>
              </a:spcAft>
            </a:pPr>
            <a:r>
              <a:rPr lang="ru-RU" dirty="0">
                <a:solidFill>
                  <a:srgbClr val="000066"/>
                </a:solidFill>
                <a:latin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ru-RU" dirty="0" smtClean="0">
                <a:solidFill>
                  <a:srgbClr val="000066"/>
                </a:solidFill>
                <a:latin typeface="Times New Roman" panose="02020603050405020304" pitchFamily="18" charset="0"/>
                <a:cs typeface="Times New Roman" pitchFamily="18" charset="0"/>
              </a:rPr>
              <a:t>- по ул. Декабристов на участке от дома № 3 до ул. Плотина и ул. Плотина на участке от дома № 2 по ул. Декабристов до </a:t>
            </a:r>
            <a:r>
              <a:rPr lang="ru-RU" dirty="0" err="1" smtClean="0">
                <a:solidFill>
                  <a:srgbClr val="000066"/>
                </a:solidFill>
                <a:latin typeface="Times New Roman" panose="02020603050405020304" pitchFamily="18" charset="0"/>
                <a:cs typeface="Times New Roman" pitchFamily="18" charset="0"/>
              </a:rPr>
              <a:t>Волковской</a:t>
            </a:r>
            <a:r>
              <a:rPr lang="ru-RU" dirty="0" smtClean="0">
                <a:solidFill>
                  <a:srgbClr val="000066"/>
                </a:solidFill>
                <a:latin typeface="Times New Roman" panose="02020603050405020304" pitchFamily="18" charset="0"/>
                <a:cs typeface="Times New Roman" pitchFamily="18" charset="0"/>
              </a:rPr>
              <a:t> плотины;</a:t>
            </a:r>
          </a:p>
          <a:p>
            <a:pPr marL="355600">
              <a:spcAft>
                <a:spcPts val="600"/>
              </a:spcAft>
              <a:buFontTx/>
              <a:buChar char="-"/>
            </a:pPr>
            <a:r>
              <a:rPr lang="ru-RU" dirty="0" smtClean="0">
                <a:solidFill>
                  <a:srgbClr val="000066"/>
                </a:solidFill>
                <a:latin typeface="Times New Roman" panose="02020603050405020304" pitchFamily="18" charset="0"/>
                <a:cs typeface="Times New Roman" pitchFamily="18" charset="0"/>
              </a:rPr>
              <a:t> участка автомобильной дороги от железнодорожного переезда «100 км» до знака «Начало населенного пункта» в районе дома № 1 по ул. 100 км</a:t>
            </a:r>
          </a:p>
          <a:p>
            <a:pPr marL="355600">
              <a:spcAft>
                <a:spcPts val="600"/>
              </a:spcAft>
              <a:buFontTx/>
              <a:buChar char="-"/>
            </a:pPr>
            <a:endParaRPr lang="ru-RU" dirty="0" smtClean="0">
              <a:solidFill>
                <a:srgbClr val="000066"/>
              </a:solidFill>
              <a:latin typeface="Times New Roman" panose="02020603050405020304" pitchFamily="18" charset="0"/>
              <a:cs typeface="Times New Roman" pitchFamily="18" charset="0"/>
            </a:endParaRPr>
          </a:p>
          <a:p>
            <a:pPr>
              <a:spcAft>
                <a:spcPts val="600"/>
              </a:spcAft>
            </a:pPr>
            <a:r>
              <a:rPr lang="ru-RU" sz="2400" b="1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24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2025 году</a:t>
            </a:r>
            <a:endParaRPr lang="ru-RU" sz="2400" b="1" dirty="0">
              <a:solidFill>
                <a:srgbClr val="000066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ru-RU" b="1" dirty="0">
                <a:solidFill>
                  <a:srgbClr val="000066"/>
                </a:solidFill>
                <a:latin typeface="Times New Roman" panose="02020603050405020304" pitchFamily="18" charset="0"/>
                <a:cs typeface="Times New Roman" pitchFamily="18" charset="0"/>
              </a:rPr>
              <a:t>строительство новых линий наружного </a:t>
            </a:r>
            <a:r>
              <a:rPr lang="ru-RU" b="1" dirty="0" smtClean="0">
                <a:solidFill>
                  <a:srgbClr val="000066"/>
                </a:solidFill>
                <a:latin typeface="Times New Roman" panose="02020603050405020304" pitchFamily="18" charset="0"/>
                <a:cs typeface="Times New Roman" pitchFamily="18" charset="0"/>
              </a:rPr>
              <a:t>освещения</a:t>
            </a:r>
          </a:p>
          <a:p>
            <a:pPr marL="342900" indent="-342900"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ru-RU" b="1" dirty="0" smtClean="0">
                <a:solidFill>
                  <a:srgbClr val="000066"/>
                </a:solidFill>
                <a:latin typeface="Times New Roman" panose="02020603050405020304" pitchFamily="18" charset="0"/>
                <a:cs typeface="Times New Roman" pitchFamily="18" charset="0"/>
              </a:rPr>
              <a:t>замена </a:t>
            </a:r>
            <a:r>
              <a:rPr lang="ru-RU" b="1" dirty="0">
                <a:solidFill>
                  <a:srgbClr val="000066"/>
                </a:solidFill>
                <a:latin typeface="Times New Roman" panose="02020603050405020304" pitchFamily="18" charset="0"/>
                <a:cs typeface="Times New Roman" pitchFamily="18" charset="0"/>
              </a:rPr>
              <a:t>осветительных приборов на энергосберегающие светодиодные светильники </a:t>
            </a:r>
            <a:r>
              <a:rPr lang="ru-RU" dirty="0">
                <a:solidFill>
                  <a:srgbClr val="000066"/>
                </a:solidFill>
                <a:latin typeface="Times New Roman" panose="02020603050405020304" pitchFamily="18" charset="0"/>
                <a:cs typeface="Times New Roman" pitchFamily="18" charset="0"/>
              </a:rPr>
              <a:t>(</a:t>
            </a:r>
            <a:r>
              <a:rPr lang="ru-RU" dirty="0" smtClean="0">
                <a:solidFill>
                  <a:srgbClr val="000066"/>
                </a:solidFill>
                <a:latin typeface="Times New Roman" panose="02020603050405020304" pitchFamily="18" charset="0"/>
                <a:cs typeface="Times New Roman" pitchFamily="18" charset="0"/>
              </a:rPr>
              <a:t>более </a:t>
            </a:r>
            <a:r>
              <a:rPr lang="ru-RU" dirty="0">
                <a:solidFill>
                  <a:srgbClr val="000066"/>
                </a:solidFill>
                <a:latin typeface="Times New Roman" panose="02020603050405020304" pitchFamily="18" charset="0"/>
                <a:cs typeface="Times New Roman" pitchFamily="18" charset="0"/>
              </a:rPr>
              <a:t>7 000 светильников</a:t>
            </a:r>
            <a:r>
              <a:rPr lang="ru-RU" dirty="0" smtClean="0">
                <a:solidFill>
                  <a:srgbClr val="000066"/>
                </a:solidFill>
                <a:latin typeface="Times New Roman" panose="02020603050405020304" pitchFamily="18" charset="0"/>
                <a:cs typeface="Times New Roman" pitchFamily="18" charset="0"/>
              </a:rPr>
              <a:t>)</a:t>
            </a:r>
            <a:endParaRPr lang="ru-RU" dirty="0">
              <a:solidFill>
                <a:srgbClr val="000066"/>
              </a:solidFill>
              <a:latin typeface="Times New Roman" panose="02020603050405020304" pitchFamily="18" charset="0"/>
              <a:cs typeface="Times New Roman" pitchFamily="18" charset="0"/>
            </a:endParaRPr>
          </a:p>
          <a:p>
            <a:pPr marL="355600">
              <a:spcAft>
                <a:spcPts val="600"/>
              </a:spcAft>
              <a:buFontTx/>
              <a:buChar char="-"/>
            </a:pPr>
            <a:endParaRPr lang="ru-RU" dirty="0" smtClean="0">
              <a:solidFill>
                <a:srgbClr val="000066"/>
              </a:solidFill>
              <a:latin typeface="Times New Roman" panose="02020603050405020304" pitchFamily="18" charset="0"/>
              <a:cs typeface="Times New Roman" pitchFamily="18" charset="0"/>
            </a:endParaRPr>
          </a:p>
        </p:txBody>
      </p:sp>
      <p:sp>
        <p:nvSpPr>
          <p:cNvPr id="15" name="Text Box 6"/>
          <p:cNvSpPr txBox="1">
            <a:spLocks noChangeArrowheads="1"/>
          </p:cNvSpPr>
          <p:nvPr/>
        </p:nvSpPr>
        <p:spPr bwMode="auto">
          <a:xfrm>
            <a:off x="0" y="1750992"/>
            <a:ext cx="13825538" cy="5946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31664" tIns="65832" rIns="131664" bIns="65832">
            <a:spAutoFit/>
          </a:bodyPr>
          <a:lstStyle/>
          <a:p>
            <a:pPr algn="ctr">
              <a:spcBef>
                <a:spcPts val="1200"/>
              </a:spcBef>
              <a:spcAft>
                <a:spcPts val="600"/>
              </a:spcAft>
            </a:pPr>
            <a:r>
              <a:rPr lang="ru-RU" sz="3000" b="1" dirty="0" smtClean="0">
                <a:latin typeface="Times New Roman" pitchFamily="18" charset="0"/>
                <a:cs typeface="Times New Roman" pitchFamily="18" charset="0"/>
              </a:rPr>
              <a:t>Развитие сети </a:t>
            </a:r>
            <a:r>
              <a:rPr lang="ru-RU" sz="3000" b="1" dirty="0">
                <a:latin typeface="Times New Roman" pitchFamily="18" charset="0"/>
                <a:cs typeface="Times New Roman" pitchFamily="18" charset="0"/>
              </a:rPr>
              <a:t>уличного освещения</a:t>
            </a:r>
            <a:endParaRPr lang="ru-RU" sz="3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79906" name="Picture 2" descr="https://kamensk-uralskiy.ru/uploads/filemanager/c7a/c7a72fd5e0d00077e81f73821239406f154a2cd483e2d4405f9841e35d5a762de8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13663" y="5400600"/>
            <a:ext cx="4391799" cy="3022592"/>
          </a:xfrm>
          <a:prstGeom prst="rect">
            <a:avLst/>
          </a:prstGeom>
          <a:noFill/>
          <a:ln w="28575"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Дата 5"/>
          <p:cNvSpPr>
            <a:spLocks noGrp="1"/>
          </p:cNvSpPr>
          <p:nvPr>
            <p:ph type="dt" sz="half" idx="10"/>
          </p:nvPr>
        </p:nvSpPr>
        <p:spPr>
          <a:xfrm>
            <a:off x="-16716" y="8689823"/>
            <a:ext cx="2714643" cy="490721"/>
          </a:xfrm>
        </p:spPr>
        <p:txBody>
          <a:bodyPr/>
          <a:lstStyle/>
          <a:p>
            <a:pPr algn="ctr">
              <a:defRPr/>
            </a:pPr>
            <a:r>
              <a:rPr lang="ru-RU" sz="20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05 ноября 2024 года</a:t>
            </a:r>
            <a:endParaRPr lang="ru-RU" sz="2000" b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737482" y="896034"/>
            <a:ext cx="711950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0" hangingPunct="0"/>
            <a:r>
              <a:rPr lang="ru-RU" sz="1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Об </a:t>
            </a:r>
            <a:r>
              <a:rPr lang="ru-RU" sz="1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итогах </a:t>
            </a:r>
            <a:r>
              <a:rPr lang="ru-RU" sz="1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 перспективах социально-экономического развития </a:t>
            </a:r>
          </a:p>
          <a:p>
            <a:pPr eaLnBrk="0" hangingPunct="0"/>
            <a:r>
              <a:rPr lang="ru-RU" sz="1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Каменск-Уральского городского округа</a:t>
            </a:r>
            <a:endParaRPr lang="ru-RU" sz="18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9361042" y="832036"/>
            <a:ext cx="44644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0" hangingPunct="0"/>
            <a:r>
              <a:rPr lang="ru-RU" sz="1800" b="1" dirty="0" smtClean="0">
                <a:solidFill>
                  <a:schemeClr val="accent6"/>
                </a:solidFill>
                <a:latin typeface="Times New Roman" pitchFamily="18" charset="0"/>
                <a:cs typeface="Times New Roman" pitchFamily="18" charset="0"/>
              </a:rPr>
              <a:t>Администрация </a:t>
            </a:r>
          </a:p>
          <a:p>
            <a:pPr eaLnBrk="0" hangingPunct="0"/>
            <a:r>
              <a:rPr lang="ru-RU" sz="1800" b="1" dirty="0" smtClean="0">
                <a:solidFill>
                  <a:schemeClr val="accent6"/>
                </a:solidFill>
                <a:latin typeface="Times New Roman" pitchFamily="18" charset="0"/>
                <a:cs typeface="Times New Roman" pitchFamily="18" charset="0"/>
              </a:rPr>
              <a:t>Каменск-Уральского городского округа</a:t>
            </a:r>
            <a:endParaRPr lang="ru-RU" sz="1800" b="1" dirty="0">
              <a:solidFill>
                <a:schemeClr val="accent6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923432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оугольник 15"/>
          <p:cNvSpPr/>
          <p:nvPr/>
        </p:nvSpPr>
        <p:spPr>
          <a:xfrm>
            <a:off x="0" y="792088"/>
            <a:ext cx="13824014" cy="864096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7" name="Прямоугольник 16"/>
          <p:cNvSpPr/>
          <p:nvPr/>
        </p:nvSpPr>
        <p:spPr>
          <a:xfrm>
            <a:off x="1" y="1754481"/>
            <a:ext cx="13824014" cy="45719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18" name="Рисунок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0041" y="72008"/>
            <a:ext cx="1474359" cy="2225040"/>
          </a:xfrm>
          <a:prstGeom prst="rect">
            <a:avLst/>
          </a:prstGeom>
        </p:spPr>
      </p:pic>
      <p:sp>
        <p:nvSpPr>
          <p:cNvPr id="14" name="Text Box 6"/>
          <p:cNvSpPr txBox="1">
            <a:spLocks noChangeArrowheads="1"/>
          </p:cNvSpPr>
          <p:nvPr/>
        </p:nvSpPr>
        <p:spPr bwMode="auto">
          <a:xfrm>
            <a:off x="0" y="1766037"/>
            <a:ext cx="13825538" cy="5946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31664" tIns="65832" rIns="131664" bIns="65832">
            <a:spAutoFit/>
          </a:bodyPr>
          <a:lstStyle/>
          <a:p>
            <a:pPr algn="ctr">
              <a:spcAft>
                <a:spcPts val="1728"/>
              </a:spcAft>
            </a:pPr>
            <a:r>
              <a:rPr lang="ru-RU" sz="3000" b="1" dirty="0" smtClean="0">
                <a:latin typeface="Times New Roman" pitchFamily="18" charset="0"/>
                <a:cs typeface="Times New Roman" pitchFamily="18" charset="0"/>
              </a:rPr>
              <a:t>Ремонт автомобильных дорог</a:t>
            </a:r>
          </a:p>
        </p:txBody>
      </p:sp>
      <p:graphicFrame>
        <p:nvGraphicFramePr>
          <p:cNvPr id="33" name="Таблица 3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62301029"/>
              </p:ext>
            </p:extLst>
          </p:nvPr>
        </p:nvGraphicFramePr>
        <p:xfrm>
          <a:off x="264878" y="2297048"/>
          <a:ext cx="4503613" cy="3084324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3311159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192454"/>
              </a:tblGrid>
              <a:tr h="0">
                <a:tc>
                  <a:txBody>
                    <a:bodyPr/>
                    <a:lstStyle/>
                    <a:p>
                      <a:pPr algn="ctr"/>
                      <a:endParaRPr lang="ru-RU" sz="2200" dirty="0">
                        <a:solidFill>
                          <a:srgbClr val="0000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200" b="1" kern="12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2024г.</a:t>
                      </a:r>
                      <a:endParaRPr lang="ru-RU" sz="2200" b="1" kern="1200" dirty="0">
                        <a:solidFill>
                          <a:srgbClr val="000066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50610">
                <a:tc>
                  <a:txBody>
                    <a:bodyPr/>
                    <a:lstStyle/>
                    <a:p>
                      <a:r>
                        <a:rPr lang="ru-RU" sz="2200" b="1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Всего</a:t>
                      </a:r>
                      <a:r>
                        <a:rPr lang="ru-RU" sz="22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, млн.руб.: </a:t>
                      </a: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316645" rtl="0" eaLnBrk="1" latinLnBrk="0" hangingPunct="1"/>
                      <a:r>
                        <a:rPr lang="ru-RU" sz="2200" b="1" kern="12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421,0</a:t>
                      </a:r>
                      <a:endParaRPr lang="ru-RU" sz="2200" b="1" kern="1200" dirty="0">
                        <a:solidFill>
                          <a:srgbClr val="000066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50610">
                <a:tc>
                  <a:txBody>
                    <a:bodyPr/>
                    <a:lstStyle/>
                    <a:p>
                      <a:pPr marL="657225" lvl="1" indent="-563563"/>
                      <a:r>
                        <a:rPr lang="ru-RU" sz="22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 областной бюджет</a:t>
                      </a:r>
                      <a:endParaRPr lang="ru-RU" sz="2200" dirty="0">
                        <a:solidFill>
                          <a:srgbClr val="0000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316645" rtl="0" eaLnBrk="1" latinLnBrk="0" hangingPunct="1"/>
                      <a:r>
                        <a:rPr lang="ru-RU" sz="2200" kern="12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400,0</a:t>
                      </a:r>
                      <a:endParaRPr lang="ru-RU" sz="2200" kern="1200" dirty="0">
                        <a:solidFill>
                          <a:srgbClr val="000066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88687">
                <a:tc>
                  <a:txBody>
                    <a:bodyPr/>
                    <a:lstStyle/>
                    <a:p>
                      <a:pPr marL="93663" lvl="1" indent="0"/>
                      <a:r>
                        <a:rPr lang="ru-RU" sz="22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 местный бюджет</a:t>
                      </a:r>
                      <a:endParaRPr lang="ru-RU" sz="2200" dirty="0">
                        <a:solidFill>
                          <a:srgbClr val="0000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316645" rtl="0" eaLnBrk="1" latinLnBrk="0" hangingPunct="1"/>
                      <a:r>
                        <a:rPr lang="ru-RU" sz="2200" kern="12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21,0</a:t>
                      </a:r>
                      <a:endParaRPr lang="ru-RU" sz="2200" kern="1200" dirty="0">
                        <a:solidFill>
                          <a:srgbClr val="000066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297216">
                <a:tc>
                  <a:txBody>
                    <a:bodyPr/>
                    <a:lstStyle/>
                    <a:p>
                      <a:r>
                        <a:rPr lang="ru-RU" sz="2200" b="1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Отремонтировано: </a:t>
                      </a:r>
                    </a:p>
                    <a:p>
                      <a:r>
                        <a:rPr lang="ru-RU" sz="2200" b="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 участков, ед.</a:t>
                      </a:r>
                      <a:endParaRPr lang="ru-RU" sz="2200" b="0" dirty="0">
                        <a:solidFill>
                          <a:srgbClr val="0000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316645" rtl="0" eaLnBrk="1" latinLnBrk="0" hangingPunct="1"/>
                      <a:r>
                        <a:rPr lang="ru-RU" sz="2200" kern="12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21</a:t>
                      </a:r>
                      <a:endParaRPr lang="ru-RU" sz="2200" kern="1200" dirty="0">
                        <a:solidFill>
                          <a:srgbClr val="000066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166582">
                <a:tc>
                  <a:txBody>
                    <a:bodyPr/>
                    <a:lstStyle/>
                    <a:p>
                      <a:pPr>
                        <a:buFontTx/>
                        <a:buChar char="-"/>
                      </a:pPr>
                      <a:r>
                        <a:rPr lang="ru-RU" sz="2200" b="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площадь, тыс.м</a:t>
                      </a:r>
                      <a:r>
                        <a:rPr lang="ru-RU" sz="2200" b="0" baseline="300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2200" b="0" baseline="30000" dirty="0">
                        <a:solidFill>
                          <a:srgbClr val="0000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316645" rtl="0" eaLnBrk="1" latinLnBrk="0" hangingPunct="1"/>
                      <a:r>
                        <a:rPr lang="ru-RU" sz="2200" kern="12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103,3</a:t>
                      </a:r>
                      <a:endParaRPr lang="ru-RU" sz="2200" kern="1200" dirty="0">
                        <a:solidFill>
                          <a:srgbClr val="000066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264878" y="8383599"/>
            <a:ext cx="4465320" cy="707886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ул. Калинина </a:t>
            </a:r>
            <a:r>
              <a:rPr lang="ru-RU" sz="2000" b="1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от ул. Алюминиевая </a:t>
            </a:r>
            <a:r>
              <a:rPr lang="ru-RU" sz="20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     до </a:t>
            </a:r>
            <a:r>
              <a:rPr lang="ru-RU" sz="2000" b="1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ул. </a:t>
            </a:r>
            <a:r>
              <a:rPr lang="ru-RU" sz="20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Октябрьская</a:t>
            </a:r>
            <a:endParaRPr lang="ru-RU" sz="2000" b="1" dirty="0">
              <a:solidFill>
                <a:srgbClr val="00006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845599" y="8424936"/>
            <a:ext cx="3862281" cy="40011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Тротуар на ул</a:t>
            </a:r>
            <a:r>
              <a:rPr lang="ru-RU" sz="2000" b="1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Калинина</a:t>
            </a:r>
            <a:endParaRPr lang="ru-RU" sz="2000" b="1" dirty="0">
              <a:solidFill>
                <a:srgbClr val="00006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8969424" y="8424936"/>
            <a:ext cx="4348198" cy="40011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ул</a:t>
            </a:r>
            <a:r>
              <a:rPr lang="ru-RU" sz="20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. Парковая</a:t>
            </a:r>
            <a:endParaRPr lang="ru-RU" sz="2000" b="1" dirty="0">
              <a:solidFill>
                <a:srgbClr val="00006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5163616" y="5112568"/>
            <a:ext cx="8157866" cy="40011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2000" b="1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r>
              <a:rPr lang="ru-RU" dirty="0" smtClean="0"/>
              <a:t>бул</a:t>
            </a:r>
            <a:r>
              <a:rPr lang="ru-RU" dirty="0" smtClean="0"/>
              <a:t>. </a:t>
            </a:r>
            <a:r>
              <a:rPr lang="ru-RU" dirty="0"/>
              <a:t>Комсомольский от ул. Каменская до Школы № </a:t>
            </a:r>
            <a:r>
              <a:rPr lang="ru-RU" dirty="0" smtClean="0"/>
              <a:t>34</a:t>
            </a:r>
            <a:endParaRPr lang="ru-RU" dirty="0"/>
          </a:p>
        </p:txBody>
      </p:sp>
      <p:sp>
        <p:nvSpPr>
          <p:cNvPr id="25" name="TextBox 24"/>
          <p:cNvSpPr txBox="1"/>
          <p:nvPr/>
        </p:nvSpPr>
        <p:spPr>
          <a:xfrm>
            <a:off x="1737482" y="896034"/>
            <a:ext cx="711950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0" hangingPunct="0"/>
            <a:r>
              <a:rPr lang="ru-RU" sz="1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Об </a:t>
            </a:r>
            <a:r>
              <a:rPr lang="ru-RU" sz="1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итогах </a:t>
            </a:r>
            <a:r>
              <a:rPr lang="ru-RU" sz="1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 перспективах социально-экономического развития </a:t>
            </a:r>
          </a:p>
          <a:p>
            <a:pPr eaLnBrk="0" hangingPunct="0"/>
            <a:r>
              <a:rPr lang="ru-RU" sz="1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Каменск-Уральского городского округа</a:t>
            </a:r>
            <a:endParaRPr lang="ru-RU" sz="18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9361042" y="832036"/>
            <a:ext cx="44644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0" hangingPunct="0"/>
            <a:r>
              <a:rPr lang="ru-RU" sz="1800" b="1" dirty="0" smtClean="0">
                <a:solidFill>
                  <a:schemeClr val="accent6"/>
                </a:solidFill>
                <a:latin typeface="Times New Roman" pitchFamily="18" charset="0"/>
                <a:cs typeface="Times New Roman" pitchFamily="18" charset="0"/>
              </a:rPr>
              <a:t>Администрация </a:t>
            </a:r>
          </a:p>
          <a:p>
            <a:pPr eaLnBrk="0" hangingPunct="0"/>
            <a:r>
              <a:rPr lang="ru-RU" sz="1800" b="1" dirty="0" smtClean="0">
                <a:solidFill>
                  <a:schemeClr val="accent6"/>
                </a:solidFill>
                <a:latin typeface="Times New Roman" pitchFamily="18" charset="0"/>
                <a:cs typeface="Times New Roman" pitchFamily="18" charset="0"/>
              </a:rPr>
              <a:t>Каменск-Уральского городского округа</a:t>
            </a:r>
            <a:endParaRPr lang="ru-RU" sz="1800" b="1" dirty="0">
              <a:solidFill>
                <a:schemeClr val="accent6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23" name="Рисунок 22" descr="https://kamensk-uralskiy.ru/uploads/filemanager/0/6/061859f23598a09707bd195a964f6ca1154bd0aaa5d9029fbbfc1d3f4644d0595a_origin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3615" y="2390308"/>
            <a:ext cx="4000500" cy="2667635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</p:pic>
      <p:pic>
        <p:nvPicPr>
          <p:cNvPr id="28" name="Рисунок 27" descr="https://kamensk-uralskiy.ru/uploads/filemanager/f/e/e/fee28769674bc38c848d98bb0b552d04155a9d7e39a244b64ed639c54e72837497_origin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17122" y="2360652"/>
            <a:ext cx="4000500" cy="2667635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</p:pic>
      <p:pic>
        <p:nvPicPr>
          <p:cNvPr id="29" name="Рисунок 28" descr="https://kamensk-uralskiy.ru/uploads/filemanager/1/2/8/3/a/0/7/1283a0776c474fb0cf7e69db5ca1c5f2151cf638e05c5a9dab817436c7b242d67e_origin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578" y="5620918"/>
            <a:ext cx="3933920" cy="2710493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</p:pic>
      <p:pic>
        <p:nvPicPr>
          <p:cNvPr id="30" name="Рисунок 29" descr="https://kamensk-uralskiy.ru/uploads/filemanager/9/d/5/a/9d5a8695c81fa44ca0f098d3f5212715153ec27d9fe08212b3d933b6ca583eb0b5_origin.jpg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2519" y="5620919"/>
            <a:ext cx="3728442" cy="2761652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</p:pic>
      <p:pic>
        <p:nvPicPr>
          <p:cNvPr id="31" name="Рисунок 30" descr="https://kamensk-uralskiy.ru/uploads/filemanager/d0e/313/fb2/23c/e2d/d0e313fb223ce2d2aff99e5b059fe77215bd8a68e44e6b0bb4a6dd3ee1fe49b126_origin.jpg"/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001" y="5620094"/>
            <a:ext cx="4283968" cy="2764772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3413405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оугольник 15"/>
          <p:cNvSpPr/>
          <p:nvPr/>
        </p:nvSpPr>
        <p:spPr>
          <a:xfrm>
            <a:off x="0" y="792088"/>
            <a:ext cx="13824014" cy="864096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7" name="Прямоугольник 16"/>
          <p:cNvSpPr/>
          <p:nvPr/>
        </p:nvSpPr>
        <p:spPr>
          <a:xfrm>
            <a:off x="1" y="1754481"/>
            <a:ext cx="13824014" cy="45719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18" name="Рисунок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0041" y="72008"/>
            <a:ext cx="1474359" cy="2225040"/>
          </a:xfrm>
          <a:prstGeom prst="rect">
            <a:avLst/>
          </a:prstGeom>
        </p:spPr>
      </p:pic>
      <p:sp>
        <p:nvSpPr>
          <p:cNvPr id="14" name="Text Box 6"/>
          <p:cNvSpPr txBox="1">
            <a:spLocks noChangeArrowheads="1"/>
          </p:cNvSpPr>
          <p:nvPr/>
        </p:nvSpPr>
        <p:spPr bwMode="auto">
          <a:xfrm>
            <a:off x="1522" y="1872208"/>
            <a:ext cx="13763915" cy="5946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31664" tIns="65832" rIns="131664" bIns="65832">
            <a:spAutoFit/>
          </a:bodyPr>
          <a:lstStyle/>
          <a:p>
            <a:pPr algn="ctr">
              <a:spcAft>
                <a:spcPts val="1728"/>
              </a:spcAft>
            </a:pPr>
            <a:r>
              <a:rPr lang="ru-RU" sz="3000" b="1" dirty="0" smtClean="0">
                <a:latin typeface="Times New Roman" pitchFamily="18" charset="0"/>
                <a:cs typeface="Times New Roman" pitchFamily="18" charset="0"/>
              </a:rPr>
              <a:t>Обеспечение безопасности дорожного движения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504058" y="3024336"/>
            <a:ext cx="8208911" cy="589392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marL="342900" indent="-342900">
              <a:spcBef>
                <a:spcPts val="600"/>
              </a:spcBef>
              <a:buFont typeface="Wingdings" panose="05000000000000000000" pitchFamily="2" charset="2"/>
              <a:buChar char="ü"/>
            </a:pPr>
            <a:r>
              <a:rPr lang="ru-RU" sz="22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устройство светофорных объектов:</a:t>
            </a:r>
          </a:p>
          <a:p>
            <a:pPr marL="177800" indent="-177800">
              <a:buFont typeface="Arial" panose="020B0604020202020204" pitchFamily="34" charset="0"/>
              <a:buChar char="•"/>
            </a:pPr>
            <a:r>
              <a:rPr lang="ru-RU" sz="2200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ул</a:t>
            </a:r>
            <a:r>
              <a:rPr lang="ru-RU" sz="2200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. Каменская – ул. </a:t>
            </a:r>
            <a:r>
              <a:rPr lang="ru-RU" sz="2200" dirty="0" err="1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Исетская</a:t>
            </a:r>
            <a:endParaRPr lang="ru-RU" sz="2200" dirty="0">
              <a:solidFill>
                <a:srgbClr val="000066"/>
              </a:solidFill>
              <a:latin typeface="Times New Roman" pitchFamily="18" charset="0"/>
              <a:cs typeface="Times New Roman" pitchFamily="18" charset="0"/>
            </a:endParaRPr>
          </a:p>
          <a:p>
            <a:pPr marL="177800" indent="-177800">
              <a:buFont typeface="Arial" panose="020B0604020202020204" pitchFamily="34" charset="0"/>
              <a:buChar char="•"/>
            </a:pPr>
            <a:r>
              <a:rPr lang="ru-RU" sz="2200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ул. Ленина, 36</a:t>
            </a:r>
          </a:p>
          <a:p>
            <a:pPr marL="177800" indent="-177800">
              <a:buFont typeface="Arial" panose="020B0604020202020204" pitchFamily="34" charset="0"/>
              <a:buChar char="•"/>
            </a:pPr>
            <a:r>
              <a:rPr lang="ru-RU" sz="2200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пр. Победы, 6 </a:t>
            </a:r>
          </a:p>
          <a:p>
            <a:pPr marL="342900" indent="-342900">
              <a:spcBef>
                <a:spcPts val="600"/>
              </a:spcBef>
              <a:buFont typeface="Wingdings" panose="05000000000000000000" pitchFamily="2" charset="2"/>
              <a:buChar char="ü"/>
            </a:pPr>
            <a:r>
              <a:rPr lang="ru-RU" sz="22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реконструкция </a:t>
            </a:r>
            <a:r>
              <a:rPr lang="ru-RU" sz="2200" b="1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светофорных </a:t>
            </a:r>
            <a:r>
              <a:rPr lang="ru-RU" sz="22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объектов:</a:t>
            </a:r>
            <a:r>
              <a:rPr lang="ru-RU" sz="2200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200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по </a:t>
            </a:r>
            <a:r>
              <a:rPr lang="ru-RU" sz="2200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ул. К. Маркса, </a:t>
            </a:r>
            <a:r>
              <a:rPr lang="ru-RU" sz="2200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64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200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ул</a:t>
            </a:r>
            <a:r>
              <a:rPr lang="ru-RU" sz="2200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. Лермонтова, </a:t>
            </a:r>
            <a:r>
              <a:rPr lang="ru-RU" sz="2200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161 </a:t>
            </a:r>
          </a:p>
          <a:p>
            <a:pPr marL="342900" indent="-342900">
              <a:spcBef>
                <a:spcPts val="600"/>
              </a:spcBef>
              <a:buFont typeface="Wingdings" panose="05000000000000000000" pitchFamily="2" charset="2"/>
              <a:buChar char="ü"/>
            </a:pPr>
            <a:r>
              <a:rPr lang="ru-RU" sz="22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установка </a:t>
            </a:r>
            <a:r>
              <a:rPr lang="ru-RU" sz="2200" b="1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дублирующих знаков </a:t>
            </a:r>
            <a:r>
              <a:rPr lang="ru-RU" sz="22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и Г-образных опор</a:t>
            </a:r>
          </a:p>
          <a:p>
            <a:pPr marL="342900" indent="-342900">
              <a:spcBef>
                <a:spcPts val="600"/>
              </a:spcBef>
              <a:buFont typeface="Wingdings" panose="05000000000000000000" pitchFamily="2" charset="2"/>
              <a:buChar char="ü"/>
            </a:pPr>
            <a:r>
              <a:rPr lang="ru-RU" sz="22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обустройство </a:t>
            </a:r>
            <a:r>
              <a:rPr lang="ru-RU" sz="2200" b="1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19 искусственных </a:t>
            </a:r>
            <a:r>
              <a:rPr lang="ru-RU" sz="22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неровностей</a:t>
            </a:r>
          </a:p>
          <a:p>
            <a:pPr marL="342900" indent="-342900">
              <a:spcBef>
                <a:spcPts val="600"/>
              </a:spcBef>
              <a:buFont typeface="Wingdings" panose="05000000000000000000" pitchFamily="2" charset="2"/>
              <a:buChar char="ü"/>
            </a:pPr>
            <a:r>
              <a:rPr lang="ru-RU" sz="22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обустройство 7 </a:t>
            </a:r>
            <a:r>
              <a:rPr lang="ru-RU" sz="2200" b="1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нерегулируемых пешеходных </a:t>
            </a:r>
            <a:r>
              <a:rPr lang="ru-RU" sz="22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переходов</a:t>
            </a:r>
          </a:p>
          <a:p>
            <a:pPr marL="342900" indent="-342900">
              <a:spcBef>
                <a:spcPts val="600"/>
              </a:spcBef>
              <a:buFont typeface="Wingdings" panose="05000000000000000000" pitchFamily="2" charset="2"/>
              <a:buChar char="ü"/>
            </a:pPr>
            <a:r>
              <a:rPr lang="ru-RU" sz="22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замена / установка 5 </a:t>
            </a:r>
            <a:r>
              <a:rPr lang="ru-RU" sz="2200" b="1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остановочных павильонов:</a:t>
            </a:r>
          </a:p>
          <a:p>
            <a:pPr marL="177800" indent="-177800">
              <a:buFont typeface="Arial" panose="020B0604020202020204" pitchFamily="34" charset="0"/>
              <a:buChar char="•"/>
            </a:pPr>
            <a:r>
              <a:rPr lang="ru-RU" sz="2200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ул</a:t>
            </a:r>
            <a:r>
              <a:rPr lang="ru-RU" sz="2200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. Калинина – ул. </a:t>
            </a:r>
            <a:r>
              <a:rPr lang="ru-RU" sz="2200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Дзержинского</a:t>
            </a:r>
          </a:p>
          <a:p>
            <a:pPr marL="177800" indent="-177800">
              <a:buFont typeface="Arial" panose="020B0604020202020204" pitchFamily="34" charset="0"/>
              <a:buChar char="•"/>
            </a:pPr>
            <a:r>
              <a:rPr lang="ru-RU" sz="2200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ул</a:t>
            </a:r>
            <a:r>
              <a:rPr lang="ru-RU" sz="2200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. Калинина – ул. </a:t>
            </a:r>
            <a:r>
              <a:rPr lang="ru-RU" sz="2200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Шестакова</a:t>
            </a:r>
            <a:endParaRPr lang="ru-RU" sz="2200" dirty="0">
              <a:solidFill>
                <a:srgbClr val="000066"/>
              </a:solidFill>
              <a:latin typeface="Times New Roman" pitchFamily="18" charset="0"/>
              <a:cs typeface="Times New Roman" pitchFamily="18" charset="0"/>
            </a:endParaRPr>
          </a:p>
          <a:p>
            <a:pPr marL="177800" indent="-177800">
              <a:buFont typeface="Arial" panose="020B0604020202020204" pitchFamily="34" charset="0"/>
              <a:buChar char="•"/>
            </a:pPr>
            <a:r>
              <a:rPr lang="ru-RU" sz="2200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ул. Калинина – ул. </a:t>
            </a:r>
            <a:r>
              <a:rPr lang="ru-RU" sz="2200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Каменская</a:t>
            </a:r>
          </a:p>
          <a:p>
            <a:pPr marL="177800" indent="-177800">
              <a:buFont typeface="Arial" panose="020B0604020202020204" pitchFamily="34" charset="0"/>
              <a:buChar char="•"/>
            </a:pPr>
            <a:r>
              <a:rPr lang="ru-RU" sz="2200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ул</a:t>
            </a:r>
            <a:r>
              <a:rPr lang="ru-RU" sz="2200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. Суворова, </a:t>
            </a:r>
            <a:r>
              <a:rPr lang="ru-RU" sz="2200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13</a:t>
            </a:r>
          </a:p>
          <a:p>
            <a:pPr marL="177800" indent="-177800">
              <a:buFont typeface="Arial" panose="020B0604020202020204" pitchFamily="34" charset="0"/>
              <a:buChar char="•"/>
            </a:pPr>
            <a:r>
              <a:rPr lang="ru-RU" sz="2200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ул. Алюминиевая , 69</a:t>
            </a:r>
            <a:endParaRPr lang="ru-RU" sz="2200" dirty="0">
              <a:solidFill>
                <a:srgbClr val="00006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0" y="2444445"/>
            <a:ext cx="13574414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200" b="1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Муниципальная подпрограмма </a:t>
            </a:r>
            <a:r>
              <a:rPr lang="ru-RU" sz="22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«Организация и </a:t>
            </a:r>
            <a:r>
              <a:rPr lang="ru-RU" sz="2200" b="1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обеспечение безопасности дорожного движения» </a:t>
            </a:r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73250082"/>
              </p:ext>
            </p:extLst>
          </p:nvPr>
        </p:nvGraphicFramePr>
        <p:xfrm>
          <a:off x="8280921" y="2889768"/>
          <a:ext cx="3505549" cy="916348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353390"/>
                <a:gridCol w="1152159"/>
              </a:tblGrid>
              <a:tr h="0">
                <a:tc>
                  <a:txBody>
                    <a:bodyPr/>
                    <a:lstStyle/>
                    <a:p>
                      <a:pPr algn="ctr"/>
                      <a:endParaRPr lang="ru-RU" sz="2200" dirty="0">
                        <a:solidFill>
                          <a:srgbClr val="0000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200" b="1" kern="12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2024г.</a:t>
                      </a:r>
                      <a:endParaRPr lang="ru-RU" sz="2200" b="1" kern="1200" dirty="0">
                        <a:solidFill>
                          <a:srgbClr val="000066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50610">
                <a:tc>
                  <a:txBody>
                    <a:bodyPr/>
                    <a:lstStyle/>
                    <a:p>
                      <a:r>
                        <a:rPr lang="ru-RU" sz="2200" b="1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Всего</a:t>
                      </a:r>
                      <a:r>
                        <a:rPr lang="ru-RU" sz="22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, млн.руб.: </a:t>
                      </a: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316645" rtl="0" eaLnBrk="1" latinLnBrk="0" hangingPunct="1"/>
                      <a:r>
                        <a:rPr lang="ru-RU" sz="2200" b="1" kern="12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17,1</a:t>
                      </a:r>
                      <a:endParaRPr lang="ru-RU" sz="2200" b="1" kern="1200" dirty="0">
                        <a:solidFill>
                          <a:srgbClr val="000066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25" name="TextBox 24"/>
          <p:cNvSpPr txBox="1"/>
          <p:nvPr/>
        </p:nvSpPr>
        <p:spPr>
          <a:xfrm>
            <a:off x="1737482" y="896034"/>
            <a:ext cx="711950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0" hangingPunct="0"/>
            <a:r>
              <a:rPr lang="ru-RU" sz="1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Об </a:t>
            </a:r>
            <a:r>
              <a:rPr lang="ru-RU" sz="1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итогах </a:t>
            </a:r>
            <a:r>
              <a:rPr lang="ru-RU" sz="1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 перспективах социально-экономического развития </a:t>
            </a:r>
          </a:p>
          <a:p>
            <a:pPr eaLnBrk="0" hangingPunct="0"/>
            <a:r>
              <a:rPr lang="ru-RU" sz="1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Каменск-Уральского городского округа</a:t>
            </a:r>
            <a:endParaRPr lang="ru-RU" sz="18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9361042" y="832036"/>
            <a:ext cx="44644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0" hangingPunct="0"/>
            <a:r>
              <a:rPr lang="ru-RU" sz="1800" b="1" dirty="0" smtClean="0">
                <a:solidFill>
                  <a:schemeClr val="accent6"/>
                </a:solidFill>
                <a:latin typeface="Times New Roman" pitchFamily="18" charset="0"/>
                <a:cs typeface="Times New Roman" pitchFamily="18" charset="0"/>
              </a:rPr>
              <a:t>Администрация </a:t>
            </a:r>
          </a:p>
          <a:p>
            <a:pPr eaLnBrk="0" hangingPunct="0"/>
            <a:r>
              <a:rPr lang="ru-RU" sz="1800" b="1" dirty="0" smtClean="0">
                <a:solidFill>
                  <a:schemeClr val="accent6"/>
                </a:solidFill>
                <a:latin typeface="Times New Roman" pitchFamily="18" charset="0"/>
                <a:cs typeface="Times New Roman" pitchFamily="18" charset="0"/>
              </a:rPr>
              <a:t>Каменск-Уральского городского округа</a:t>
            </a:r>
            <a:endParaRPr lang="ru-RU" sz="1800" b="1" dirty="0">
              <a:solidFill>
                <a:schemeClr val="accent6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9" name="Рисунок 18" descr="https://kamensk-uralskiy.ru/uploads/filemanager/3d/d9/a7/3dd9a72a8c796816b2d664d8e3adc11015d312b64908cbacdf84631351ff1fa6e1_origin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12284" y="6138172"/>
            <a:ext cx="3962130" cy="2889528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</p:pic>
      <p:pic>
        <p:nvPicPr>
          <p:cNvPr id="28" name="Рисунок 27" descr="https://kamensk-uralskiy.ru/uploads/filemanager/8/6/f/b/86fb1d98a5d25f15d85b58b7147fc2bb1596db6bf13789b3ba5c2f8c0bbccdb1a2_origin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4897" y="3888432"/>
            <a:ext cx="3888431" cy="2880320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7251643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Прямоугольник 24"/>
          <p:cNvSpPr/>
          <p:nvPr/>
        </p:nvSpPr>
        <p:spPr>
          <a:xfrm>
            <a:off x="0" y="792088"/>
            <a:ext cx="13824014" cy="864096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7" name="Прямоугольник 16"/>
          <p:cNvSpPr/>
          <p:nvPr/>
        </p:nvSpPr>
        <p:spPr>
          <a:xfrm>
            <a:off x="1" y="1754481"/>
            <a:ext cx="13824014" cy="45719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18" name="Рисунок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0041" y="72008"/>
            <a:ext cx="1474359" cy="2225040"/>
          </a:xfrm>
          <a:prstGeom prst="rect">
            <a:avLst/>
          </a:prstGeom>
        </p:spPr>
      </p:pic>
      <p:sp>
        <p:nvSpPr>
          <p:cNvPr id="21" name="Прямоугольник 20"/>
          <p:cNvSpPr/>
          <p:nvPr/>
        </p:nvSpPr>
        <p:spPr>
          <a:xfrm>
            <a:off x="1523" y="8712968"/>
            <a:ext cx="2374742" cy="49148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2" name="Прямоугольник 21"/>
          <p:cNvSpPr/>
          <p:nvPr/>
        </p:nvSpPr>
        <p:spPr>
          <a:xfrm>
            <a:off x="11449273" y="8712968"/>
            <a:ext cx="2374742" cy="49148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4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1556239" y="8689823"/>
            <a:ext cx="2269299" cy="490721"/>
          </a:xfrm>
        </p:spPr>
        <p:txBody>
          <a:bodyPr/>
          <a:lstStyle/>
          <a:p>
            <a:pPr algn="ctr">
              <a:defRPr/>
            </a:pPr>
            <a:fld id="{4CD6D5F8-6CA2-4598-AC77-77A4C56A9608}" type="slidenum">
              <a:rPr lang="ru-RU" sz="2000" b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pPr algn="ctr">
                <a:defRPr/>
              </a:pPr>
              <a:t>26</a:t>
            </a:fld>
            <a:endParaRPr lang="ru-RU" sz="2000" b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 Box 6"/>
          <p:cNvSpPr txBox="1">
            <a:spLocks noChangeArrowheads="1"/>
          </p:cNvSpPr>
          <p:nvPr/>
        </p:nvSpPr>
        <p:spPr bwMode="auto">
          <a:xfrm>
            <a:off x="0" y="1754481"/>
            <a:ext cx="13825538" cy="5946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31664" tIns="65832" rIns="131664" bIns="65832">
            <a:spAutoFit/>
          </a:bodyPr>
          <a:lstStyle/>
          <a:p>
            <a:pPr algn="ctr">
              <a:spcAft>
                <a:spcPts val="1728"/>
              </a:spcAft>
            </a:pPr>
            <a:r>
              <a:rPr lang="ru-RU" sz="3000" b="1" dirty="0" smtClean="0">
                <a:latin typeface="Times New Roman" pitchFamily="18" charset="0"/>
                <a:cs typeface="Times New Roman" pitchFamily="18" charset="0"/>
              </a:rPr>
              <a:t>Развитие дорожной инфраструктуры</a:t>
            </a:r>
          </a:p>
        </p:txBody>
      </p:sp>
      <p:sp>
        <p:nvSpPr>
          <p:cNvPr id="19" name="Text Box 6"/>
          <p:cNvSpPr txBox="1">
            <a:spLocks noChangeArrowheads="1"/>
          </p:cNvSpPr>
          <p:nvPr/>
        </p:nvSpPr>
        <p:spPr bwMode="auto">
          <a:xfrm>
            <a:off x="0" y="8005082"/>
            <a:ext cx="7488832" cy="707886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2000" b="1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r>
              <a:rPr lang="ru-RU" dirty="0" smtClean="0"/>
              <a:t>Завершение строительства </a:t>
            </a:r>
            <a:r>
              <a:rPr lang="ru-RU" altLang="zh-CN" dirty="0" smtClean="0"/>
              <a:t>дороги </a:t>
            </a:r>
            <a:r>
              <a:rPr lang="ru-RU" altLang="zh-CN" dirty="0"/>
              <a:t>по улице Героев Отечества </a:t>
            </a:r>
            <a:r>
              <a:rPr lang="ru-RU" altLang="zh-CN" dirty="0" smtClean="0"/>
              <a:t>на </a:t>
            </a:r>
            <a:r>
              <a:rPr lang="ru-RU" altLang="zh-CN" dirty="0"/>
              <a:t>участке от </a:t>
            </a:r>
            <a:r>
              <a:rPr lang="ru-RU" altLang="zh-CN" dirty="0" smtClean="0"/>
              <a:t> ул</a:t>
            </a:r>
            <a:r>
              <a:rPr lang="ru-RU" altLang="zh-CN" dirty="0"/>
              <a:t>. </a:t>
            </a:r>
            <a:r>
              <a:rPr lang="ru-RU" altLang="zh-CN" dirty="0" smtClean="0"/>
              <a:t>Каменская </a:t>
            </a:r>
            <a:r>
              <a:rPr lang="ru-RU" altLang="zh-CN" dirty="0"/>
              <a:t>до </a:t>
            </a:r>
            <a:r>
              <a:rPr lang="ru-RU" altLang="zh-CN" dirty="0" smtClean="0"/>
              <a:t>ул</a:t>
            </a:r>
            <a:r>
              <a:rPr lang="ru-RU" altLang="zh-CN" dirty="0"/>
              <a:t>. </a:t>
            </a:r>
            <a:r>
              <a:rPr lang="ru-RU" altLang="zh-CN" dirty="0" smtClean="0"/>
              <a:t>Октябрьская    </a:t>
            </a:r>
            <a:endParaRPr lang="ru-RU" dirty="0"/>
          </a:p>
        </p:txBody>
      </p:sp>
      <p:sp>
        <p:nvSpPr>
          <p:cNvPr id="15" name="Text Box 6"/>
          <p:cNvSpPr txBox="1">
            <a:spLocks noChangeArrowheads="1"/>
          </p:cNvSpPr>
          <p:nvPr/>
        </p:nvSpPr>
        <p:spPr bwMode="auto">
          <a:xfrm>
            <a:off x="7406406" y="6552728"/>
            <a:ext cx="6009627" cy="1323439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2000" b="1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r>
              <a:rPr lang="ru-RU" dirty="0" smtClean="0"/>
              <a:t>Выполнение </a:t>
            </a:r>
            <a:r>
              <a:rPr lang="ru-RU" dirty="0"/>
              <a:t>инженерных изысканий и </a:t>
            </a:r>
            <a:endParaRPr lang="ru-RU" dirty="0" smtClean="0"/>
          </a:p>
          <a:p>
            <a:r>
              <a:rPr lang="ru-RU" dirty="0" smtClean="0"/>
              <a:t>осуществление </a:t>
            </a:r>
            <a:r>
              <a:rPr lang="ru-RU" dirty="0"/>
              <a:t>подготовки проектной и </a:t>
            </a:r>
            <a:endParaRPr lang="ru-RU" dirty="0" smtClean="0"/>
          </a:p>
          <a:p>
            <a:r>
              <a:rPr lang="ru-RU" dirty="0" smtClean="0"/>
              <a:t>рабочей </a:t>
            </a:r>
            <a:r>
              <a:rPr lang="ru-RU" dirty="0"/>
              <a:t>документации </a:t>
            </a:r>
            <a:r>
              <a:rPr lang="ru-RU" dirty="0" smtClean="0"/>
              <a:t>по строительству </a:t>
            </a:r>
          </a:p>
          <a:p>
            <a:r>
              <a:rPr lang="ru-RU" dirty="0" smtClean="0"/>
              <a:t>Дублёра </a:t>
            </a:r>
            <a:r>
              <a:rPr lang="ru-RU" dirty="0" err="1"/>
              <a:t>Байновского</a:t>
            </a:r>
            <a:r>
              <a:rPr lang="ru-RU" dirty="0"/>
              <a:t> моста через реку </a:t>
            </a:r>
            <a:r>
              <a:rPr lang="ru-RU" dirty="0" smtClean="0"/>
              <a:t>Исеть </a:t>
            </a:r>
            <a:endParaRPr lang="ru-RU" dirty="0"/>
          </a:p>
        </p:txBody>
      </p:sp>
      <p:pic>
        <p:nvPicPr>
          <p:cNvPr id="20" name="Picture 2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113" t="30336" r="39922" b="39519"/>
          <a:stretch/>
        </p:blipFill>
        <p:spPr bwMode="auto">
          <a:xfrm>
            <a:off x="7406407" y="2543380"/>
            <a:ext cx="6009627" cy="3832476"/>
          </a:xfrm>
          <a:prstGeom prst="rect">
            <a:avLst/>
          </a:prstGeom>
          <a:noFill/>
          <a:ln w="28575"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27" name="Дата 5"/>
          <p:cNvSpPr>
            <a:spLocks noGrp="1"/>
          </p:cNvSpPr>
          <p:nvPr>
            <p:ph type="dt" sz="half" idx="10"/>
          </p:nvPr>
        </p:nvSpPr>
        <p:spPr>
          <a:xfrm>
            <a:off x="-16716" y="8689823"/>
            <a:ext cx="2714643" cy="490721"/>
          </a:xfrm>
        </p:spPr>
        <p:txBody>
          <a:bodyPr/>
          <a:lstStyle/>
          <a:p>
            <a:pPr algn="ctr">
              <a:defRPr/>
            </a:pPr>
            <a:r>
              <a:rPr lang="ru-RU" sz="20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05 ноября 2024 года</a:t>
            </a:r>
            <a:endParaRPr lang="ru-RU" sz="2000" b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9361042" y="832036"/>
            <a:ext cx="44644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0" hangingPunct="0"/>
            <a:r>
              <a:rPr lang="ru-RU" sz="1800" b="1" dirty="0" smtClean="0">
                <a:solidFill>
                  <a:schemeClr val="accent6"/>
                </a:solidFill>
                <a:latin typeface="Times New Roman" pitchFamily="18" charset="0"/>
                <a:cs typeface="Times New Roman" pitchFamily="18" charset="0"/>
              </a:rPr>
              <a:t>Администрация </a:t>
            </a:r>
          </a:p>
          <a:p>
            <a:pPr eaLnBrk="0" hangingPunct="0"/>
            <a:r>
              <a:rPr lang="ru-RU" sz="1800" b="1" dirty="0" smtClean="0">
                <a:solidFill>
                  <a:schemeClr val="accent6"/>
                </a:solidFill>
                <a:latin typeface="Times New Roman" pitchFamily="18" charset="0"/>
                <a:cs typeface="Times New Roman" pitchFamily="18" charset="0"/>
              </a:rPr>
              <a:t>Каменск-Уральского городского округа</a:t>
            </a:r>
            <a:endParaRPr lang="ru-RU" sz="1800" b="1" dirty="0">
              <a:solidFill>
                <a:schemeClr val="accent6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1737482" y="896034"/>
            <a:ext cx="711950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0" hangingPunct="0"/>
            <a:r>
              <a:rPr lang="ru-RU" sz="1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Об </a:t>
            </a:r>
            <a:r>
              <a:rPr lang="ru-RU" sz="1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итогах </a:t>
            </a:r>
            <a:r>
              <a:rPr lang="ru-RU" sz="1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 перспективах социально-экономического развития </a:t>
            </a:r>
          </a:p>
          <a:p>
            <a:pPr eaLnBrk="0" hangingPunct="0"/>
            <a:r>
              <a:rPr lang="ru-RU" sz="1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Каменск-Уральского городского округа</a:t>
            </a:r>
            <a:endParaRPr lang="ru-RU" sz="18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26" name="Рисунок 25" descr="https://kamensk-uralskiy.ru/uploads/filemanager/0/6/6/8/0668e91a77385f52ab783777536582d38b0e27905cbd9879e71060b5d0b76985b_origin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42" y="2351232"/>
            <a:ext cx="4770120" cy="2748915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</p:pic>
      <p:pic>
        <p:nvPicPr>
          <p:cNvPr id="28" name="Рисунок 27" descr="https://kamensk-uralskiy.ru/uploads/filemanager/f/4/f453c95d072066b001962fd8b72a5cbf817eef529fba1227a870f6846d88152a6_origin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9906" y="4795931"/>
            <a:ext cx="4709160" cy="3179445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3833672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" name="Таблица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46500859"/>
              </p:ext>
            </p:extLst>
          </p:nvPr>
        </p:nvGraphicFramePr>
        <p:xfrm>
          <a:off x="191028" y="2257296"/>
          <a:ext cx="11597649" cy="3794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597649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</a:tblGrid>
              <a:tr h="749753">
                <a:tc>
                  <a:txBody>
                    <a:bodyPr/>
                    <a:lstStyle/>
                    <a:p>
                      <a:r>
                        <a:rPr lang="ru-RU" sz="2300" b="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Продолжение строительства 2 этапа </a:t>
                      </a:r>
                      <a:r>
                        <a:rPr lang="ru-RU" sz="23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второго подающего </a:t>
                      </a:r>
                      <a:r>
                        <a:rPr lang="ru-RU" sz="2300" b="1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водовода</a:t>
                      </a:r>
                      <a:r>
                        <a:rPr lang="ru-RU" sz="23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от водозаборных сооружений на Нижне-</a:t>
                      </a:r>
                      <a:r>
                        <a:rPr lang="ru-RU" sz="2300" dirty="0" err="1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Сысертском</a:t>
                      </a:r>
                      <a:r>
                        <a:rPr lang="ru-RU" sz="23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водохранилище</a:t>
                      </a:r>
                      <a:endParaRPr lang="ru-RU" sz="2300" dirty="0">
                        <a:solidFill>
                          <a:srgbClr val="000066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15630">
                <a:tc>
                  <a:txBody>
                    <a:bodyPr/>
                    <a:lstStyle/>
                    <a:p>
                      <a:pPr marL="0" marR="0" indent="0" algn="l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3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Капитальный ремонт </a:t>
                      </a:r>
                      <a:r>
                        <a:rPr lang="ru-RU" sz="2300" b="1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участков водопроводных</a:t>
                      </a:r>
                      <a:r>
                        <a:rPr lang="ru-RU" sz="2300" b="1" baseline="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сетей</a:t>
                      </a:r>
                      <a:endParaRPr lang="ru-RU" sz="2300" dirty="0">
                        <a:solidFill>
                          <a:srgbClr val="000066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416530">
                <a:tc>
                  <a:txBody>
                    <a:bodyPr/>
                    <a:lstStyle/>
                    <a:p>
                      <a:pPr marL="0" marR="0" indent="0" algn="l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300" kern="12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В</a:t>
                      </a:r>
                      <a:r>
                        <a:rPr lang="x-none" sz="2300" kern="1200" smtClean="0">
                          <a:solidFill>
                            <a:srgbClr val="000066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озведение двух </a:t>
                      </a:r>
                      <a:r>
                        <a:rPr lang="x-none" sz="2300" b="1" kern="1200" smtClean="0">
                          <a:solidFill>
                            <a:srgbClr val="000066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памятных композиций </a:t>
                      </a:r>
                      <a:r>
                        <a:rPr lang="x-none" sz="2300" kern="1200" smtClean="0">
                          <a:solidFill>
                            <a:srgbClr val="000066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на основных местах въезда в город</a:t>
                      </a:r>
                      <a:r>
                        <a:rPr lang="ru-RU" sz="2300" kern="1200" smtClean="0">
                          <a:solidFill>
                            <a:srgbClr val="000066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ru-RU" sz="2300" b="1" kern="1200" smtClean="0">
                          <a:solidFill>
                            <a:srgbClr val="000066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«Город трудовой доблести»</a:t>
                      </a:r>
                      <a:endParaRPr lang="ru-RU" sz="2300" dirty="0">
                        <a:solidFill>
                          <a:srgbClr val="000066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416530">
                <a:tc>
                  <a:txBody>
                    <a:bodyPr/>
                    <a:lstStyle/>
                    <a:p>
                      <a:pPr marL="0" marR="0" indent="0" algn="l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300" kern="12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Ремонт </a:t>
                      </a:r>
                      <a:r>
                        <a:rPr lang="ru-RU" sz="2300" b="1" kern="12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автомобильных дорог</a:t>
                      </a:r>
                      <a:endParaRPr lang="ru-RU" sz="2300" dirty="0" smtClean="0">
                        <a:solidFill>
                          <a:srgbClr val="0000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5414">
                <a:tc>
                  <a:txBody>
                    <a:bodyPr/>
                    <a:lstStyle/>
                    <a:p>
                      <a:pPr marL="0" marR="0" indent="0" algn="l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300" b="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Благоустройство</a:t>
                      </a:r>
                      <a:r>
                        <a:rPr lang="ru-RU" sz="23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2300" b="1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общественных и дворовых территорий </a:t>
                      </a:r>
                      <a:endParaRPr lang="ru-RU" sz="2300" b="1" kern="1200" dirty="0">
                        <a:solidFill>
                          <a:srgbClr val="000066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416530">
                <a:tc>
                  <a:txBody>
                    <a:bodyPr/>
                    <a:lstStyle/>
                    <a:p>
                      <a:pPr marL="0" marR="0" indent="0" algn="l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3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Реализация </a:t>
                      </a:r>
                      <a:r>
                        <a:rPr lang="ru-RU" sz="2300" b="1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инициативных проектов</a:t>
                      </a:r>
                      <a:endParaRPr lang="ru-RU" sz="2300" b="0" dirty="0">
                        <a:solidFill>
                          <a:srgbClr val="000066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24881">
                <a:tc>
                  <a:txBody>
                    <a:bodyPr/>
                    <a:lstStyle/>
                    <a:p>
                      <a:pPr marL="0" marR="0" indent="0" algn="l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300" b="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Переселение граждан и снос </a:t>
                      </a:r>
                      <a:r>
                        <a:rPr lang="ru-RU" sz="2300" b="1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аварийного жилья</a:t>
                      </a: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4" name="Прямоугольник 13"/>
          <p:cNvSpPr/>
          <p:nvPr/>
        </p:nvSpPr>
        <p:spPr>
          <a:xfrm>
            <a:off x="0" y="792088"/>
            <a:ext cx="13824014" cy="864096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1" y="1754481"/>
            <a:ext cx="13824014" cy="45719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17" name="Рисунок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0041" y="72008"/>
            <a:ext cx="1474359" cy="2225040"/>
          </a:xfrm>
          <a:prstGeom prst="rect">
            <a:avLst/>
          </a:prstGeom>
        </p:spPr>
      </p:pic>
      <p:sp>
        <p:nvSpPr>
          <p:cNvPr id="10" name="Rectangle 2"/>
          <p:cNvSpPr txBox="1">
            <a:spLocks noChangeArrowheads="1"/>
          </p:cNvSpPr>
          <p:nvPr/>
        </p:nvSpPr>
        <p:spPr>
          <a:xfrm>
            <a:off x="0" y="1728192"/>
            <a:ext cx="13674166" cy="642942"/>
          </a:xfrm>
          <a:prstGeom prst="rect">
            <a:avLst/>
          </a:prstGeom>
        </p:spPr>
        <p:txBody>
          <a:bodyPr vert="horz" lIns="131664" tIns="65832" rIns="131664" bIns="65832" rtlCol="0" anchor="ctr">
            <a:noAutofit/>
          </a:bodyPr>
          <a:lstStyle/>
          <a:p>
            <a:pPr algn="ctr">
              <a:spcAft>
                <a:spcPts val="1200"/>
              </a:spcAft>
            </a:pPr>
            <a:r>
              <a:rPr lang="ru-RU" sz="3000" b="1" dirty="0" smtClean="0">
                <a:latin typeface="Times New Roman" pitchFamily="18" charset="0"/>
                <a:cs typeface="Times New Roman" pitchFamily="18" charset="0"/>
              </a:rPr>
              <a:t>Планы по развитию территории</a:t>
            </a:r>
          </a:p>
        </p:txBody>
      </p:sp>
      <p:pic>
        <p:nvPicPr>
          <p:cNvPr id="273410" name="Picture 2" descr="D:\shed2\desktop\Шеремет Е.Д\2019.12.10 Водовод\Водовод_точка1_026 (2)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09" y="6105306"/>
            <a:ext cx="3407175" cy="2607662"/>
          </a:xfrm>
          <a:prstGeom prst="rect">
            <a:avLst/>
          </a:prstGeom>
          <a:noFill/>
          <a:ln w="28575"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4" descr="https://kamensk-uralskiy.ru/uploads/filemanager/e/3/7/f/e37feeef34cd65abea3534e81225f464879d7b9c0280f165f1878092632eb9e3d_origin.jpg"/>
          <p:cNvPicPr>
            <a:picLocks noChangeAspect="1" noChangeArrowheads="1"/>
          </p:cNvPicPr>
          <p:nvPr/>
        </p:nvPicPr>
        <p:blipFill>
          <a:blip r:embed="rId5" cstate="print"/>
          <a:srcRect l="5096" t="8014" r="3170" b="19856"/>
          <a:stretch>
            <a:fillRect/>
          </a:stretch>
        </p:blipFill>
        <p:spPr bwMode="auto">
          <a:xfrm>
            <a:off x="7488833" y="6105306"/>
            <a:ext cx="3805223" cy="2607662"/>
          </a:xfrm>
          <a:prstGeom prst="rect">
            <a:avLst/>
          </a:prstGeom>
          <a:noFill/>
          <a:ln w="22225">
            <a:solidFill>
              <a:schemeClr val="bg1"/>
            </a:solidFill>
          </a:ln>
        </p:spPr>
      </p:pic>
      <p:pic>
        <p:nvPicPr>
          <p:cNvPr id="378883" name="Picture 3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015" t="25560" r="6796" b="33310"/>
          <a:stretch/>
        </p:blipFill>
        <p:spPr bwMode="auto">
          <a:xfrm>
            <a:off x="11078167" y="2606525"/>
            <a:ext cx="2664296" cy="6106443"/>
          </a:xfrm>
          <a:prstGeom prst="rect">
            <a:avLst/>
          </a:prstGeom>
          <a:noFill/>
          <a:ln w="22225"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9" name="Рисунок 18" descr="https://kamensk-uralskiy.ru/uploads/filemanager/34/34f23d6a4972aa17c59e522b5f7f90571588744c256558153368a73b340fc8e3b7_origin.jpg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0401" y="6105306"/>
            <a:ext cx="3816424" cy="2607662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</p:pic>
      <p:sp>
        <p:nvSpPr>
          <p:cNvPr id="24" name="TextBox 23"/>
          <p:cNvSpPr txBox="1"/>
          <p:nvPr/>
        </p:nvSpPr>
        <p:spPr>
          <a:xfrm>
            <a:off x="1737482" y="896034"/>
            <a:ext cx="711950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0" hangingPunct="0"/>
            <a:r>
              <a:rPr lang="ru-RU" sz="1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Об </a:t>
            </a:r>
            <a:r>
              <a:rPr lang="ru-RU" sz="1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итогах </a:t>
            </a:r>
            <a:r>
              <a:rPr lang="ru-RU" sz="1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 перспективах социально-экономического развития </a:t>
            </a:r>
          </a:p>
          <a:p>
            <a:pPr eaLnBrk="0" hangingPunct="0"/>
            <a:r>
              <a:rPr lang="ru-RU" sz="1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Каменск-Уральского городского округа</a:t>
            </a:r>
            <a:endParaRPr lang="ru-RU" sz="18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9361042" y="832036"/>
            <a:ext cx="44644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0" hangingPunct="0"/>
            <a:r>
              <a:rPr lang="ru-RU" sz="1800" b="1" dirty="0" smtClean="0">
                <a:solidFill>
                  <a:schemeClr val="accent6"/>
                </a:solidFill>
                <a:latin typeface="Times New Roman" pitchFamily="18" charset="0"/>
                <a:cs typeface="Times New Roman" pitchFamily="18" charset="0"/>
              </a:rPr>
              <a:t>Администрация </a:t>
            </a:r>
          </a:p>
          <a:p>
            <a:pPr eaLnBrk="0" hangingPunct="0"/>
            <a:r>
              <a:rPr lang="ru-RU" sz="1800" b="1" dirty="0" smtClean="0">
                <a:solidFill>
                  <a:schemeClr val="accent6"/>
                </a:solidFill>
                <a:latin typeface="Times New Roman" pitchFamily="18" charset="0"/>
                <a:cs typeface="Times New Roman" pitchFamily="18" charset="0"/>
              </a:rPr>
              <a:t>Каменск-Уральского городского округа</a:t>
            </a:r>
            <a:endParaRPr lang="ru-RU" sz="1800" b="1" dirty="0">
              <a:solidFill>
                <a:schemeClr val="accent6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923432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" name="Таблица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35693224"/>
              </p:ext>
            </p:extLst>
          </p:nvPr>
        </p:nvGraphicFramePr>
        <p:xfrm>
          <a:off x="360041" y="2520280"/>
          <a:ext cx="13105456" cy="2286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105456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</a:tblGrid>
              <a:tr h="416530">
                <a:tc>
                  <a:txBody>
                    <a:bodyPr/>
                    <a:lstStyle/>
                    <a:p>
                      <a:pPr marL="0" marR="0" indent="0" algn="l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0" kern="12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Продолжение ремонта здания </a:t>
                      </a:r>
                      <a:r>
                        <a:rPr lang="ru-RU" sz="2400" b="1" kern="12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Средней школы № 5 </a:t>
                      </a:r>
                      <a:endParaRPr lang="ru-RU" sz="2400" b="1" kern="1200" dirty="0">
                        <a:solidFill>
                          <a:srgbClr val="000066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416530">
                <a:tc>
                  <a:txBody>
                    <a:bodyPr/>
                    <a:lstStyle/>
                    <a:p>
                      <a:pPr marL="0" marR="0" indent="0" algn="l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Начало реализации проекта по строительству </a:t>
                      </a:r>
                      <a:r>
                        <a:rPr lang="ru-RU" sz="2400" b="1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Легкоатлетического манежа</a:t>
                      </a: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416530">
                <a:tc>
                  <a:txBody>
                    <a:bodyPr/>
                    <a:lstStyle/>
                    <a:p>
                      <a:pPr marL="0" marR="0" indent="0" algn="l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0" kern="12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Продолжение ремонтно-реставрационных работ</a:t>
                      </a:r>
                      <a:r>
                        <a:rPr lang="ru-RU" sz="2400" b="1" kern="12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Детского культурного центра</a:t>
                      </a:r>
                      <a:endParaRPr lang="ru-RU" sz="2400" b="1" dirty="0" smtClean="0">
                        <a:solidFill>
                          <a:srgbClr val="0000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416530">
                <a:tc>
                  <a:txBody>
                    <a:bodyPr/>
                    <a:lstStyle/>
                    <a:p>
                      <a:pPr marL="0" marR="0" indent="0" algn="l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0" kern="12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Продолжение ремонтных работ</a:t>
                      </a:r>
                      <a:r>
                        <a:rPr lang="ru-RU" sz="2400" b="1" kern="12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ДК «Юность»</a:t>
                      </a:r>
                      <a:endParaRPr lang="ru-RU" sz="2400" b="0" dirty="0" smtClean="0">
                        <a:solidFill>
                          <a:srgbClr val="0000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416530">
                <a:tc>
                  <a:txBody>
                    <a:bodyPr/>
                    <a:lstStyle/>
                    <a:p>
                      <a:pPr marL="0" marR="0" indent="0" algn="l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0" kern="12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Работы по устройству </a:t>
                      </a:r>
                      <a:r>
                        <a:rPr lang="ru-RU" sz="2400" b="1" kern="1200" dirty="0" err="1" smtClean="0">
                          <a:solidFill>
                            <a:srgbClr val="000066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картинговой</a:t>
                      </a:r>
                      <a:r>
                        <a:rPr lang="ru-RU" sz="2400" b="1" kern="12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трассы </a:t>
                      </a:r>
                      <a:r>
                        <a:rPr lang="ru-RU" sz="2400" b="0" kern="12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на территории водной станции «Салют»</a:t>
                      </a:r>
                      <a:endParaRPr lang="ru-RU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4" name="Прямоугольник 13"/>
          <p:cNvSpPr/>
          <p:nvPr/>
        </p:nvSpPr>
        <p:spPr>
          <a:xfrm>
            <a:off x="0" y="792088"/>
            <a:ext cx="13824014" cy="864096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1" y="1754481"/>
            <a:ext cx="13824014" cy="45719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17" name="Рисунок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0041" y="72008"/>
            <a:ext cx="1474359" cy="2225040"/>
          </a:xfrm>
          <a:prstGeom prst="rect">
            <a:avLst/>
          </a:prstGeom>
        </p:spPr>
      </p:pic>
      <p:sp>
        <p:nvSpPr>
          <p:cNvPr id="20" name="Прямоугольник 19"/>
          <p:cNvSpPr/>
          <p:nvPr/>
        </p:nvSpPr>
        <p:spPr>
          <a:xfrm>
            <a:off x="1523" y="8712968"/>
            <a:ext cx="2374742" cy="49148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1" name="Прямоугольник 20"/>
          <p:cNvSpPr/>
          <p:nvPr/>
        </p:nvSpPr>
        <p:spPr>
          <a:xfrm>
            <a:off x="11449273" y="8712968"/>
            <a:ext cx="2374742" cy="49148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3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1556239" y="8689823"/>
            <a:ext cx="2269299" cy="490721"/>
          </a:xfrm>
        </p:spPr>
        <p:txBody>
          <a:bodyPr/>
          <a:lstStyle/>
          <a:p>
            <a:pPr algn="ctr">
              <a:defRPr/>
            </a:pPr>
            <a:fld id="{4CD6D5F8-6CA2-4598-AC77-77A4C56A9608}" type="slidenum">
              <a:rPr lang="ru-RU" sz="2000" b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pPr algn="ctr">
                <a:defRPr/>
              </a:pPr>
              <a:t>28</a:t>
            </a:fld>
            <a:endParaRPr lang="ru-RU" sz="2000" b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Rectangle 2"/>
          <p:cNvSpPr txBox="1">
            <a:spLocks noChangeArrowheads="1"/>
          </p:cNvSpPr>
          <p:nvPr/>
        </p:nvSpPr>
        <p:spPr>
          <a:xfrm>
            <a:off x="1097220" y="1777340"/>
            <a:ext cx="12080245" cy="642942"/>
          </a:xfrm>
          <a:prstGeom prst="rect">
            <a:avLst/>
          </a:prstGeom>
        </p:spPr>
        <p:txBody>
          <a:bodyPr vert="horz" lIns="131664" tIns="65832" rIns="131664" bIns="65832" rtlCol="0" anchor="ctr">
            <a:noAutofit/>
          </a:bodyPr>
          <a:lstStyle/>
          <a:p>
            <a:pPr algn="ctr">
              <a:spcAft>
                <a:spcPts val="1200"/>
              </a:spcAft>
            </a:pPr>
            <a:r>
              <a:rPr lang="ru-RU" sz="3000" b="1" dirty="0" smtClean="0">
                <a:latin typeface="Times New Roman" pitchFamily="18" charset="0"/>
                <a:cs typeface="Times New Roman" pitchFamily="18" charset="0"/>
              </a:rPr>
              <a:t>Планы по развитию социальной инфраструктуры</a:t>
            </a:r>
          </a:p>
        </p:txBody>
      </p:sp>
      <p:grpSp>
        <p:nvGrpSpPr>
          <p:cNvPr id="2" name="Группа 1"/>
          <p:cNvGrpSpPr/>
          <p:nvPr/>
        </p:nvGrpSpPr>
        <p:grpSpPr>
          <a:xfrm>
            <a:off x="126159" y="5184576"/>
            <a:ext cx="13579807" cy="2871281"/>
            <a:chOff x="101714" y="5692208"/>
            <a:chExt cx="13579807" cy="2871281"/>
          </a:xfrm>
        </p:grpSpPr>
        <p:pic>
          <p:nvPicPr>
            <p:cNvPr id="22" name="Picture 2" descr="https://kamensk-uralskiy.ru/uploads/filemanager/6/6/664deabc696514f8aa307c9f8ccb06941597a6e2a471bd34af239f2d1c7bbbfc67_origin.jp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72609" y="5692285"/>
              <a:ext cx="4464496" cy="2399667"/>
            </a:xfrm>
            <a:prstGeom prst="rect">
              <a:avLst/>
            </a:prstGeom>
            <a:noFill/>
            <a:ln w="28575">
              <a:solidFill>
                <a:schemeClr val="bg1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8" name="Прямоугольник 17"/>
            <p:cNvSpPr/>
            <p:nvPr/>
          </p:nvSpPr>
          <p:spPr>
            <a:xfrm>
              <a:off x="7794207" y="8160765"/>
              <a:ext cx="4326339" cy="400110"/>
            </a:xfrm>
            <a:prstGeom prst="rect">
              <a:avLst/>
            </a:prstGeom>
            <a:solidFill>
              <a:schemeClr val="bg2"/>
            </a:solidFill>
            <a:ln>
              <a:solidFill>
                <a:schemeClr val="bg1"/>
              </a:solidFill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ru-RU" sz="2000" b="1" dirty="0" smtClean="0">
                  <a:solidFill>
                    <a:srgbClr val="000066"/>
                  </a:solidFill>
                  <a:latin typeface="Times New Roman" pitchFamily="18" charset="0"/>
                  <a:cs typeface="Times New Roman" pitchFamily="18" charset="0"/>
                </a:rPr>
                <a:t>Легкоатлетический манеж</a:t>
              </a:r>
              <a:endParaRPr lang="ru-RU" sz="2000" b="1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9" name="Прямоугольник 18"/>
            <p:cNvSpPr/>
            <p:nvPr/>
          </p:nvSpPr>
          <p:spPr>
            <a:xfrm>
              <a:off x="426190" y="8163379"/>
              <a:ext cx="4326339" cy="400110"/>
            </a:xfrm>
            <a:prstGeom prst="rect">
              <a:avLst/>
            </a:prstGeom>
            <a:solidFill>
              <a:schemeClr val="bg2"/>
            </a:solidFill>
            <a:ln>
              <a:solidFill>
                <a:schemeClr val="bg1"/>
              </a:solidFill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ru-RU" sz="2000" b="1" dirty="0" err="1" smtClean="0">
                  <a:solidFill>
                    <a:srgbClr val="000066"/>
                  </a:solidFill>
                  <a:latin typeface="Times New Roman" pitchFamily="18" charset="0"/>
                  <a:cs typeface="Times New Roman" pitchFamily="18" charset="0"/>
                </a:rPr>
                <a:t>Картинговая</a:t>
              </a:r>
              <a:r>
                <a:rPr lang="ru-RU" sz="2000" b="1" dirty="0" smtClean="0">
                  <a:solidFill>
                    <a:srgbClr val="000066"/>
                  </a:solidFill>
                  <a:latin typeface="Times New Roman" pitchFamily="18" charset="0"/>
                  <a:cs typeface="Times New Roman" pitchFamily="18" charset="0"/>
                </a:rPr>
                <a:t> трасса</a:t>
              </a:r>
              <a:endParaRPr lang="ru-RU" sz="2000" b="1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pic>
          <p:nvPicPr>
            <p:cNvPr id="378884" name="Picture 4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029385" y="5692285"/>
              <a:ext cx="3652136" cy="2382972"/>
            </a:xfrm>
            <a:prstGeom prst="rect">
              <a:avLst/>
            </a:prstGeom>
            <a:noFill/>
            <a:ln w="28575">
              <a:solidFill>
                <a:schemeClr val="bg1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  <p:pic>
          <p:nvPicPr>
            <p:cNvPr id="378885" name="Picture 5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1714" y="5692208"/>
              <a:ext cx="5226879" cy="2372688"/>
            </a:xfrm>
            <a:prstGeom prst="rect">
              <a:avLst/>
            </a:prstGeom>
            <a:noFill/>
            <a:ln w="28575">
              <a:solidFill>
                <a:schemeClr val="bg1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</p:grpSp>
      <p:sp>
        <p:nvSpPr>
          <p:cNvPr id="24" name="TextBox 23"/>
          <p:cNvSpPr txBox="1"/>
          <p:nvPr/>
        </p:nvSpPr>
        <p:spPr>
          <a:xfrm>
            <a:off x="9361042" y="832036"/>
            <a:ext cx="44644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0" hangingPunct="0"/>
            <a:r>
              <a:rPr lang="ru-RU" sz="1800" b="1" dirty="0" smtClean="0">
                <a:solidFill>
                  <a:schemeClr val="accent6"/>
                </a:solidFill>
                <a:latin typeface="Times New Roman" pitchFamily="18" charset="0"/>
                <a:cs typeface="Times New Roman" pitchFamily="18" charset="0"/>
              </a:rPr>
              <a:t>Администрация </a:t>
            </a:r>
          </a:p>
          <a:p>
            <a:pPr eaLnBrk="0" hangingPunct="0"/>
            <a:r>
              <a:rPr lang="ru-RU" sz="1800" b="1" dirty="0" smtClean="0">
                <a:solidFill>
                  <a:schemeClr val="accent6"/>
                </a:solidFill>
                <a:latin typeface="Times New Roman" pitchFamily="18" charset="0"/>
                <a:cs typeface="Times New Roman" pitchFamily="18" charset="0"/>
              </a:rPr>
              <a:t>Каменск-Уральского городского округа</a:t>
            </a:r>
            <a:endParaRPr lang="ru-RU" sz="1800" b="1" dirty="0">
              <a:solidFill>
                <a:schemeClr val="accent6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1737482" y="896034"/>
            <a:ext cx="711950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0" hangingPunct="0"/>
            <a:r>
              <a:rPr lang="ru-RU" sz="1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Об </a:t>
            </a:r>
            <a:r>
              <a:rPr lang="ru-RU" sz="1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итогах </a:t>
            </a:r>
            <a:r>
              <a:rPr lang="ru-RU" sz="1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 перспективах социально-экономического развития </a:t>
            </a:r>
          </a:p>
          <a:p>
            <a:pPr eaLnBrk="0" hangingPunct="0"/>
            <a:r>
              <a:rPr lang="ru-RU" sz="1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Каменск-Уральского городского округа</a:t>
            </a:r>
            <a:endParaRPr lang="ru-RU" sz="18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6" name="Дата 5"/>
          <p:cNvSpPr>
            <a:spLocks noGrp="1"/>
          </p:cNvSpPr>
          <p:nvPr>
            <p:ph type="dt" sz="half" idx="10"/>
          </p:nvPr>
        </p:nvSpPr>
        <p:spPr>
          <a:xfrm>
            <a:off x="-16716" y="8689823"/>
            <a:ext cx="2714643" cy="490721"/>
          </a:xfrm>
        </p:spPr>
        <p:txBody>
          <a:bodyPr/>
          <a:lstStyle/>
          <a:p>
            <a:pPr algn="ctr">
              <a:defRPr/>
            </a:pPr>
            <a:r>
              <a:rPr lang="ru-RU" sz="20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05 ноября 2024 года</a:t>
            </a:r>
            <a:endParaRPr lang="ru-RU" sz="2000" b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46383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Рисунок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0041" y="72008"/>
            <a:ext cx="1474359" cy="2225040"/>
          </a:xfrm>
          <a:prstGeom prst="rect">
            <a:avLst/>
          </a:prstGeom>
        </p:spPr>
      </p:pic>
      <p:sp>
        <p:nvSpPr>
          <p:cNvPr id="32" name="Заголовок 28"/>
          <p:cNvSpPr txBox="1">
            <a:spLocks/>
          </p:cNvSpPr>
          <p:nvPr/>
        </p:nvSpPr>
        <p:spPr>
          <a:xfrm>
            <a:off x="2774709" y="3639872"/>
            <a:ext cx="8602557" cy="1455095"/>
          </a:xfrm>
          <a:prstGeom prst="rect">
            <a:avLst/>
          </a:prstGeom>
        </p:spPr>
        <p:txBody>
          <a:bodyPr vert="horz" lIns="131664" tIns="65832" rIns="131664" bIns="65832" rtlCol="0" anchor="ctr">
            <a:normAutofit/>
          </a:bodyPr>
          <a:lstStyle/>
          <a:p>
            <a:pPr marL="0" marR="0" lvl="0" indent="0" algn="ctr" defTabSz="1316645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000" b="1" u="none" strike="noStrike" kern="1200" cap="none" spc="0" normalizeH="0" baseline="0" noProof="0" dirty="0" smtClean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Times New Roman" pitchFamily="18" charset="0"/>
                <a:ea typeface="+mj-ea"/>
                <a:cs typeface="+mj-cs"/>
              </a:rPr>
              <a:t>Благодарю за внимание!</a:t>
            </a:r>
          </a:p>
        </p:txBody>
      </p:sp>
    </p:spTree>
    <p:extLst>
      <p:ext uri="{BB962C8B-B14F-4D97-AF65-F5344CB8AC3E}">
        <p14:creationId xmlns:p14="http://schemas.microsoft.com/office/powerpoint/2010/main" val="22923432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18659</TotalTime>
  <Words>1849</Words>
  <Application>Microsoft Office PowerPoint</Application>
  <PresentationFormat>Произвольный</PresentationFormat>
  <Paragraphs>512</Paragraphs>
  <Slides>29</Slides>
  <Notes>29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2</vt:i4>
      </vt:variant>
      <vt:variant>
        <vt:lpstr>Заголовки слайдов</vt:lpstr>
      </vt:variant>
      <vt:variant>
        <vt:i4>29</vt:i4>
      </vt:variant>
    </vt:vector>
  </HeadingPairs>
  <TitlesOfParts>
    <vt:vector size="32" baseType="lpstr">
      <vt:lpstr>Тема Office</vt:lpstr>
      <vt:lpstr>Worksheet</vt:lpstr>
      <vt:lpstr>Лист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diakov.net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RePack by Diakov</dc:creator>
  <cp:lastModifiedBy>lov</cp:lastModifiedBy>
  <cp:revision>1565</cp:revision>
  <cp:lastPrinted>2023-11-22T05:44:11Z</cp:lastPrinted>
  <dcterms:created xsi:type="dcterms:W3CDTF">2019-05-20T09:30:16Z</dcterms:created>
  <dcterms:modified xsi:type="dcterms:W3CDTF">2024-11-06T10:20:57Z</dcterms:modified>
</cp:coreProperties>
</file>