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9.xml" ContentType="application/vnd.openxmlformats-officedocument.drawingml.chartshapes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drawings/drawing8.xml" ContentType="application/vnd.openxmlformats-officedocument.drawingml.chartshap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8" r:id="rId3"/>
    <p:sldId id="257" r:id="rId4"/>
    <p:sldId id="277" r:id="rId5"/>
    <p:sldId id="279" r:id="rId6"/>
    <p:sldId id="283" r:id="rId7"/>
    <p:sldId id="297" r:id="rId8"/>
    <p:sldId id="284" r:id="rId9"/>
    <p:sldId id="298" r:id="rId10"/>
    <p:sldId id="285" r:id="rId11"/>
    <p:sldId id="299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300" r:id="rId21"/>
    <p:sldId id="294" r:id="rId22"/>
    <p:sldId id="301" r:id="rId23"/>
    <p:sldId id="295" r:id="rId24"/>
    <p:sldId id="302" r:id="rId25"/>
    <p:sldId id="303" r:id="rId26"/>
    <p:sldId id="304" r:id="rId27"/>
  </p:sldIdLst>
  <p:sldSz cx="9906000" cy="6858000" type="A4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50EB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-1170" y="-11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2"/>
  <c:chart>
    <c:autoTitleDeleted val="1"/>
    <c:plotArea>
      <c:layout>
        <c:manualLayout>
          <c:layoutTarget val="inner"/>
          <c:xMode val="edge"/>
          <c:yMode val="edge"/>
          <c:x val="8.7991994311747826E-2"/>
          <c:y val="3.1030804681853215E-2"/>
          <c:w val="0.91200800568825213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Лист1!$A$2:$A$7</c:f>
              <c:strCache>
                <c:ptCount val="6"/>
                <c:pt idx="0">
                  <c:v>Арка "Урал-Сибирь"</c:v>
                </c:pt>
                <c:pt idx="1">
                  <c:v>Лось в Байновском саду</c:v>
                </c:pt>
                <c:pt idx="2">
                  <c:v>Водопроводчик </c:v>
                </c:pt>
                <c:pt idx="3">
                  <c:v>Гармонист у ДК "Юность"</c:v>
                </c:pt>
                <c:pt idx="4">
                  <c:v>Железный "Чалдон" </c:v>
                </c:pt>
                <c:pt idx="5">
                  <c:v>Песик Тарик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144</c:v>
                </c:pt>
                <c:pt idx="1">
                  <c:v>187</c:v>
                </c:pt>
                <c:pt idx="2">
                  <c:v>33</c:v>
                </c:pt>
                <c:pt idx="3">
                  <c:v>141</c:v>
                </c:pt>
                <c:pt idx="4">
                  <c:v>9</c:v>
                </c:pt>
                <c:pt idx="5">
                  <c:v>58</c:v>
                </c:pt>
              </c:numCache>
            </c:numRef>
          </c:val>
        </c:ser>
        <c:gapWidth val="75"/>
        <c:overlap val="40"/>
        <c:axId val="103656064"/>
        <c:axId val="155521408"/>
      </c:barChart>
      <c:catAx>
        <c:axId val="10365606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>
                <a:latin typeface="Liberation Serif" pitchFamily="18" charset="0"/>
              </a:defRPr>
            </a:pPr>
            <a:endParaRPr lang="ru-RU"/>
          </a:p>
        </c:txPr>
        <c:crossAx val="155521408"/>
        <c:crosses val="autoZero"/>
        <c:auto val="1"/>
        <c:lblAlgn val="ctr"/>
        <c:lblOffset val="100"/>
      </c:catAx>
      <c:valAx>
        <c:axId val="155521408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0365606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18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861</c:v>
                </c:pt>
                <c:pt idx="1">
                  <c:v>181</c:v>
                </c:pt>
                <c:pt idx="2">
                  <c:v>200</c:v>
                </c:pt>
              </c:numCache>
            </c:numRef>
          </c:val>
        </c:ser>
        <c:gapWidth val="75"/>
        <c:overlap val="40"/>
        <c:axId val="158887296"/>
        <c:axId val="159028352"/>
      </c:barChart>
      <c:catAx>
        <c:axId val="1588872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028352"/>
        <c:crosses val="autoZero"/>
        <c:auto val="1"/>
        <c:lblAlgn val="ctr"/>
        <c:lblOffset val="100"/>
      </c:catAx>
      <c:valAx>
        <c:axId val="159028352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88872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25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591</c:v>
                </c:pt>
                <c:pt idx="1">
                  <c:v>117</c:v>
                </c:pt>
              </c:numCache>
            </c:numRef>
          </c:val>
        </c:ser>
        <c:gapWidth val="75"/>
        <c:overlap val="40"/>
        <c:axId val="159099136"/>
        <c:axId val="159109120"/>
      </c:barChart>
      <c:catAx>
        <c:axId val="15909913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109120"/>
        <c:crosses val="autoZero"/>
        <c:auto val="1"/>
        <c:lblAlgn val="ctr"/>
        <c:lblOffset val="100"/>
      </c:catAx>
      <c:valAx>
        <c:axId val="159109120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09913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36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Лист1!$A$2:$A$13</c:f>
              <c:strCache>
                <c:ptCount val="12"/>
                <c:pt idx="0">
                  <c:v>№1</c:v>
                </c:pt>
                <c:pt idx="1">
                  <c:v>№2</c:v>
                </c:pt>
                <c:pt idx="2">
                  <c:v>№4</c:v>
                </c:pt>
                <c:pt idx="3">
                  <c:v>№7</c:v>
                </c:pt>
                <c:pt idx="4">
                  <c:v>№8</c:v>
                </c:pt>
                <c:pt idx="5">
                  <c:v>№9</c:v>
                </c:pt>
                <c:pt idx="6">
                  <c:v>№11</c:v>
                </c:pt>
                <c:pt idx="7">
                  <c:v>№12</c:v>
                </c:pt>
                <c:pt idx="8">
                  <c:v>№14</c:v>
                </c:pt>
                <c:pt idx="9">
                  <c:v>№15</c:v>
                </c:pt>
                <c:pt idx="10">
                  <c:v>№16</c:v>
                </c:pt>
                <c:pt idx="11">
                  <c:v>№17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17</c:v>
                </c:pt>
                <c:pt idx="1">
                  <c:v>251</c:v>
                </c:pt>
                <c:pt idx="2">
                  <c:v>240</c:v>
                </c:pt>
                <c:pt idx="3">
                  <c:v>33</c:v>
                </c:pt>
                <c:pt idx="4">
                  <c:v>30</c:v>
                </c:pt>
                <c:pt idx="5">
                  <c:v>57</c:v>
                </c:pt>
                <c:pt idx="6">
                  <c:v>329</c:v>
                </c:pt>
                <c:pt idx="7">
                  <c:v>52</c:v>
                </c:pt>
                <c:pt idx="8">
                  <c:v>394</c:v>
                </c:pt>
                <c:pt idx="9">
                  <c:v>36</c:v>
                </c:pt>
                <c:pt idx="10">
                  <c:v>419</c:v>
                </c:pt>
                <c:pt idx="11">
                  <c:v>4</c:v>
                </c:pt>
              </c:numCache>
            </c:numRef>
          </c:val>
        </c:ser>
        <c:gapWidth val="75"/>
        <c:overlap val="40"/>
        <c:axId val="159183232"/>
        <c:axId val="159184768"/>
      </c:barChart>
      <c:catAx>
        <c:axId val="15918323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184768"/>
        <c:crosses val="autoZero"/>
        <c:auto val="1"/>
        <c:lblAlgn val="ctr"/>
        <c:lblOffset val="100"/>
      </c:catAx>
      <c:valAx>
        <c:axId val="159184768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18323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46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Лист1!$A$2:$A$5</c:f>
              <c:strCache>
                <c:ptCount val="4"/>
                <c:pt idx="0">
                  <c:v>Без пересадок</c:v>
                </c:pt>
                <c:pt idx="1">
                  <c:v>Одну</c:v>
                </c:pt>
                <c:pt idx="2">
                  <c:v>Две</c:v>
                </c:pt>
                <c:pt idx="3">
                  <c:v>Три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474</c:v>
                </c:pt>
                <c:pt idx="1">
                  <c:v>80</c:v>
                </c:pt>
                <c:pt idx="2">
                  <c:v>37</c:v>
                </c:pt>
                <c:pt idx="3">
                  <c:v>7</c:v>
                </c:pt>
              </c:numCache>
            </c:numRef>
          </c:val>
        </c:ser>
        <c:gapWidth val="75"/>
        <c:overlap val="40"/>
        <c:axId val="158959872"/>
        <c:axId val="158969856"/>
      </c:barChart>
      <c:catAx>
        <c:axId val="15895987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8969856"/>
        <c:crosses val="autoZero"/>
        <c:auto val="1"/>
        <c:lblAlgn val="ctr"/>
        <c:lblOffset val="100"/>
      </c:catAx>
      <c:valAx>
        <c:axId val="158969856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89598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53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Лист1!$A$2:$A$5</c:f>
              <c:strCache>
                <c:ptCount val="4"/>
                <c:pt idx="0">
                  <c:v>3-5 минут</c:v>
                </c:pt>
                <c:pt idx="1">
                  <c:v>5-10 минут</c:v>
                </c:pt>
                <c:pt idx="2">
                  <c:v>10-20 минут</c:v>
                </c:pt>
                <c:pt idx="3">
                  <c:v>более 20 минут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51</c:v>
                </c:pt>
                <c:pt idx="2">
                  <c:v>188</c:v>
                </c:pt>
                <c:pt idx="3">
                  <c:v>360</c:v>
                </c:pt>
              </c:numCache>
            </c:numRef>
          </c:val>
        </c:ser>
        <c:gapWidth val="75"/>
        <c:overlap val="40"/>
        <c:axId val="159543680"/>
        <c:axId val="159545216"/>
      </c:barChart>
      <c:catAx>
        <c:axId val="1595436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545216"/>
        <c:crosses val="autoZero"/>
        <c:auto val="1"/>
        <c:lblAlgn val="ctr"/>
        <c:lblOffset val="100"/>
      </c:catAx>
      <c:valAx>
        <c:axId val="159545216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5436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63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305</c:v>
                </c:pt>
                <c:pt idx="1">
                  <c:v>108</c:v>
                </c:pt>
                <c:pt idx="2">
                  <c:v>295</c:v>
                </c:pt>
              </c:numCache>
            </c:numRef>
          </c:val>
        </c:ser>
        <c:gapWidth val="75"/>
        <c:overlap val="40"/>
        <c:axId val="159707136"/>
        <c:axId val="159708672"/>
      </c:barChart>
      <c:catAx>
        <c:axId val="15970713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708672"/>
        <c:crosses val="autoZero"/>
        <c:auto val="1"/>
        <c:lblAlgn val="ctr"/>
        <c:lblOffset val="100"/>
      </c:catAx>
      <c:valAx>
        <c:axId val="159708672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70713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2"/>
  <c:chart>
    <c:autoTitleDeleted val="1"/>
    <c:plotArea>
      <c:layout>
        <c:manualLayout>
          <c:layoutTarget val="inner"/>
          <c:xMode val="edge"/>
          <c:yMode val="edge"/>
          <c:x val="1.722977645029497E-2"/>
          <c:y val="3.1030804681853277E-2"/>
          <c:w val="0.94031286283074256"/>
          <c:h val="0.459514018060505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Лист1!$A$2:$A$5</c:f>
              <c:strCache>
                <c:ptCount val="4"/>
                <c:pt idx="0">
                  <c:v>Да, если автобусы будут ходить чаще </c:v>
                </c:pt>
                <c:pt idx="1">
                  <c:v>Да, если будут введены проездные билеты</c:v>
                </c:pt>
                <c:pt idx="2">
                  <c:v>Нет, нужно оставить протяженные маршруты без изменений</c:v>
                </c:pt>
                <c:pt idx="3">
                  <c:v>Затрудняюсь ответить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260</c:v>
                </c:pt>
                <c:pt idx="1">
                  <c:v>31</c:v>
                </c:pt>
                <c:pt idx="2">
                  <c:v>228</c:v>
                </c:pt>
                <c:pt idx="3">
                  <c:v>189</c:v>
                </c:pt>
              </c:numCache>
            </c:numRef>
          </c:val>
        </c:ser>
        <c:gapWidth val="75"/>
        <c:overlap val="40"/>
        <c:axId val="159881088"/>
        <c:axId val="159882624"/>
      </c:barChart>
      <c:catAx>
        <c:axId val="15988108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latin typeface="Liberation Serif" pitchFamily="18" charset="0"/>
              </a:defRPr>
            </a:pPr>
            <a:endParaRPr lang="ru-RU"/>
          </a:p>
        </c:txPr>
        <c:crossAx val="159882624"/>
        <c:crosses val="autoZero"/>
        <c:auto val="1"/>
        <c:lblAlgn val="ctr"/>
        <c:lblOffset val="100"/>
      </c:catAx>
      <c:valAx>
        <c:axId val="159882624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8810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2"/>
  <c:chart>
    <c:autoTitleDeleted val="1"/>
    <c:plotArea>
      <c:layout>
        <c:manualLayout>
          <c:layoutTarget val="inner"/>
          <c:xMode val="edge"/>
          <c:yMode val="edge"/>
          <c:x val="5.3345798288481579E-2"/>
          <c:y val="1.8469482508582921E-2"/>
          <c:w val="0.93671345131916495"/>
          <c:h val="0.2882227048064403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Liberation Serif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Лист1!$A$2:$A$6</c:f>
              <c:strCache>
                <c:ptCount val="5"/>
                <c:pt idx="0">
                  <c:v>Исполнять все рейсы, предусмотренные расписанием</c:v>
                </c:pt>
                <c:pt idx="1">
                  <c:v>Увеличить количество рейсов</c:v>
                </c:pt>
                <c:pt idx="2">
                  <c:v>Сделать более удобное расписание</c:v>
                </c:pt>
                <c:pt idx="3">
                  <c:v>Изменить маршрутную сеть 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422</c:v>
                </c:pt>
                <c:pt idx="1">
                  <c:v>412</c:v>
                </c:pt>
                <c:pt idx="2">
                  <c:v>159</c:v>
                </c:pt>
                <c:pt idx="3">
                  <c:v>70</c:v>
                </c:pt>
                <c:pt idx="4">
                  <c:v>71</c:v>
                </c:pt>
              </c:numCache>
            </c:numRef>
          </c:val>
        </c:ser>
        <c:gapWidth val="75"/>
        <c:overlap val="40"/>
        <c:axId val="159748096"/>
        <c:axId val="159749632"/>
      </c:barChart>
      <c:catAx>
        <c:axId val="1597480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latin typeface="Liberation Serif" pitchFamily="18" charset="0"/>
              </a:defRPr>
            </a:pPr>
            <a:endParaRPr lang="ru-RU"/>
          </a:p>
        </c:txPr>
        <c:crossAx val="159749632"/>
        <c:crosses val="autoZero"/>
        <c:auto val="1"/>
        <c:lblAlgn val="ctr"/>
        <c:lblOffset val="100"/>
      </c:catAx>
      <c:valAx>
        <c:axId val="159749632"/>
        <c:scaling>
          <c:orientation val="minMax"/>
        </c:scaling>
        <c:delete val="1"/>
        <c:axPos val="l"/>
        <c:majorGridlines/>
        <c:numFmt formatCode="General" sourceLinked="1"/>
        <c:majorTickMark val="none"/>
        <c:tickLblPos val="nextTo"/>
        <c:crossAx val="1597480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EE3868-537B-4EA1-A21D-3D2FAC4F93E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7C8C95-708C-4C90-B54A-D69701EC16C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>
              <a:latin typeface="Liberation Serif" pitchFamily="18" charset="0"/>
            </a:rPr>
            <a:t>Удобное и быстрое решение актуальных проблем граждан </a:t>
          </a:r>
        </a:p>
        <a:p>
          <a:pPr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251D6A34-838A-4B57-85E7-7C252F094A0D}" type="parTrans" cxnId="{3C76DC98-C31A-4A38-93A6-5F8715EE1E9A}">
      <dgm:prSet/>
      <dgm:spPr/>
      <dgm:t>
        <a:bodyPr/>
        <a:lstStyle/>
        <a:p>
          <a:endParaRPr lang="ru-RU"/>
        </a:p>
      </dgm:t>
    </dgm:pt>
    <dgm:pt modelId="{AD392812-8784-45E9-816C-E08FC804EB39}" type="sibTrans" cxnId="{3C76DC98-C31A-4A38-93A6-5F8715EE1E9A}">
      <dgm:prSet/>
      <dgm:spPr/>
      <dgm:t>
        <a:bodyPr/>
        <a:lstStyle/>
        <a:p>
          <a:endParaRPr lang="ru-RU"/>
        </a:p>
      </dgm:t>
    </dgm:pt>
    <dgm:pt modelId="{40AFF2B7-9B0A-43B4-BBF4-07FF1373F99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>
              <a:latin typeface="Liberation Serif" pitchFamily="18" charset="0"/>
            </a:rPr>
            <a:t>Развитие федеральной государственной информационной системы «Единый портал государственных и муниципальных услуг (функций)» </a:t>
          </a:r>
        </a:p>
      </dgm:t>
    </dgm:pt>
    <dgm:pt modelId="{EAF52C6F-D47C-4E5D-9647-59C8BE27F245}" type="parTrans" cxnId="{68CA14ED-1697-45D2-85FA-65294617ADE3}">
      <dgm:prSet/>
      <dgm:spPr/>
      <dgm:t>
        <a:bodyPr/>
        <a:lstStyle/>
        <a:p>
          <a:endParaRPr lang="ru-RU"/>
        </a:p>
      </dgm:t>
    </dgm:pt>
    <dgm:pt modelId="{435FE386-1118-49B5-8099-8C33999B00B8}" type="sibTrans" cxnId="{68CA14ED-1697-45D2-85FA-65294617ADE3}">
      <dgm:prSet/>
      <dgm:spPr/>
      <dgm:t>
        <a:bodyPr/>
        <a:lstStyle/>
        <a:p>
          <a:endParaRPr lang="ru-RU"/>
        </a:p>
      </dgm:t>
    </dgm:pt>
    <dgm:pt modelId="{75B10EE8-7AAD-4512-B00C-90D8FED926B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dirty="0" smtClean="0">
            <a:latin typeface="Liberation Serif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>
              <a:latin typeface="Liberation Serif" pitchFamily="18" charset="0"/>
            </a:rPr>
            <a:t>Достижение Свердловской областью целевых значений показателя М1 «Участие граждан в мероприятиях общественного голосования, на 100 тыс. населения» </a:t>
          </a:r>
        </a:p>
        <a:p>
          <a:pPr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27FB0A41-D33F-4387-97EF-F3DEBA56FF34}" type="parTrans" cxnId="{A9F5A1FC-09C9-49DD-BF80-7664332745B7}">
      <dgm:prSet/>
      <dgm:spPr/>
      <dgm:t>
        <a:bodyPr/>
        <a:lstStyle/>
        <a:p>
          <a:endParaRPr lang="ru-RU"/>
        </a:p>
      </dgm:t>
    </dgm:pt>
    <dgm:pt modelId="{15BA14B7-A8C4-4012-BDC2-B229B9397E93}" type="sibTrans" cxnId="{A9F5A1FC-09C9-49DD-BF80-7664332745B7}">
      <dgm:prSet/>
      <dgm:spPr/>
      <dgm:t>
        <a:bodyPr/>
        <a:lstStyle/>
        <a:p>
          <a:endParaRPr lang="ru-RU"/>
        </a:p>
      </dgm:t>
    </dgm:pt>
    <dgm:pt modelId="{AC00647C-55AD-4601-8611-9D373C83120C}" type="pres">
      <dgm:prSet presAssocID="{24EE3868-537B-4EA1-A21D-3D2FAC4F93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F4826F-4C48-4144-ADBC-446817AE7B2F}" type="pres">
      <dgm:prSet presAssocID="{F47C8C95-708C-4C90-B54A-D69701EC16C6}" presName="parentLin" presStyleCnt="0"/>
      <dgm:spPr/>
    </dgm:pt>
    <dgm:pt modelId="{C4CFE482-AA6D-4B25-A832-9940AE44724F}" type="pres">
      <dgm:prSet presAssocID="{F47C8C95-708C-4C90-B54A-D69701EC16C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F1FBAA3-8528-4208-A71F-61B4908F6D27}" type="pres">
      <dgm:prSet presAssocID="{F47C8C95-708C-4C90-B54A-D69701EC16C6}" presName="parentText" presStyleLbl="node1" presStyleIdx="0" presStyleCnt="3" custScaleX="142857" custScaleY="1419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20ACBF-2C79-4B10-8444-7FA460C43B16}" type="pres">
      <dgm:prSet presAssocID="{F47C8C95-708C-4C90-B54A-D69701EC16C6}" presName="negativeSpace" presStyleCnt="0"/>
      <dgm:spPr/>
    </dgm:pt>
    <dgm:pt modelId="{4944C30E-2509-41B5-B756-F8EF1E81150D}" type="pres">
      <dgm:prSet presAssocID="{F47C8C95-708C-4C90-B54A-D69701EC16C6}" presName="childText" presStyleLbl="conFgAcc1" presStyleIdx="0" presStyleCnt="3">
        <dgm:presLayoutVars>
          <dgm:bulletEnabled val="1"/>
        </dgm:presLayoutVars>
      </dgm:prSet>
      <dgm:spPr/>
    </dgm:pt>
    <dgm:pt modelId="{EC0BAD92-710D-4CB0-AC5B-F62D3ECB2A51}" type="pres">
      <dgm:prSet presAssocID="{AD392812-8784-45E9-816C-E08FC804EB39}" presName="spaceBetweenRectangles" presStyleCnt="0"/>
      <dgm:spPr/>
    </dgm:pt>
    <dgm:pt modelId="{77FC4A9C-2413-47D3-A329-A4134E351D68}" type="pres">
      <dgm:prSet presAssocID="{40AFF2B7-9B0A-43B4-BBF4-07FF1373F99E}" presName="parentLin" presStyleCnt="0"/>
      <dgm:spPr/>
    </dgm:pt>
    <dgm:pt modelId="{E87E3F25-0268-4178-B1C3-C9A25E5E850C}" type="pres">
      <dgm:prSet presAssocID="{40AFF2B7-9B0A-43B4-BBF4-07FF1373F99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9CADEA3-CE67-41F8-80FD-CDA637EE80CE}" type="pres">
      <dgm:prSet presAssocID="{40AFF2B7-9B0A-43B4-BBF4-07FF1373F99E}" presName="parentText" presStyleLbl="node1" presStyleIdx="1" presStyleCnt="3" custScaleX="142857" custScaleY="1300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BAEE8-C3ED-4E12-9093-36C0E74578CC}" type="pres">
      <dgm:prSet presAssocID="{40AFF2B7-9B0A-43B4-BBF4-07FF1373F99E}" presName="negativeSpace" presStyleCnt="0"/>
      <dgm:spPr/>
    </dgm:pt>
    <dgm:pt modelId="{5B753871-63DB-4085-BB66-30492AC2F64D}" type="pres">
      <dgm:prSet presAssocID="{40AFF2B7-9B0A-43B4-BBF4-07FF1373F99E}" presName="childText" presStyleLbl="conFgAcc1" presStyleIdx="1" presStyleCnt="3">
        <dgm:presLayoutVars>
          <dgm:bulletEnabled val="1"/>
        </dgm:presLayoutVars>
      </dgm:prSet>
      <dgm:spPr/>
    </dgm:pt>
    <dgm:pt modelId="{D9383686-5E3B-4FDE-A4D7-48844F9CC77F}" type="pres">
      <dgm:prSet presAssocID="{435FE386-1118-49B5-8099-8C33999B00B8}" presName="spaceBetweenRectangles" presStyleCnt="0"/>
      <dgm:spPr/>
    </dgm:pt>
    <dgm:pt modelId="{0E1B621D-9C61-48A3-B7B8-9B3619789331}" type="pres">
      <dgm:prSet presAssocID="{75B10EE8-7AAD-4512-B00C-90D8FED926BA}" presName="parentLin" presStyleCnt="0"/>
      <dgm:spPr/>
    </dgm:pt>
    <dgm:pt modelId="{373603A4-3AD3-452A-B1BF-E59990F7CB06}" type="pres">
      <dgm:prSet presAssocID="{75B10EE8-7AAD-4512-B00C-90D8FED926B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7D6A24E-CE5A-41B2-BCB4-14A2077CE0B4}" type="pres">
      <dgm:prSet presAssocID="{75B10EE8-7AAD-4512-B00C-90D8FED926BA}" presName="parentText" presStyleLbl="node1" presStyleIdx="2" presStyleCnt="3" custScaleX="142857" custScaleY="135160" custLinFactNeighborY="46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B82BF0-E3B3-47CC-8FA3-B93EA10CB6C6}" type="pres">
      <dgm:prSet presAssocID="{75B10EE8-7AAD-4512-B00C-90D8FED926BA}" presName="negativeSpace" presStyleCnt="0"/>
      <dgm:spPr/>
    </dgm:pt>
    <dgm:pt modelId="{C2AB4A24-7938-458D-96CD-46FA2E1BA883}" type="pres">
      <dgm:prSet presAssocID="{75B10EE8-7AAD-4512-B00C-90D8FED926B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8CA14ED-1697-45D2-85FA-65294617ADE3}" srcId="{24EE3868-537B-4EA1-A21D-3D2FAC4F93E2}" destId="{40AFF2B7-9B0A-43B4-BBF4-07FF1373F99E}" srcOrd="1" destOrd="0" parTransId="{EAF52C6F-D47C-4E5D-9647-59C8BE27F245}" sibTransId="{435FE386-1118-49B5-8099-8C33999B00B8}"/>
    <dgm:cxn modelId="{D2BB7F59-AD88-4DB4-8F38-61E4B2C2E50F}" type="presOf" srcId="{40AFF2B7-9B0A-43B4-BBF4-07FF1373F99E}" destId="{29CADEA3-CE67-41F8-80FD-CDA637EE80CE}" srcOrd="1" destOrd="0" presId="urn:microsoft.com/office/officeart/2005/8/layout/list1"/>
    <dgm:cxn modelId="{A9F5A1FC-09C9-49DD-BF80-7664332745B7}" srcId="{24EE3868-537B-4EA1-A21D-3D2FAC4F93E2}" destId="{75B10EE8-7AAD-4512-B00C-90D8FED926BA}" srcOrd="2" destOrd="0" parTransId="{27FB0A41-D33F-4387-97EF-F3DEBA56FF34}" sibTransId="{15BA14B7-A8C4-4012-BDC2-B229B9397E93}"/>
    <dgm:cxn modelId="{55C79F13-088E-438A-AC48-470500405DB4}" type="presOf" srcId="{40AFF2B7-9B0A-43B4-BBF4-07FF1373F99E}" destId="{E87E3F25-0268-4178-B1C3-C9A25E5E850C}" srcOrd="0" destOrd="0" presId="urn:microsoft.com/office/officeart/2005/8/layout/list1"/>
    <dgm:cxn modelId="{556282AC-BFA8-4616-A019-81F097E3D9CC}" type="presOf" srcId="{F47C8C95-708C-4C90-B54A-D69701EC16C6}" destId="{0F1FBAA3-8528-4208-A71F-61B4908F6D27}" srcOrd="1" destOrd="0" presId="urn:microsoft.com/office/officeart/2005/8/layout/list1"/>
    <dgm:cxn modelId="{C4427EA6-798D-483E-9FB2-CE49E05A3A83}" type="presOf" srcId="{75B10EE8-7AAD-4512-B00C-90D8FED926BA}" destId="{47D6A24E-CE5A-41B2-BCB4-14A2077CE0B4}" srcOrd="1" destOrd="0" presId="urn:microsoft.com/office/officeart/2005/8/layout/list1"/>
    <dgm:cxn modelId="{E9925333-4DC1-4BC0-A97E-45CE3F1DC114}" type="presOf" srcId="{24EE3868-537B-4EA1-A21D-3D2FAC4F93E2}" destId="{AC00647C-55AD-4601-8611-9D373C83120C}" srcOrd="0" destOrd="0" presId="urn:microsoft.com/office/officeart/2005/8/layout/list1"/>
    <dgm:cxn modelId="{0EF4CA0B-2983-44E9-8E7B-E331A15B71E3}" type="presOf" srcId="{F47C8C95-708C-4C90-B54A-D69701EC16C6}" destId="{C4CFE482-AA6D-4B25-A832-9940AE44724F}" srcOrd="0" destOrd="0" presId="urn:microsoft.com/office/officeart/2005/8/layout/list1"/>
    <dgm:cxn modelId="{4C15399F-A9B3-40FB-9F70-2C001E6AF38D}" type="presOf" srcId="{75B10EE8-7AAD-4512-B00C-90D8FED926BA}" destId="{373603A4-3AD3-452A-B1BF-E59990F7CB06}" srcOrd="0" destOrd="0" presId="urn:microsoft.com/office/officeart/2005/8/layout/list1"/>
    <dgm:cxn modelId="{3C76DC98-C31A-4A38-93A6-5F8715EE1E9A}" srcId="{24EE3868-537B-4EA1-A21D-3D2FAC4F93E2}" destId="{F47C8C95-708C-4C90-B54A-D69701EC16C6}" srcOrd="0" destOrd="0" parTransId="{251D6A34-838A-4B57-85E7-7C252F094A0D}" sibTransId="{AD392812-8784-45E9-816C-E08FC804EB39}"/>
    <dgm:cxn modelId="{DB00B10D-AF52-4A59-AB89-E8B886EEAD45}" type="presParOf" srcId="{AC00647C-55AD-4601-8611-9D373C83120C}" destId="{98F4826F-4C48-4144-ADBC-446817AE7B2F}" srcOrd="0" destOrd="0" presId="urn:microsoft.com/office/officeart/2005/8/layout/list1"/>
    <dgm:cxn modelId="{E92CAEEB-F203-4714-BC99-440379225659}" type="presParOf" srcId="{98F4826F-4C48-4144-ADBC-446817AE7B2F}" destId="{C4CFE482-AA6D-4B25-A832-9940AE44724F}" srcOrd="0" destOrd="0" presId="urn:microsoft.com/office/officeart/2005/8/layout/list1"/>
    <dgm:cxn modelId="{B790E395-D5DA-4F25-B3E1-C8E147B17995}" type="presParOf" srcId="{98F4826F-4C48-4144-ADBC-446817AE7B2F}" destId="{0F1FBAA3-8528-4208-A71F-61B4908F6D27}" srcOrd="1" destOrd="0" presId="urn:microsoft.com/office/officeart/2005/8/layout/list1"/>
    <dgm:cxn modelId="{E0634103-D5A0-43E4-90D6-860DF006885C}" type="presParOf" srcId="{AC00647C-55AD-4601-8611-9D373C83120C}" destId="{2020ACBF-2C79-4B10-8444-7FA460C43B16}" srcOrd="1" destOrd="0" presId="urn:microsoft.com/office/officeart/2005/8/layout/list1"/>
    <dgm:cxn modelId="{51F43F19-42FF-456F-9E61-6E410A09E07E}" type="presParOf" srcId="{AC00647C-55AD-4601-8611-9D373C83120C}" destId="{4944C30E-2509-41B5-B756-F8EF1E81150D}" srcOrd="2" destOrd="0" presId="urn:microsoft.com/office/officeart/2005/8/layout/list1"/>
    <dgm:cxn modelId="{9FCD99BF-C661-4188-A1DC-E3089D1ED30F}" type="presParOf" srcId="{AC00647C-55AD-4601-8611-9D373C83120C}" destId="{EC0BAD92-710D-4CB0-AC5B-F62D3ECB2A51}" srcOrd="3" destOrd="0" presId="urn:microsoft.com/office/officeart/2005/8/layout/list1"/>
    <dgm:cxn modelId="{450CF968-A1FF-41C3-B98C-A7AC23092C82}" type="presParOf" srcId="{AC00647C-55AD-4601-8611-9D373C83120C}" destId="{77FC4A9C-2413-47D3-A329-A4134E351D68}" srcOrd="4" destOrd="0" presId="urn:microsoft.com/office/officeart/2005/8/layout/list1"/>
    <dgm:cxn modelId="{89AD77DA-6553-4E5B-A60D-3BEABAD20A17}" type="presParOf" srcId="{77FC4A9C-2413-47D3-A329-A4134E351D68}" destId="{E87E3F25-0268-4178-B1C3-C9A25E5E850C}" srcOrd="0" destOrd="0" presId="urn:microsoft.com/office/officeart/2005/8/layout/list1"/>
    <dgm:cxn modelId="{47E66D6B-EE70-4A60-80DE-D0C2FD179063}" type="presParOf" srcId="{77FC4A9C-2413-47D3-A329-A4134E351D68}" destId="{29CADEA3-CE67-41F8-80FD-CDA637EE80CE}" srcOrd="1" destOrd="0" presId="urn:microsoft.com/office/officeart/2005/8/layout/list1"/>
    <dgm:cxn modelId="{7CF70EF7-00AD-4EC6-8A73-3461E23EE3F6}" type="presParOf" srcId="{AC00647C-55AD-4601-8611-9D373C83120C}" destId="{77EBAEE8-C3ED-4E12-9093-36C0E74578CC}" srcOrd="5" destOrd="0" presId="urn:microsoft.com/office/officeart/2005/8/layout/list1"/>
    <dgm:cxn modelId="{8FDD1BC9-F10F-4638-A782-94629BF4DF8D}" type="presParOf" srcId="{AC00647C-55AD-4601-8611-9D373C83120C}" destId="{5B753871-63DB-4085-BB66-30492AC2F64D}" srcOrd="6" destOrd="0" presId="urn:microsoft.com/office/officeart/2005/8/layout/list1"/>
    <dgm:cxn modelId="{C334A899-DE1E-4AA9-A9FD-73FAD1E08C1F}" type="presParOf" srcId="{AC00647C-55AD-4601-8611-9D373C83120C}" destId="{D9383686-5E3B-4FDE-A4D7-48844F9CC77F}" srcOrd="7" destOrd="0" presId="urn:microsoft.com/office/officeart/2005/8/layout/list1"/>
    <dgm:cxn modelId="{7742CA4B-3B42-4C98-B218-F456B0320A70}" type="presParOf" srcId="{AC00647C-55AD-4601-8611-9D373C83120C}" destId="{0E1B621D-9C61-48A3-B7B8-9B3619789331}" srcOrd="8" destOrd="0" presId="urn:microsoft.com/office/officeart/2005/8/layout/list1"/>
    <dgm:cxn modelId="{29D85065-87CA-4C92-8E6E-7F608FBB10D1}" type="presParOf" srcId="{0E1B621D-9C61-48A3-B7B8-9B3619789331}" destId="{373603A4-3AD3-452A-B1BF-E59990F7CB06}" srcOrd="0" destOrd="0" presId="urn:microsoft.com/office/officeart/2005/8/layout/list1"/>
    <dgm:cxn modelId="{50B78729-1DDC-4687-B7A6-67CB66D96770}" type="presParOf" srcId="{0E1B621D-9C61-48A3-B7B8-9B3619789331}" destId="{47D6A24E-CE5A-41B2-BCB4-14A2077CE0B4}" srcOrd="1" destOrd="0" presId="urn:microsoft.com/office/officeart/2005/8/layout/list1"/>
    <dgm:cxn modelId="{4D9FC4FD-59A0-44DF-A9EA-49CA8B3428D2}" type="presParOf" srcId="{AC00647C-55AD-4601-8611-9D373C83120C}" destId="{ADB82BF0-E3B3-47CC-8FA3-B93EA10CB6C6}" srcOrd="9" destOrd="0" presId="urn:microsoft.com/office/officeart/2005/8/layout/list1"/>
    <dgm:cxn modelId="{721FD548-CE49-42AE-A7F0-00656F9F1C41}" type="presParOf" srcId="{AC00647C-55AD-4601-8611-9D373C83120C}" destId="{C2AB4A24-7938-458D-96CD-46FA2E1BA883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0.15555</cdr:x>
      <cdr:y>0.47592</cdr:y>
    </cdr:from>
    <cdr:to>
      <cdr:x>0.26257</cdr:x>
      <cdr:y>0.68606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28994" y="207087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7185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890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229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8812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8115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80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61138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550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8359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4772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9526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9ADDE-AE7F-4C74-929C-F7F6EC1BAF00}" type="datetimeFigureOut">
              <a:rPr lang="ru-RU" smtClean="0"/>
              <a:pPr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20269-FFB7-4A0D-89B7-E3E0434C5B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27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45870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61426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49287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57506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62620/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os.gosuslugi.ru/lkp/polls/462580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003" y="5823804"/>
            <a:ext cx="9435551" cy="797368"/>
          </a:xfrm>
        </p:spPr>
        <p:txBody>
          <a:bodyPr>
            <a:noAutofit/>
          </a:bodyPr>
          <a:lstStyle/>
          <a:p>
            <a:pPr algn="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  <a:ea typeface="+mn-ea"/>
                <a:cs typeface="+mn-cs"/>
              </a:rPr>
              <a:t>Общее аппаратное совещание главы Каменск-Уральского городского округа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  <a:ea typeface="+mn-ea"/>
                <a:cs typeface="+mn-cs"/>
              </a:rPr>
            </a:br>
            <a:endParaRPr lang="ru-RU" sz="1800" dirty="0" smtClean="0">
              <a:solidFill>
                <a:schemeClr val="bg2">
                  <a:lumMod val="50000"/>
                </a:schemeClr>
              </a:solidFill>
              <a:latin typeface="Liberation Serif" pitchFamily="18" charset="0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1075" y="1545896"/>
            <a:ext cx="7470476" cy="19570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36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ПЛАТФОРМА ОБРАТНОЙ СВЯЗИ. ОПРОСЫ </a:t>
            </a:r>
          </a:p>
          <a:p>
            <a:pPr marL="0" indent="0">
              <a:buNone/>
            </a:pPr>
            <a:r>
              <a:rPr lang="ru-RU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Ялунин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Алексей Владимирович</a:t>
            </a: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074601" y="3377389"/>
            <a:ext cx="53975" cy="133985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>
            <a:extLst/>
          </p:cNvPr>
          <p:cNvSpPr/>
          <p:nvPr/>
        </p:nvSpPr>
        <p:spPr>
          <a:xfrm>
            <a:off x="2074602" y="2199464"/>
            <a:ext cx="53975" cy="117792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>
            <a:extLst/>
          </p:cNvPr>
          <p:cNvSpPr/>
          <p:nvPr/>
        </p:nvSpPr>
        <p:spPr>
          <a:xfrm flipH="1">
            <a:off x="2074601" y="1014582"/>
            <a:ext cx="53975" cy="11779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9" name="Рисунок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06" y="1684309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93188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ГОСУСЛУГИ. РЕШАЕМ ВМЕСТЕ</a:t>
            </a: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86003" y="6060632"/>
            <a:ext cx="9435551" cy="7973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Общее аппаратное совещание главы Каменск-Уральского городского округа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81038" y="1672281"/>
            <a:ext cx="8543925" cy="4504682"/>
          </a:xfrm>
        </p:spPr>
        <p:txBody>
          <a:bodyPr/>
          <a:lstStyle/>
          <a:p>
            <a:pPr indent="-144000">
              <a:lnSpc>
                <a:spcPct val="100000"/>
              </a:lnSpc>
              <a:buNone/>
            </a:pPr>
            <a:r>
              <a:rPr lang="ru-RU" dirty="0" smtClean="0"/>
              <a:t>	</a:t>
            </a:r>
            <a:r>
              <a:rPr lang="ru-RU" sz="2400" dirty="0" smtClean="0">
                <a:latin typeface="Liberation Serif" pitchFamily="18" charset="0"/>
              </a:rPr>
              <a:t>Платформа обратной связи экосистемы государственных услуг, созданная в рамках федерального проекта «Цифровое государственное управление» и стратегического национального проекта «Цифровая экономика»</a:t>
            </a:r>
          </a:p>
        </p:txBody>
      </p:sp>
      <p:pic>
        <p:nvPicPr>
          <p:cNvPr id="1028" name="Picture 4" descr="Этот сервис знает, кто может решить вашу проблему - trudpravda.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613" y="3872513"/>
            <a:ext cx="3057525" cy="1495426"/>
          </a:xfrm>
          <a:prstGeom prst="rect">
            <a:avLst/>
          </a:prstGeom>
          <a:noFill/>
        </p:spPr>
      </p:pic>
      <p:pic>
        <p:nvPicPr>
          <p:cNvPr id="10" name="Рисунок 9" descr="Куда обратиться по вопросам получения мер поддержки пострадавшим от  паводка? / Министерство социального развития Оренбургской области"/>
          <p:cNvPicPr/>
          <p:nvPr/>
        </p:nvPicPr>
        <p:blipFill>
          <a:blip r:embed="rId4"/>
          <a:srcRect l="38744"/>
          <a:stretch>
            <a:fillRect/>
          </a:stretch>
        </p:blipFill>
        <p:spPr bwMode="auto">
          <a:xfrm>
            <a:off x="6376089" y="3665838"/>
            <a:ext cx="3164774" cy="222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digital.gov.ru/uploaded/photos/tsifrovayaekonomikalogotsvetgorizinverslev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4561" y="4265141"/>
            <a:ext cx="2924434" cy="1147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ПОС - единое окно цифровой обратной связи. ОСНОВНЫЕ НАПРАВЛЕНИЯ </a:t>
            </a: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718" y="90618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86003" y="5823804"/>
            <a:ext cx="9435551" cy="7973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Общее аппаратное совещание главы Каменск-Уральского городского округа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</a:br>
            <a:endParaRPr lang="ru-RU" dirty="0">
              <a:solidFill>
                <a:schemeClr val="bg2">
                  <a:lumMod val="50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52208" y="1647567"/>
            <a:ext cx="9273608" cy="445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iberation Serif" pitchFamily="18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erif" pitchFamily="18" charset="0"/>
                <a:ea typeface="+mn-ea"/>
                <a:cs typeface="+mn-cs"/>
              </a:rPr>
              <a:t>Общественное голосование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 smtClean="0">
                <a:latin typeface="Liberation Serif" pitchFamily="18" charset="0"/>
              </a:rPr>
              <a:t>Обработка сообщений/обращений граждан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erif" pitchFamily="18" charset="0"/>
                <a:ea typeface="+mn-ea"/>
                <a:cs typeface="+mn-cs"/>
              </a:rPr>
              <a:t>Обработка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erif" pitchFamily="18" charset="0"/>
                <a:ea typeface="+mn-ea"/>
                <a:cs typeface="+mn-cs"/>
              </a:rPr>
              <a:t> сообщений из открытых источников (</a:t>
            </a:r>
            <a:r>
              <a:rPr lang="ru-RU" sz="2400" dirty="0" smtClean="0">
                <a:latin typeface="Liberation Serif" pitchFamily="18" charset="0"/>
              </a:rPr>
              <a:t>Инцидент)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baseline="0" dirty="0" err="1" smtClean="0">
                <a:latin typeface="Liberation Serif" pitchFamily="18" charset="0"/>
              </a:rPr>
              <a:t>Госпаблики</a:t>
            </a:r>
            <a:endParaRPr lang="ru-RU" sz="2400" baseline="0" dirty="0" smtClean="0">
              <a:latin typeface="Liberation Serif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 smtClean="0">
                <a:latin typeface="Liberation Serif" pitchFamily="18" charset="0"/>
              </a:rPr>
              <a:t>Общественные обсуждения и публичные слушания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 smtClean="0">
                <a:latin typeface="Liberation Serif" pitchFamily="18" charset="0"/>
              </a:rPr>
              <a:t>Прямые линии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 smtClean="0">
                <a:latin typeface="Liberation Serif" pitchFamily="18" charset="0"/>
              </a:rPr>
              <a:t>Голосование по объектам благоустройства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400" dirty="0" smtClean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392" y="1639330"/>
            <a:ext cx="9273608" cy="445644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b="1" dirty="0" smtClean="0">
              <a:latin typeface="Liberation Serif" pitchFamily="18" charset="0"/>
              <a:cs typeface="Arial" panose="020B0604020202020204" pitchFamily="34" charset="0"/>
            </a:endParaRPr>
          </a:p>
          <a:p>
            <a:endParaRPr lang="ru-RU" sz="2400" dirty="0" smtClean="0">
              <a:latin typeface="Liberation Serif" pitchFamily="18" charset="0"/>
            </a:endParaRPr>
          </a:p>
          <a:p>
            <a:pPr>
              <a:buNone/>
            </a:pPr>
            <a:endParaRPr lang="ru-RU" sz="1800" dirty="0" smtClean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ПЛАТФОРМА ОБРАТНОЙ СВЯЗИ.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ЦЕЛИ</a:t>
            </a: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86003" y="6060632"/>
            <a:ext cx="9435551" cy="7973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Общее аппаратное совещание главы Каменск-Уральского городского округа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444843" y="2067697"/>
          <a:ext cx="9234615" cy="4015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ПЛАТФОРМА ОБРАТНОЙ СВЯЗИ.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ТЕКУЩИЕ ОПРОСЫ</a:t>
            </a: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86003" y="6060632"/>
            <a:ext cx="9435551" cy="7973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Общее аппаратное совещание главы Каменск-Уральского городского округа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3636061"/>
          </a:xfrm>
          <a:noFill/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Любимый </a:t>
            </a:r>
            <a:r>
              <a:rPr lang="ru-RU" sz="2400" dirty="0" err="1" smtClean="0">
                <a:latin typeface="Liberation Serif" pitchFamily="18" charset="0"/>
              </a:rPr>
              <a:t>арт-объект</a:t>
            </a:r>
            <a:r>
              <a:rPr lang="ru-RU" sz="2400" dirty="0" smtClean="0">
                <a:latin typeface="Liberation Serif" pitchFamily="18" charset="0"/>
              </a:rPr>
              <a:t> в городе Каменске-Уральском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Участки городских дорог для ремонта в 2025 году 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О строительстве крематория в Каменске-Уральском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Об удовлетворенности работой городского общественного транспорта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О предложениях горожан по использованию провиантских складов в Старом Каменске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Liberation Serif" pitchFamily="18" charset="0"/>
              </a:rPr>
              <a:t>О мерах по сохранению молодежи на территории города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Ваш любимый </a:t>
            </a:r>
            <a:r>
              <a:rPr lang="ru-RU" sz="2400" b="1" dirty="0" err="1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арт-объект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в Каменске-Уральском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697513" y="2356022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185851" y="1901568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676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2477" y="301510"/>
            <a:ext cx="7894170" cy="200508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Ваш любимый </a:t>
            </a:r>
            <a:r>
              <a:rPr lang="ru-RU" sz="2400" b="1" dirty="0" err="1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арт-объект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в Каменске-Уральском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1" descr="http://qrcoder.ru/code/?https%3A%2F%2Fpos.gosuslugi.ru%2Flkp%2Fpolls%2F445870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33816" y="2100647"/>
            <a:ext cx="3369276" cy="336927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17125" y="5538392"/>
            <a:ext cx="4777946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://</a:t>
            </a: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pos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.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gosuslugi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.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ru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lkp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</a:t>
            </a: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polls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/445870/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Участки городских дорог для ремонта в 2025 году  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53298" y="1511603"/>
            <a:ext cx="636784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573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Показаны варианты, набравшие более 50 голосов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35459" y="2272283"/>
          <a:ext cx="8971005" cy="3364992"/>
        </p:xfrm>
        <a:graphic>
          <a:graphicData uri="http://schemas.openxmlformats.org/drawingml/2006/table">
            <a:tbl>
              <a:tblPr/>
              <a:tblGrid>
                <a:gridCol w="7958611"/>
                <a:gridCol w="1012394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Дорога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на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Волковское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 кладбище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113</a:t>
                      </a:r>
                      <a:endParaRPr lang="ru-RU" sz="160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Проезд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от ул. Лермонтова до школы №21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80</a:t>
                      </a:r>
                      <a:endParaRPr lang="ru-RU" sz="160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Сибирская (от ул. Парковой до ул. Ломоносова)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67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Ленина - от ул. Рябова до пр. Победы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66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дорога к Тимирязевскому парку - со стороны пр. Победы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63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Алюминиевая (от Драмтеатра до ул. Железнодорожная)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59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Каменская, 95 к детскому саду №1 (ул. Каменская, 95а)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59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Октябрьская, ул.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Исетская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 (по периметру школы №5)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59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Алюминиевая (от ул. Суворова до ул. Челябинская)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58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орога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на "Олимпийку" в сторону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промзоны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51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ул. Алюминиевая (</a:t>
                      </a:r>
                      <a:r>
                        <a:rPr lang="ru-RU" sz="1600" dirty="0" err="1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отул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.  Гагарина до пл. Горького)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51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Собственный ответ пользователя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 pitchFamily="18" charset="0"/>
                          <a:ea typeface="Times New Roman"/>
                          <a:cs typeface="Calibri"/>
                        </a:rPr>
                        <a:t>69</a:t>
                      </a:r>
                      <a:endParaRPr lang="ru-RU" sz="1600" dirty="0">
                        <a:latin typeface="Liberation Serif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3051" y="317986"/>
            <a:ext cx="7894170" cy="159319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Участки городских дорог для ремонта в 2025 году  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69" name="Рисунок 4" descr="http://qrcoder.ru/code/?https%3A%2F%2Fpos.gosuslugi.ru%2Flkp%2Fpolls%2F461426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5405" y="2042982"/>
            <a:ext cx="3418703" cy="341870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140595" y="5656834"/>
            <a:ext cx="40624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https://pos.gosuslugi.ru/lkp/polls/461426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14891" y="646652"/>
            <a:ext cx="7894170" cy="159319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Считаете ли Вы необходимым строительство крематория на территории города Каменска-Уральского?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152899" y="2148704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1241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64318" y="366566"/>
            <a:ext cx="7894170" cy="159319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Считаете ли Вы необходимым строительство крематория на территории города Каменска-Уральского?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7" name="Рисунок 2" descr="http://qrcoder.ru/code/?https%3A%2F%2Fpos.gosuslugi.ru%2Flkp%2Fpolls%2F449287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2340" y="2290118"/>
            <a:ext cx="3171568" cy="317156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88566" y="5480726"/>
            <a:ext cx="4031873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://</a:t>
            </a: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pos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.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gosuslugi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.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ru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</a:t>
            </a:r>
            <a:r>
              <a:rPr lang="en-US" u="sng" dirty="0" err="1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lkp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</a:t>
            </a:r>
            <a:r>
              <a:rPr lang="en-US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polls</a:t>
            </a: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/449287/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372998"/>
          <a:ext cx="8880390" cy="558165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Пользуетесь ли Вы маршрутами городского общественного транспорта на территории Каменск-Уральского городского округа?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372998"/>
          <a:ext cx="8880390" cy="381000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Укажите номера маршрутов, которыми Вы пользуетесь: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372998"/>
          <a:ext cx="8880390" cy="437437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4374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Сколько пересадок в день Вы совершаете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372998"/>
          <a:ext cx="8880390" cy="437437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4374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Укажите время ожидания автобуса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372998"/>
          <a:ext cx="8880390" cy="558165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40214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                              Оцените работу организаций – перевозчиков</a:t>
                      </a:r>
                    </a:p>
                    <a:p>
                      <a:pPr algn="l" fontAlgn="b"/>
                      <a:endParaRPr lang="ru-RU" sz="1800" b="1" i="0" u="none" strike="noStrike" kern="1200" baseline="0" dirty="0" smtClean="0">
                        <a:solidFill>
                          <a:prstClr val="black"/>
                        </a:solidFill>
                        <a:latin typeface="Liberation Serif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634315" y="3286189"/>
          <a:ext cx="8839199" cy="2149919"/>
        </p:xfrm>
        <a:graphic>
          <a:graphicData uri="http://schemas.openxmlformats.org/drawingml/2006/table">
            <a:tbl>
              <a:tblPr/>
              <a:tblGrid>
                <a:gridCol w="3343194"/>
                <a:gridCol w="1941753"/>
                <a:gridCol w="2498952"/>
                <a:gridCol w="1055300"/>
              </a:tblGrid>
              <a:tr h="3340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Вопрос</a:t>
                      </a:r>
                    </a:p>
                  </a:txBody>
                  <a:tcPr marL="120621" marR="6701" marT="6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Плохо</a:t>
                      </a:r>
                    </a:p>
                  </a:txBody>
                  <a:tcPr marL="120621" marR="6701" marT="6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Удовлетворительно</a:t>
                      </a:r>
                    </a:p>
                  </a:txBody>
                  <a:tcPr marL="120621" marR="6701" marT="6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Хорошо</a:t>
                      </a:r>
                    </a:p>
                  </a:txBody>
                  <a:tcPr marL="120621" marR="6701" marT="6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3742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Цена билета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89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255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103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1811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Уровень комфорта в салоне</a:t>
                      </a:r>
                    </a:p>
                  </a:txBody>
                  <a:tcPr marL="120621" marR="6701" marT="670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169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234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83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Расписание </a:t>
                      </a:r>
                      <a:r>
                        <a:rPr lang="ru-RU" sz="1800" b="0" i="0" u="none" strike="noStrike" dirty="0" smtClean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движения</a:t>
                      </a:r>
                      <a:endParaRPr lang="ru-RU" sz="1800" b="0" i="0" u="none" strike="noStrike" dirty="0">
                        <a:solidFill>
                          <a:srgbClr val="0B1F33"/>
                        </a:solidFill>
                        <a:latin typeface="Liberation Serif" pitchFamily="18" charset="0"/>
                      </a:endParaRP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502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88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18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7209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Чистота салона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118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252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78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Культура обслуживания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166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230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63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Безопасность проезда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149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243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B1F33"/>
                          </a:solidFill>
                          <a:latin typeface="Liberation Serif" pitchFamily="18" charset="0"/>
                        </a:rPr>
                        <a:t>69</a:t>
                      </a:r>
                    </a:p>
                  </a:txBody>
                  <a:tcPr marL="120621" marR="6701" marT="6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512541"/>
          <a:ext cx="8880390" cy="378940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3789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Нужны ли, по Вашему мнению, проездные билеты в общественном транспорте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738702" y="3023288"/>
          <a:ext cx="8973709" cy="432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1007" y="1637963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551" y="2512541"/>
          <a:ext cx="8880390" cy="558165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3789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Считаете ли Вы необходимым разделение маршрутов с большой протяженностью </a:t>
                      </a:r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более короткие?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28338" y="60631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166695" y="3674075"/>
          <a:ext cx="9739305" cy="4436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815148" y="2074569"/>
            <a:ext cx="388221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702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01361" y="2973860"/>
          <a:ext cx="8880390" cy="378940"/>
        </p:xfrm>
        <a:graphic>
          <a:graphicData uri="http://schemas.openxmlformats.org/drawingml/2006/table">
            <a:tbl>
              <a:tblPr/>
              <a:tblGrid>
                <a:gridCol w="8880390"/>
              </a:tblGrid>
              <a:tr h="3789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kern="1200" baseline="0" dirty="0" smtClean="0">
                          <a:solidFill>
                            <a:prstClr val="black"/>
                          </a:solidFill>
                          <a:latin typeface="Liberation Serif" pitchFamily="18" charset="0"/>
                          <a:ea typeface="+mn-ea"/>
                          <a:cs typeface="+mn-cs"/>
                        </a:rPr>
                        <a:t>Как, по Вашему мнению, можно улучшить качество транспортного обслуживания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36576" y="41684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Об удовлетворенности работой городского общественного транспорта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1" name="Рисунок 3" descr="http://qrcoder.ru/code/?https%3A%2F%2Fpos.gosuslugi.ru%2Flkp%2Fpolls%2F457506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8023" y="1977080"/>
            <a:ext cx="3163331" cy="316333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047376" y="5332445"/>
            <a:ext cx="4031873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https://pos.gosuslugi.ru/lkp/polls/457506/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86003" y="812258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Что Вы предлагаете разместить в помещениях объекта культурного наследия регионального значения - здании провиантских складов Каменского чугунолитейного завода после ремонта и реставрации?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91265" y="2123997"/>
            <a:ext cx="590652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532 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Показаны варианты, набравшие более 10 голосов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647569" y="3006809"/>
          <a:ext cx="6895069" cy="3574923"/>
        </p:xfrm>
        <a:graphic>
          <a:graphicData uri="http://schemas.openxmlformats.org/drawingml/2006/table">
            <a:tbl>
              <a:tblPr/>
              <a:tblGrid>
                <a:gridCol w="6310503"/>
                <a:gridCol w="584566"/>
              </a:tblGrid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Музей истории Урала/города Каменска-Уральского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341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Центр народных художественных промыслов и ремесел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280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Выставочный центр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181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Городской театр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91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Ресторан/кафе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65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Кинотеатр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45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Спортивный центр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Библиотеку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Торгово-развлекательный центр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Бизнес-центр (офисы коммерческих компаний)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75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Собственный ответ пользователя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11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8954" y="383891"/>
            <a:ext cx="7894170" cy="1840326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Что Вы предлагаете разместить в помещениях объекта культурного наследия регионального значения - здании провиантских складов Каменского чугунолитейного завода после ремонта и реставрации?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5" name="Рисунок 6" descr="http://qrcoder.ru/code/?https%3A%2F%2Fpos.gosuslugi.ru%2Flkp%2Fpolls%2F462620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80951" y="2438399"/>
            <a:ext cx="3245708" cy="324570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759032" y="5595273"/>
            <a:ext cx="3872427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sz="1600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https://pos.gosuslugi.ru/lkp/polls/462620/</a:t>
            </a:r>
            <a:endParaRPr lang="ru-RU" sz="11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86003" y="490982"/>
            <a:ext cx="7894170" cy="117306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ОПРОСЫ. ПРОМЕЖУТОЧНЫЕ ИТОГИ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Чего не хватает в Каменске-Уральском для того, чтобы молодежь осталась жить и работать в городе</a:t>
            </a: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50077" y="1399067"/>
            <a:ext cx="590652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  <a:latin typeface="Liberation Serif" pitchFamily="18" charset="0"/>
              </a:rPr>
              <a:t>Участников опроса, всего 582 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Liberation Serif" pitchFamily="18" charset="0"/>
                <a:ea typeface="+mn-ea"/>
                <a:cs typeface="+mn-cs"/>
              </a:defRPr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</a:rPr>
              <a:t>Показаны варианты, набравшие более 10 голосов</a:t>
            </a:r>
            <a:endParaRPr lang="ru-RU" b="1" dirty="0">
              <a:solidFill>
                <a:prstClr val="black"/>
              </a:solidFill>
              <a:latin typeface="Liberation Serif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60173" y="2257164"/>
          <a:ext cx="8962768" cy="4093921"/>
        </p:xfrm>
        <a:graphic>
          <a:graphicData uri="http://schemas.openxmlformats.org/drawingml/2006/table">
            <a:tbl>
              <a:tblPr/>
              <a:tblGrid>
                <a:gridCol w="7962175"/>
                <a:gridCol w="1000593"/>
              </a:tblGrid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Рабочих мест с достойной заработной платой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358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Учреждений высшего профессионального образования 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312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Доступного жилья для покупки/аренды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222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Расширенных льготных программ поддержки молодых семей для приобретения </a:t>
                      </a:r>
                      <a:r>
                        <a:rPr lang="ru-RU" sz="1600" kern="1200" dirty="0" smtClean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жилья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162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Программ поддержки инициативной творческой  молодежи (субсидии, гранты, путевки)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95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Современных торгово-развлекательных </a:t>
                      </a:r>
                      <a:r>
                        <a:rPr lang="ru-RU" sz="1600" kern="1200" dirty="0" smtClean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центров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82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Мест для творческого самовыражения представителей молодежных субкультур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75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Современных велодорожек, детских площадок во дворах, </a:t>
                      </a:r>
                      <a:r>
                        <a:rPr lang="ru-RU" sz="1600" kern="1200" dirty="0" err="1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арт-пространств</a:t>
                      </a: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, парков и т.д.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65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Улучшения экологической ситуации, повышения качества уборки улиц от снега, </a:t>
                      </a:r>
                      <a:r>
                        <a:rPr lang="ru-RU" sz="1600" kern="1200" dirty="0" smtClean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мусора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65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Освещения улиц и объектов в темное время суток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55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Городских молодежных мероприятий, событий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47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Спортивных объектов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26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917">
                <a:tc>
                  <a:txBody>
                    <a:bodyPr/>
                    <a:lstStyle/>
                    <a:p>
                      <a:pPr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Собственный ответ пользователя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rgbClr val="0B1F33"/>
                          </a:solidFill>
                          <a:latin typeface="Liberation Serif"/>
                          <a:ea typeface="Times New Roman"/>
                          <a:cs typeface="Arial"/>
                        </a:rPr>
                        <a:t>10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86003" y="490982"/>
            <a:ext cx="7894170" cy="182385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Чего не хватает в Каменске-Уральском для того, чтобы молодежь осталась жить и работать в городе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 QR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-КОД И ССЫЛКА НА ПРОХОЖДЕНИЕ ОПРОСА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dirty="0" smtClean="0">
                <a:latin typeface="Liberation Serif" pitchFamily="18" charset="0"/>
              </a:rPr>
              <a:t/>
            </a:r>
            <a:br>
              <a:rPr lang="ru-RU" sz="2400" dirty="0" smtClean="0">
                <a:latin typeface="Liberation Serif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89" name="Рисунок 5" descr="http://qrcoder.ru/code/?https%3A%2F%2Fpos.gosuslugi.ru%2Flkp%2Fpolls%2F462580%2F&amp;4&amp;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1622" y="1795848"/>
            <a:ext cx="3995610" cy="399561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278036" y="5802003"/>
            <a:ext cx="4031873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u="sng" dirty="0" smtClean="0">
                <a:solidFill>
                  <a:srgbClr val="0000FF"/>
                </a:solidFill>
                <a:latin typeface="Liberation Serif"/>
                <a:ea typeface="Calibri"/>
                <a:cs typeface="Times New Roman"/>
                <a:hlinkClick r:id="rId4"/>
              </a:rPr>
              <a:t>https://pos.gosuslugi.ru/lkp/polls/462580/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766" y="0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5984" y="1246813"/>
          <a:ext cx="7492999" cy="913901"/>
        </p:xfrm>
        <a:graphic>
          <a:graphicData uri="http://schemas.openxmlformats.org/drawingml/2006/table">
            <a:tbl>
              <a:tblPr/>
              <a:tblGrid>
                <a:gridCol w="2748004"/>
                <a:gridCol w="4744995"/>
              </a:tblGrid>
              <a:tr h="499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Жителей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в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возрасте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 от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14 лет, чел.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0" marR="51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Рекомендуемое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число участников голосований</a:t>
                      </a:r>
                      <a:b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</a:br>
                      <a:r>
                        <a:rPr lang="ru-RU" sz="1600" i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(KPI для конкретного МО)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0" marR="51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135761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0" marR="51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25659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0" marR="518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532757" y="117992"/>
            <a:ext cx="8543925" cy="132556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ПЛАТФОРМА ОБРАТНОЙ СВЯЗИ.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Arial" panose="020B0604020202020204" pitchFamily="34" charset="0"/>
              </a:rPr>
              <a:t>ИТОГИ на 22.10.2024</a:t>
            </a: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626076" y="2479754"/>
          <a:ext cx="9028671" cy="4126992"/>
        </p:xfrm>
        <a:graphic>
          <a:graphicData uri="http://schemas.openxmlformats.org/drawingml/2006/table">
            <a:tbl>
              <a:tblPr/>
              <a:tblGrid>
                <a:gridCol w="6820930"/>
                <a:gridCol w="2207741"/>
              </a:tblGrid>
              <a:tr h="5515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Темы голосований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ПОС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Фактически приняло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участие,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чел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Любимый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арт-объект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 в городе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Каменске-Уральском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881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20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О необходимости строительства крематория на территории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г.Каменска-Уральского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1375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Участки городских дорог для ремонта в 2025 году </a:t>
                      </a:r>
                      <a:endParaRPr lang="ru-RU" sz="1800" kern="1200" dirty="0">
                        <a:solidFill>
                          <a:srgbClr val="000000"/>
                        </a:solidFill>
                        <a:latin typeface="Liberation Serif"/>
                        <a:ea typeface="Times New Roman"/>
                        <a:cs typeface="Calibri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716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Об удовлетворенности работой городского общественного транспорта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823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О предложениях горожан по использованию провиантских складов в Старом Каменске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636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О  мерах по сохранению молодежи на территории города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B1F33"/>
                          </a:solidFill>
                          <a:latin typeface="Liberation Serif"/>
                          <a:ea typeface="Calibri"/>
                          <a:cs typeface="Arial"/>
                        </a:rPr>
                        <a:t>751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9345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ИТОГО </a:t>
                      </a: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Liberation Serif"/>
                          <a:ea typeface="Times New Roman"/>
                          <a:cs typeface="Calibri"/>
                        </a:rPr>
                        <a:t>5182</a:t>
                      </a:r>
                      <a:endParaRPr lang="ru-RU" sz="1800" kern="1200" dirty="0">
                        <a:solidFill>
                          <a:srgbClr val="000000"/>
                        </a:solidFill>
                        <a:latin typeface="Liberation Serif"/>
                        <a:ea typeface="Times New Roman"/>
                        <a:cs typeface="Calibri"/>
                      </a:endParaRPr>
                    </a:p>
                  </a:txBody>
                  <a:tcPr marL="51271" marR="51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687614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003" y="5823804"/>
            <a:ext cx="9435551" cy="797368"/>
          </a:xfrm>
        </p:spPr>
        <p:txBody>
          <a:bodyPr>
            <a:noAutofit/>
          </a:bodyPr>
          <a:lstStyle/>
          <a:p>
            <a:pPr algn="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  <a:ea typeface="+mn-ea"/>
                <a:cs typeface="+mn-cs"/>
              </a:rPr>
              <a:t>Общее аппаратное совещание главы Каменск-Уральского городского округа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Liberation Serif" pitchFamily="18" charset="0"/>
                <a:ea typeface="+mn-ea"/>
                <a:cs typeface="+mn-cs"/>
              </a:rPr>
            </a:br>
            <a:endParaRPr lang="ru-RU" sz="1800" dirty="0" smtClean="0">
              <a:solidFill>
                <a:schemeClr val="bg2">
                  <a:lumMod val="50000"/>
                </a:schemeClr>
              </a:solidFill>
              <a:latin typeface="Liberation Serif" pitchFamily="18" charset="0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1075" y="1545896"/>
            <a:ext cx="7470476" cy="195703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6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 </a:t>
            </a:r>
            <a:endParaRPr lang="ru-RU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2074601" y="3377389"/>
            <a:ext cx="53975" cy="133985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>
            <a:extLst/>
          </p:cNvPr>
          <p:cNvSpPr/>
          <p:nvPr/>
        </p:nvSpPr>
        <p:spPr>
          <a:xfrm>
            <a:off x="2074602" y="2199464"/>
            <a:ext cx="53975" cy="117792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>
            <a:extLst/>
          </p:cNvPr>
          <p:cNvSpPr/>
          <p:nvPr/>
        </p:nvSpPr>
        <p:spPr>
          <a:xfrm flipH="1">
            <a:off x="2074601" y="1014582"/>
            <a:ext cx="53975" cy="11779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9" name="Рисунок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06" y="1684309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931883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1100</TotalTime>
  <Words>809</Words>
  <Application>Microsoft Office PowerPoint</Application>
  <PresentationFormat>Лист A4 (210x297 мм)</PresentationFormat>
  <Paragraphs>205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Общее аппаратное совещание главы Каменск-Уральского городского округа </vt:lpstr>
      <vt:lpstr>ГОСУСЛУГИ. РЕШАЕМ ВМЕСТЕ</vt:lpstr>
      <vt:lpstr>ПОС - единое окно цифровой обратной связи. ОСНОВНЫЕ НАПРАВЛЕНИЯ </vt:lpstr>
      <vt:lpstr>ПЛАТФОРМА ОБРАТНОЙ СВЯЗИ. ЦЕЛИ</vt:lpstr>
      <vt:lpstr>ПЛАТФОРМА ОБРАТНОЙ СВЯЗИ. ТЕКУЩИЕ ОПРОСЫ</vt:lpstr>
      <vt:lpstr>ОПРОСЫ. ПРОМЕЖУТОЧНЫЕ ИТОГИ  Ваш любимый арт-объект в Каменске-Уральском </vt:lpstr>
      <vt:lpstr>Ваш любимый арт-объект в Каменске-Уральском  QR-КОД И ССЫЛКА НА ПРОХОЖДЕНИЕ ОПРОСА   </vt:lpstr>
      <vt:lpstr>ОПРОСЫ. ПРОМЕЖУТОЧНЫЕ ИТОГИ  Участки городских дорог для ремонта в 2025 году    </vt:lpstr>
      <vt:lpstr>Участки городских дорог для ремонта в 2025 году    QR-КОД И ССЫЛКА НА ПРОХОЖДЕНИЕ ОПРОСА  </vt:lpstr>
      <vt:lpstr> ОПРОСЫ. ПРОМЕЖУТОЧНЫЕ ИТОГИ  Считаете ли Вы необходимым строительство крематория на территории города Каменска-Уральского?  </vt:lpstr>
      <vt:lpstr>  Считаете ли Вы необходимым строительство крематория на территории города Каменска-Уральского?   QR-КОД И ССЫЛКА НА ПРОХОЖДЕНИЕ ОПРОСА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ОПРОСЫ. ПРОМЕЖУТОЧНЫЕ ИТОГИ  Об удовлетворенности работой городского общественного транспорта   </vt:lpstr>
      <vt:lpstr>   Об удовлетворенности работой городского общественного транспорта  QR-КОД И ССЫЛКА НА ПРОХОЖДЕНИЕ ОПРОСА    </vt:lpstr>
      <vt:lpstr>  ОПРОСЫ. ПРОМЕЖУТОЧНЫЕ ИТОГИ   Что Вы предлагаете разместить в помещениях объекта культурного наследия регионального значения - здании провиантских складов Каменского чугунолитейного завода после ремонта и реставрации?    </vt:lpstr>
      <vt:lpstr>     Что Вы предлагаете разместить в помещениях объекта культурного наследия регионального значения - здании провиантских складов Каменского чугунолитейного завода после ремонта и реставрации?   QR-КОД И ССЫЛКА НА ПРОХОЖДЕНИЕ ОПРОСА      </vt:lpstr>
      <vt:lpstr>  ОПРОСЫ. ПРОМЕЖУТОЧНЫЕ ИТОГИ Чего не хватает в Каменске-Уральском для того, чтобы молодежь осталась жить и работать в городе    </vt:lpstr>
      <vt:lpstr>   Чего не хватает в Каменске-Уральском для того, чтобы молодежь осталась жить и работать в городе   QR-КОД И ССЫЛКА НА ПРОХОЖДЕНИЕ ОПРОСА      </vt:lpstr>
      <vt:lpstr>ПЛАТФОРМА ОБРАТНОЙ СВЯЗИ. ИТОГИ на 22.10.2024</vt:lpstr>
      <vt:lpstr>Общее аппаратное совещание главы Каменск-Уральского городского округа 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Группа: избирательные комиссии</dc:title>
  <dc:creator>Стародубцев Дмитрий Иванович</dc:creator>
  <cp:lastModifiedBy>stv</cp:lastModifiedBy>
  <cp:revision>125</cp:revision>
  <cp:lastPrinted>2021-11-24T10:44:21Z</cp:lastPrinted>
  <dcterms:created xsi:type="dcterms:W3CDTF">2021-11-18T10:20:31Z</dcterms:created>
  <dcterms:modified xsi:type="dcterms:W3CDTF">2024-10-22T03:51:54Z</dcterms:modified>
</cp:coreProperties>
</file>