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charts/chart19.xml" ContentType="application/vnd.openxmlformats-officedocument.drawingml.chart+xml"/>
  <Override PartName="/ppt/drawings/drawing2.xml" ContentType="application/vnd.openxmlformats-officedocument.drawingml.chartshape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harts/chart17.xml" ContentType="application/vnd.openxmlformats-officedocument.drawingml.char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harts/chart13.xml" ContentType="application/vnd.openxmlformats-officedocument.drawingml.chart+xml"/>
  <Override PartName="/ppt/charts/chart15.xml" ContentType="application/vnd.openxmlformats-officedocument.drawingml.char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22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Override PartName="/ppt/charts/chart20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charts/chart18.xml" ContentType="application/vnd.openxmlformats-officedocument.drawingml.char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charts/chart16.xml" ContentType="application/vnd.openxmlformats-officedocument.drawingml.char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14.xml" ContentType="application/vnd.openxmlformats-officedocument.drawingml.char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Override PartName="/ppt/charts/chart12.xml" ContentType="application/vnd.openxmlformats-officedocument.drawingml.chart+xml"/>
  <Override PartName="/ppt/charts/chart21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7" r:id="rId2"/>
    <p:sldId id="258" r:id="rId3"/>
    <p:sldId id="259" r:id="rId4"/>
    <p:sldId id="260" r:id="rId5"/>
    <p:sldId id="261" r:id="rId6"/>
    <p:sldId id="285" r:id="rId7"/>
    <p:sldId id="262" r:id="rId8"/>
    <p:sldId id="263" r:id="rId9"/>
    <p:sldId id="286" r:id="rId10"/>
    <p:sldId id="265" r:id="rId11"/>
    <p:sldId id="267" r:id="rId12"/>
    <p:sldId id="266" r:id="rId13"/>
    <p:sldId id="291" r:id="rId14"/>
    <p:sldId id="269" r:id="rId15"/>
    <p:sldId id="292" r:id="rId16"/>
    <p:sldId id="270" r:id="rId17"/>
    <p:sldId id="271" r:id="rId18"/>
    <p:sldId id="272" r:id="rId19"/>
    <p:sldId id="293" r:id="rId20"/>
    <p:sldId id="294" r:id="rId21"/>
    <p:sldId id="274" r:id="rId22"/>
    <p:sldId id="278" r:id="rId23"/>
    <p:sldId id="279" r:id="rId24"/>
    <p:sldId id="280" r:id="rId25"/>
    <p:sldId id="282" r:id="rId26"/>
    <p:sldId id="288" r:id="rId27"/>
    <p:sldId id="290" r:id="rId28"/>
    <p:sldId id="281" r:id="rId29"/>
  </p:sldIdLst>
  <p:sldSz cx="13825538" cy="9217025"/>
  <p:notesSz cx="6858000" cy="9144000"/>
  <p:defaultTextStyle>
    <a:defPPr>
      <a:defRPr lang="ru-RU"/>
    </a:defPPr>
    <a:lvl1pPr algn="l" defTabSz="1316038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657225" indent="-200025" algn="l" defTabSz="1316038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1316038" indent="-401638" algn="l" defTabSz="1316038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974850" indent="-603250" algn="l" defTabSz="1316038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2632075" indent="-803275" algn="l" defTabSz="1316038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212" y="-84"/>
      </p:cViewPr>
      <p:guideLst>
        <p:guide orient="horz" pos="2903"/>
        <p:guide pos="435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4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7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8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9.xlsx"/></Relationships>
</file>

<file path=ppt/charts/_rels/chart2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20.xlsx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1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plotArea>
      <c:layout>
        <c:manualLayout>
          <c:layoutTarget val="inner"/>
          <c:xMode val="edge"/>
          <c:yMode val="edge"/>
          <c:x val="8.7208238512516315E-2"/>
          <c:y val="1.8905458882354901E-2"/>
          <c:w val="0.90326801862154205"/>
          <c:h val="0.84168447747156494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2023</c:v>
                </c:pt>
              </c:strCache>
            </c:strRef>
          </c:tx>
          <c:dLbls>
            <c:delete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516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</c:v>
                </c:pt>
              </c:strCache>
            </c:strRef>
          </c:tx>
          <c:dLbls>
            <c:dLbl>
              <c:idx val="0"/>
              <c:layout>
                <c:manualLayout>
                  <c:x val="6.3336781199465411E-2"/>
                  <c:y val="-7.204057015524587E-2"/>
                </c:manualLayout>
              </c:layout>
              <c:tx>
                <c:rich>
                  <a:bodyPr/>
                  <a:lstStyle/>
                  <a:p>
                    <a:r>
                      <a:rPr lang="ru-RU" sz="1800" dirty="0" smtClean="0"/>
                      <a:t>640</a:t>
                    </a:r>
                    <a:endParaRPr lang="en-US" sz="1800" dirty="0"/>
                  </a:p>
                </c:rich>
              </c:tx>
              <c:showVal val="1"/>
            </c:dLbl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640</c:v>
                </c:pt>
              </c:numCache>
            </c:numRef>
          </c:val>
        </c:ser>
        <c:dLbls>
          <c:showVal val="1"/>
        </c:dLbls>
        <c:gapWidth val="75"/>
        <c:shape val="box"/>
        <c:axId val="148364288"/>
        <c:axId val="124830464"/>
        <c:axId val="0"/>
      </c:bar3DChart>
      <c:catAx>
        <c:axId val="148364288"/>
        <c:scaling>
          <c:orientation val="minMax"/>
        </c:scaling>
        <c:axPos val="b"/>
        <c:numFmt formatCode="General" sourceLinked="1"/>
        <c:majorTickMark val="none"/>
        <c:tickLblPos val="nextTo"/>
        <c:crossAx val="124830464"/>
        <c:crosses val="autoZero"/>
        <c:auto val="1"/>
        <c:lblAlgn val="ctr"/>
        <c:lblOffset val="100"/>
      </c:catAx>
      <c:valAx>
        <c:axId val="124830464"/>
        <c:scaling>
          <c:orientation val="minMax"/>
        </c:scaling>
        <c:axPos val="l"/>
        <c:numFmt formatCode="General" sourceLinked="1"/>
        <c:majorTickMark val="none"/>
        <c:tickLblPos val="nextTo"/>
        <c:crossAx val="148364288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15800226870053174"/>
          <c:y val="0.81093058339939661"/>
          <c:w val="0.29355892012545787"/>
          <c:h val="7.0237528646218933E-2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4"/>
  <c:chart>
    <c:autoTitleDeleted val="1"/>
    <c:view3D>
      <c:rotX val="75"/>
      <c:perspective val="30"/>
    </c:view3D>
    <c:plotArea>
      <c:layout>
        <c:manualLayout>
          <c:layoutTarget val="inner"/>
          <c:xMode val="edge"/>
          <c:yMode val="edge"/>
          <c:x val="0"/>
          <c:y val="2.6356065528916903E-3"/>
          <c:w val="1"/>
          <c:h val="0.9962115909790815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explosion val="26"/>
          </c:dPt>
          <c:dPt>
            <c:idx val="1"/>
            <c:explosion val="6"/>
          </c:dPt>
          <c:dLbls>
            <c:dLbl>
              <c:idx val="0"/>
              <c:layout>
                <c:manualLayout>
                  <c:x val="0.18132475845383453"/>
                  <c:y val="-6.9427819008858027E-2"/>
                </c:manualLayout>
              </c:layout>
              <c:tx>
                <c:rich>
                  <a:bodyPr/>
                  <a:lstStyle/>
                  <a:p>
                    <a:r>
                      <a:rPr lang="ru-RU" sz="2400" b="1" dirty="0" smtClean="0"/>
                      <a:t>письменные </a:t>
                    </a:r>
                    <a:r>
                      <a:rPr lang="ru-RU" sz="2400" b="1" dirty="0" smtClean="0"/>
                      <a:t>584</a:t>
                    </a:r>
                    <a:endParaRPr lang="ru-RU" sz="2400" b="1" dirty="0"/>
                  </a:p>
                </c:rich>
              </c:tx>
              <c:dLblPos val="outEnd"/>
              <c:showVal val="1"/>
              <c:showCatName val="1"/>
              <c:showPercent val="1"/>
              <c:separator>; </c:separator>
            </c:dLbl>
            <c:dLbl>
              <c:idx val="1"/>
              <c:layout>
                <c:manualLayout>
                  <c:x val="-0.17777653349757841"/>
                  <c:y val="1.3467919204362086E-2"/>
                </c:manualLayout>
              </c:layout>
              <c:tx>
                <c:rich>
                  <a:bodyPr/>
                  <a:lstStyle/>
                  <a:p>
                    <a:r>
                      <a:rPr lang="ru-RU" sz="2400" dirty="0" smtClean="0"/>
                      <a:t>устные </a:t>
                    </a:r>
                  </a:p>
                  <a:p>
                    <a:r>
                      <a:rPr lang="ru-RU" sz="2400" dirty="0" smtClean="0"/>
                      <a:t>56</a:t>
                    </a:r>
                    <a:endParaRPr lang="ru-RU" sz="2400" dirty="0"/>
                  </a:p>
                </c:rich>
              </c:tx>
              <c:dLblPos val="outEnd"/>
              <c:showVal val="1"/>
              <c:showCatName val="1"/>
              <c:showPercent val="1"/>
              <c:separator>; </c:separator>
            </c:dLbl>
            <c:txPr>
              <a:bodyPr/>
              <a:lstStyle/>
              <a:p>
                <a:pPr>
                  <a:defRPr sz="2400" b="1"/>
                </a:pPr>
                <a:endParaRPr lang="ru-RU"/>
              </a:p>
            </c:txPr>
            <c:dLblPos val="outEnd"/>
            <c:showVal val="1"/>
            <c:showCatName val="1"/>
            <c:showPercent val="1"/>
            <c:separator>; </c:separator>
            <c:showLeaderLines val="1"/>
          </c:dLbls>
          <c:cat>
            <c:strRef>
              <c:f>Лист1!$A$2:$A$3</c:f>
              <c:strCache>
                <c:ptCount val="2"/>
                <c:pt idx="0">
                  <c:v>письменные</c:v>
                </c:pt>
                <c:pt idx="1">
                  <c:v>устные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584</c:v>
                </c:pt>
                <c:pt idx="1">
                  <c:v>56</c:v>
                </c:pt>
              </c:numCache>
            </c:numRef>
          </c:val>
        </c:ser>
        <c:dLbls>
          <c:showVal val="1"/>
          <c:showCatName val="1"/>
        </c:dLbls>
      </c:pie3DChart>
    </c:plotArea>
    <c:plotVisOnly val="1"/>
  </c:chart>
  <c:spPr>
    <a:ln>
      <a:noFill/>
    </a:ln>
  </c:spPr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13622075993171207"/>
          <c:y val="2.3034412916230582E-2"/>
          <c:w val="0.8637792144056432"/>
          <c:h val="0.74172086421571526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2023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42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28</c:v>
                </c:pt>
              </c:numCache>
            </c:numRef>
          </c:val>
        </c:ser>
        <c:dLbls>
          <c:showVal val="1"/>
        </c:dLbls>
        <c:gapWidth val="75"/>
        <c:axId val="124927360"/>
        <c:axId val="124949632"/>
      </c:barChart>
      <c:catAx>
        <c:axId val="124927360"/>
        <c:scaling>
          <c:orientation val="minMax"/>
        </c:scaling>
        <c:axPos val="b"/>
        <c:numFmt formatCode="General" sourceLinked="1"/>
        <c:majorTickMark val="none"/>
        <c:tickLblPos val="nextTo"/>
        <c:crossAx val="124949632"/>
        <c:crosses val="autoZero"/>
        <c:auto val="1"/>
        <c:lblAlgn val="ctr"/>
        <c:lblOffset val="100"/>
      </c:catAx>
      <c:valAx>
        <c:axId val="124949632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2492736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4471893914940466"/>
          <c:y val="0.84764680377623991"/>
          <c:w val="0.34586976644278528"/>
          <c:h val="0.10819753268214467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11577951758607502"/>
          <c:y val="7.516197908997202E-2"/>
          <c:w val="0.8637792144056432"/>
          <c:h val="0.74172086421571526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2023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15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27</c:v>
                </c:pt>
              </c:numCache>
            </c:numRef>
          </c:val>
        </c:ser>
        <c:dLbls>
          <c:showVal val="1"/>
        </c:dLbls>
        <c:gapWidth val="75"/>
        <c:axId val="124975360"/>
        <c:axId val="124981248"/>
      </c:barChart>
      <c:catAx>
        <c:axId val="124975360"/>
        <c:scaling>
          <c:orientation val="minMax"/>
        </c:scaling>
        <c:axPos val="b"/>
        <c:numFmt formatCode="General" sourceLinked="1"/>
        <c:majorTickMark val="none"/>
        <c:tickLblPos val="nextTo"/>
        <c:crossAx val="124981248"/>
        <c:crosses val="autoZero"/>
        <c:auto val="1"/>
        <c:lblAlgn val="ctr"/>
        <c:lblOffset val="100"/>
      </c:catAx>
      <c:valAx>
        <c:axId val="124981248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2497536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3356915659942782"/>
          <c:y val="0.84764680377623991"/>
          <c:w val="0.40719357046764998"/>
          <c:h val="0.10819753268214467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11577951758607502"/>
          <c:y val="7.516197908997202E-2"/>
          <c:w val="0.86377921440564365"/>
          <c:h val="0.7417208642157157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2023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12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13</c:v>
                </c:pt>
              </c:numCache>
            </c:numRef>
          </c:val>
        </c:ser>
        <c:dLbls>
          <c:showVal val="1"/>
        </c:dLbls>
        <c:gapWidth val="75"/>
        <c:axId val="125015168"/>
        <c:axId val="125016704"/>
      </c:barChart>
      <c:catAx>
        <c:axId val="125015168"/>
        <c:scaling>
          <c:orientation val="minMax"/>
        </c:scaling>
        <c:axPos val="b"/>
        <c:numFmt formatCode="General" sourceLinked="1"/>
        <c:majorTickMark val="none"/>
        <c:tickLblPos val="nextTo"/>
        <c:crossAx val="125016704"/>
        <c:crosses val="autoZero"/>
        <c:auto val="1"/>
        <c:lblAlgn val="ctr"/>
        <c:lblOffset val="100"/>
      </c:catAx>
      <c:valAx>
        <c:axId val="125016704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25015168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3356915659942782"/>
          <c:y val="0.84764680377623991"/>
          <c:w val="0.40719357046764998"/>
          <c:h val="0.10819753268214467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11577951758607502"/>
          <c:y val="7.516197908997202E-2"/>
          <c:w val="0.86377921440564365"/>
          <c:h val="0.7417208642157157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2023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61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62</c:v>
                </c:pt>
              </c:numCache>
            </c:numRef>
          </c:val>
        </c:ser>
        <c:dLbls>
          <c:showVal val="1"/>
        </c:dLbls>
        <c:gapWidth val="75"/>
        <c:axId val="125096320"/>
        <c:axId val="125097856"/>
      </c:barChart>
      <c:catAx>
        <c:axId val="125096320"/>
        <c:scaling>
          <c:orientation val="minMax"/>
        </c:scaling>
        <c:axPos val="b"/>
        <c:numFmt formatCode="General" sourceLinked="1"/>
        <c:majorTickMark val="none"/>
        <c:tickLblPos val="nextTo"/>
        <c:crossAx val="125097856"/>
        <c:crosses val="autoZero"/>
        <c:auto val="1"/>
        <c:lblAlgn val="ctr"/>
        <c:lblOffset val="100"/>
      </c:catAx>
      <c:valAx>
        <c:axId val="125097856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2509632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5401042460771642"/>
          <c:y val="0.84764680377623991"/>
          <c:w val="0.34586976644278539"/>
          <c:h val="0.10819753268214467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11577951758607502"/>
          <c:y val="7.516197908997202E-2"/>
          <c:w val="0.86377921440564365"/>
          <c:h val="0.7417208642157157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2023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250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345</c:v>
                </c:pt>
              </c:numCache>
            </c:numRef>
          </c:val>
        </c:ser>
        <c:dLbls>
          <c:showVal val="1"/>
        </c:dLbls>
        <c:gapWidth val="75"/>
        <c:axId val="125135872"/>
        <c:axId val="125137664"/>
      </c:barChart>
      <c:catAx>
        <c:axId val="125135872"/>
        <c:scaling>
          <c:orientation val="minMax"/>
        </c:scaling>
        <c:axPos val="b"/>
        <c:numFmt formatCode="General" sourceLinked="1"/>
        <c:majorTickMark val="none"/>
        <c:tickLblPos val="nextTo"/>
        <c:crossAx val="125137664"/>
        <c:crosses val="autoZero"/>
        <c:auto val="1"/>
        <c:lblAlgn val="ctr"/>
        <c:lblOffset val="100"/>
      </c:catAx>
      <c:valAx>
        <c:axId val="125137664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2513587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5401042460771642"/>
          <c:y val="0.84764680377623991"/>
          <c:w val="0.34586976644278539"/>
          <c:h val="0.10819753268214467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электронная приемная</c:v>
                </c:pt>
              </c:strCache>
            </c:strRef>
          </c:tx>
          <c:dLbls>
            <c:showVal val="1"/>
          </c:dLbls>
          <c:cat>
            <c:numRef>
              <c:f>Лист1!$A$2</c:f>
              <c:numCache>
                <c:formatCode>General</c:formatCode>
                <c:ptCount val="1"/>
                <c:pt idx="0">
                  <c:v>2024</c:v>
                </c:pt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345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нарочно</c:v>
                </c:pt>
              </c:strCache>
            </c:strRef>
          </c:tx>
          <c:dLbls>
            <c:showVal val="1"/>
          </c:dLbls>
          <c:cat>
            <c:numRef>
              <c:f>Лист1!$A$2</c:f>
              <c:numCache>
                <c:formatCode>General</c:formatCode>
                <c:ptCount val="1"/>
                <c:pt idx="0">
                  <c:v>2024</c:v>
                </c:pt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79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СОГ</c:v>
                </c:pt>
              </c:strCache>
            </c:strRef>
          </c:tx>
          <c:dLbls>
            <c:showVal val="1"/>
          </c:dLbls>
          <c:cat>
            <c:numRef>
              <c:f>Лист1!$A$2</c:f>
              <c:numCache>
                <c:formatCode>General</c:formatCode>
                <c:ptCount val="1"/>
                <c:pt idx="0">
                  <c:v>2024</c:v>
                </c:pt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54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почта</c:v>
                </c:pt>
              </c:strCache>
            </c:strRef>
          </c:tx>
          <c:dLbls>
            <c:showVal val="1"/>
          </c:dLbls>
          <c:cat>
            <c:numRef>
              <c:f>Лист1!$A$2</c:f>
              <c:numCache>
                <c:formatCode>General</c:formatCode>
                <c:ptCount val="1"/>
                <c:pt idx="0">
                  <c:v>2024</c:v>
                </c:pt>
              </c:numCache>
            </c:numRef>
          </c:cat>
          <c:val>
            <c:numRef>
              <c:f>Лист1!$E$2</c:f>
              <c:numCache>
                <c:formatCode>General</c:formatCode>
                <c:ptCount val="1"/>
                <c:pt idx="0">
                  <c:v>68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ГИС ЖКХ</c:v>
                </c:pt>
              </c:strCache>
            </c:strRef>
          </c:tx>
          <c:dLbls>
            <c:showVal val="1"/>
          </c:dLbls>
          <c:cat>
            <c:numRef>
              <c:f>Лист1!$A$2</c:f>
              <c:numCache>
                <c:formatCode>General</c:formatCode>
                <c:ptCount val="1"/>
                <c:pt idx="0">
                  <c:v>2024</c:v>
                </c:pt>
              </c:numCache>
            </c:numRef>
          </c:cat>
          <c:val>
            <c:numRef>
              <c:f>Лист1!$F$2</c:f>
              <c:numCache>
                <c:formatCode>General</c:formatCode>
                <c:ptCount val="1"/>
                <c:pt idx="0">
                  <c:v>37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телефон</c:v>
                </c:pt>
              </c:strCache>
            </c:strRef>
          </c:tx>
          <c:dLbls>
            <c:showVal val="1"/>
          </c:dLbls>
          <c:cat>
            <c:numRef>
              <c:f>Лист1!$A$2</c:f>
              <c:numCache>
                <c:formatCode>General</c:formatCode>
                <c:ptCount val="1"/>
                <c:pt idx="0">
                  <c:v>2024</c:v>
                </c:pt>
              </c:numCache>
            </c:numRef>
          </c:cat>
          <c:val>
            <c:numRef>
              <c:f>Лист1!$G$2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dLbls>
          <c:showVal val="1"/>
        </c:dLbls>
        <c:gapWidth val="75"/>
        <c:axId val="125257984"/>
        <c:axId val="125272064"/>
      </c:barChart>
      <c:catAx>
        <c:axId val="125257984"/>
        <c:scaling>
          <c:orientation val="minMax"/>
        </c:scaling>
        <c:axPos val="b"/>
        <c:numFmt formatCode="General" sourceLinked="1"/>
        <c:majorTickMark val="none"/>
        <c:tickLblPos val="nextTo"/>
        <c:crossAx val="125272064"/>
        <c:crosses val="autoZero"/>
        <c:auto val="1"/>
        <c:lblAlgn val="ctr"/>
        <c:lblOffset val="100"/>
      </c:catAx>
      <c:valAx>
        <c:axId val="125272064"/>
        <c:scaling>
          <c:orientation val="minMax"/>
        </c:scaling>
        <c:axPos val="l"/>
        <c:numFmt formatCode="General" sourceLinked="1"/>
        <c:majorTickMark val="none"/>
        <c:tickLblPos val="nextTo"/>
        <c:crossAx val="12525798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"/>
          <c:y val="0.92951145993101947"/>
          <c:w val="0.9240402841050267"/>
          <c:h val="5.7959173338033784E-2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11577951758607502"/>
          <c:y val="7.516197908997202E-2"/>
          <c:w val="0.86377921440564276"/>
          <c:h val="0.74172086421571504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2023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81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93</c:v>
                </c:pt>
              </c:numCache>
            </c:numRef>
          </c:val>
        </c:ser>
        <c:dLbls>
          <c:showVal val="1"/>
        </c:dLbls>
        <c:gapWidth val="75"/>
        <c:axId val="125216256"/>
        <c:axId val="125217792"/>
      </c:barChart>
      <c:catAx>
        <c:axId val="125216256"/>
        <c:scaling>
          <c:orientation val="minMax"/>
        </c:scaling>
        <c:axPos val="b"/>
        <c:numFmt formatCode="General" sourceLinked="1"/>
        <c:majorTickMark val="none"/>
        <c:tickLblPos val="nextTo"/>
        <c:crossAx val="125217792"/>
        <c:crosses val="autoZero"/>
        <c:auto val="1"/>
        <c:lblAlgn val="ctr"/>
        <c:lblOffset val="100"/>
      </c:catAx>
      <c:valAx>
        <c:axId val="125217792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2521625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5401042460771642"/>
          <c:y val="0.84764680377623991"/>
          <c:w val="0.31606268109251723"/>
          <c:h val="7.183404505963778E-2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11577951758607502"/>
          <c:y val="7.516197908997202E-2"/>
          <c:w val="0.8637792144056432"/>
          <c:h val="0.74172086421571526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2023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21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21</c:v>
                </c:pt>
              </c:numCache>
            </c:numRef>
          </c:val>
        </c:ser>
        <c:dLbls>
          <c:showVal val="1"/>
        </c:dLbls>
        <c:gapWidth val="75"/>
        <c:axId val="125358080"/>
        <c:axId val="125359616"/>
      </c:barChart>
      <c:catAx>
        <c:axId val="125358080"/>
        <c:scaling>
          <c:orientation val="minMax"/>
        </c:scaling>
        <c:axPos val="b"/>
        <c:numFmt formatCode="General" sourceLinked="1"/>
        <c:majorTickMark val="none"/>
        <c:tickLblPos val="nextTo"/>
        <c:crossAx val="125359616"/>
        <c:crosses val="autoZero"/>
        <c:auto val="1"/>
        <c:lblAlgn val="ctr"/>
        <c:lblOffset val="100"/>
      </c:catAx>
      <c:valAx>
        <c:axId val="125359616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2535808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5401042460771642"/>
          <c:y val="0.84764680377623991"/>
          <c:w val="0.31606268109251751"/>
          <c:h val="7.183404505963778E-2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13622075993171207"/>
          <c:y val="2.3034412916230582E-2"/>
          <c:w val="0.86377921440564398"/>
          <c:h val="0.74172086421571592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2023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94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161</c:v>
                </c:pt>
              </c:numCache>
            </c:numRef>
          </c:val>
        </c:ser>
        <c:dLbls>
          <c:showVal val="1"/>
        </c:dLbls>
        <c:gapWidth val="75"/>
        <c:axId val="101691392"/>
        <c:axId val="101693696"/>
      </c:barChart>
      <c:catAx>
        <c:axId val="101691392"/>
        <c:scaling>
          <c:orientation val="minMax"/>
        </c:scaling>
        <c:axPos val="b"/>
        <c:numFmt formatCode="General" sourceLinked="1"/>
        <c:majorTickMark val="none"/>
        <c:tickLblPos val="nextTo"/>
        <c:crossAx val="101693696"/>
        <c:crosses val="autoZero"/>
        <c:auto val="1"/>
        <c:lblAlgn val="ctr"/>
        <c:lblOffset val="100"/>
      </c:catAx>
      <c:valAx>
        <c:axId val="101693696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0169139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4471893914940505"/>
          <c:y val="0.84764680377623991"/>
          <c:w val="0.3458697664427855"/>
          <c:h val="0.10819753268214467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13622075993171207"/>
          <c:y val="2.3034412916230582E-2"/>
          <c:w val="0.86377921440564365"/>
          <c:h val="0.7417208642157157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2023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106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132</c:v>
                </c:pt>
              </c:numCache>
            </c:numRef>
          </c:val>
        </c:ser>
        <c:dLbls>
          <c:showVal val="1"/>
        </c:dLbls>
        <c:gapWidth val="75"/>
        <c:axId val="125398400"/>
        <c:axId val="125408384"/>
      </c:barChart>
      <c:catAx>
        <c:axId val="125398400"/>
        <c:scaling>
          <c:orientation val="minMax"/>
        </c:scaling>
        <c:axPos val="b"/>
        <c:numFmt formatCode="General" sourceLinked="1"/>
        <c:majorTickMark val="none"/>
        <c:tickLblPos val="nextTo"/>
        <c:crossAx val="125408384"/>
        <c:crosses val="autoZero"/>
        <c:auto val="1"/>
        <c:lblAlgn val="ctr"/>
        <c:lblOffset val="100"/>
      </c:catAx>
      <c:valAx>
        <c:axId val="125408384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2539840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4471893914940488"/>
          <c:y val="0.84764680377623991"/>
          <c:w val="0.34586976644278539"/>
          <c:h val="0.10819753268214467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13622075993171207"/>
          <c:y val="2.3034412916230582E-2"/>
          <c:w val="0.86377921440564398"/>
          <c:h val="0.74172086421571592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2023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35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77</c:v>
                </c:pt>
              </c:numCache>
            </c:numRef>
          </c:val>
        </c:ser>
        <c:dLbls>
          <c:showVal val="1"/>
        </c:dLbls>
        <c:gapWidth val="75"/>
        <c:axId val="150701184"/>
        <c:axId val="150702720"/>
      </c:barChart>
      <c:catAx>
        <c:axId val="150701184"/>
        <c:scaling>
          <c:orientation val="minMax"/>
        </c:scaling>
        <c:axPos val="b"/>
        <c:numFmt formatCode="General" sourceLinked="1"/>
        <c:majorTickMark val="none"/>
        <c:tickLblPos val="nextTo"/>
        <c:crossAx val="150702720"/>
        <c:crosses val="autoZero"/>
        <c:auto val="1"/>
        <c:lblAlgn val="ctr"/>
        <c:lblOffset val="100"/>
      </c:catAx>
      <c:valAx>
        <c:axId val="150702720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5070118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4471893914940505"/>
          <c:y val="0.84764680377623991"/>
          <c:w val="0.3458697664427855"/>
          <c:h val="0.10819753268214467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13622075993171207"/>
          <c:y val="2.3034412916230582E-2"/>
          <c:w val="0.86377921440564365"/>
          <c:h val="0.7417208642157157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2023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51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71</c:v>
                </c:pt>
              </c:numCache>
            </c:numRef>
          </c:val>
        </c:ser>
        <c:dLbls>
          <c:showVal val="1"/>
        </c:dLbls>
        <c:gapWidth val="75"/>
        <c:axId val="125539456"/>
        <c:axId val="125540992"/>
      </c:barChart>
      <c:catAx>
        <c:axId val="125539456"/>
        <c:scaling>
          <c:orientation val="minMax"/>
        </c:scaling>
        <c:axPos val="b"/>
        <c:numFmt formatCode="General" sourceLinked="1"/>
        <c:majorTickMark val="none"/>
        <c:tickLblPos val="nextTo"/>
        <c:crossAx val="125540992"/>
        <c:crosses val="autoZero"/>
        <c:auto val="1"/>
        <c:lblAlgn val="ctr"/>
        <c:lblOffset val="100"/>
      </c:catAx>
      <c:valAx>
        <c:axId val="125540992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2553945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4471893914940488"/>
          <c:y val="0.84764680377623991"/>
          <c:w val="0.34586976644278539"/>
          <c:h val="0.10819753268214467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13622075993171207"/>
          <c:y val="2.3034412916230582E-2"/>
          <c:w val="0.86377921440564365"/>
          <c:h val="0.7417208642157157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2023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27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35</c:v>
                </c:pt>
              </c:numCache>
            </c:numRef>
          </c:val>
        </c:ser>
        <c:dLbls>
          <c:showVal val="1"/>
        </c:dLbls>
        <c:gapWidth val="75"/>
        <c:axId val="127672320"/>
        <c:axId val="127673856"/>
      </c:barChart>
      <c:catAx>
        <c:axId val="127672320"/>
        <c:scaling>
          <c:orientation val="minMax"/>
        </c:scaling>
        <c:axPos val="b"/>
        <c:numFmt formatCode="General" sourceLinked="1"/>
        <c:majorTickMark val="none"/>
        <c:tickLblPos val="nextTo"/>
        <c:crossAx val="127673856"/>
        <c:crosses val="autoZero"/>
        <c:auto val="1"/>
        <c:lblAlgn val="ctr"/>
        <c:lblOffset val="100"/>
      </c:catAx>
      <c:valAx>
        <c:axId val="127673856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2767232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4471893914940488"/>
          <c:y val="0.84764680377623991"/>
          <c:w val="0.34586976644278539"/>
          <c:h val="0.10819753268214467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13622075993171207"/>
          <c:y val="2.3034412916230582E-2"/>
          <c:w val="0.86377921440564365"/>
          <c:h val="0.7417208642157157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2023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24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28</c:v>
                </c:pt>
              </c:numCache>
            </c:numRef>
          </c:val>
        </c:ser>
        <c:dLbls>
          <c:showVal val="1"/>
        </c:dLbls>
        <c:gapWidth val="75"/>
        <c:axId val="127749120"/>
        <c:axId val="127759104"/>
      </c:barChart>
      <c:catAx>
        <c:axId val="127749120"/>
        <c:scaling>
          <c:orientation val="minMax"/>
        </c:scaling>
        <c:axPos val="b"/>
        <c:numFmt formatCode="General" sourceLinked="1"/>
        <c:majorTickMark val="none"/>
        <c:tickLblPos val="nextTo"/>
        <c:crossAx val="127759104"/>
        <c:crosses val="autoZero"/>
        <c:auto val="1"/>
        <c:lblAlgn val="ctr"/>
        <c:lblOffset val="100"/>
      </c:catAx>
      <c:valAx>
        <c:axId val="127759104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2774912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4471893914940488"/>
          <c:y val="0.84764680377623991"/>
          <c:w val="0.34586976644278539"/>
          <c:h val="0.10819753268214467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13622075993171207"/>
          <c:y val="2.3034412916230582E-2"/>
          <c:w val="0.86377921440564398"/>
          <c:h val="0.74172086421571592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2023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18</c:v>
                </c:pt>
              </c:numCache>
            </c:numRef>
          </c:val>
        </c:ser>
        <c:dLbls>
          <c:showVal val="1"/>
        </c:dLbls>
        <c:gapWidth val="75"/>
        <c:axId val="151816448"/>
        <c:axId val="151907328"/>
      </c:barChart>
      <c:catAx>
        <c:axId val="151816448"/>
        <c:scaling>
          <c:orientation val="minMax"/>
        </c:scaling>
        <c:axPos val="b"/>
        <c:numFmt formatCode="General" sourceLinked="1"/>
        <c:majorTickMark val="none"/>
        <c:tickLblPos val="nextTo"/>
        <c:crossAx val="151907328"/>
        <c:crosses val="autoZero"/>
        <c:auto val="1"/>
        <c:lblAlgn val="ctr"/>
        <c:lblOffset val="100"/>
      </c:catAx>
      <c:valAx>
        <c:axId val="151907328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51816448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4471893914940505"/>
          <c:y val="0.84764680377623991"/>
          <c:w val="0.3458697664427855"/>
          <c:h val="0.10819753268214467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13622075993171207"/>
          <c:y val="2.3034412916230582E-2"/>
          <c:w val="0.86377921440564398"/>
          <c:h val="0.74172086421571592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2023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10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12</c:v>
                </c:pt>
              </c:numCache>
            </c:numRef>
          </c:val>
        </c:ser>
        <c:dLbls>
          <c:showVal val="1"/>
        </c:dLbls>
        <c:gapWidth val="75"/>
        <c:axId val="149059072"/>
        <c:axId val="150730624"/>
      </c:barChart>
      <c:catAx>
        <c:axId val="149059072"/>
        <c:scaling>
          <c:orientation val="minMax"/>
        </c:scaling>
        <c:axPos val="b"/>
        <c:numFmt formatCode="General" sourceLinked="1"/>
        <c:majorTickMark val="none"/>
        <c:tickLblPos val="nextTo"/>
        <c:crossAx val="150730624"/>
        <c:crosses val="autoZero"/>
        <c:auto val="1"/>
        <c:lblAlgn val="ctr"/>
        <c:lblOffset val="100"/>
      </c:catAx>
      <c:valAx>
        <c:axId val="150730624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4905907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4471893914940505"/>
          <c:y val="0.84764680377623991"/>
          <c:w val="0.3458697664427855"/>
          <c:h val="0.10819753268214467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13622075993171207"/>
          <c:y val="2.3034412916230582E-2"/>
          <c:w val="0.86377921440564365"/>
          <c:h val="0.7417208642157157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2023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11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12</c:v>
                </c:pt>
              </c:numCache>
            </c:numRef>
          </c:val>
        </c:ser>
        <c:dLbls>
          <c:showVal val="1"/>
        </c:dLbls>
        <c:gapWidth val="75"/>
        <c:axId val="127844736"/>
        <c:axId val="127846272"/>
      </c:barChart>
      <c:catAx>
        <c:axId val="127844736"/>
        <c:scaling>
          <c:orientation val="minMax"/>
        </c:scaling>
        <c:axPos val="b"/>
        <c:numFmt formatCode="General" sourceLinked="1"/>
        <c:majorTickMark val="none"/>
        <c:tickLblPos val="nextTo"/>
        <c:crossAx val="127846272"/>
        <c:crosses val="autoZero"/>
        <c:auto val="1"/>
        <c:lblAlgn val="ctr"/>
        <c:lblOffset val="100"/>
      </c:catAx>
      <c:valAx>
        <c:axId val="127846272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2784473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4471893914940488"/>
          <c:y val="0.84764680377623991"/>
          <c:w val="0.34586976644278539"/>
          <c:h val="0.10819753268214467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8"/>
  <c:chart>
    <c:autoTitleDeleted val="1"/>
    <c:view3D>
      <c:rotX val="75"/>
      <c:perspective val="30"/>
    </c:view3D>
    <c:plotArea>
      <c:layout>
        <c:manualLayout>
          <c:layoutTarget val="inner"/>
          <c:xMode val="edge"/>
          <c:yMode val="edge"/>
          <c:x val="0.18421939100055512"/>
          <c:y val="0.17955042922124559"/>
          <c:w val="0.78226641039904476"/>
          <c:h val="0.8150640648767665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3"/>
          <c:dLbls>
            <c:dLbl>
              <c:idx val="0"/>
              <c:layout>
                <c:manualLayout>
                  <c:x val="6.5405500878627301E-2"/>
                  <c:y val="7.0527344931821834E-2"/>
                </c:manualLayout>
              </c:layout>
              <c:tx>
                <c:rich>
                  <a:bodyPr/>
                  <a:lstStyle/>
                  <a:p>
                    <a:r>
                      <a:rPr lang="ru-RU" sz="2000" b="1" dirty="0" smtClean="0"/>
                      <a:t>Коммунальное хозяйство</a:t>
                    </a:r>
                    <a:endParaRPr lang="ru-RU" sz="2000" b="1" dirty="0"/>
                  </a:p>
                </c:rich>
              </c:tx>
              <c:showCatName val="1"/>
            </c:dLbl>
            <c:dLbl>
              <c:idx val="1"/>
              <c:layout>
                <c:manualLayout>
                  <c:x val="6.1457062013054481E-2"/>
                  <c:y val="-0.14120596305777078"/>
                </c:manualLayout>
              </c:layout>
              <c:tx>
                <c:rich>
                  <a:bodyPr/>
                  <a:lstStyle/>
                  <a:p>
                    <a:r>
                      <a:rPr lang="ru-RU" sz="2000" b="1" dirty="0"/>
                      <a:t>Дорожное </a:t>
                    </a:r>
                    <a:r>
                      <a:rPr lang="ru-RU" sz="2000" b="1" dirty="0" smtClean="0"/>
                      <a:t>  хозяйство</a:t>
                    </a:r>
                    <a:endParaRPr lang="ru-RU" sz="2000" b="1" dirty="0"/>
                  </a:p>
                </c:rich>
              </c:tx>
              <c:showCatName val="1"/>
            </c:dLbl>
            <c:dLbl>
              <c:idx val="2"/>
              <c:layout>
                <c:manualLayout>
                  <c:x val="-6.4761195627402901E-2"/>
                  <c:y val="-3.4778036184548035E-2"/>
                </c:manualLayout>
              </c:layout>
              <c:tx>
                <c:rich>
                  <a:bodyPr/>
                  <a:lstStyle/>
                  <a:p>
                    <a:r>
                      <a:rPr lang="ru-RU" sz="2000" b="1" dirty="0" smtClean="0"/>
                      <a:t>Благоустройство</a:t>
                    </a:r>
                    <a:endParaRPr lang="ru-RU" sz="2000" b="1" dirty="0"/>
                  </a:p>
                </c:rich>
              </c:tx>
              <c:showCatName val="1"/>
            </c:dLbl>
            <c:dLbl>
              <c:idx val="3"/>
              <c:delete val="1"/>
            </c:dLbl>
            <c:dLbl>
              <c:idx val="4"/>
              <c:layout>
                <c:manualLayout>
                  <c:x val="-8.8379099176300047E-2"/>
                  <c:y val="2.9624196272758647E-2"/>
                </c:manualLayout>
              </c:layout>
              <c:showCatName val="1"/>
            </c:dLbl>
            <c:dLbl>
              <c:idx val="5"/>
              <c:layout>
                <c:manualLayout>
                  <c:x val="-0.16358350262982677"/>
                  <c:y val="-1.1058166988624158E-2"/>
                </c:manualLayout>
              </c:layout>
              <c:tx>
                <c:rich>
                  <a:bodyPr/>
                  <a:lstStyle/>
                  <a:p>
                    <a:r>
                      <a:rPr lang="ru-RU" sz="2000" b="1" dirty="0" smtClean="0"/>
                      <a:t>Архитектура и градостроительство</a:t>
                    </a:r>
                    <a:endParaRPr lang="ru-RU" sz="2000" b="1" dirty="0"/>
                  </a:p>
                </c:rich>
              </c:tx>
              <c:showCatName val="1"/>
            </c:dLbl>
            <c:dLbl>
              <c:idx val="6"/>
              <c:layout>
                <c:manualLayout>
                  <c:x val="-8.3471842623018266E-2"/>
                  <c:y val="1.0843163898586495E-2"/>
                </c:manualLayout>
              </c:layout>
              <c:showCatName val="1"/>
            </c:dLbl>
            <c:dLbl>
              <c:idx val="7"/>
              <c:layout>
                <c:manualLayout>
                  <c:x val="-7.3157896090229088E-2"/>
                  <c:y val="-4.467755132107538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Вопросы торговли</a:t>
                    </a:r>
                    <a:endParaRPr lang="ru-RU" dirty="0"/>
                  </a:p>
                </c:rich>
              </c:tx>
              <c:showCatName val="1"/>
            </c:dLbl>
            <c:dLbl>
              <c:idx val="8"/>
              <c:layout>
                <c:manualLayout>
                  <c:x val="0.13450502924525468"/>
                  <c:y val="-3.8166062450836209E-2"/>
                </c:manualLayout>
              </c:layout>
              <c:tx>
                <c:rich>
                  <a:bodyPr/>
                  <a:lstStyle/>
                  <a:p>
                    <a:r>
                      <a:rPr lang="ru-RU" sz="2000" b="1" dirty="0" smtClean="0"/>
                      <a:t>Земельные вопросы</a:t>
                    </a:r>
                    <a:endParaRPr lang="ru-RU" sz="2000" b="1" dirty="0"/>
                  </a:p>
                </c:rich>
              </c:tx>
              <c:showCatName val="1"/>
            </c:dLbl>
            <c:dLbl>
              <c:idx val="9"/>
              <c:layout>
                <c:manualLayout>
                  <c:x val="7.2521465859536255E-2"/>
                  <c:y val="-6.1814173377496333E-2"/>
                </c:manualLayout>
              </c:layout>
              <c:showCatName val="1"/>
            </c:dLbl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CatName val="1"/>
            <c:showLeaderLines val="1"/>
          </c:dLbls>
          <c:cat>
            <c:strRef>
              <c:f>Лист1!$A$2:$A$10</c:f>
              <c:strCache>
                <c:ptCount val="9"/>
                <c:pt idx="0">
                  <c:v>Коммунальное хозяйство</c:v>
                </c:pt>
                <c:pt idx="1">
                  <c:v>Дорожное хозяйство</c:v>
                </c:pt>
                <c:pt idx="2">
                  <c:v>Благоустройство</c:v>
                </c:pt>
                <c:pt idx="3">
                  <c:v>Жилищные проблемы</c:v>
                </c:pt>
                <c:pt idx="4">
                  <c:v>Образование</c:v>
                </c:pt>
                <c:pt idx="5">
                  <c:v>Строительство, Архитектура и градостроительство</c:v>
                </c:pt>
                <c:pt idx="6">
                  <c:v>транспорт</c:v>
                </c:pt>
                <c:pt idx="7">
                  <c:v>Предпринимательство и торговля</c:v>
                </c:pt>
                <c:pt idx="8">
                  <c:v>Вопросы землепользования</c:v>
                </c:pt>
              </c:strCache>
            </c:strRef>
          </c:cat>
          <c:val>
            <c:numRef>
              <c:f>Лист1!$B$2:$B$10</c:f>
              <c:numCache>
                <c:formatCode>General</c:formatCode>
                <c:ptCount val="9"/>
                <c:pt idx="0">
                  <c:v>161</c:v>
                </c:pt>
                <c:pt idx="1">
                  <c:v>132</c:v>
                </c:pt>
                <c:pt idx="2">
                  <c:v>71</c:v>
                </c:pt>
                <c:pt idx="3">
                  <c:v>35</c:v>
                </c:pt>
                <c:pt idx="4">
                  <c:v>12</c:v>
                </c:pt>
                <c:pt idx="5">
                  <c:v>28</c:v>
                </c:pt>
                <c:pt idx="6">
                  <c:v>77</c:v>
                </c:pt>
                <c:pt idx="7">
                  <c:v>18</c:v>
                </c:pt>
                <c:pt idx="8">
                  <c:v>12</c:v>
                </c:pt>
              </c:numCache>
            </c:numRef>
          </c:val>
        </c:ser>
        <c:dLbls>
          <c:showVal val="1"/>
          <c:showCatName val="1"/>
        </c:dLbls>
      </c:pie3DChart>
    </c:plotArea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2023</c:v>
                </c:pt>
              </c:strCache>
            </c:strRef>
          </c:tx>
          <c:dLbls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197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</c:v>
                </c:pt>
              </c:strCache>
            </c:strRef>
          </c:tx>
          <c:dLbls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454</c:v>
                </c:pt>
              </c:numCache>
            </c:numRef>
          </c:val>
        </c:ser>
        <c:dLbls>
          <c:showVal val="1"/>
        </c:dLbls>
        <c:gapWidth val="75"/>
        <c:axId val="140507776"/>
        <c:axId val="147464576"/>
      </c:barChart>
      <c:catAx>
        <c:axId val="140507776"/>
        <c:scaling>
          <c:orientation val="minMax"/>
        </c:scaling>
        <c:axPos val="b"/>
        <c:numFmt formatCode="General" sourceLinked="1"/>
        <c:majorTickMark val="none"/>
        <c:tickLblPos val="nextTo"/>
        <c:crossAx val="147464576"/>
        <c:crosses val="autoZero"/>
        <c:auto val="1"/>
        <c:lblAlgn val="ctr"/>
        <c:lblOffset val="100"/>
      </c:catAx>
      <c:valAx>
        <c:axId val="147464576"/>
        <c:scaling>
          <c:orientation val="minMax"/>
        </c:scaling>
        <c:axPos val="l"/>
        <c:numFmt formatCode="General" sourceLinked="1"/>
        <c:majorTickMark val="none"/>
        <c:tickLblPos val="nextTo"/>
        <c:crossAx val="140507776"/>
        <c:crosses val="autoZero"/>
        <c:crossBetween val="between"/>
      </c:valAx>
    </c:plotArea>
    <c:legend>
      <c:legendPos val="b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Дорожное хозяйство</c:v>
                </c:pt>
              </c:strCache>
            </c:strRef>
          </c:tx>
          <c:dLbls>
            <c:dLblPos val="outEnd"/>
            <c:showVal val="1"/>
          </c:dLbls>
          <c:cat>
            <c:numRef>
              <c:f>Лист1!$A$2</c:f>
              <c:numCache>
                <c:formatCode>General</c:formatCode>
                <c:ptCount val="1"/>
                <c:pt idx="0">
                  <c:v>2024</c:v>
                </c:pt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74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Уборка снега, мусора, несанкционированных свалок</c:v>
                </c:pt>
              </c:strCache>
            </c:strRef>
          </c:tx>
          <c:dLbls>
            <c:dLblPos val="outEnd"/>
            <c:showVal val="1"/>
          </c:dLbls>
          <c:cat>
            <c:numRef>
              <c:f>Лист1!$A$2</c:f>
              <c:numCache>
                <c:formatCode>General</c:formatCode>
                <c:ptCount val="1"/>
                <c:pt idx="0">
                  <c:v>2024</c:v>
                </c:pt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134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освещение</c:v>
                </c:pt>
              </c:strCache>
            </c:strRef>
          </c:tx>
          <c:dLbls>
            <c:dLblPos val="outEnd"/>
            <c:showVal val="1"/>
          </c:dLbls>
          <c:cat>
            <c:numRef>
              <c:f>Лист1!$A$2</c:f>
              <c:numCache>
                <c:formatCode>General</c:formatCode>
                <c:ptCount val="1"/>
                <c:pt idx="0">
                  <c:v>2024</c:v>
                </c:pt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23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восстановление благоустройства </c:v>
                </c:pt>
              </c:strCache>
            </c:strRef>
          </c:tx>
          <c:dLbls>
            <c:dLblPos val="outEnd"/>
            <c:showVal val="1"/>
          </c:dLbls>
          <c:cat>
            <c:numRef>
              <c:f>Лист1!$A$2</c:f>
              <c:numCache>
                <c:formatCode>General</c:formatCode>
                <c:ptCount val="1"/>
                <c:pt idx="0">
                  <c:v>2024</c:v>
                </c:pt>
              </c:numCache>
            </c:numRef>
          </c:cat>
          <c:val>
            <c:numRef>
              <c:f>Лист1!$E$2</c:f>
              <c:numCache>
                <c:formatCode>General</c:formatCode>
                <c:ptCount val="1"/>
                <c:pt idx="0">
                  <c:v>23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Нарушение правил парковки</c:v>
                </c:pt>
              </c:strCache>
            </c:strRef>
          </c:tx>
          <c:dLbls>
            <c:dLblPos val="outEnd"/>
            <c:showVal val="1"/>
          </c:dLbls>
          <c:cat>
            <c:numRef>
              <c:f>Лист1!$A$2</c:f>
              <c:numCache>
                <c:formatCode>General</c:formatCode>
                <c:ptCount val="1"/>
                <c:pt idx="0">
                  <c:v>2024</c:v>
                </c:pt>
              </c:numCache>
            </c:numRef>
          </c:cat>
          <c:val>
            <c:numRef>
              <c:f>Лист1!$F$2</c:f>
              <c:numCache>
                <c:formatCode>General</c:formatCode>
                <c:ptCount val="1"/>
                <c:pt idx="0">
                  <c:v>14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Обращение с ТКО</c:v>
                </c:pt>
              </c:strCache>
            </c:strRef>
          </c:tx>
          <c:dLbls>
            <c:dLblPos val="outEnd"/>
            <c:showVal val="1"/>
          </c:dLbls>
          <c:cat>
            <c:numRef>
              <c:f>Лист1!$A$2</c:f>
              <c:numCache>
                <c:formatCode>General</c:formatCode>
                <c:ptCount val="1"/>
                <c:pt idx="0">
                  <c:v>2024</c:v>
                </c:pt>
              </c:numCache>
            </c:numRef>
          </c:cat>
          <c:val>
            <c:numRef>
              <c:f>Лист1!$G$2</c:f>
              <c:numCache>
                <c:formatCode>General</c:formatCode>
                <c:ptCount val="1"/>
                <c:pt idx="0">
                  <c:v>26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Озеленение </c:v>
                </c:pt>
              </c:strCache>
            </c:strRef>
          </c:tx>
          <c:dLbls>
            <c:dLblPos val="outEnd"/>
            <c:showVal val="1"/>
          </c:dLbls>
          <c:cat>
            <c:numRef>
              <c:f>Лист1!$A$2</c:f>
              <c:numCache>
                <c:formatCode>General</c:formatCode>
                <c:ptCount val="1"/>
                <c:pt idx="0">
                  <c:v>2024</c:v>
                </c:pt>
              </c:numCache>
            </c:numRef>
          </c:cat>
          <c:val>
            <c:numRef>
              <c:f>Лист1!$H$2</c:f>
              <c:numCache>
                <c:formatCode>General</c:formatCode>
                <c:ptCount val="1"/>
                <c:pt idx="0">
                  <c:v>18</c:v>
                </c:pt>
              </c:numCache>
            </c:numRef>
          </c:val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Коммунальное хозяйство</c:v>
                </c:pt>
              </c:strCache>
            </c:strRef>
          </c:tx>
          <c:dLbls>
            <c:dLblPos val="outEnd"/>
            <c:showVal val="1"/>
          </c:dLbls>
          <c:cat>
            <c:numRef>
              <c:f>Лист1!$A$2</c:f>
              <c:numCache>
                <c:formatCode>General</c:formatCode>
                <c:ptCount val="1"/>
                <c:pt idx="0">
                  <c:v>2024</c:v>
                </c:pt>
              </c:numCache>
            </c:numRef>
          </c:cat>
          <c:val>
            <c:numRef>
              <c:f>Лист1!$I$2</c:f>
              <c:numCache>
                <c:formatCode>General</c:formatCode>
                <c:ptCount val="1"/>
                <c:pt idx="0">
                  <c:v>39</c:v>
                </c:pt>
              </c:numCache>
            </c:numRef>
          </c:val>
        </c:ser>
        <c:dLbls>
          <c:showVal val="1"/>
        </c:dLbls>
        <c:axId val="149037824"/>
        <c:axId val="149039360"/>
      </c:barChart>
      <c:catAx>
        <c:axId val="149037824"/>
        <c:scaling>
          <c:orientation val="minMax"/>
        </c:scaling>
        <c:axPos val="b"/>
        <c:numFmt formatCode="General" sourceLinked="1"/>
        <c:tickLblPos val="nextTo"/>
        <c:crossAx val="149039360"/>
        <c:crosses val="autoZero"/>
        <c:auto val="1"/>
        <c:lblAlgn val="ctr"/>
        <c:lblOffset val="100"/>
      </c:catAx>
      <c:valAx>
        <c:axId val="149039360"/>
        <c:scaling>
          <c:orientation val="minMax"/>
        </c:scaling>
        <c:axPos val="l"/>
        <c:majorGridlines/>
        <c:numFmt formatCode="General" sourceLinked="1"/>
        <c:tickLblPos val="nextTo"/>
        <c:crossAx val="14903782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8814131193984895"/>
          <c:y val="0"/>
          <c:w val="0.31185868806015132"/>
          <c:h val="1"/>
        </c:manualLayout>
      </c:layout>
      <c:txPr>
        <a:bodyPr/>
        <a:lstStyle/>
        <a:p>
          <a:pPr>
            <a:defRPr sz="18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0.46556</cdr:x>
      <cdr:y>0.08692</cdr:y>
    </cdr:from>
    <cdr:to>
      <cdr:x>0.53904</cdr:x>
      <cdr:y>0.13391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793578" y="528623"/>
          <a:ext cx="914400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ru-RU" sz="1800" dirty="0" smtClean="0"/>
            <a:t>516</a:t>
          </a:r>
          <a:endParaRPr lang="ru-RU" sz="18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0.17853</cdr:x>
      <cdr:y>0.66249</cdr:y>
    </cdr:from>
    <cdr:to>
      <cdr:x>0.42537</cdr:x>
      <cdr:y>0.73297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221678" y="4029085"/>
          <a:ext cx="3071778" cy="42863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ru-RU" sz="2000" b="1" dirty="0" smtClean="0"/>
            <a:t>Жилищные проблемы</a:t>
          </a:r>
          <a:endParaRPr lang="ru-RU" sz="2000" b="1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31664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31664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B113009-BA0B-4D98-A0AF-E418225DA4CF}" type="datetimeFigureOut">
              <a:rPr lang="ru-RU"/>
              <a:pPr>
                <a:defRPr/>
              </a:pPr>
              <a:t>18.07.2024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31664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31664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91F320F-BDB2-439F-AAC6-CBFDAD9AA8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620691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1316038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657225" algn="l" defTabSz="1316038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1316038" algn="l" defTabSz="1316038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974850" algn="l" defTabSz="1316038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2632075" algn="l" defTabSz="1316038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3291611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3949934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4608256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5266578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36916" y="2863253"/>
            <a:ext cx="11751707" cy="197568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73831" y="5222981"/>
            <a:ext cx="9677877" cy="235546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58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16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749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633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916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9499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6082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266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4BC8D6-1E06-4548-A67B-E53CA4CA596D}" type="datetimeFigureOut">
              <a:rPr lang="ru-RU"/>
              <a:pPr>
                <a:defRPr/>
              </a:pPr>
              <a:t>18.07.2024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9103C-6D6A-44C6-BA5E-BDF3D43041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15964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8695D-6E02-4637-AAE0-FF8B0F057E2D}" type="datetimeFigureOut">
              <a:rPr lang="ru-RU"/>
              <a:pPr>
                <a:defRPr/>
              </a:pPr>
              <a:t>18.07.2024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2FC08A-2D31-4E9B-A9AD-D0B1FF5C3C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12881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2122" y="5922792"/>
            <a:ext cx="11751707" cy="1830604"/>
          </a:xfrm>
        </p:spPr>
        <p:txBody>
          <a:bodyPr anchor="t"/>
          <a:lstStyle>
            <a:lvl1pPr algn="l">
              <a:defRPr sz="58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92122" y="3906569"/>
            <a:ext cx="11751707" cy="2016224"/>
          </a:xfrm>
        </p:spPr>
        <p:txBody>
          <a:bodyPr anchor="b"/>
          <a:lstStyle>
            <a:lvl1pPr marL="0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1pPr>
            <a:lvl2pPr marL="658322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 marL="1316645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 marL="197496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6332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9161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94993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60825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26657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DBCA2-2266-4472-8A2C-AFB26A66154F}" type="datetimeFigureOut">
              <a:rPr lang="ru-RU"/>
              <a:pPr>
                <a:defRPr/>
              </a:pPr>
              <a:t>18.07.2024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9F919-6EE5-43C8-91EA-6DB252EB74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65782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44117" y="2890989"/>
            <a:ext cx="9291433" cy="8173708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565975" y="2890989"/>
            <a:ext cx="9293834" cy="8173708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C0669A-924C-45FC-BEC5-B961C3BB0640}" type="datetimeFigureOut">
              <a:rPr lang="ru-RU"/>
              <a:pPr>
                <a:defRPr/>
              </a:pPr>
              <a:t>18.07.2024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AD9A27-C306-4C7E-8AE5-084C5CE0B8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17454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7" y="369108"/>
            <a:ext cx="12442984" cy="1536171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1277" y="2063164"/>
            <a:ext cx="6108680" cy="859828"/>
          </a:xfrm>
        </p:spPr>
        <p:txBody>
          <a:bodyPr anchor="b"/>
          <a:lstStyle>
            <a:lvl1pPr marL="0" indent="0">
              <a:buNone/>
              <a:defRPr sz="3500" b="1"/>
            </a:lvl1pPr>
            <a:lvl2pPr marL="658322" indent="0">
              <a:buNone/>
              <a:defRPr sz="2900" b="1"/>
            </a:lvl2pPr>
            <a:lvl3pPr marL="1316645" indent="0">
              <a:buNone/>
              <a:defRPr sz="2600" b="1"/>
            </a:lvl3pPr>
            <a:lvl4pPr marL="1974967" indent="0">
              <a:buNone/>
              <a:defRPr sz="2300" b="1"/>
            </a:lvl4pPr>
            <a:lvl5pPr marL="2633289" indent="0">
              <a:buNone/>
              <a:defRPr sz="2300" b="1"/>
            </a:lvl5pPr>
            <a:lvl6pPr marL="3291611" indent="0">
              <a:buNone/>
              <a:defRPr sz="2300" b="1"/>
            </a:lvl6pPr>
            <a:lvl7pPr marL="3949934" indent="0">
              <a:buNone/>
              <a:defRPr sz="2300" b="1"/>
            </a:lvl7pPr>
            <a:lvl8pPr marL="4608256" indent="0">
              <a:buNone/>
              <a:defRPr sz="2300" b="1"/>
            </a:lvl8pPr>
            <a:lvl9pPr marL="5266578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91277" y="2922992"/>
            <a:ext cx="6108680" cy="5310458"/>
          </a:xfrm>
        </p:spPr>
        <p:txBody>
          <a:bodyPr/>
          <a:lstStyle>
            <a:lvl1pPr>
              <a:defRPr sz="35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023182" y="2063164"/>
            <a:ext cx="6111080" cy="859828"/>
          </a:xfrm>
        </p:spPr>
        <p:txBody>
          <a:bodyPr anchor="b"/>
          <a:lstStyle>
            <a:lvl1pPr marL="0" indent="0">
              <a:buNone/>
              <a:defRPr sz="3500" b="1"/>
            </a:lvl1pPr>
            <a:lvl2pPr marL="658322" indent="0">
              <a:buNone/>
              <a:defRPr sz="2900" b="1"/>
            </a:lvl2pPr>
            <a:lvl3pPr marL="1316645" indent="0">
              <a:buNone/>
              <a:defRPr sz="2600" b="1"/>
            </a:lvl3pPr>
            <a:lvl4pPr marL="1974967" indent="0">
              <a:buNone/>
              <a:defRPr sz="2300" b="1"/>
            </a:lvl4pPr>
            <a:lvl5pPr marL="2633289" indent="0">
              <a:buNone/>
              <a:defRPr sz="2300" b="1"/>
            </a:lvl5pPr>
            <a:lvl6pPr marL="3291611" indent="0">
              <a:buNone/>
              <a:defRPr sz="2300" b="1"/>
            </a:lvl6pPr>
            <a:lvl7pPr marL="3949934" indent="0">
              <a:buNone/>
              <a:defRPr sz="2300" b="1"/>
            </a:lvl7pPr>
            <a:lvl8pPr marL="4608256" indent="0">
              <a:buNone/>
              <a:defRPr sz="2300" b="1"/>
            </a:lvl8pPr>
            <a:lvl9pPr marL="5266578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7023182" y="2922992"/>
            <a:ext cx="6111080" cy="5310458"/>
          </a:xfrm>
        </p:spPr>
        <p:txBody>
          <a:bodyPr/>
          <a:lstStyle>
            <a:lvl1pPr>
              <a:defRPr sz="35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5797FA-7CFD-413E-83FB-BFE2B1A0AF33}" type="datetimeFigureOut">
              <a:rPr lang="ru-RU"/>
              <a:pPr>
                <a:defRPr/>
              </a:pPr>
              <a:t>18.07.2024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6611BE-18C5-4F12-894B-DFC3531B85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58365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779CD-8495-4EF7-88EC-46FBBBC88ECB}" type="datetimeFigureOut">
              <a:rPr lang="ru-RU"/>
              <a:pPr>
                <a:defRPr/>
              </a:pPr>
              <a:t>18.07.2024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70561-2830-4A1C-8B29-C2ABC8DDBA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98418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5F825-E13B-462A-ADF0-FC442F37CAC1}" type="datetimeFigureOut">
              <a:rPr lang="ru-RU"/>
              <a:pPr>
                <a:defRPr/>
              </a:pPr>
              <a:t>18.07.2024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A5A29-42B8-4723-B2E5-DF659839D9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08145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8" y="366974"/>
            <a:ext cx="4548507" cy="1561774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05401" y="366975"/>
            <a:ext cx="7728860" cy="7866475"/>
          </a:xfrm>
        </p:spPr>
        <p:txBody>
          <a:bodyPr/>
          <a:lstStyle>
            <a:lvl1pPr>
              <a:defRPr sz="4600"/>
            </a:lvl1pPr>
            <a:lvl2pPr>
              <a:defRPr sz="4000"/>
            </a:lvl2pPr>
            <a:lvl3pPr>
              <a:defRPr sz="35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91278" y="1928748"/>
            <a:ext cx="4548507" cy="6304702"/>
          </a:xfrm>
        </p:spPr>
        <p:txBody>
          <a:bodyPr/>
          <a:lstStyle>
            <a:lvl1pPr marL="0" indent="0">
              <a:buNone/>
              <a:defRPr sz="2000"/>
            </a:lvl1pPr>
            <a:lvl2pPr marL="658322" indent="0">
              <a:buNone/>
              <a:defRPr sz="1700"/>
            </a:lvl2pPr>
            <a:lvl3pPr marL="1316645" indent="0">
              <a:buNone/>
              <a:defRPr sz="1400"/>
            </a:lvl3pPr>
            <a:lvl4pPr marL="1974967" indent="0">
              <a:buNone/>
              <a:defRPr sz="1300"/>
            </a:lvl4pPr>
            <a:lvl5pPr marL="2633289" indent="0">
              <a:buNone/>
              <a:defRPr sz="1300"/>
            </a:lvl5pPr>
            <a:lvl6pPr marL="3291611" indent="0">
              <a:buNone/>
              <a:defRPr sz="1300"/>
            </a:lvl6pPr>
            <a:lvl7pPr marL="3949934" indent="0">
              <a:buNone/>
              <a:defRPr sz="1300"/>
            </a:lvl7pPr>
            <a:lvl8pPr marL="4608256" indent="0">
              <a:buNone/>
              <a:defRPr sz="1300"/>
            </a:lvl8pPr>
            <a:lvl9pPr marL="5266578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04032B-14E9-4122-B54E-3C3DDC4C7EE3}" type="datetimeFigureOut">
              <a:rPr lang="ru-RU"/>
              <a:pPr>
                <a:defRPr/>
              </a:pPr>
              <a:t>18.07.2024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625D4-8E17-4F71-8B8C-DF3F8A15D7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13324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09902" y="6451918"/>
            <a:ext cx="8295323" cy="761685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709902" y="823558"/>
            <a:ext cx="8295323" cy="5530215"/>
          </a:xfrm>
        </p:spPr>
        <p:txBody>
          <a:bodyPr rtlCol="0">
            <a:normAutofit/>
          </a:bodyPr>
          <a:lstStyle>
            <a:lvl1pPr marL="0" indent="0">
              <a:buNone/>
              <a:defRPr sz="4600"/>
            </a:lvl1pPr>
            <a:lvl2pPr marL="658322" indent="0">
              <a:buNone/>
              <a:defRPr sz="4000"/>
            </a:lvl2pPr>
            <a:lvl3pPr marL="1316645" indent="0">
              <a:buNone/>
              <a:defRPr sz="3500"/>
            </a:lvl3pPr>
            <a:lvl4pPr marL="1974967" indent="0">
              <a:buNone/>
              <a:defRPr sz="2900"/>
            </a:lvl4pPr>
            <a:lvl5pPr marL="2633289" indent="0">
              <a:buNone/>
              <a:defRPr sz="2900"/>
            </a:lvl5pPr>
            <a:lvl6pPr marL="3291611" indent="0">
              <a:buNone/>
              <a:defRPr sz="2900"/>
            </a:lvl6pPr>
            <a:lvl7pPr marL="3949934" indent="0">
              <a:buNone/>
              <a:defRPr sz="2900"/>
            </a:lvl7pPr>
            <a:lvl8pPr marL="4608256" indent="0">
              <a:buNone/>
              <a:defRPr sz="2900"/>
            </a:lvl8pPr>
            <a:lvl9pPr marL="5266578" indent="0">
              <a:buNone/>
              <a:defRPr sz="29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709902" y="7213603"/>
            <a:ext cx="8295323" cy="1081720"/>
          </a:xfrm>
        </p:spPr>
        <p:txBody>
          <a:bodyPr/>
          <a:lstStyle>
            <a:lvl1pPr marL="0" indent="0">
              <a:buNone/>
              <a:defRPr sz="2000"/>
            </a:lvl1pPr>
            <a:lvl2pPr marL="658322" indent="0">
              <a:buNone/>
              <a:defRPr sz="1700"/>
            </a:lvl2pPr>
            <a:lvl3pPr marL="1316645" indent="0">
              <a:buNone/>
              <a:defRPr sz="1400"/>
            </a:lvl3pPr>
            <a:lvl4pPr marL="1974967" indent="0">
              <a:buNone/>
              <a:defRPr sz="1300"/>
            </a:lvl4pPr>
            <a:lvl5pPr marL="2633289" indent="0">
              <a:buNone/>
              <a:defRPr sz="1300"/>
            </a:lvl5pPr>
            <a:lvl6pPr marL="3291611" indent="0">
              <a:buNone/>
              <a:defRPr sz="1300"/>
            </a:lvl6pPr>
            <a:lvl7pPr marL="3949934" indent="0">
              <a:buNone/>
              <a:defRPr sz="1300"/>
            </a:lvl7pPr>
            <a:lvl8pPr marL="4608256" indent="0">
              <a:buNone/>
              <a:defRPr sz="1300"/>
            </a:lvl8pPr>
            <a:lvl9pPr marL="5266578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AE3D8E-CA16-461D-AD10-3DDADB6EC9D6}" type="datetimeFigureOut">
              <a:rPr lang="ru-RU"/>
              <a:pPr>
                <a:defRPr/>
              </a:pPr>
              <a:t>18.07.2024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56D31-A0C4-4F57-A1B7-679E111EAC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89792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3BE0F-DE29-4DB0-8814-C84DA687793A}" type="datetimeFigureOut">
              <a:rPr lang="ru-RU"/>
              <a:pPr>
                <a:defRPr/>
              </a:pPr>
              <a:t>18.07.2024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797E0-BECE-48F2-869F-26A773851D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80751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5157687" y="497123"/>
            <a:ext cx="4702122" cy="105675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44117" y="497123"/>
            <a:ext cx="13883144" cy="105675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1FCB3-2F9F-4482-AE10-29559D0F516D}" type="datetimeFigureOut">
              <a:rPr lang="ru-RU"/>
              <a:pPr>
                <a:defRPr/>
              </a:pPr>
              <a:t>18.07.2024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0F89B-F904-455B-BE69-CCE57176BA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33067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90563" y="369888"/>
            <a:ext cx="12444412" cy="153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31664" tIns="65832" rIns="131664" bIns="6583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90563" y="2151063"/>
            <a:ext cx="12444412" cy="608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31664" tIns="65832" rIns="131664" bIns="6583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90563" y="8542338"/>
            <a:ext cx="3227387" cy="490537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l" defTabSz="1316645" fontAlgn="auto">
              <a:spcBef>
                <a:spcPts val="0"/>
              </a:spcBef>
              <a:spcAft>
                <a:spcPts val="0"/>
              </a:spcAft>
              <a:defRPr sz="17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85C84BD-7A05-4F2D-97E9-EC8C9A2FBD38}" type="datetimeFigureOut">
              <a:rPr lang="ru-RU"/>
              <a:pPr>
                <a:defRPr/>
              </a:pPr>
              <a:t>18.07.2024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724400" y="8542338"/>
            <a:ext cx="4376738" cy="490537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ctr" defTabSz="1316645" fontAlgn="auto">
              <a:spcBef>
                <a:spcPts val="0"/>
              </a:spcBef>
              <a:spcAft>
                <a:spcPts val="0"/>
              </a:spcAft>
              <a:defRPr sz="17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907588" y="8542338"/>
            <a:ext cx="3227387" cy="490537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r" defTabSz="1316645" fontAlgn="auto">
              <a:spcBef>
                <a:spcPts val="0"/>
              </a:spcBef>
              <a:spcAft>
                <a:spcPts val="0"/>
              </a:spcAft>
              <a:defRPr sz="17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EE62243-0050-4190-9BB6-F6AE714BE6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316038" rtl="0" eaLnBrk="1" fontAlgn="base" hangingPunct="1">
        <a:spcBef>
          <a:spcPct val="0"/>
        </a:spcBef>
        <a:spcAft>
          <a:spcPct val="0"/>
        </a:spcAft>
        <a:defRPr sz="6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2pPr>
      <a:lvl3pPr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3pPr>
      <a:lvl4pPr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4pPr>
      <a:lvl5pPr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5pPr>
      <a:lvl6pPr marL="457200"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6pPr>
      <a:lvl7pPr marL="914400"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7pPr>
      <a:lvl8pPr marL="1371600"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8pPr>
      <a:lvl9pPr marL="1828800"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9pPr>
    </p:titleStyle>
    <p:bodyStyle>
      <a:lvl1pPr marL="493713" indent="-493713" algn="l" defTabSz="1316038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1pPr>
      <a:lvl2pPr marL="1068388" indent="-411163" algn="l" defTabSz="1316038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2pPr>
      <a:lvl3pPr marL="1644650" indent="-328613" algn="l" defTabSz="1316038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3pPr>
      <a:lvl4pPr marL="2303463" indent="-328613" algn="l" defTabSz="1316038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4pPr>
      <a:lvl5pPr marL="2962275" indent="-328613" algn="l" defTabSz="1316038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900" kern="1200">
          <a:solidFill>
            <a:schemeClr val="tx1"/>
          </a:solidFill>
          <a:latin typeface="+mn-lt"/>
          <a:ea typeface="+mn-ea"/>
          <a:cs typeface="+mn-cs"/>
        </a:defRPr>
      </a:lvl5pPr>
      <a:lvl6pPr marL="3620773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6pPr>
      <a:lvl7pPr marL="4279095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7pPr>
      <a:lvl8pPr marL="4937417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8pPr>
      <a:lvl9pPr marL="5595739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22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16645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74967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33289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91611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49934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08256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66578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4400" dirty="0" smtClean="0">
                <a:latin typeface="Liberation Serif" pitchFamily="18" charset="0"/>
              </a:rPr>
              <a:t>О работе с обращениями граждан в Администрации Каменск-Уральского </a:t>
            </a:r>
            <a:br>
              <a:rPr lang="ru-RU" sz="4400" dirty="0" smtClean="0">
                <a:latin typeface="Liberation Serif" pitchFamily="18" charset="0"/>
              </a:rPr>
            </a:br>
            <a:r>
              <a:rPr lang="ru-RU" sz="4400" dirty="0" smtClean="0">
                <a:latin typeface="Liberation Serif" pitchFamily="18" charset="0"/>
              </a:rPr>
              <a:t>городского округа </a:t>
            </a:r>
            <a:br>
              <a:rPr lang="ru-RU" sz="4400" dirty="0" smtClean="0">
                <a:latin typeface="Liberation Serif" pitchFamily="18" charset="0"/>
              </a:rPr>
            </a:br>
            <a:r>
              <a:rPr lang="ru-RU" sz="4400" dirty="0" smtClean="0">
                <a:latin typeface="Liberation Serif" pitchFamily="18" charset="0"/>
              </a:rPr>
              <a:t>за  первое </a:t>
            </a:r>
            <a:r>
              <a:rPr lang="ru-RU" sz="4400" smtClean="0">
                <a:latin typeface="Liberation Serif" pitchFamily="18" charset="0"/>
              </a:rPr>
              <a:t>полугодие 2024 </a:t>
            </a:r>
            <a:r>
              <a:rPr lang="ru-RU" sz="4400" dirty="0" smtClean="0">
                <a:latin typeface="Liberation Serif" pitchFamily="18" charset="0"/>
              </a:rPr>
              <a:t>года</a:t>
            </a:r>
            <a:endParaRPr lang="ru-RU" sz="3500" b="1" dirty="0" smtClean="0">
              <a:solidFill>
                <a:schemeClr val="tx2">
                  <a:lumMod val="50000"/>
                </a:schemeClr>
              </a:solidFill>
              <a:latin typeface="Liberation Serif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>
                <a:solidFill>
                  <a:schemeClr val="bg1"/>
                </a:solidFill>
                <a:latin typeface="Liberation Serif" pitchFamily="18" charset="0"/>
                <a:ea typeface="Times New Roman" pitchFamily="18" charset="0"/>
                <a:cs typeface="Times New Roman" pitchFamily="18" charset="0"/>
              </a:rPr>
              <a:t>Общее количество обращений </a:t>
            </a:r>
            <a:br>
              <a:rPr lang="ru-RU" sz="2800" b="1" dirty="0" smtClean="0">
                <a:solidFill>
                  <a:schemeClr val="bg1"/>
                </a:solidFill>
                <a:latin typeface="Liberation Serif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bg1"/>
                </a:solidFill>
                <a:latin typeface="Liberation Serif" pitchFamily="18" charset="0"/>
                <a:ea typeface="Times New Roman" pitchFamily="18" charset="0"/>
                <a:cs typeface="Times New Roman" pitchFamily="18" charset="0"/>
              </a:rPr>
              <a:t>за первое полугодие </a:t>
            </a:r>
            <a:r>
              <a:rPr lang="ru-RU" sz="2800" b="1" dirty="0" smtClean="0">
                <a:solidFill>
                  <a:schemeClr val="bg1"/>
                </a:solidFill>
                <a:latin typeface="Liberation Serif" pitchFamily="18" charset="0"/>
                <a:ea typeface="Times New Roman" pitchFamily="18" charset="0"/>
                <a:cs typeface="Times New Roman" pitchFamily="18" charset="0"/>
              </a:rPr>
              <a:t>2024 года</a:t>
            </a:r>
            <a:endParaRPr lang="ru-RU" sz="2800" dirty="0">
              <a:latin typeface="Liberation Serif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>
                <a:solidFill>
                  <a:schemeClr val="bg1"/>
                </a:solidFill>
                <a:latin typeface="Liberation Serif" pitchFamily="18" charset="0"/>
                <a:ea typeface="Times New Roman" pitchFamily="18" charset="0"/>
                <a:cs typeface="Times New Roman" pitchFamily="18" charset="0"/>
              </a:rPr>
              <a:t>Обращения граждан </a:t>
            </a:r>
            <a:br>
              <a:rPr lang="ru-RU" sz="2800" b="1" dirty="0" smtClean="0">
                <a:solidFill>
                  <a:schemeClr val="bg1"/>
                </a:solidFill>
                <a:latin typeface="Liberation Serif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bg1"/>
                </a:solidFill>
                <a:latin typeface="Liberation Serif" pitchFamily="18" charset="0"/>
                <a:ea typeface="Times New Roman" pitchFamily="18" charset="0"/>
                <a:cs typeface="Times New Roman" pitchFamily="18" charset="0"/>
              </a:rPr>
              <a:t>за первое полугодие </a:t>
            </a:r>
            <a:r>
              <a:rPr lang="ru-RU" sz="2800" b="1" dirty="0" smtClean="0">
                <a:solidFill>
                  <a:schemeClr val="bg1"/>
                </a:solidFill>
                <a:latin typeface="Liberation Serif" pitchFamily="18" charset="0"/>
                <a:ea typeface="Times New Roman" pitchFamily="18" charset="0"/>
                <a:cs typeface="Times New Roman" pitchFamily="18" charset="0"/>
              </a:rPr>
              <a:t>2024 года</a:t>
            </a:r>
            <a:endParaRPr lang="ru-RU" sz="2800" dirty="0">
              <a:latin typeface="Liberation Serif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393933"/>
          <a:ext cx="12080122" cy="58388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Коллективные обращения</a:t>
            </a:r>
            <a:endParaRPr lang="ru-RU" sz="44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Повторные обращения</a:t>
            </a:r>
            <a:endParaRPr lang="ru-RU" sz="44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Дублирующие обращения</a:t>
            </a:r>
            <a:endParaRPr lang="ru-RU" sz="44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7663" y="893736"/>
            <a:ext cx="12444412" cy="1535112"/>
          </a:xfrm>
        </p:spPr>
        <p:txBody>
          <a:bodyPr/>
          <a:lstStyle/>
          <a:p>
            <a:r>
              <a:rPr lang="ru-RU" sz="28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Вопросы не относящиеся к компетенции</a:t>
            </a:r>
            <a:br>
              <a:rPr lang="ru-RU" sz="28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 Администрации городского округа</a:t>
            </a:r>
            <a:r>
              <a:rPr lang="ru-RU" sz="9600" dirty="0" smtClean="0">
                <a:solidFill>
                  <a:schemeClr val="bg1"/>
                </a:solidFill>
                <a:cs typeface="Times New Roman" pitchFamily="18" charset="0"/>
              </a:rPr>
              <a:t/>
            </a:r>
            <a:br>
              <a:rPr lang="ru-RU" sz="9600" dirty="0" smtClean="0">
                <a:solidFill>
                  <a:schemeClr val="bg1"/>
                </a:solidFill>
                <a:cs typeface="Times New Roman" pitchFamily="18" charset="0"/>
              </a:rPr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Обращения поступившие через             </a:t>
            </a:r>
            <a:br>
              <a:rPr lang="ru-RU" sz="28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  электронную приемную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chemeClr val="bg1"/>
                </a:solidFill>
                <a:latin typeface="Liberation Serif" pitchFamily="18" charset="0"/>
                <a:ea typeface="Times New Roman" pitchFamily="18" charset="0"/>
                <a:cs typeface="Times New Roman" pitchFamily="18" charset="0"/>
              </a:rPr>
              <a:t>Каналы поступления обращений граждан</a:t>
            </a:r>
            <a:endParaRPr lang="ru-RU" sz="3200" dirty="0">
              <a:solidFill>
                <a:schemeClr val="bg1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Обращения поступившие через</a:t>
            </a:r>
            <a:br>
              <a:rPr lang="ru-RU" sz="28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 вышестоящие органы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b="1" dirty="0" smtClean="0">
                <a:solidFill>
                  <a:schemeClr val="bg1"/>
                </a:solidFill>
                <a:latin typeface="Liberation Serif" pitchFamily="18" charset="0"/>
              </a:rPr>
              <a:t>Личные приемы граждан</a:t>
            </a:r>
            <a:endParaRPr lang="ru-RU" sz="4800" b="1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b="1" dirty="0" smtClean="0">
                <a:solidFill>
                  <a:schemeClr val="bg1"/>
                </a:solidFill>
                <a:latin typeface="Liberation Serif" pitchFamily="18" charset="0"/>
                <a:ea typeface="Times New Roman" pitchFamily="18" charset="0"/>
                <a:cs typeface="Times New Roman" pitchFamily="18" charset="0"/>
              </a:rPr>
              <a:t>Запросы</a:t>
            </a:r>
            <a:endParaRPr lang="ru-RU" sz="4800" dirty="0">
              <a:latin typeface="Liberation Serif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3"/>
          <p:cNvGraphicFramePr>
            <a:graphicFrameLocks/>
          </p:cNvGraphicFramePr>
          <p:nvPr/>
        </p:nvGraphicFramePr>
        <p:xfrm>
          <a:off x="626225" y="2393935"/>
          <a:ext cx="12444411" cy="61218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43866"/>
                <a:gridCol w="2428892"/>
                <a:gridCol w="2371653"/>
              </a:tblGrid>
              <a:tr h="1391337">
                <a:tc>
                  <a:txBody>
                    <a:bodyPr/>
                    <a:lstStyle/>
                    <a:p>
                      <a:pPr algn="l"/>
                      <a:endParaRPr lang="ru-RU" sz="3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/>
                        <a:t>2023</a:t>
                      </a:r>
                      <a:endParaRPr lang="ru-RU" sz="3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/>
                        <a:t>2024</a:t>
                      </a:r>
                      <a:endParaRPr lang="ru-RU" sz="3600" b="1" dirty="0"/>
                    </a:p>
                  </a:txBody>
                  <a:tcPr anchor="ctr"/>
                </a:tc>
              </a:tr>
              <a:tr h="2059172">
                <a:tc>
                  <a:txBody>
                    <a:bodyPr/>
                    <a:lstStyle/>
                    <a:p>
                      <a:pPr algn="l"/>
                      <a:r>
                        <a:rPr lang="ru-RU" sz="3600" b="1" dirty="0" smtClean="0"/>
                        <a:t>Администрация южного управленческого округа</a:t>
                      </a:r>
                      <a:endParaRPr lang="ru-RU" sz="3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/>
                        <a:t>34</a:t>
                      </a:r>
                      <a:endParaRPr lang="ru-RU" sz="3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/>
                        <a:t>42</a:t>
                      </a:r>
                      <a:endParaRPr lang="ru-RU" sz="3600" b="1" dirty="0"/>
                    </a:p>
                  </a:txBody>
                  <a:tcPr anchor="ctr"/>
                </a:tc>
              </a:tr>
              <a:tr h="1286206">
                <a:tc>
                  <a:txBody>
                    <a:bodyPr/>
                    <a:lstStyle/>
                    <a:p>
                      <a:pPr algn="l"/>
                      <a:r>
                        <a:rPr lang="ru-RU" sz="3600" b="1" dirty="0" smtClean="0"/>
                        <a:t>Министерства и Департаменты</a:t>
                      </a:r>
                    </a:p>
                    <a:p>
                      <a:pPr algn="l"/>
                      <a:r>
                        <a:rPr lang="ru-RU" sz="3600" b="1" dirty="0" smtClean="0"/>
                        <a:t>Свердловской области</a:t>
                      </a:r>
                      <a:endParaRPr lang="ru-RU" sz="3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/>
                        <a:t>45</a:t>
                      </a:r>
                      <a:endParaRPr lang="ru-RU" sz="3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/>
                        <a:t>57</a:t>
                      </a:r>
                      <a:endParaRPr lang="ru-RU" sz="3600" b="1" dirty="0"/>
                    </a:p>
                  </a:txBody>
                  <a:tcPr anchor="ctr"/>
                </a:tc>
              </a:tr>
              <a:tr h="692572">
                <a:tc>
                  <a:txBody>
                    <a:bodyPr/>
                    <a:lstStyle/>
                    <a:p>
                      <a:pPr algn="l"/>
                      <a:r>
                        <a:rPr lang="ru-RU" sz="3600" b="1" dirty="0" smtClean="0"/>
                        <a:t>Депутатский запрос</a:t>
                      </a:r>
                      <a:endParaRPr lang="ru-RU" sz="3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/>
                        <a:t>3</a:t>
                      </a:r>
                      <a:endParaRPr lang="ru-RU" sz="3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/>
                        <a:t>1</a:t>
                      </a:r>
                      <a:endParaRPr lang="ru-RU" sz="3600" b="1" dirty="0"/>
                    </a:p>
                  </a:txBody>
                  <a:tcPr anchor="ctr"/>
                </a:tc>
              </a:tr>
              <a:tr h="692572">
                <a:tc>
                  <a:txBody>
                    <a:bodyPr/>
                    <a:lstStyle/>
                    <a:p>
                      <a:pPr algn="l"/>
                      <a:r>
                        <a:rPr lang="ru-RU" sz="3600" b="1" dirty="0" smtClean="0"/>
                        <a:t>Общее количество</a:t>
                      </a:r>
                      <a:endParaRPr lang="ru-RU" sz="3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/>
                        <a:t>82</a:t>
                      </a:r>
                      <a:endParaRPr lang="ru-RU" sz="3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/>
                        <a:t>100</a:t>
                      </a:r>
                      <a:endParaRPr lang="ru-RU" sz="3600" b="1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smtClean="0">
                <a:solidFill>
                  <a:schemeClr val="bg1"/>
                </a:solidFill>
                <a:latin typeface="Liberation Serif" pitchFamily="18" charset="0"/>
              </a:rPr>
              <a:t>Коммунальное хозяйство</a:t>
            </a:r>
            <a:endParaRPr lang="ru-RU" sz="4400" b="1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smtClean="0">
                <a:solidFill>
                  <a:schemeClr val="bg1"/>
                </a:solidFill>
                <a:latin typeface="Liberation Serif" pitchFamily="18" charset="0"/>
              </a:rPr>
              <a:t>Дорожное хозяйство</a:t>
            </a:r>
            <a:endParaRPr lang="ru-RU" sz="4400" b="1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smtClean="0">
                <a:solidFill>
                  <a:schemeClr val="bg1"/>
                </a:solidFill>
                <a:latin typeface="Liberation Serif" pitchFamily="18" charset="0"/>
              </a:rPr>
              <a:t>Транспорт</a:t>
            </a:r>
            <a:endParaRPr lang="ru-RU" sz="4400" b="1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smtClean="0">
                <a:solidFill>
                  <a:schemeClr val="bg1"/>
                </a:solidFill>
                <a:latin typeface="Liberation Serif" pitchFamily="18" charset="0"/>
              </a:rPr>
              <a:t>Благоустройство</a:t>
            </a:r>
            <a:endParaRPr lang="ru-RU" sz="4400" b="1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smtClean="0">
                <a:solidFill>
                  <a:schemeClr val="bg1"/>
                </a:solidFill>
                <a:latin typeface="Liberation Serif" pitchFamily="18" charset="0"/>
              </a:rPr>
              <a:t>Жилищные вопросы</a:t>
            </a:r>
            <a:endParaRPr lang="ru-RU" sz="4400" b="1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>
                <a:solidFill>
                  <a:schemeClr val="bg1"/>
                </a:solidFill>
                <a:latin typeface="Liberation Serif" pitchFamily="18" charset="0"/>
              </a:rPr>
              <a:t>Строительство</a:t>
            </a:r>
            <a:br>
              <a:rPr lang="ru-RU" sz="2800" b="1" dirty="0" smtClean="0">
                <a:solidFill>
                  <a:schemeClr val="bg1"/>
                </a:solidFill>
                <a:latin typeface="Liberation Serif" pitchFamily="18" charset="0"/>
              </a:rPr>
            </a:br>
            <a:r>
              <a:rPr lang="ru-RU" sz="2800" b="1" dirty="0" smtClean="0">
                <a:solidFill>
                  <a:schemeClr val="bg1"/>
                </a:solidFill>
                <a:latin typeface="Liberation Serif" pitchFamily="18" charset="0"/>
              </a:rPr>
              <a:t> Архитектура и градостроительство</a:t>
            </a:r>
            <a:endParaRPr lang="ru-RU" sz="2800" b="1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smtClean="0">
                <a:solidFill>
                  <a:schemeClr val="bg1"/>
                </a:solidFill>
                <a:latin typeface="Liberation Serif" pitchFamily="18" charset="0"/>
              </a:rPr>
              <a:t>Торговля</a:t>
            </a:r>
            <a:endParaRPr lang="ru-RU" sz="4400" b="1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smtClean="0">
                <a:solidFill>
                  <a:schemeClr val="bg1"/>
                </a:solidFill>
                <a:latin typeface="Liberation Serif" pitchFamily="18" charset="0"/>
              </a:rPr>
              <a:t>Образование</a:t>
            </a:r>
            <a:endParaRPr lang="ru-RU" sz="4400" b="1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smtClean="0">
                <a:solidFill>
                  <a:schemeClr val="bg1"/>
                </a:solidFill>
                <a:latin typeface="Liberation Serif" pitchFamily="18" charset="0"/>
              </a:rPr>
              <a:t>Земельные вопросы</a:t>
            </a:r>
            <a:endParaRPr lang="ru-RU" sz="4400" b="1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 smtClean="0">
                <a:solidFill>
                  <a:schemeClr val="bg1"/>
                </a:solidFill>
                <a:latin typeface="Liberation Serif" pitchFamily="18" charset="0"/>
              </a:rPr>
              <a:t>Первая половина </a:t>
            </a:r>
            <a:r>
              <a:rPr lang="ru-RU" sz="3600" b="1" dirty="0" smtClean="0">
                <a:solidFill>
                  <a:schemeClr val="bg1"/>
                </a:solidFill>
                <a:latin typeface="Liberation Serif" pitchFamily="18" charset="0"/>
              </a:rPr>
              <a:t>2024 </a:t>
            </a:r>
            <a:r>
              <a:rPr lang="ru-RU" sz="3600" b="1" dirty="0" smtClean="0">
                <a:solidFill>
                  <a:schemeClr val="bg1"/>
                </a:solidFill>
                <a:latin typeface="Liberation Serif" pitchFamily="18" charset="0"/>
              </a:rPr>
              <a:t>года</a:t>
            </a:r>
            <a:endParaRPr lang="ru-RU" sz="3600" b="1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graphicFrame>
        <p:nvGraphicFramePr>
          <p:cNvPr id="4" name="Содержимое 5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>
                <a:solidFill>
                  <a:schemeClr val="bg1"/>
                </a:solidFill>
                <a:latin typeface="Liberation Serif" pitchFamily="18" charset="0"/>
              </a:rPr>
              <a:t>По результатам рассмотрения</a:t>
            </a:r>
            <a:endParaRPr lang="ru-RU" sz="4000" b="1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1" cy="509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50768"/>
                <a:gridCol w="3143272"/>
                <a:gridCol w="3150371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Первая</a:t>
                      </a:r>
                      <a:r>
                        <a:rPr lang="ru-RU" baseline="0" dirty="0" smtClean="0"/>
                        <a:t> половина </a:t>
                      </a:r>
                      <a:r>
                        <a:rPr lang="ru-RU" baseline="0" dirty="0" smtClean="0"/>
                        <a:t>2023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Первая половина </a:t>
                      </a:r>
                      <a:r>
                        <a:rPr lang="ru-RU" dirty="0" smtClean="0"/>
                        <a:t>2024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Поддержано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89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Поддержано. Меры приняты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66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Поддержано. Меры приняты с выездом на место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16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Разъяснено в письменном виде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318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397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Не поддержано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Оставлено без ответа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Разъяснено в ходе личного приема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smtClean="0">
                <a:solidFill>
                  <a:schemeClr val="bg1"/>
                </a:solidFill>
                <a:latin typeface="Liberation Serif" pitchFamily="18" charset="0"/>
              </a:rPr>
              <a:t>Итоги</a:t>
            </a:r>
            <a:endParaRPr lang="ru-RU" sz="4400" b="1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2400"/>
              </a:spcBef>
              <a:buClr>
                <a:schemeClr val="accent2"/>
              </a:buClr>
              <a:buSzPct val="120000"/>
              <a:buFont typeface="Arial" pitchFamily="34" charset="0"/>
              <a:buChar char="•"/>
            </a:pPr>
            <a:r>
              <a:rPr lang="ru-RU" sz="4400" dirty="0" smtClean="0"/>
              <a:t>надлежало исполнить </a:t>
            </a:r>
            <a:r>
              <a:rPr lang="ru-RU" sz="4400" b="1" dirty="0" smtClean="0"/>
              <a:t>640</a:t>
            </a:r>
            <a:endParaRPr lang="ru-RU" sz="4400" b="1" dirty="0" smtClean="0"/>
          </a:p>
          <a:p>
            <a:pPr>
              <a:spcBef>
                <a:spcPts val="2400"/>
              </a:spcBef>
              <a:buClr>
                <a:schemeClr val="accent2"/>
              </a:buClr>
              <a:buSzPct val="120000"/>
              <a:buFont typeface="Arial" pitchFamily="34" charset="0"/>
              <a:buChar char="•"/>
            </a:pPr>
            <a:r>
              <a:rPr lang="ru-RU" sz="4400" dirty="0" smtClean="0"/>
              <a:t>  исполнено в срок </a:t>
            </a:r>
            <a:r>
              <a:rPr lang="ru-RU" sz="4400" b="1" dirty="0" smtClean="0"/>
              <a:t>640</a:t>
            </a:r>
            <a:endParaRPr lang="ru-RU" sz="4400" b="1" dirty="0" smtClean="0"/>
          </a:p>
          <a:p>
            <a:pPr>
              <a:spcBef>
                <a:spcPts val="2400"/>
              </a:spcBef>
              <a:buClr>
                <a:schemeClr val="accent2"/>
              </a:buClr>
              <a:buSzPct val="120000"/>
              <a:buFont typeface="Arial" pitchFamily="34" charset="0"/>
              <a:buChar char="•"/>
            </a:pPr>
            <a:r>
              <a:rPr lang="ru-RU" sz="4400" dirty="0" smtClean="0"/>
              <a:t>  </a:t>
            </a:r>
            <a:r>
              <a:rPr lang="ru-RU" sz="4000" dirty="0" smtClean="0"/>
              <a:t>исполнительская дисциплина </a:t>
            </a:r>
            <a:r>
              <a:rPr lang="ru-RU" sz="4400" b="1" dirty="0" smtClean="0"/>
              <a:t>100%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>
                <a:solidFill>
                  <a:schemeClr val="bg1"/>
                </a:solidFill>
                <a:latin typeface="Liberation Serif" pitchFamily="18" charset="0"/>
              </a:rPr>
              <a:t>Платформа обратной связи (ПОС)</a:t>
            </a:r>
            <a:endParaRPr lang="ru-RU" sz="2800" b="1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6803" y="2151063"/>
            <a:ext cx="10811932" cy="608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chemeClr val="bg1"/>
                </a:solidFill>
              </a:rPr>
              <a:t>Первое полугодие </a:t>
            </a:r>
            <a:r>
              <a:rPr lang="ru-RU" sz="3200" dirty="0" smtClean="0">
                <a:solidFill>
                  <a:schemeClr val="bg1"/>
                </a:solidFill>
              </a:rPr>
              <a:t>2024 </a:t>
            </a:r>
            <a:r>
              <a:rPr lang="ru-RU" sz="3200" dirty="0" smtClean="0">
                <a:solidFill>
                  <a:schemeClr val="bg1"/>
                </a:solidFill>
              </a:rPr>
              <a:t>года</a:t>
            </a:r>
            <a:endParaRPr lang="ru-RU" sz="3200" dirty="0">
              <a:solidFill>
                <a:schemeClr val="bg1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>
                <a:solidFill>
                  <a:schemeClr val="bg1"/>
                </a:solidFill>
              </a:rPr>
              <a:t>Тематика </a:t>
            </a:r>
            <a:r>
              <a:rPr lang="ru-RU" sz="2800" dirty="0" smtClean="0">
                <a:solidFill>
                  <a:schemeClr val="bg1"/>
                </a:solidFill>
              </a:rPr>
              <a:t>сооб</a:t>
            </a:r>
            <a:r>
              <a:rPr lang="ru-RU" sz="2800" dirty="0" smtClean="0">
                <a:solidFill>
                  <a:schemeClr val="bg1"/>
                </a:solidFill>
              </a:rPr>
              <a:t>щений </a:t>
            </a:r>
            <a:r>
              <a:rPr lang="ru-RU" sz="2800" dirty="0" smtClean="0">
                <a:solidFill>
                  <a:schemeClr val="bg1"/>
                </a:solidFill>
              </a:rPr>
              <a:t>ПОС</a:t>
            </a:r>
            <a:endParaRPr lang="ru-RU" sz="2800" dirty="0">
              <a:solidFill>
                <a:schemeClr val="bg1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40473" y="2179620"/>
          <a:ext cx="13134975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4400" dirty="0" smtClean="0">
                <a:latin typeface="Liberation Serif" pitchFamily="18" charset="0"/>
              </a:rPr>
              <a:t>О работе с обращениями граждан в Администрации Каменск-Уральского </a:t>
            </a:r>
            <a:br>
              <a:rPr lang="ru-RU" sz="4400" dirty="0" smtClean="0">
                <a:latin typeface="Liberation Serif" pitchFamily="18" charset="0"/>
              </a:rPr>
            </a:br>
            <a:r>
              <a:rPr lang="ru-RU" sz="4400" dirty="0" smtClean="0">
                <a:latin typeface="Liberation Serif" pitchFamily="18" charset="0"/>
              </a:rPr>
              <a:t>городского округа </a:t>
            </a:r>
            <a:br>
              <a:rPr lang="ru-RU" sz="4400" dirty="0" smtClean="0">
                <a:latin typeface="Liberation Serif" pitchFamily="18" charset="0"/>
              </a:rPr>
            </a:br>
            <a:r>
              <a:rPr lang="ru-RU" sz="4400" dirty="0" smtClean="0">
                <a:latin typeface="Liberation Serif" pitchFamily="18" charset="0"/>
              </a:rPr>
              <a:t>за  первое полугодие </a:t>
            </a:r>
            <a:r>
              <a:rPr lang="ru-RU" sz="4400" dirty="0" smtClean="0">
                <a:latin typeface="Liberation Serif" pitchFamily="18" charset="0"/>
              </a:rPr>
              <a:t>2024 </a:t>
            </a:r>
            <a:r>
              <a:rPr lang="ru-RU" sz="4400" dirty="0" smtClean="0">
                <a:latin typeface="Liberation Serif" pitchFamily="18" charset="0"/>
              </a:rPr>
              <a:t>года</a:t>
            </a:r>
            <a:endParaRPr lang="ru-RU" sz="3500" b="1" dirty="0" smtClean="0">
              <a:solidFill>
                <a:schemeClr val="tx2">
                  <a:lumMod val="50000"/>
                </a:schemeClr>
              </a:solidFill>
              <a:latin typeface="Liberation Serif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Шаблон для презентаций 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для презентаций 1</Template>
  <TotalTime>1557</TotalTime>
  <Words>185</Words>
  <Application>Microsoft Office PowerPoint</Application>
  <PresentationFormat>Произвольный</PresentationFormat>
  <Paragraphs>87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Шаблон для презентаций 1</vt:lpstr>
      <vt:lpstr>Слайд 1</vt:lpstr>
      <vt:lpstr>Общее количество обращений  за первое полугодие 2024 года</vt:lpstr>
      <vt:lpstr>Обращения граждан  за первое полугодие 2024 года</vt:lpstr>
      <vt:lpstr>Коллективные обращения</vt:lpstr>
      <vt:lpstr>Повторные обращения</vt:lpstr>
      <vt:lpstr>Дублирующие обращения</vt:lpstr>
      <vt:lpstr>Вопросы не относящиеся к компетенции  Администрации городского округа </vt:lpstr>
      <vt:lpstr>Обращения поступившие через                электронную приемную</vt:lpstr>
      <vt:lpstr>Каналы поступления обращений граждан</vt:lpstr>
      <vt:lpstr>Обращения поступившие через  вышестоящие органы</vt:lpstr>
      <vt:lpstr>Личные приемы граждан</vt:lpstr>
      <vt:lpstr>Запросы</vt:lpstr>
      <vt:lpstr>Коммунальное хозяйство</vt:lpstr>
      <vt:lpstr>Дорожное хозяйство</vt:lpstr>
      <vt:lpstr>Транспорт</vt:lpstr>
      <vt:lpstr>Благоустройство</vt:lpstr>
      <vt:lpstr>Жилищные вопросы</vt:lpstr>
      <vt:lpstr>Строительство  Архитектура и градостроительство</vt:lpstr>
      <vt:lpstr>Торговля</vt:lpstr>
      <vt:lpstr>Образование</vt:lpstr>
      <vt:lpstr>Земельные вопросы</vt:lpstr>
      <vt:lpstr>Первая половина 2024 года</vt:lpstr>
      <vt:lpstr>По результатам рассмотрения</vt:lpstr>
      <vt:lpstr>Итоги</vt:lpstr>
      <vt:lpstr>Платформа обратной связи (ПОС)</vt:lpstr>
      <vt:lpstr>Первое полугодие 2024 года</vt:lpstr>
      <vt:lpstr>Тематика сообщений ПОС</vt:lpstr>
      <vt:lpstr>Слайд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Slobodchikova</dc:creator>
  <cp:lastModifiedBy>Berdishev</cp:lastModifiedBy>
  <cp:revision>91</cp:revision>
  <dcterms:created xsi:type="dcterms:W3CDTF">2019-08-07T06:36:22Z</dcterms:created>
  <dcterms:modified xsi:type="dcterms:W3CDTF">2024-07-18T09:15:01Z</dcterms:modified>
</cp:coreProperties>
</file>