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9" r:id="rId1"/>
  </p:sldMasterIdLst>
  <p:notesMasterIdLst>
    <p:notesMasterId r:id="rId16"/>
  </p:notesMasterIdLst>
  <p:sldIdLst>
    <p:sldId id="421" r:id="rId2"/>
    <p:sldId id="455" r:id="rId3"/>
    <p:sldId id="456" r:id="rId4"/>
    <p:sldId id="457" r:id="rId5"/>
    <p:sldId id="428" r:id="rId6"/>
    <p:sldId id="458" r:id="rId7"/>
    <p:sldId id="444" r:id="rId8"/>
    <p:sldId id="459" r:id="rId9"/>
    <p:sldId id="466" r:id="rId10"/>
    <p:sldId id="429" r:id="rId11"/>
    <p:sldId id="461" r:id="rId12"/>
    <p:sldId id="462" r:id="rId13"/>
    <p:sldId id="464" r:id="rId14"/>
    <p:sldId id="465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4634"/>
    <a:srgbClr val="0A99B6"/>
    <a:srgbClr val="9B0FF1"/>
    <a:srgbClr val="3366CC"/>
    <a:srgbClr val="FFFFFF"/>
    <a:srgbClr val="FF3B3B"/>
    <a:srgbClr val="B2B2B2"/>
    <a:srgbClr val="171EA9"/>
    <a:srgbClr val="032FBD"/>
    <a:srgbClr val="63099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593" autoAdjust="0"/>
    <p:restoredTop sz="98851" autoAdjust="0"/>
  </p:normalViewPr>
  <p:slideViewPr>
    <p:cSldViewPr>
      <p:cViewPr varScale="1">
        <p:scale>
          <a:sx n="115" d="100"/>
          <a:sy n="115" d="100"/>
        </p:scale>
        <p:origin x="-152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autoTitleDeleted val="1"/>
    <c:plotArea>
      <c:layout>
        <c:manualLayout>
          <c:layoutTarget val="inner"/>
          <c:xMode val="edge"/>
          <c:yMode val="edge"/>
          <c:x val="0.22199100227244714"/>
          <c:y val="2.3598626916730727E-2"/>
          <c:w val="0.50062508112565507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explosion val="5"/>
          <c:dPt>
            <c:idx val="0"/>
            <c:spPr>
              <a:solidFill>
                <a:schemeClr val="accent3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00F3-4CD1-9BC4-D5FDB9D5DB0C}"/>
              </c:ext>
            </c:extLst>
          </c:dPt>
          <c:dPt>
            <c:idx val="1"/>
            <c:spPr>
              <a:solidFill>
                <a:schemeClr val="accent5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0F3-4CD1-9BC4-D5FDB9D5DB0C}"/>
              </c:ext>
            </c:extLst>
          </c:dPt>
          <c:dPt>
            <c:idx val="2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0F3-4CD1-9BC4-D5FDB9D5DB0C}"/>
              </c:ext>
            </c:extLst>
          </c:dPt>
          <c:dPt>
            <c:idx val="3"/>
            <c:spPr>
              <a:solidFill>
                <a:srgbClr val="1C9494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0F3-4CD1-9BC4-D5FDB9D5DB0C}"/>
              </c:ext>
            </c:extLst>
          </c:dPt>
          <c:dLbls>
            <c:dLbl>
              <c:idx val="0"/>
              <c:layout>
                <c:manualLayout>
                  <c:x val="0.22167080231596364"/>
                  <c:y val="0.3671492512711272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1 374,9 млн. руб.</a:t>
                    </a:r>
                    <a:endParaRPr lang="ru-RU" sz="1400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00F3-4CD1-9BC4-D5FDB9D5DB0C}"/>
                </c:ext>
              </c:extLst>
            </c:dLbl>
            <c:dLbl>
              <c:idx val="1"/>
              <c:layout>
                <c:manualLayout>
                  <c:x val="-0.2488257459106307"/>
                  <c:y val="6.5369242837405594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3 307,8 млн. руб.</a:t>
                    </a:r>
                    <a:endParaRPr lang="ru-RU" sz="1400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0F3-4CD1-9BC4-D5FDB9D5DB0C}"/>
                </c:ext>
              </c:extLst>
            </c:dLbl>
            <c:dLbl>
              <c:idx val="2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0F3-4CD1-9BC4-D5FDB9D5DB0C}"/>
                </c:ext>
              </c:extLst>
            </c:dLbl>
            <c:dLbl>
              <c:idx val="3"/>
              <c:layout>
                <c:manualLayout>
                  <c:x val="0.36724565756823824"/>
                  <c:y val="3.8647342995169372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1 084,6 млн. руб.</a:t>
                    </a:r>
                    <a:endParaRPr lang="ru-RU" sz="1400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0F3-4CD1-9BC4-D5FDB9D5DB0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chemeClr val="tx1"/>
                    </a:solidFill>
                    <a:latin typeface="+mn-lt"/>
                  </a:defRPr>
                </a:pPr>
                <a:endParaRPr lang="ru-RU"/>
              </a:p>
            </c:tx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Лист1!$A$3:$A$5</c:f>
              <c:strCache>
                <c:ptCount val="3"/>
                <c:pt idx="0">
                  <c:v>Субвенции</c:v>
                </c:pt>
                <c:pt idx="1">
                  <c:v>иные межбюдж.</c:v>
                </c:pt>
                <c:pt idx="2">
                  <c:v>Дотации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1374.9</c:v>
                </c:pt>
                <c:pt idx="1">
                  <c:v>3307.8</c:v>
                </c:pt>
                <c:pt idx="2">
                  <c:v>667.6</c:v>
                </c:pt>
                <c:pt idx="3">
                  <c:v>1084.5999999999999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0F3-4CD1-9BC4-D5FDB9D5DB0C}"/>
            </c:ext>
          </c:extLst>
        </c:ser>
        <c:dLbls>
          <c:showVal val="1"/>
          <c:showCatName val="1"/>
        </c:dLbls>
        <c:firstSliceAng val="52"/>
        <c:holeSize val="50"/>
      </c:doughnutChart>
    </c:plotArea>
    <c:plotVisOnly val="1"/>
    <c:dispBlanksAs val="zero"/>
  </c:chart>
  <c:txPr>
    <a:bodyPr/>
    <a:lstStyle/>
    <a:p>
      <a:pPr>
        <a:defRPr sz="1800">
          <a:latin typeface="Liberation Serif" pitchFamily="18" charset="0"/>
        </a:defRPr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autoTitleDeleted val="1"/>
    <c:plotArea>
      <c:layout>
        <c:manualLayout>
          <c:layoutTarget val="inner"/>
          <c:xMode val="edge"/>
          <c:yMode val="edge"/>
          <c:x val="0.22550053366091388"/>
          <c:y val="0"/>
          <c:w val="0.50062508112565507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explosion val="5"/>
          <c:dPt>
            <c:idx val="0"/>
            <c:spPr>
              <a:solidFill>
                <a:srgbClr val="7CB554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121D-4EA0-A785-51693482F58D}"/>
              </c:ext>
            </c:extLst>
          </c:dPt>
          <c:dPt>
            <c:idx val="1"/>
            <c:spPr>
              <a:solidFill>
                <a:schemeClr val="accent5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21D-4EA0-A785-51693482F58D}"/>
              </c:ext>
            </c:extLst>
          </c:dPt>
          <c:dPt>
            <c:idx val="2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21D-4EA0-A785-51693482F58D}"/>
              </c:ext>
            </c:extLst>
          </c:dPt>
          <c:dPt>
            <c:idx val="3"/>
            <c:spPr>
              <a:solidFill>
                <a:srgbClr val="1C9494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21D-4EA0-A785-51693482F58D}"/>
              </c:ext>
            </c:extLst>
          </c:dPt>
          <c:dLbls>
            <c:dLbl>
              <c:idx val="0"/>
              <c:layout>
                <c:manualLayout>
                  <c:x val="0.22167080231596362"/>
                  <c:y val="0.3671492512711272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1 371,1 млн. руб.</a:t>
                    </a:r>
                    <a:endParaRPr lang="ru-RU" sz="1400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21D-4EA0-A785-51693482F58D}"/>
                </c:ext>
              </c:extLst>
            </c:dLbl>
            <c:dLbl>
              <c:idx val="1"/>
              <c:layout>
                <c:manualLayout>
                  <c:x val="-0.28524370515066688"/>
                  <c:y val="-1.5118662433825512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3 </a:t>
                    </a:r>
                    <a:r>
                      <a:rPr lang="ru-RU" sz="1400" dirty="0" smtClean="0"/>
                      <a:t>227,0 млн. руб.</a:t>
                    </a:r>
                    <a:endParaRPr lang="ru-RU" sz="1400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21D-4EA0-A785-51693482F58D}"/>
                </c:ext>
              </c:extLst>
            </c:dLbl>
            <c:dLbl>
              <c:idx val="2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21D-4EA0-A785-51693482F58D}"/>
                </c:ext>
              </c:extLst>
            </c:dLbl>
            <c:dLbl>
              <c:idx val="3"/>
              <c:layout>
                <c:manualLayout>
                  <c:x val="0.36037349452850947"/>
                  <c:y val="1.6352386939469401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1 </a:t>
                    </a:r>
                    <a:r>
                      <a:rPr lang="ru-RU" sz="1400" dirty="0" smtClean="0"/>
                      <a:t>084,6 млн. руб.</a:t>
                    </a:r>
                    <a:endParaRPr lang="ru-RU" sz="1400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121D-4EA0-A785-51693482F58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chemeClr val="tx1"/>
                    </a:solidFill>
                    <a:latin typeface="+mn-lt"/>
                  </a:defRPr>
                </a:pPr>
                <a:endParaRPr lang="ru-RU"/>
              </a:p>
            </c:tx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Лист1!$A$3:$A$5</c:f>
              <c:strCache>
                <c:ptCount val="3"/>
                <c:pt idx="0">
                  <c:v>Субвенции</c:v>
                </c:pt>
                <c:pt idx="1">
                  <c:v>иные межбюдж.</c:v>
                </c:pt>
                <c:pt idx="2">
                  <c:v>Дотации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1371.1</c:v>
                </c:pt>
                <c:pt idx="1">
                  <c:v>3277</c:v>
                </c:pt>
                <c:pt idx="2">
                  <c:v>658.1</c:v>
                </c:pt>
                <c:pt idx="3">
                  <c:v>1084.5999999999999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21D-4EA0-A785-51693482F58D}"/>
            </c:ext>
          </c:extLst>
        </c:ser>
        <c:dLbls>
          <c:showVal val="1"/>
          <c:showCatName val="1"/>
        </c:dLbls>
        <c:firstSliceAng val="52"/>
        <c:holeSize val="50"/>
      </c:doughnutChart>
    </c:plotArea>
    <c:plotVisOnly val="1"/>
    <c:dispBlanksAs val="zero"/>
  </c:chart>
  <c:txPr>
    <a:bodyPr/>
    <a:lstStyle/>
    <a:p>
      <a:pPr>
        <a:defRPr sz="1800">
          <a:latin typeface="Liberation Serif" pitchFamily="18" charset="0"/>
        </a:defRPr>
      </a:pPr>
      <a:endParaRPr lang="ru-RU"/>
    </a:p>
  </c:txPr>
  <c:externalData r:id="rId1"/>
  <c:userShapes r:id="rId2"/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71.jpeg"/><Relationship Id="rId1" Type="http://schemas.openxmlformats.org/officeDocument/2006/relationships/image" Target="../media/image61.jpeg"/><Relationship Id="rId4" Type="http://schemas.openxmlformats.org/officeDocument/2006/relationships/image" Target="../media/image9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E41D18-AD43-4560-88F1-54F738C26C22}" type="doc">
      <dgm:prSet loTypeId="urn:microsoft.com/office/officeart/2005/8/layout/cycle8" loCatId="cycle" qsTypeId="urn:microsoft.com/office/officeart/2005/8/quickstyle/simple2" qsCatId="simple" csTypeId="urn:microsoft.com/office/officeart/2005/8/colors/colorful4" csCatId="colorful" phldr="1"/>
      <dgm:spPr/>
    </dgm:pt>
    <dgm:pt modelId="{2A411D5A-1F06-4789-9852-FBCB3CA5F26F}">
      <dgm:prSet phldrT="[Текст]" custT="1"/>
      <dgm:spPr/>
      <dgm:t>
        <a:bodyPr/>
        <a:lstStyle/>
        <a:p>
          <a:r>
            <a:rPr lang="ru-RU" sz="1200" b="1" i="0" dirty="0" smtClean="0">
              <a:latin typeface="Liberation Serif" pitchFamily="18" charset="0"/>
              <a:cs typeface="Courier New" pitchFamily="49" charset="0"/>
            </a:rPr>
            <a:t>Муниципальные программы социальной направленности   5 120,6 млн. руб. </a:t>
          </a:r>
          <a:endParaRPr lang="ru-RU" sz="1200" b="1" dirty="0">
            <a:latin typeface="Liberation Serif" pitchFamily="18" charset="0"/>
          </a:endParaRPr>
        </a:p>
      </dgm:t>
    </dgm:pt>
    <dgm:pt modelId="{EA8A72E3-A7D3-4710-A83A-AC58C1C26AFE}" type="parTrans" cxnId="{7C36D822-06D0-4F7E-BBA8-A262CB89228C}">
      <dgm:prSet/>
      <dgm:spPr/>
      <dgm:t>
        <a:bodyPr/>
        <a:lstStyle/>
        <a:p>
          <a:endParaRPr lang="ru-RU"/>
        </a:p>
      </dgm:t>
    </dgm:pt>
    <dgm:pt modelId="{D9C3C366-EE58-4097-ADD8-7777BA289E91}" type="sibTrans" cxnId="{7C36D822-06D0-4F7E-BBA8-A262CB89228C}">
      <dgm:prSet/>
      <dgm:spPr/>
      <dgm:t>
        <a:bodyPr/>
        <a:lstStyle/>
        <a:p>
          <a:endParaRPr lang="ru-RU"/>
        </a:p>
      </dgm:t>
    </dgm:pt>
    <dgm:pt modelId="{74778225-6479-4675-902B-6E7E32F31A55}">
      <dgm:prSet phldrT="[Текст]" custT="1"/>
      <dgm:spPr/>
      <dgm:t>
        <a:bodyPr/>
        <a:lstStyle/>
        <a:p>
          <a:r>
            <a:rPr lang="ru-RU" sz="1200" b="1" dirty="0" err="1" smtClean="0">
              <a:latin typeface="Liberation Serif" pitchFamily="18" charset="0"/>
            </a:rPr>
            <a:t>Непрограммные</a:t>
          </a:r>
          <a:r>
            <a:rPr lang="ru-RU" sz="1200" b="1" dirty="0" smtClean="0">
              <a:latin typeface="Liberation Serif" pitchFamily="18" charset="0"/>
            </a:rPr>
            <a:t> расходы  94,7 млн. руб.</a:t>
          </a:r>
          <a:endParaRPr lang="ru-RU" sz="1200" b="1" dirty="0">
            <a:latin typeface="Liberation Serif" pitchFamily="18" charset="0"/>
          </a:endParaRPr>
        </a:p>
      </dgm:t>
    </dgm:pt>
    <dgm:pt modelId="{CAD0523E-FFA1-432A-A4D5-A09D151856C3}" type="parTrans" cxnId="{773D7550-1B1B-4687-93A6-6CABAEADE1E7}">
      <dgm:prSet/>
      <dgm:spPr/>
      <dgm:t>
        <a:bodyPr/>
        <a:lstStyle/>
        <a:p>
          <a:endParaRPr lang="ru-RU"/>
        </a:p>
      </dgm:t>
    </dgm:pt>
    <dgm:pt modelId="{7D19F2BF-300E-4205-8294-5A58A623A160}" type="sibTrans" cxnId="{773D7550-1B1B-4687-93A6-6CABAEADE1E7}">
      <dgm:prSet/>
      <dgm:spPr/>
      <dgm:t>
        <a:bodyPr/>
        <a:lstStyle/>
        <a:p>
          <a:endParaRPr lang="ru-RU"/>
        </a:p>
      </dgm:t>
    </dgm:pt>
    <dgm:pt modelId="{10C587E0-0994-4312-93EF-4E7E49591CFD}">
      <dgm:prSet phldrT="[Текст]" custT="1"/>
      <dgm:spPr/>
      <dgm:t>
        <a:bodyPr/>
        <a:lstStyle/>
        <a:p>
          <a:r>
            <a:rPr lang="ru-RU" sz="1200" b="1" i="0" dirty="0" smtClean="0">
              <a:latin typeface="Liberation Serif" pitchFamily="18" charset="0"/>
              <a:cs typeface="Courier New" pitchFamily="49" charset="0"/>
            </a:rPr>
            <a:t>Муниципальные программы, </a:t>
          </a:r>
        </a:p>
        <a:p>
          <a:r>
            <a:rPr lang="ru-RU" sz="1200" b="1" i="0" dirty="0" smtClean="0">
              <a:latin typeface="Liberation Serif" pitchFamily="18" charset="0"/>
              <a:cs typeface="Courier New" pitchFamily="49" charset="0"/>
            </a:rPr>
            <a:t>направленные на создание безопасной и комфортной среды для жизни граждан  3 684,5 млн. руб. </a:t>
          </a:r>
          <a:endParaRPr lang="ru-RU" sz="1200" b="1" dirty="0">
            <a:latin typeface="Liberation Serif" pitchFamily="18" charset="0"/>
          </a:endParaRPr>
        </a:p>
      </dgm:t>
    </dgm:pt>
    <dgm:pt modelId="{3CC952A7-993B-4FDE-9990-5CE1A01A4D1A}" type="parTrans" cxnId="{D7437473-28D1-450A-88EF-709D4C3DB836}">
      <dgm:prSet/>
      <dgm:spPr/>
      <dgm:t>
        <a:bodyPr/>
        <a:lstStyle/>
        <a:p>
          <a:endParaRPr lang="ru-RU"/>
        </a:p>
      </dgm:t>
    </dgm:pt>
    <dgm:pt modelId="{F6114B11-A8AB-4A2D-A251-7C9904BD9208}" type="sibTrans" cxnId="{D7437473-28D1-450A-88EF-709D4C3DB836}">
      <dgm:prSet/>
      <dgm:spPr/>
      <dgm:t>
        <a:bodyPr/>
        <a:lstStyle/>
        <a:p>
          <a:endParaRPr lang="ru-RU"/>
        </a:p>
      </dgm:t>
    </dgm:pt>
    <dgm:pt modelId="{399A6613-66C7-423A-940B-022C375DC0C1}" type="pres">
      <dgm:prSet presAssocID="{1EE41D18-AD43-4560-88F1-54F738C26C22}" presName="compositeShape" presStyleCnt="0">
        <dgm:presLayoutVars>
          <dgm:chMax val="7"/>
          <dgm:dir/>
          <dgm:resizeHandles val="exact"/>
        </dgm:presLayoutVars>
      </dgm:prSet>
      <dgm:spPr/>
    </dgm:pt>
    <dgm:pt modelId="{E961D125-D99B-4EAE-84DD-66552841368B}" type="pres">
      <dgm:prSet presAssocID="{1EE41D18-AD43-4560-88F1-54F738C26C22}" presName="wedge1" presStyleLbl="node1" presStyleIdx="0" presStyleCnt="3" custScaleX="104453" custScaleY="101804"/>
      <dgm:spPr/>
      <dgm:t>
        <a:bodyPr/>
        <a:lstStyle/>
        <a:p>
          <a:endParaRPr lang="ru-RU"/>
        </a:p>
      </dgm:t>
    </dgm:pt>
    <dgm:pt modelId="{AA27B040-2B39-4674-921F-777A1E4E486B}" type="pres">
      <dgm:prSet presAssocID="{1EE41D18-AD43-4560-88F1-54F738C26C22}" presName="dummy1a" presStyleCnt="0"/>
      <dgm:spPr/>
    </dgm:pt>
    <dgm:pt modelId="{0BCD68D9-D35C-4B95-8843-748F07B4722F}" type="pres">
      <dgm:prSet presAssocID="{1EE41D18-AD43-4560-88F1-54F738C26C22}" presName="dummy1b" presStyleCnt="0"/>
      <dgm:spPr/>
    </dgm:pt>
    <dgm:pt modelId="{6CB8BC33-3677-43E5-8860-02B8683E431A}" type="pres">
      <dgm:prSet presAssocID="{1EE41D18-AD43-4560-88F1-54F738C26C22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A2D694-AF95-4F47-A85A-6250AF47993E}" type="pres">
      <dgm:prSet presAssocID="{1EE41D18-AD43-4560-88F1-54F738C26C22}" presName="wedge2" presStyleLbl="node1" presStyleIdx="1" presStyleCnt="3"/>
      <dgm:spPr/>
      <dgm:t>
        <a:bodyPr/>
        <a:lstStyle/>
        <a:p>
          <a:endParaRPr lang="ru-RU"/>
        </a:p>
      </dgm:t>
    </dgm:pt>
    <dgm:pt modelId="{F321BD45-D607-4822-87E2-A84AC908920E}" type="pres">
      <dgm:prSet presAssocID="{1EE41D18-AD43-4560-88F1-54F738C26C22}" presName="dummy2a" presStyleCnt="0"/>
      <dgm:spPr/>
    </dgm:pt>
    <dgm:pt modelId="{54C38985-557B-4537-ACAF-396E899CC142}" type="pres">
      <dgm:prSet presAssocID="{1EE41D18-AD43-4560-88F1-54F738C26C22}" presName="dummy2b" presStyleCnt="0"/>
      <dgm:spPr/>
    </dgm:pt>
    <dgm:pt modelId="{B1385858-E0CB-4A98-9115-92F5E6507A5A}" type="pres">
      <dgm:prSet presAssocID="{1EE41D18-AD43-4560-88F1-54F738C26C22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C86A1A-B6D8-49C0-AE8B-35A9A68080D8}" type="pres">
      <dgm:prSet presAssocID="{1EE41D18-AD43-4560-88F1-54F738C26C22}" presName="wedge3" presStyleLbl="node1" presStyleIdx="2" presStyleCnt="3" custScaleX="109053" custScaleY="107375"/>
      <dgm:spPr/>
      <dgm:t>
        <a:bodyPr/>
        <a:lstStyle/>
        <a:p>
          <a:endParaRPr lang="ru-RU"/>
        </a:p>
      </dgm:t>
    </dgm:pt>
    <dgm:pt modelId="{4B89EF29-279C-41CE-A5BB-4EF2591F1211}" type="pres">
      <dgm:prSet presAssocID="{1EE41D18-AD43-4560-88F1-54F738C26C22}" presName="dummy3a" presStyleCnt="0"/>
      <dgm:spPr/>
    </dgm:pt>
    <dgm:pt modelId="{CC693E2A-6EA5-4C7C-9B97-AE2A36C4DC2D}" type="pres">
      <dgm:prSet presAssocID="{1EE41D18-AD43-4560-88F1-54F738C26C22}" presName="dummy3b" presStyleCnt="0"/>
      <dgm:spPr/>
    </dgm:pt>
    <dgm:pt modelId="{CC56A410-29C0-4E6D-8FA4-05A10356E095}" type="pres">
      <dgm:prSet presAssocID="{1EE41D18-AD43-4560-88F1-54F738C26C22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DEB5E9-0D98-4E88-8959-1658D74C7805}" type="pres">
      <dgm:prSet presAssocID="{D9C3C366-EE58-4097-ADD8-7777BA289E91}" presName="arrowWedge1" presStyleLbl="fgSibTrans2D1" presStyleIdx="0" presStyleCnt="3" custLinFactNeighborX="928" custLinFactNeighborY="-1074"/>
      <dgm:spPr/>
    </dgm:pt>
    <dgm:pt modelId="{3B43E5C1-6B4F-4E4C-920A-F3C335068810}" type="pres">
      <dgm:prSet presAssocID="{7D19F2BF-300E-4205-8294-5A58A623A160}" presName="arrowWedge2" presStyleLbl="fgSibTrans2D1" presStyleIdx="1" presStyleCnt="3" custLinFactNeighborX="876" custLinFactNeighborY="1428"/>
      <dgm:spPr/>
    </dgm:pt>
    <dgm:pt modelId="{ECE4D473-8E66-4D79-AC08-EF4EA88E4187}" type="pres">
      <dgm:prSet presAssocID="{F6114B11-A8AB-4A2D-A251-7C9904BD9208}" presName="arrowWedge3" presStyleLbl="fgSibTrans2D1" presStyleIdx="2" presStyleCnt="3" custLinFactNeighborX="-4804" custLinFactNeighborY="-2929"/>
      <dgm:spPr/>
    </dgm:pt>
  </dgm:ptLst>
  <dgm:cxnLst>
    <dgm:cxn modelId="{BBA20DF2-5A2E-4F5F-8DC7-06904EFF4900}" type="presOf" srcId="{74778225-6479-4675-902B-6E7E32F31A55}" destId="{4DA2D694-AF95-4F47-A85A-6250AF47993E}" srcOrd="0" destOrd="0" presId="urn:microsoft.com/office/officeart/2005/8/layout/cycle8"/>
    <dgm:cxn modelId="{E4995892-C497-4FCC-808B-7882083D962D}" type="presOf" srcId="{2A411D5A-1F06-4789-9852-FBCB3CA5F26F}" destId="{E961D125-D99B-4EAE-84DD-66552841368B}" srcOrd="0" destOrd="0" presId="urn:microsoft.com/office/officeart/2005/8/layout/cycle8"/>
    <dgm:cxn modelId="{D7437473-28D1-450A-88EF-709D4C3DB836}" srcId="{1EE41D18-AD43-4560-88F1-54F738C26C22}" destId="{10C587E0-0994-4312-93EF-4E7E49591CFD}" srcOrd="2" destOrd="0" parTransId="{3CC952A7-993B-4FDE-9990-5CE1A01A4D1A}" sibTransId="{F6114B11-A8AB-4A2D-A251-7C9904BD9208}"/>
    <dgm:cxn modelId="{9A8631E9-DD04-4595-AC5E-4F3689D90EC2}" type="presOf" srcId="{1EE41D18-AD43-4560-88F1-54F738C26C22}" destId="{399A6613-66C7-423A-940B-022C375DC0C1}" srcOrd="0" destOrd="0" presId="urn:microsoft.com/office/officeart/2005/8/layout/cycle8"/>
    <dgm:cxn modelId="{7C36D822-06D0-4F7E-BBA8-A262CB89228C}" srcId="{1EE41D18-AD43-4560-88F1-54F738C26C22}" destId="{2A411D5A-1F06-4789-9852-FBCB3CA5F26F}" srcOrd="0" destOrd="0" parTransId="{EA8A72E3-A7D3-4710-A83A-AC58C1C26AFE}" sibTransId="{D9C3C366-EE58-4097-ADD8-7777BA289E91}"/>
    <dgm:cxn modelId="{B5A2A8C8-D4D4-4936-8CBB-A304F2AD55B8}" type="presOf" srcId="{10C587E0-0994-4312-93EF-4E7E49591CFD}" destId="{CC56A410-29C0-4E6D-8FA4-05A10356E095}" srcOrd="1" destOrd="0" presId="urn:microsoft.com/office/officeart/2005/8/layout/cycle8"/>
    <dgm:cxn modelId="{773D7550-1B1B-4687-93A6-6CABAEADE1E7}" srcId="{1EE41D18-AD43-4560-88F1-54F738C26C22}" destId="{74778225-6479-4675-902B-6E7E32F31A55}" srcOrd="1" destOrd="0" parTransId="{CAD0523E-FFA1-432A-A4D5-A09D151856C3}" sibTransId="{7D19F2BF-300E-4205-8294-5A58A623A160}"/>
    <dgm:cxn modelId="{F42E5ADD-B36A-4290-BCBF-96C91CC430D5}" type="presOf" srcId="{2A411D5A-1F06-4789-9852-FBCB3CA5F26F}" destId="{6CB8BC33-3677-43E5-8860-02B8683E431A}" srcOrd="1" destOrd="0" presId="urn:microsoft.com/office/officeart/2005/8/layout/cycle8"/>
    <dgm:cxn modelId="{AD93C734-BC26-42C1-85CF-6BEE94D85DE4}" type="presOf" srcId="{74778225-6479-4675-902B-6E7E32F31A55}" destId="{B1385858-E0CB-4A98-9115-92F5E6507A5A}" srcOrd="1" destOrd="0" presId="urn:microsoft.com/office/officeart/2005/8/layout/cycle8"/>
    <dgm:cxn modelId="{9FFDB757-A27D-40F9-B3CB-98242290B16C}" type="presOf" srcId="{10C587E0-0994-4312-93EF-4E7E49591CFD}" destId="{2DC86A1A-B6D8-49C0-AE8B-35A9A68080D8}" srcOrd="0" destOrd="0" presId="urn:microsoft.com/office/officeart/2005/8/layout/cycle8"/>
    <dgm:cxn modelId="{CF2678F3-B499-47E7-A4A7-3A9A0DEB353B}" type="presParOf" srcId="{399A6613-66C7-423A-940B-022C375DC0C1}" destId="{E961D125-D99B-4EAE-84DD-66552841368B}" srcOrd="0" destOrd="0" presId="urn:microsoft.com/office/officeart/2005/8/layout/cycle8"/>
    <dgm:cxn modelId="{B776338C-EE05-412A-98BB-E32690C74857}" type="presParOf" srcId="{399A6613-66C7-423A-940B-022C375DC0C1}" destId="{AA27B040-2B39-4674-921F-777A1E4E486B}" srcOrd="1" destOrd="0" presId="urn:microsoft.com/office/officeart/2005/8/layout/cycle8"/>
    <dgm:cxn modelId="{BF910603-E070-4726-BC96-C9846C38DF93}" type="presParOf" srcId="{399A6613-66C7-423A-940B-022C375DC0C1}" destId="{0BCD68D9-D35C-4B95-8843-748F07B4722F}" srcOrd="2" destOrd="0" presId="urn:microsoft.com/office/officeart/2005/8/layout/cycle8"/>
    <dgm:cxn modelId="{BC2DE721-7001-47DE-9B1C-3449F702A9E6}" type="presParOf" srcId="{399A6613-66C7-423A-940B-022C375DC0C1}" destId="{6CB8BC33-3677-43E5-8860-02B8683E431A}" srcOrd="3" destOrd="0" presId="urn:microsoft.com/office/officeart/2005/8/layout/cycle8"/>
    <dgm:cxn modelId="{848D9127-4890-4662-B627-1C525630FBAE}" type="presParOf" srcId="{399A6613-66C7-423A-940B-022C375DC0C1}" destId="{4DA2D694-AF95-4F47-A85A-6250AF47993E}" srcOrd="4" destOrd="0" presId="urn:microsoft.com/office/officeart/2005/8/layout/cycle8"/>
    <dgm:cxn modelId="{D15A98E6-A48D-40D5-8DB2-D848BA36CE0B}" type="presParOf" srcId="{399A6613-66C7-423A-940B-022C375DC0C1}" destId="{F321BD45-D607-4822-87E2-A84AC908920E}" srcOrd="5" destOrd="0" presId="urn:microsoft.com/office/officeart/2005/8/layout/cycle8"/>
    <dgm:cxn modelId="{A95DBBDB-9165-4826-B72B-DDB3C0ADC068}" type="presParOf" srcId="{399A6613-66C7-423A-940B-022C375DC0C1}" destId="{54C38985-557B-4537-ACAF-396E899CC142}" srcOrd="6" destOrd="0" presId="urn:microsoft.com/office/officeart/2005/8/layout/cycle8"/>
    <dgm:cxn modelId="{779801B1-4838-4357-BCB2-95A1AF59CD1D}" type="presParOf" srcId="{399A6613-66C7-423A-940B-022C375DC0C1}" destId="{B1385858-E0CB-4A98-9115-92F5E6507A5A}" srcOrd="7" destOrd="0" presId="urn:microsoft.com/office/officeart/2005/8/layout/cycle8"/>
    <dgm:cxn modelId="{4DEF3118-2289-4905-9270-4892A462D3CD}" type="presParOf" srcId="{399A6613-66C7-423A-940B-022C375DC0C1}" destId="{2DC86A1A-B6D8-49C0-AE8B-35A9A68080D8}" srcOrd="8" destOrd="0" presId="urn:microsoft.com/office/officeart/2005/8/layout/cycle8"/>
    <dgm:cxn modelId="{AE0C1B4B-66A9-4EB0-8A45-C780E7672D7A}" type="presParOf" srcId="{399A6613-66C7-423A-940B-022C375DC0C1}" destId="{4B89EF29-279C-41CE-A5BB-4EF2591F1211}" srcOrd="9" destOrd="0" presId="urn:microsoft.com/office/officeart/2005/8/layout/cycle8"/>
    <dgm:cxn modelId="{FC042E6A-B47B-4718-B9C5-517E372CF9E7}" type="presParOf" srcId="{399A6613-66C7-423A-940B-022C375DC0C1}" destId="{CC693E2A-6EA5-4C7C-9B97-AE2A36C4DC2D}" srcOrd="10" destOrd="0" presId="urn:microsoft.com/office/officeart/2005/8/layout/cycle8"/>
    <dgm:cxn modelId="{705D4B0A-3A14-4138-AD8C-7EDC95B9CB68}" type="presParOf" srcId="{399A6613-66C7-423A-940B-022C375DC0C1}" destId="{CC56A410-29C0-4E6D-8FA4-05A10356E095}" srcOrd="11" destOrd="0" presId="urn:microsoft.com/office/officeart/2005/8/layout/cycle8"/>
    <dgm:cxn modelId="{6C349EC0-1808-4C10-9C84-5C1383ECE23A}" type="presParOf" srcId="{399A6613-66C7-423A-940B-022C375DC0C1}" destId="{8BDEB5E9-0D98-4E88-8959-1658D74C7805}" srcOrd="12" destOrd="0" presId="urn:microsoft.com/office/officeart/2005/8/layout/cycle8"/>
    <dgm:cxn modelId="{DD7B15ED-5FFF-46B0-81E1-5D63632B2D44}" type="presParOf" srcId="{399A6613-66C7-423A-940B-022C375DC0C1}" destId="{3B43E5C1-6B4F-4E4C-920A-F3C335068810}" srcOrd="13" destOrd="0" presId="urn:microsoft.com/office/officeart/2005/8/layout/cycle8"/>
    <dgm:cxn modelId="{D34F3664-8474-48B0-A700-1134253A72CF}" type="presParOf" srcId="{399A6613-66C7-423A-940B-022C375DC0C1}" destId="{ECE4D473-8E66-4D79-AC08-EF4EA88E4187}" srcOrd="14" destOrd="0" presId="urn:microsoft.com/office/officeart/2005/8/layout/cycle8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E5C085-5679-436A-BFA4-16565AEC120A}" type="doc">
      <dgm:prSet loTypeId="urn:microsoft.com/office/officeart/2005/8/layout/bList2#1" loCatId="list" qsTypeId="urn:microsoft.com/office/officeart/2005/8/quickstyle/simple1" qsCatId="simple" csTypeId="urn:microsoft.com/office/officeart/2005/8/colors/accent1_2" csCatId="accent1" phldr="1"/>
      <dgm:spPr/>
    </dgm:pt>
    <dgm:pt modelId="{9521D429-5FE2-48C6-857B-9FEDFE7E2579}">
      <dgm:prSet phldrT="[Текст]"/>
      <dgm:spPr/>
      <dgm:t>
        <a:bodyPr/>
        <a:lstStyle/>
        <a:p>
          <a:r>
            <a:rPr lang="ru-RU" b="1" dirty="0" smtClean="0">
              <a:latin typeface="Liberation Serif" pitchFamily="18" charset="0"/>
            </a:rPr>
            <a:t>ОБРАЗОВАНИЕ</a:t>
          </a:r>
          <a:endParaRPr lang="ru-RU" b="1" dirty="0">
            <a:latin typeface="Liberation Serif" pitchFamily="18" charset="0"/>
          </a:endParaRPr>
        </a:p>
      </dgm:t>
    </dgm:pt>
    <dgm:pt modelId="{1ACDC720-577B-4F60-AB57-9DB2814BEC0C}" type="parTrans" cxnId="{DB6F6ACE-FE9E-4893-A55C-CC1C4829D744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AF05A2CA-3C85-43EC-A60E-78550FD6980C}" type="sibTrans" cxnId="{DB6F6ACE-FE9E-4893-A55C-CC1C4829D744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8133F13E-92E9-4FC1-A8E3-351B982F883E}">
      <dgm:prSet phldrT="[Текст]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latin typeface="Liberation Serif" pitchFamily="18" charset="0"/>
            </a:rPr>
            <a:t>ДЕМОГРАФИЯ</a:t>
          </a:r>
          <a:endParaRPr lang="ru-RU" b="1" dirty="0">
            <a:latin typeface="Liberation Serif" pitchFamily="18" charset="0"/>
          </a:endParaRPr>
        </a:p>
      </dgm:t>
    </dgm:pt>
    <dgm:pt modelId="{77BA3215-9BC6-48C7-A150-CE43B726870F}" type="parTrans" cxnId="{FDA54F98-5BBD-489F-8B4F-1DC302B55A4D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04C3B557-F3E7-4B71-9BE8-7DFC95FCF5A5}" type="sibTrans" cxnId="{FDA54F98-5BBD-489F-8B4F-1DC302B55A4D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0C87BC63-0D5B-4A50-8BE6-BB2D42326FDF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latin typeface="Liberation Serif" pitchFamily="18" charset="0"/>
            </a:rPr>
            <a:t>КУЛЬТУРА</a:t>
          </a:r>
          <a:endParaRPr lang="ru-RU" b="1" dirty="0">
            <a:latin typeface="Liberation Serif" pitchFamily="18" charset="0"/>
          </a:endParaRPr>
        </a:p>
      </dgm:t>
    </dgm:pt>
    <dgm:pt modelId="{FF01BE66-C1E9-47BA-89C2-E1C98571B21E}" type="parTrans" cxnId="{3D321827-6CA4-4E49-8BD9-EFD111382753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15CA93D2-E265-4A4D-88C1-11A5FDC3B10E}" type="sibTrans" cxnId="{3D321827-6CA4-4E49-8BD9-EFD111382753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CB505D38-CFE4-4004-996A-10F600448C91}">
      <dgm:prSet phldrT="[Текст]"/>
      <dgm:spPr>
        <a:solidFill>
          <a:srgbClr val="FFC000"/>
        </a:solidFill>
      </dgm:spPr>
      <dgm:t>
        <a:bodyPr/>
        <a:lstStyle/>
        <a:p>
          <a:r>
            <a:rPr lang="ru-RU" b="1" dirty="0" smtClean="0">
              <a:latin typeface="Liberation Serif" pitchFamily="18" charset="0"/>
            </a:rPr>
            <a:t>ЖИЛЬЕ И ГОРОДСКАЯ СРЕДА</a:t>
          </a:r>
          <a:endParaRPr lang="ru-RU" b="1" dirty="0">
            <a:latin typeface="Liberation Serif" pitchFamily="18" charset="0"/>
          </a:endParaRPr>
        </a:p>
      </dgm:t>
    </dgm:pt>
    <dgm:pt modelId="{46F44238-5F18-4F6B-98E9-4894A03F3633}" type="parTrans" cxnId="{CE527CCC-7304-4100-BD5E-CCF9FDB856A2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04BC80EE-04CD-4A44-BFC6-4709BB1A68D4}" type="sibTrans" cxnId="{CE527CCC-7304-4100-BD5E-CCF9FDB856A2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83474C04-9613-41D7-8D8B-264B56A91044}">
      <dgm:prSet custT="1"/>
      <dgm:spPr/>
      <dgm:t>
        <a:bodyPr/>
        <a:lstStyle/>
        <a:p>
          <a:pPr algn="just"/>
          <a:r>
            <a:rPr lang="ru-RU" sz="1200" b="1" dirty="0" smtClean="0">
              <a:latin typeface="Liberation Serif" pitchFamily="18" charset="0"/>
            </a:rPr>
            <a:t>В рамках национального проекта «Образование» осуществлялось:</a:t>
          </a:r>
          <a:endParaRPr lang="ru-RU" sz="1200" b="1" dirty="0">
            <a:latin typeface="Liberation Serif" pitchFamily="18" charset="0"/>
          </a:endParaRPr>
        </a:p>
      </dgm:t>
    </dgm:pt>
    <dgm:pt modelId="{3881B265-0D33-4F39-BB68-60D00D0D13E9}" type="parTrans" cxnId="{7B9510E8-8E58-47AD-8E0E-0E2A64E82534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2CF8C661-B6E9-4298-B659-7C193D88444D}" type="sibTrans" cxnId="{7B9510E8-8E58-47AD-8E0E-0E2A64E82534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7983152D-B286-4844-A8F9-BF48AFE93C77}">
      <dgm:prSet custT="1"/>
      <dgm:spPr/>
      <dgm:t>
        <a:bodyPr/>
        <a:lstStyle/>
        <a:p>
          <a:pPr algn="just"/>
          <a:r>
            <a:rPr lang="ru-RU" sz="1100" b="0" dirty="0" smtClean="0">
              <a:latin typeface="Liberation Serif" pitchFamily="18" charset="0"/>
            </a:rPr>
            <a:t>патриотическое воспитание детей.</a:t>
          </a:r>
          <a:endParaRPr lang="ru-RU" sz="1100" b="0" dirty="0">
            <a:latin typeface="Liberation Serif" pitchFamily="18" charset="0"/>
          </a:endParaRPr>
        </a:p>
      </dgm:t>
    </dgm:pt>
    <dgm:pt modelId="{9F4006BD-95F4-4A57-8310-AD0CB289DE42}" type="parTrans" cxnId="{7D80483B-3ABD-45F8-AF56-FDC988C4B68F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5BBD8A72-FB86-4427-A4EA-007BE30E7DDA}" type="sibTrans" cxnId="{7D80483B-3ABD-45F8-AF56-FDC988C4B68F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B18AC9CB-EC0A-4D1A-9F8A-65A240A02D54}">
      <dgm:prSet custT="1"/>
      <dgm:spPr/>
      <dgm:t>
        <a:bodyPr/>
        <a:lstStyle/>
        <a:p>
          <a:pPr algn="just"/>
          <a:endParaRPr lang="ru-RU" sz="1200" b="0" dirty="0">
            <a:latin typeface="Liberation Serif" pitchFamily="18" charset="0"/>
          </a:endParaRPr>
        </a:p>
      </dgm:t>
    </dgm:pt>
    <dgm:pt modelId="{8312451B-4B9C-4A1C-AD06-9F98ED61E7E2}" type="parTrans" cxnId="{8063B9D4-9130-4F74-B0DE-00BC3FBD2C81}">
      <dgm:prSet/>
      <dgm:spPr/>
      <dgm:t>
        <a:bodyPr/>
        <a:lstStyle/>
        <a:p>
          <a:endParaRPr lang="ru-RU"/>
        </a:p>
      </dgm:t>
    </dgm:pt>
    <dgm:pt modelId="{A331A074-B776-45D7-83C0-6033C6E3CE6C}" type="sibTrans" cxnId="{8063B9D4-9130-4F74-B0DE-00BC3FBD2C81}">
      <dgm:prSet/>
      <dgm:spPr/>
      <dgm:t>
        <a:bodyPr/>
        <a:lstStyle/>
        <a:p>
          <a:endParaRPr lang="ru-RU"/>
        </a:p>
      </dgm:t>
    </dgm:pt>
    <dgm:pt modelId="{E9CA0815-A1E5-432B-A566-5F41D1F10E3B}">
      <dgm:prSet custT="1"/>
      <dgm:spPr/>
      <dgm:t>
        <a:bodyPr/>
        <a:lstStyle/>
        <a:p>
          <a:pPr algn="just"/>
          <a:r>
            <a:rPr lang="ru-RU" sz="1200" b="1" dirty="0" smtClean="0">
              <a:latin typeface="Liberation Serif" pitchFamily="18" charset="0"/>
            </a:rPr>
            <a:t>В рамках национального проекта «Демография» осуществлялось:</a:t>
          </a:r>
          <a:endParaRPr lang="ru-RU" sz="1200" dirty="0"/>
        </a:p>
      </dgm:t>
    </dgm:pt>
    <dgm:pt modelId="{5EF51CA5-F35F-4E02-8F08-ABEAAA7C2FCC}" type="parTrans" cxnId="{964840FB-1E7A-4AB4-B018-45F82F0C3890}">
      <dgm:prSet/>
      <dgm:spPr/>
      <dgm:t>
        <a:bodyPr/>
        <a:lstStyle/>
        <a:p>
          <a:endParaRPr lang="ru-RU"/>
        </a:p>
      </dgm:t>
    </dgm:pt>
    <dgm:pt modelId="{12DD3101-C222-4203-82E1-FD49B3ACCBD9}" type="sibTrans" cxnId="{964840FB-1E7A-4AB4-B018-45F82F0C3890}">
      <dgm:prSet/>
      <dgm:spPr/>
      <dgm:t>
        <a:bodyPr/>
        <a:lstStyle/>
        <a:p>
          <a:endParaRPr lang="ru-RU"/>
        </a:p>
      </dgm:t>
    </dgm:pt>
    <dgm:pt modelId="{A7E6D354-826D-4451-99FB-77CA075CF44B}">
      <dgm:prSet custT="1"/>
      <dgm:spPr/>
      <dgm:t>
        <a:bodyPr/>
        <a:lstStyle/>
        <a:p>
          <a:pPr algn="just"/>
          <a:r>
            <a:rPr lang="ru-RU" sz="1100" i="0" dirty="0" smtClean="0">
              <a:latin typeface="Liberation Serif" pitchFamily="18" charset="0"/>
            </a:rPr>
            <a:t>строительство Центра бокса;</a:t>
          </a:r>
          <a:endParaRPr lang="ru-RU" sz="1100" b="1" i="0" dirty="0">
            <a:latin typeface="Liberation Serif" pitchFamily="18" charset="0"/>
          </a:endParaRPr>
        </a:p>
      </dgm:t>
    </dgm:pt>
    <dgm:pt modelId="{E6EDFDBD-F561-4ABE-B57C-31D6AE676CD1}" type="parTrans" cxnId="{A249E6E4-4964-45FD-B6BC-DEEA4BC0F3CD}">
      <dgm:prSet/>
      <dgm:spPr/>
      <dgm:t>
        <a:bodyPr/>
        <a:lstStyle/>
        <a:p>
          <a:endParaRPr lang="ru-RU"/>
        </a:p>
      </dgm:t>
    </dgm:pt>
    <dgm:pt modelId="{4E332225-5769-4E07-80C7-C87D4D00CACE}" type="sibTrans" cxnId="{A249E6E4-4964-45FD-B6BC-DEEA4BC0F3CD}">
      <dgm:prSet/>
      <dgm:spPr/>
      <dgm:t>
        <a:bodyPr/>
        <a:lstStyle/>
        <a:p>
          <a:endParaRPr lang="ru-RU"/>
        </a:p>
      </dgm:t>
    </dgm:pt>
    <dgm:pt modelId="{4F739742-BBD1-4EA3-AE6F-3A15A2584969}">
      <dgm:prSet custT="1"/>
      <dgm:spPr/>
      <dgm:t>
        <a:bodyPr/>
        <a:lstStyle/>
        <a:p>
          <a:pPr algn="just"/>
          <a:r>
            <a:rPr lang="ru-RU" sz="1100" b="0" i="0" dirty="0" smtClean="0">
              <a:latin typeface="Liberation Serif" pitchFamily="18" charset="0"/>
            </a:rPr>
            <a:t>создание  условий для занятий физической культурой и спортом.</a:t>
          </a:r>
          <a:endParaRPr lang="ru-RU" sz="1100" b="0" i="0" dirty="0">
            <a:latin typeface="Liberation Serif" pitchFamily="18" charset="0"/>
          </a:endParaRPr>
        </a:p>
      </dgm:t>
    </dgm:pt>
    <dgm:pt modelId="{972282CD-AEF9-4F92-9510-30BA95057508}" type="parTrans" cxnId="{EA28D4D1-D8B4-477F-B899-E2A2B650B2FB}">
      <dgm:prSet/>
      <dgm:spPr/>
      <dgm:t>
        <a:bodyPr/>
        <a:lstStyle/>
        <a:p>
          <a:endParaRPr lang="ru-RU"/>
        </a:p>
      </dgm:t>
    </dgm:pt>
    <dgm:pt modelId="{9832890F-9CA1-4897-A13F-EB782D4A619C}" type="sibTrans" cxnId="{EA28D4D1-D8B4-477F-B899-E2A2B650B2FB}">
      <dgm:prSet/>
      <dgm:spPr/>
      <dgm:t>
        <a:bodyPr/>
        <a:lstStyle/>
        <a:p>
          <a:endParaRPr lang="ru-RU"/>
        </a:p>
      </dgm:t>
    </dgm:pt>
    <dgm:pt modelId="{C6AD3168-92A3-4E7B-8946-A9DC998EB3DA}">
      <dgm:prSet custT="1"/>
      <dgm:spPr/>
      <dgm:t>
        <a:bodyPr/>
        <a:lstStyle/>
        <a:p>
          <a:pPr algn="just"/>
          <a:r>
            <a:rPr lang="ru-RU" sz="1200" b="1" dirty="0" smtClean="0">
              <a:latin typeface="Liberation Serif" pitchFamily="18" charset="0"/>
            </a:rPr>
            <a:t>В рамках национального проекта «Культура» осуществлялось:</a:t>
          </a:r>
          <a:endParaRPr lang="ru-RU" sz="1200" dirty="0"/>
        </a:p>
      </dgm:t>
    </dgm:pt>
    <dgm:pt modelId="{DBBB58E1-FACE-4D0E-96B8-F8149AA1F994}" type="parTrans" cxnId="{93DECFB2-0C12-42CA-8BBE-CA969CB4D61E}">
      <dgm:prSet/>
      <dgm:spPr/>
      <dgm:t>
        <a:bodyPr/>
        <a:lstStyle/>
        <a:p>
          <a:endParaRPr lang="ru-RU"/>
        </a:p>
      </dgm:t>
    </dgm:pt>
    <dgm:pt modelId="{84ECA021-E037-43EA-B258-41D5AEC13BF3}" type="sibTrans" cxnId="{93DECFB2-0C12-42CA-8BBE-CA969CB4D61E}">
      <dgm:prSet/>
      <dgm:spPr/>
      <dgm:t>
        <a:bodyPr/>
        <a:lstStyle/>
        <a:p>
          <a:endParaRPr lang="ru-RU"/>
        </a:p>
      </dgm:t>
    </dgm:pt>
    <dgm:pt modelId="{887DB397-9473-4E9F-8237-EE4687CE740C}">
      <dgm:prSet custT="1"/>
      <dgm:spPr/>
      <dgm:t>
        <a:bodyPr/>
        <a:lstStyle/>
        <a:p>
          <a:pPr algn="just"/>
          <a:endParaRPr lang="ru-RU" sz="1100" b="0" dirty="0">
            <a:latin typeface="Liberation Serif" pitchFamily="18" charset="0"/>
          </a:endParaRPr>
        </a:p>
      </dgm:t>
    </dgm:pt>
    <dgm:pt modelId="{BF4F8A39-5ADF-49B0-BAD4-3CE3DC186C72}" type="parTrans" cxnId="{0113AF95-B067-470F-B9FC-A2D725FF1A8B}">
      <dgm:prSet/>
      <dgm:spPr/>
      <dgm:t>
        <a:bodyPr/>
        <a:lstStyle/>
        <a:p>
          <a:endParaRPr lang="ru-RU"/>
        </a:p>
      </dgm:t>
    </dgm:pt>
    <dgm:pt modelId="{27F9D58A-D4F0-4D3A-ABE8-4EF8E99A6681}" type="sibTrans" cxnId="{0113AF95-B067-470F-B9FC-A2D725FF1A8B}">
      <dgm:prSet/>
      <dgm:spPr/>
      <dgm:t>
        <a:bodyPr/>
        <a:lstStyle/>
        <a:p>
          <a:endParaRPr lang="ru-RU"/>
        </a:p>
      </dgm:t>
    </dgm:pt>
    <dgm:pt modelId="{875F07AA-3989-4E63-B07B-DEE6407C03C9}">
      <dgm:prSet custT="1"/>
      <dgm:spPr/>
      <dgm:t>
        <a:bodyPr/>
        <a:lstStyle/>
        <a:p>
          <a:pPr algn="just"/>
          <a:r>
            <a:rPr lang="ru-RU" sz="1200" b="1" dirty="0" smtClean="0">
              <a:latin typeface="Liberation Serif" pitchFamily="18" charset="0"/>
            </a:rPr>
            <a:t>В рамках национального проекта «Жилье и городская среда»:</a:t>
          </a:r>
          <a:endParaRPr lang="ru-RU" sz="1200" dirty="0"/>
        </a:p>
      </dgm:t>
    </dgm:pt>
    <dgm:pt modelId="{DA53F4DF-7C3D-40F8-B86A-CBD0FCF1FE81}" type="parTrans" cxnId="{71B2F2A0-6942-40E2-AB4D-00B55D27D023}">
      <dgm:prSet/>
      <dgm:spPr/>
      <dgm:t>
        <a:bodyPr/>
        <a:lstStyle/>
        <a:p>
          <a:endParaRPr lang="ru-RU"/>
        </a:p>
      </dgm:t>
    </dgm:pt>
    <dgm:pt modelId="{CF3A5E63-2B70-40BC-812C-D4AC8513C91E}" type="sibTrans" cxnId="{71B2F2A0-6942-40E2-AB4D-00B55D27D023}">
      <dgm:prSet/>
      <dgm:spPr/>
      <dgm:t>
        <a:bodyPr/>
        <a:lstStyle/>
        <a:p>
          <a:endParaRPr lang="ru-RU"/>
        </a:p>
      </dgm:t>
    </dgm:pt>
    <dgm:pt modelId="{7AD66731-8C83-4EE3-8837-544AA12ECBC7}">
      <dgm:prSet custT="1"/>
      <dgm:spPr/>
      <dgm:t>
        <a:bodyPr/>
        <a:lstStyle/>
        <a:p>
          <a:pPr algn="just"/>
          <a:r>
            <a:rPr lang="ru-RU" sz="1100" b="0" dirty="0" smtClean="0">
              <a:latin typeface="Liberation Serif" pitchFamily="18" charset="0"/>
            </a:rPr>
            <a:t>благоустройство дворовых и общественных территорий.</a:t>
          </a:r>
          <a:endParaRPr lang="ru-RU" sz="1100" b="1" dirty="0">
            <a:latin typeface="Liberation Serif" pitchFamily="18" charset="0"/>
          </a:endParaRPr>
        </a:p>
      </dgm:t>
    </dgm:pt>
    <dgm:pt modelId="{1FAADBE7-7294-44E5-B255-2C5E6FC5C4AD}" type="parTrans" cxnId="{B83C3527-56E8-4790-85C7-777F4217B7B5}">
      <dgm:prSet/>
      <dgm:spPr/>
      <dgm:t>
        <a:bodyPr/>
        <a:lstStyle/>
        <a:p>
          <a:endParaRPr lang="ru-RU"/>
        </a:p>
      </dgm:t>
    </dgm:pt>
    <dgm:pt modelId="{0A2E1920-58AF-40A9-9E71-A935651D3E69}" type="sibTrans" cxnId="{B83C3527-56E8-4790-85C7-777F4217B7B5}">
      <dgm:prSet/>
      <dgm:spPr/>
      <dgm:t>
        <a:bodyPr/>
        <a:lstStyle/>
        <a:p>
          <a:endParaRPr lang="ru-RU"/>
        </a:p>
      </dgm:t>
    </dgm:pt>
    <dgm:pt modelId="{DD6378F7-B22B-4F61-A21D-0B9726276C72}">
      <dgm:prSet custT="1"/>
      <dgm:spPr/>
      <dgm:t>
        <a:bodyPr/>
        <a:lstStyle/>
        <a:p>
          <a:pPr algn="just"/>
          <a:r>
            <a:rPr lang="ru-RU" sz="1100" b="0" dirty="0" smtClean="0">
              <a:latin typeface="Liberation Serif" pitchFamily="18" charset="0"/>
            </a:rPr>
            <a:t>строительство центра культурного развития;</a:t>
          </a:r>
          <a:endParaRPr lang="ru-RU" sz="1100" b="0" dirty="0">
            <a:latin typeface="Liberation Serif" pitchFamily="18" charset="0"/>
          </a:endParaRPr>
        </a:p>
      </dgm:t>
    </dgm:pt>
    <dgm:pt modelId="{301A76EC-13DA-4F58-AB57-11689066887F}" type="parTrans" cxnId="{C56DA9C6-8721-49AB-97F7-5F67F964E6FE}">
      <dgm:prSet/>
      <dgm:spPr/>
      <dgm:t>
        <a:bodyPr/>
        <a:lstStyle/>
        <a:p>
          <a:endParaRPr lang="ru-RU"/>
        </a:p>
      </dgm:t>
    </dgm:pt>
    <dgm:pt modelId="{A58DDF4B-B409-4D26-A7A5-03406E319F11}" type="sibTrans" cxnId="{C56DA9C6-8721-49AB-97F7-5F67F964E6FE}">
      <dgm:prSet/>
      <dgm:spPr/>
      <dgm:t>
        <a:bodyPr/>
        <a:lstStyle/>
        <a:p>
          <a:endParaRPr lang="ru-RU"/>
        </a:p>
      </dgm:t>
    </dgm:pt>
    <dgm:pt modelId="{5954CD55-D602-4E42-8CC1-3D0FF066E853}" type="pres">
      <dgm:prSet presAssocID="{AEE5C085-5679-436A-BFA4-16565AEC120A}" presName="diagram" presStyleCnt="0">
        <dgm:presLayoutVars>
          <dgm:dir/>
          <dgm:animLvl val="lvl"/>
          <dgm:resizeHandles val="exact"/>
        </dgm:presLayoutVars>
      </dgm:prSet>
      <dgm:spPr/>
    </dgm:pt>
    <dgm:pt modelId="{CDF7DF5C-1EBD-4EF5-94EC-9C22BC6481C0}" type="pres">
      <dgm:prSet presAssocID="{9521D429-5FE2-48C6-857B-9FEDFE7E2579}" presName="compNode" presStyleCnt="0"/>
      <dgm:spPr/>
    </dgm:pt>
    <dgm:pt modelId="{0F3EFFF3-6DA2-448F-AB7F-C56A2BF14BEE}" type="pres">
      <dgm:prSet presAssocID="{9521D429-5FE2-48C6-857B-9FEDFE7E2579}" presName="childRect" presStyleLbl="bgAcc1" presStyleIdx="0" presStyleCnt="4" custScaleX="177156" custScaleY="177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E732EB-0D6E-4377-801A-8FE69260C952}" type="pres">
      <dgm:prSet presAssocID="{9521D429-5FE2-48C6-857B-9FEDFE7E2579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70786-B054-4D98-800C-3513D2F1FF63}" type="pres">
      <dgm:prSet presAssocID="{9521D429-5FE2-48C6-857B-9FEDFE7E2579}" presName="parentRect" presStyleLbl="alignNode1" presStyleIdx="0" presStyleCnt="4" custScaleX="177156" custScaleY="177156"/>
      <dgm:spPr/>
      <dgm:t>
        <a:bodyPr/>
        <a:lstStyle/>
        <a:p>
          <a:endParaRPr lang="ru-RU"/>
        </a:p>
      </dgm:t>
    </dgm:pt>
    <dgm:pt modelId="{39AE5A30-0A52-4D6E-8424-ED0DE3BFBE2F}" type="pres">
      <dgm:prSet presAssocID="{9521D429-5FE2-48C6-857B-9FEDFE7E2579}" presName="adorn" presStyleLbl="fgAccFollowNode1" presStyleIdx="0" presStyleCnt="4" custScaleX="133100" custScaleY="133100" custLinFactNeighborX="58460" custLinFactNeighborY="-12002"/>
      <dgm:spPr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59EBB40-37DB-47C0-894C-6DBAB4CA1256}" type="pres">
      <dgm:prSet presAssocID="{AF05A2CA-3C85-43EC-A60E-78550FD6980C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BA2B2A7-87EA-4EBA-8B8D-6F54216E932C}" type="pres">
      <dgm:prSet presAssocID="{8133F13E-92E9-4FC1-A8E3-351B982F883E}" presName="compNode" presStyleCnt="0"/>
      <dgm:spPr/>
    </dgm:pt>
    <dgm:pt modelId="{EB11E738-47FA-4A14-9969-EF489A75098D}" type="pres">
      <dgm:prSet presAssocID="{8133F13E-92E9-4FC1-A8E3-351B982F883E}" presName="childRect" presStyleLbl="bgAcc1" presStyleIdx="1" presStyleCnt="4" custScaleX="177156" custScaleY="177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5007F-88BB-496C-876A-42CAF46B54A5}" type="pres">
      <dgm:prSet presAssocID="{8133F13E-92E9-4FC1-A8E3-351B982F883E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315E41-88AE-46C2-B2F0-FA446C30DB0E}" type="pres">
      <dgm:prSet presAssocID="{8133F13E-92E9-4FC1-A8E3-351B982F883E}" presName="parentRect" presStyleLbl="alignNode1" presStyleIdx="1" presStyleCnt="4" custScaleX="177156" custScaleY="177156"/>
      <dgm:spPr/>
      <dgm:t>
        <a:bodyPr/>
        <a:lstStyle/>
        <a:p>
          <a:endParaRPr lang="ru-RU"/>
        </a:p>
      </dgm:t>
    </dgm:pt>
    <dgm:pt modelId="{433EC083-E429-4C59-B52B-02F09AAF5106}" type="pres">
      <dgm:prSet presAssocID="{8133F13E-92E9-4FC1-A8E3-351B982F883E}" presName="adorn" presStyleLbl="fgAccFollowNode1" presStyleIdx="1" presStyleCnt="4" custScaleX="136942" custScaleY="121000" custLinFactNeighborX="50037" custLinFactNeighborY="-18000"/>
      <dgm:spPr>
        <a:prstGeom prst="flowChartProcess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CCE6D10-8CB5-4C89-9A73-047A861A01FF}" type="pres">
      <dgm:prSet presAssocID="{04C3B557-F3E7-4B71-9BE8-7DFC95FCF5A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32FD45F-14B2-47D3-B4F9-4574AD47C626}" type="pres">
      <dgm:prSet presAssocID="{0C87BC63-0D5B-4A50-8BE6-BB2D42326FDF}" presName="compNode" presStyleCnt="0"/>
      <dgm:spPr/>
    </dgm:pt>
    <dgm:pt modelId="{5AED3750-8091-4264-A523-C3C18C1F1ABA}" type="pres">
      <dgm:prSet presAssocID="{0C87BC63-0D5B-4A50-8BE6-BB2D42326FDF}" presName="childRect" presStyleLbl="bgAcc1" presStyleIdx="2" presStyleCnt="4" custScaleX="177156" custScaleY="177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5EF18-1EFD-47FB-93BF-5C3B1A3692F5}" type="pres">
      <dgm:prSet presAssocID="{0C87BC63-0D5B-4A50-8BE6-BB2D42326FDF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108EEE-6E20-4887-AA2A-5C420D91180D}" type="pres">
      <dgm:prSet presAssocID="{0C87BC63-0D5B-4A50-8BE6-BB2D42326FDF}" presName="parentRect" presStyleLbl="alignNode1" presStyleIdx="2" presStyleCnt="4" custScaleX="177156" custScaleY="177156"/>
      <dgm:spPr/>
      <dgm:t>
        <a:bodyPr/>
        <a:lstStyle/>
        <a:p>
          <a:endParaRPr lang="ru-RU"/>
        </a:p>
      </dgm:t>
    </dgm:pt>
    <dgm:pt modelId="{48FD1CCF-84AF-466D-BB9E-9F1195D237A5}" type="pres">
      <dgm:prSet presAssocID="{0C87BC63-0D5B-4A50-8BE6-BB2D42326FDF}" presName="adorn" presStyleLbl="fgAccFollowNode1" presStyleIdx="2" presStyleCnt="4" custScaleX="121000" custScaleY="121000" custLinFactNeighborX="31113" custLinFactNeighborY="-16431"/>
      <dgm:spPr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6282ED56-D25B-4509-B825-BFF0086BA237}" type="pres">
      <dgm:prSet presAssocID="{15CA93D2-E265-4A4D-88C1-11A5FDC3B10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13BF025-B18F-40F6-8939-1400B84BA8B2}" type="pres">
      <dgm:prSet presAssocID="{CB505D38-CFE4-4004-996A-10F600448C91}" presName="compNode" presStyleCnt="0"/>
      <dgm:spPr/>
    </dgm:pt>
    <dgm:pt modelId="{AE1C5A0D-260C-4CB1-A6DA-84C9E5E028BE}" type="pres">
      <dgm:prSet presAssocID="{CB505D38-CFE4-4004-996A-10F600448C91}" presName="childRect" presStyleLbl="bgAcc1" presStyleIdx="3" presStyleCnt="4" custScaleX="177156" custScaleY="177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B9FB63-F94A-44AA-93C0-13C9F0587142}" type="pres">
      <dgm:prSet presAssocID="{CB505D38-CFE4-4004-996A-10F600448C91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0E3549-B7C4-48B6-9CBB-6062BF489F92}" type="pres">
      <dgm:prSet presAssocID="{CB505D38-CFE4-4004-996A-10F600448C91}" presName="parentRect" presStyleLbl="alignNode1" presStyleIdx="3" presStyleCnt="4" custScaleX="177156" custScaleY="177156"/>
      <dgm:spPr/>
      <dgm:t>
        <a:bodyPr/>
        <a:lstStyle/>
        <a:p>
          <a:endParaRPr lang="ru-RU"/>
        </a:p>
      </dgm:t>
    </dgm:pt>
    <dgm:pt modelId="{2A6BEA4D-D4BE-402F-915A-4E5BA8D182E0}" type="pres">
      <dgm:prSet presAssocID="{CB505D38-CFE4-4004-996A-10F600448C91}" presName="adorn" presStyleLbl="fgAccFollowNode1" presStyleIdx="3" presStyleCnt="4" custScaleX="121000" custScaleY="121000" custLinFactNeighborX="46784" custLinFactNeighborY="-21383"/>
      <dgm:spPr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964840FB-1E7A-4AB4-B018-45F82F0C3890}" srcId="{8133F13E-92E9-4FC1-A8E3-351B982F883E}" destId="{E9CA0815-A1E5-432B-A566-5F41D1F10E3B}" srcOrd="0" destOrd="0" parTransId="{5EF51CA5-F35F-4E02-8F08-ABEAAA7C2FCC}" sibTransId="{12DD3101-C222-4203-82E1-FD49B3ACCBD9}"/>
    <dgm:cxn modelId="{FDA54F98-5BBD-489F-8B4F-1DC302B55A4D}" srcId="{AEE5C085-5679-436A-BFA4-16565AEC120A}" destId="{8133F13E-92E9-4FC1-A8E3-351B982F883E}" srcOrd="1" destOrd="0" parTransId="{77BA3215-9BC6-48C7-A150-CE43B726870F}" sibTransId="{04C3B557-F3E7-4B71-9BE8-7DFC95FCF5A5}"/>
    <dgm:cxn modelId="{B177CB99-9ACC-4052-8E5E-C223FEA97F3D}" type="presOf" srcId="{0C87BC63-0D5B-4A50-8BE6-BB2D42326FDF}" destId="{C9108EEE-6E20-4887-AA2A-5C420D91180D}" srcOrd="1" destOrd="0" presId="urn:microsoft.com/office/officeart/2005/8/layout/bList2#1"/>
    <dgm:cxn modelId="{C01D6F7A-A249-4250-A8B4-9262C5D92A69}" type="presOf" srcId="{E9CA0815-A1E5-432B-A566-5F41D1F10E3B}" destId="{EB11E738-47FA-4A14-9969-EF489A75098D}" srcOrd="0" destOrd="0" presId="urn:microsoft.com/office/officeart/2005/8/layout/bList2#1"/>
    <dgm:cxn modelId="{124E6D2D-E044-4605-8CBF-EB4326F553E7}" type="presOf" srcId="{A7E6D354-826D-4451-99FB-77CA075CF44B}" destId="{EB11E738-47FA-4A14-9969-EF489A75098D}" srcOrd="0" destOrd="1" presId="urn:microsoft.com/office/officeart/2005/8/layout/bList2#1"/>
    <dgm:cxn modelId="{FF7D265F-4B87-4FB2-9C96-2605B21A1608}" type="presOf" srcId="{15CA93D2-E265-4A4D-88C1-11A5FDC3B10E}" destId="{6282ED56-D25B-4509-B825-BFF0086BA237}" srcOrd="0" destOrd="0" presId="urn:microsoft.com/office/officeart/2005/8/layout/bList2#1"/>
    <dgm:cxn modelId="{5460517C-331D-4EA4-962E-69F26DC5A80F}" type="presOf" srcId="{9521D429-5FE2-48C6-857B-9FEDFE7E2579}" destId="{96D70786-B054-4D98-800C-3513D2F1FF63}" srcOrd="1" destOrd="0" presId="urn:microsoft.com/office/officeart/2005/8/layout/bList2#1"/>
    <dgm:cxn modelId="{0113AF95-B067-470F-B9FC-A2D725FF1A8B}" srcId="{0C87BC63-0D5B-4A50-8BE6-BB2D42326FDF}" destId="{887DB397-9473-4E9F-8237-EE4687CE740C}" srcOrd="1" destOrd="0" parTransId="{BF4F8A39-5ADF-49B0-BAD4-3CE3DC186C72}" sibTransId="{27F9D58A-D4F0-4D3A-ABE8-4EF8E99A6681}"/>
    <dgm:cxn modelId="{EE778C6D-9FD1-4090-BC49-291620806D77}" type="presOf" srcId="{8133F13E-92E9-4FC1-A8E3-351B982F883E}" destId="{FFC5007F-88BB-496C-876A-42CAF46B54A5}" srcOrd="0" destOrd="0" presId="urn:microsoft.com/office/officeart/2005/8/layout/bList2#1"/>
    <dgm:cxn modelId="{6E0CD7E1-5479-4DE0-9680-1AC0B8156415}" type="presOf" srcId="{AEE5C085-5679-436A-BFA4-16565AEC120A}" destId="{5954CD55-D602-4E42-8CC1-3D0FF066E853}" srcOrd="0" destOrd="0" presId="urn:microsoft.com/office/officeart/2005/8/layout/bList2#1"/>
    <dgm:cxn modelId="{6DB4FFA9-8B9F-4095-8125-611A0205EB33}" type="presOf" srcId="{DD6378F7-B22B-4F61-A21D-0B9726276C72}" destId="{5AED3750-8091-4264-A523-C3C18C1F1ABA}" srcOrd="0" destOrd="2" presId="urn:microsoft.com/office/officeart/2005/8/layout/bList2#1"/>
    <dgm:cxn modelId="{7D80483B-3ABD-45F8-AF56-FDC988C4B68F}" srcId="{9521D429-5FE2-48C6-857B-9FEDFE7E2579}" destId="{7983152D-B286-4844-A8F9-BF48AFE93C77}" srcOrd="2" destOrd="0" parTransId="{9F4006BD-95F4-4A57-8310-AD0CB289DE42}" sibTransId="{5BBD8A72-FB86-4427-A4EA-007BE30E7DDA}"/>
    <dgm:cxn modelId="{EA28D4D1-D8B4-477F-B899-E2A2B650B2FB}" srcId="{8133F13E-92E9-4FC1-A8E3-351B982F883E}" destId="{4F739742-BBD1-4EA3-AE6F-3A15A2584969}" srcOrd="2" destOrd="0" parTransId="{972282CD-AEF9-4F92-9510-30BA95057508}" sibTransId="{9832890F-9CA1-4897-A13F-EB782D4A619C}"/>
    <dgm:cxn modelId="{8063B9D4-9130-4F74-B0DE-00BC3FBD2C81}" srcId="{9521D429-5FE2-48C6-857B-9FEDFE7E2579}" destId="{B18AC9CB-EC0A-4D1A-9F8A-65A240A02D54}" srcOrd="1" destOrd="0" parTransId="{8312451B-4B9C-4A1C-AD06-9F98ED61E7E2}" sibTransId="{A331A074-B776-45D7-83C0-6033C6E3CE6C}"/>
    <dgm:cxn modelId="{93DECFB2-0C12-42CA-8BBE-CA969CB4D61E}" srcId="{0C87BC63-0D5B-4A50-8BE6-BB2D42326FDF}" destId="{C6AD3168-92A3-4E7B-8946-A9DC998EB3DA}" srcOrd="0" destOrd="0" parTransId="{DBBB58E1-FACE-4D0E-96B8-F8149AA1F994}" sibTransId="{84ECA021-E037-43EA-B258-41D5AEC13BF3}"/>
    <dgm:cxn modelId="{CEFF7657-9037-4B1E-AF66-E2199F9AEA26}" type="presOf" srcId="{8133F13E-92E9-4FC1-A8E3-351B982F883E}" destId="{5D315E41-88AE-46C2-B2F0-FA446C30DB0E}" srcOrd="1" destOrd="0" presId="urn:microsoft.com/office/officeart/2005/8/layout/bList2#1"/>
    <dgm:cxn modelId="{7B9510E8-8E58-47AD-8E0E-0E2A64E82534}" srcId="{9521D429-5FE2-48C6-857B-9FEDFE7E2579}" destId="{83474C04-9613-41D7-8D8B-264B56A91044}" srcOrd="0" destOrd="0" parTransId="{3881B265-0D33-4F39-BB68-60D00D0D13E9}" sibTransId="{2CF8C661-B6E9-4298-B659-7C193D88444D}"/>
    <dgm:cxn modelId="{A789E661-2A49-490E-803E-44CFD55B5E2C}" type="presOf" srcId="{7AD66731-8C83-4EE3-8837-544AA12ECBC7}" destId="{AE1C5A0D-260C-4CB1-A6DA-84C9E5E028BE}" srcOrd="0" destOrd="1" presId="urn:microsoft.com/office/officeart/2005/8/layout/bList2#1"/>
    <dgm:cxn modelId="{C56DA9C6-8721-49AB-97F7-5F67F964E6FE}" srcId="{0C87BC63-0D5B-4A50-8BE6-BB2D42326FDF}" destId="{DD6378F7-B22B-4F61-A21D-0B9726276C72}" srcOrd="2" destOrd="0" parTransId="{301A76EC-13DA-4F58-AB57-11689066887F}" sibTransId="{A58DDF4B-B409-4D26-A7A5-03406E319F11}"/>
    <dgm:cxn modelId="{0CFC6B62-068D-451A-AD6B-49755F8462B0}" type="presOf" srcId="{875F07AA-3989-4E63-B07B-DEE6407C03C9}" destId="{AE1C5A0D-260C-4CB1-A6DA-84C9E5E028BE}" srcOrd="0" destOrd="0" presId="urn:microsoft.com/office/officeart/2005/8/layout/bList2#1"/>
    <dgm:cxn modelId="{B83C3527-56E8-4790-85C7-777F4217B7B5}" srcId="{CB505D38-CFE4-4004-996A-10F600448C91}" destId="{7AD66731-8C83-4EE3-8837-544AA12ECBC7}" srcOrd="1" destOrd="0" parTransId="{1FAADBE7-7294-44E5-B255-2C5E6FC5C4AD}" sibTransId="{0A2E1920-58AF-40A9-9E71-A935651D3E69}"/>
    <dgm:cxn modelId="{FCB03747-CE42-4332-BBEF-C9CA0450E68E}" type="presOf" srcId="{9521D429-5FE2-48C6-857B-9FEDFE7E2579}" destId="{DDE732EB-0D6E-4377-801A-8FE69260C952}" srcOrd="0" destOrd="0" presId="urn:microsoft.com/office/officeart/2005/8/layout/bList2#1"/>
    <dgm:cxn modelId="{71B2F2A0-6942-40E2-AB4D-00B55D27D023}" srcId="{CB505D38-CFE4-4004-996A-10F600448C91}" destId="{875F07AA-3989-4E63-B07B-DEE6407C03C9}" srcOrd="0" destOrd="0" parTransId="{DA53F4DF-7C3D-40F8-B86A-CBD0FCF1FE81}" sibTransId="{CF3A5E63-2B70-40BC-812C-D4AC8513C91E}"/>
    <dgm:cxn modelId="{9FC8F673-D002-43CA-AEFC-132C9690F1DC}" type="presOf" srcId="{AF05A2CA-3C85-43EC-A60E-78550FD6980C}" destId="{259EBB40-37DB-47C0-894C-6DBAB4CA1256}" srcOrd="0" destOrd="0" presId="urn:microsoft.com/office/officeart/2005/8/layout/bList2#1"/>
    <dgm:cxn modelId="{3878CF63-1957-49D0-95C6-232BDBAFBAC5}" type="presOf" srcId="{7983152D-B286-4844-A8F9-BF48AFE93C77}" destId="{0F3EFFF3-6DA2-448F-AB7F-C56A2BF14BEE}" srcOrd="0" destOrd="2" presId="urn:microsoft.com/office/officeart/2005/8/layout/bList2#1"/>
    <dgm:cxn modelId="{DC179350-4C08-4DE4-BDA5-0C18AB805B56}" type="presOf" srcId="{4F739742-BBD1-4EA3-AE6F-3A15A2584969}" destId="{EB11E738-47FA-4A14-9969-EF489A75098D}" srcOrd="0" destOrd="2" presId="urn:microsoft.com/office/officeart/2005/8/layout/bList2#1"/>
    <dgm:cxn modelId="{CE527CCC-7304-4100-BD5E-CCF9FDB856A2}" srcId="{AEE5C085-5679-436A-BFA4-16565AEC120A}" destId="{CB505D38-CFE4-4004-996A-10F600448C91}" srcOrd="3" destOrd="0" parTransId="{46F44238-5F18-4F6B-98E9-4894A03F3633}" sibTransId="{04BC80EE-04CD-4A44-BFC6-4709BB1A68D4}"/>
    <dgm:cxn modelId="{DB5B44A6-796D-4C84-93B6-4B4E04AD147B}" type="presOf" srcId="{83474C04-9613-41D7-8D8B-264B56A91044}" destId="{0F3EFFF3-6DA2-448F-AB7F-C56A2BF14BEE}" srcOrd="0" destOrd="0" presId="urn:microsoft.com/office/officeart/2005/8/layout/bList2#1"/>
    <dgm:cxn modelId="{2AF56ECF-025B-4C9E-849E-8EA327695E13}" type="presOf" srcId="{0C87BC63-0D5B-4A50-8BE6-BB2D42326FDF}" destId="{31F5EF18-1EFD-47FB-93BF-5C3B1A3692F5}" srcOrd="0" destOrd="0" presId="urn:microsoft.com/office/officeart/2005/8/layout/bList2#1"/>
    <dgm:cxn modelId="{FAF208B4-6F91-41D1-A1C9-8615B3F30B44}" type="presOf" srcId="{C6AD3168-92A3-4E7B-8946-A9DC998EB3DA}" destId="{5AED3750-8091-4264-A523-C3C18C1F1ABA}" srcOrd="0" destOrd="0" presId="urn:microsoft.com/office/officeart/2005/8/layout/bList2#1"/>
    <dgm:cxn modelId="{A249E6E4-4964-45FD-B6BC-DEEA4BC0F3CD}" srcId="{8133F13E-92E9-4FC1-A8E3-351B982F883E}" destId="{A7E6D354-826D-4451-99FB-77CA075CF44B}" srcOrd="1" destOrd="0" parTransId="{E6EDFDBD-F561-4ABE-B57C-31D6AE676CD1}" sibTransId="{4E332225-5769-4E07-80C7-C87D4D00CACE}"/>
    <dgm:cxn modelId="{45144BE7-A650-47C6-8DF4-1F53DE2C4E56}" type="presOf" srcId="{04C3B557-F3E7-4B71-9BE8-7DFC95FCF5A5}" destId="{CCCE6D10-8CB5-4C89-9A73-047A861A01FF}" srcOrd="0" destOrd="0" presId="urn:microsoft.com/office/officeart/2005/8/layout/bList2#1"/>
    <dgm:cxn modelId="{DB6F6ACE-FE9E-4893-A55C-CC1C4829D744}" srcId="{AEE5C085-5679-436A-BFA4-16565AEC120A}" destId="{9521D429-5FE2-48C6-857B-9FEDFE7E2579}" srcOrd="0" destOrd="0" parTransId="{1ACDC720-577B-4F60-AB57-9DB2814BEC0C}" sibTransId="{AF05A2CA-3C85-43EC-A60E-78550FD6980C}"/>
    <dgm:cxn modelId="{3DC90126-0BEA-4218-BF3A-3C3948BD075B}" type="presOf" srcId="{CB505D38-CFE4-4004-996A-10F600448C91}" destId="{CCB9FB63-F94A-44AA-93C0-13C9F0587142}" srcOrd="0" destOrd="0" presId="urn:microsoft.com/office/officeart/2005/8/layout/bList2#1"/>
    <dgm:cxn modelId="{E0FC0B34-F57A-4D36-A835-9195A4E3ECEF}" type="presOf" srcId="{887DB397-9473-4E9F-8237-EE4687CE740C}" destId="{5AED3750-8091-4264-A523-C3C18C1F1ABA}" srcOrd="0" destOrd="1" presId="urn:microsoft.com/office/officeart/2005/8/layout/bList2#1"/>
    <dgm:cxn modelId="{3D321827-6CA4-4E49-8BD9-EFD111382753}" srcId="{AEE5C085-5679-436A-BFA4-16565AEC120A}" destId="{0C87BC63-0D5B-4A50-8BE6-BB2D42326FDF}" srcOrd="2" destOrd="0" parTransId="{FF01BE66-C1E9-47BA-89C2-E1C98571B21E}" sibTransId="{15CA93D2-E265-4A4D-88C1-11A5FDC3B10E}"/>
    <dgm:cxn modelId="{460DB74C-4C02-4268-8436-C1B92302F9CA}" type="presOf" srcId="{CB505D38-CFE4-4004-996A-10F600448C91}" destId="{A50E3549-B7C4-48B6-9CBB-6062BF489F92}" srcOrd="1" destOrd="0" presId="urn:microsoft.com/office/officeart/2005/8/layout/bList2#1"/>
    <dgm:cxn modelId="{513BB010-2EE9-45C0-ACA5-9C6BD64FB806}" type="presOf" srcId="{B18AC9CB-EC0A-4D1A-9F8A-65A240A02D54}" destId="{0F3EFFF3-6DA2-448F-AB7F-C56A2BF14BEE}" srcOrd="0" destOrd="1" presId="urn:microsoft.com/office/officeart/2005/8/layout/bList2#1"/>
    <dgm:cxn modelId="{E330F7C2-0257-4608-90F7-C201C648BCF6}" type="presParOf" srcId="{5954CD55-D602-4E42-8CC1-3D0FF066E853}" destId="{CDF7DF5C-1EBD-4EF5-94EC-9C22BC6481C0}" srcOrd="0" destOrd="0" presId="urn:microsoft.com/office/officeart/2005/8/layout/bList2#1"/>
    <dgm:cxn modelId="{FAE978D3-2F9B-4284-A6B6-6AAED851D211}" type="presParOf" srcId="{CDF7DF5C-1EBD-4EF5-94EC-9C22BC6481C0}" destId="{0F3EFFF3-6DA2-448F-AB7F-C56A2BF14BEE}" srcOrd="0" destOrd="0" presId="urn:microsoft.com/office/officeart/2005/8/layout/bList2#1"/>
    <dgm:cxn modelId="{563862A8-1CC2-4B15-9920-C8D4884F7750}" type="presParOf" srcId="{CDF7DF5C-1EBD-4EF5-94EC-9C22BC6481C0}" destId="{DDE732EB-0D6E-4377-801A-8FE69260C952}" srcOrd="1" destOrd="0" presId="urn:microsoft.com/office/officeart/2005/8/layout/bList2#1"/>
    <dgm:cxn modelId="{08D152E0-3053-467E-96C1-CED3D6D6F3FB}" type="presParOf" srcId="{CDF7DF5C-1EBD-4EF5-94EC-9C22BC6481C0}" destId="{96D70786-B054-4D98-800C-3513D2F1FF63}" srcOrd="2" destOrd="0" presId="urn:microsoft.com/office/officeart/2005/8/layout/bList2#1"/>
    <dgm:cxn modelId="{A4562C94-583B-4C97-93E6-DDE264099E7C}" type="presParOf" srcId="{CDF7DF5C-1EBD-4EF5-94EC-9C22BC6481C0}" destId="{39AE5A30-0A52-4D6E-8424-ED0DE3BFBE2F}" srcOrd="3" destOrd="0" presId="urn:microsoft.com/office/officeart/2005/8/layout/bList2#1"/>
    <dgm:cxn modelId="{86C3BF3B-7908-4A36-836A-07E51BF7FAA1}" type="presParOf" srcId="{5954CD55-D602-4E42-8CC1-3D0FF066E853}" destId="{259EBB40-37DB-47C0-894C-6DBAB4CA1256}" srcOrd="1" destOrd="0" presId="urn:microsoft.com/office/officeart/2005/8/layout/bList2#1"/>
    <dgm:cxn modelId="{EBBAEECE-93FD-45D6-AF15-AAB9A23F66BD}" type="presParOf" srcId="{5954CD55-D602-4E42-8CC1-3D0FF066E853}" destId="{3BA2B2A7-87EA-4EBA-8B8D-6F54216E932C}" srcOrd="2" destOrd="0" presId="urn:microsoft.com/office/officeart/2005/8/layout/bList2#1"/>
    <dgm:cxn modelId="{75B9578D-9665-4318-A485-C8835A39598F}" type="presParOf" srcId="{3BA2B2A7-87EA-4EBA-8B8D-6F54216E932C}" destId="{EB11E738-47FA-4A14-9969-EF489A75098D}" srcOrd="0" destOrd="0" presId="urn:microsoft.com/office/officeart/2005/8/layout/bList2#1"/>
    <dgm:cxn modelId="{B0E13EEE-BB90-4D4B-B34D-89296673507A}" type="presParOf" srcId="{3BA2B2A7-87EA-4EBA-8B8D-6F54216E932C}" destId="{FFC5007F-88BB-496C-876A-42CAF46B54A5}" srcOrd="1" destOrd="0" presId="urn:microsoft.com/office/officeart/2005/8/layout/bList2#1"/>
    <dgm:cxn modelId="{E34DC089-FCF7-4691-98BA-BB9552FFCA80}" type="presParOf" srcId="{3BA2B2A7-87EA-4EBA-8B8D-6F54216E932C}" destId="{5D315E41-88AE-46C2-B2F0-FA446C30DB0E}" srcOrd="2" destOrd="0" presId="urn:microsoft.com/office/officeart/2005/8/layout/bList2#1"/>
    <dgm:cxn modelId="{5B36E952-75F9-4CEB-AC4A-AEB3F39E87E5}" type="presParOf" srcId="{3BA2B2A7-87EA-4EBA-8B8D-6F54216E932C}" destId="{433EC083-E429-4C59-B52B-02F09AAF5106}" srcOrd="3" destOrd="0" presId="urn:microsoft.com/office/officeart/2005/8/layout/bList2#1"/>
    <dgm:cxn modelId="{1C63610F-B51A-4C82-850B-AA6ABBFB8685}" type="presParOf" srcId="{5954CD55-D602-4E42-8CC1-3D0FF066E853}" destId="{CCCE6D10-8CB5-4C89-9A73-047A861A01FF}" srcOrd="3" destOrd="0" presId="urn:microsoft.com/office/officeart/2005/8/layout/bList2#1"/>
    <dgm:cxn modelId="{E932075E-F889-4B5C-8420-D63A468DB44A}" type="presParOf" srcId="{5954CD55-D602-4E42-8CC1-3D0FF066E853}" destId="{132FD45F-14B2-47D3-B4F9-4574AD47C626}" srcOrd="4" destOrd="0" presId="urn:microsoft.com/office/officeart/2005/8/layout/bList2#1"/>
    <dgm:cxn modelId="{2D3050F5-E4D3-4FAA-AE00-FA80C7648C8B}" type="presParOf" srcId="{132FD45F-14B2-47D3-B4F9-4574AD47C626}" destId="{5AED3750-8091-4264-A523-C3C18C1F1ABA}" srcOrd="0" destOrd="0" presId="urn:microsoft.com/office/officeart/2005/8/layout/bList2#1"/>
    <dgm:cxn modelId="{21798F94-3708-40F5-B703-5DFFC6EDEEB1}" type="presParOf" srcId="{132FD45F-14B2-47D3-B4F9-4574AD47C626}" destId="{31F5EF18-1EFD-47FB-93BF-5C3B1A3692F5}" srcOrd="1" destOrd="0" presId="urn:microsoft.com/office/officeart/2005/8/layout/bList2#1"/>
    <dgm:cxn modelId="{5F55A6D0-4B43-40EF-B727-8C7D774C6DE3}" type="presParOf" srcId="{132FD45F-14B2-47D3-B4F9-4574AD47C626}" destId="{C9108EEE-6E20-4887-AA2A-5C420D91180D}" srcOrd="2" destOrd="0" presId="urn:microsoft.com/office/officeart/2005/8/layout/bList2#1"/>
    <dgm:cxn modelId="{75B0D631-FA94-4A5D-A378-067FA6EE3925}" type="presParOf" srcId="{132FD45F-14B2-47D3-B4F9-4574AD47C626}" destId="{48FD1CCF-84AF-466D-BB9E-9F1195D237A5}" srcOrd="3" destOrd="0" presId="urn:microsoft.com/office/officeart/2005/8/layout/bList2#1"/>
    <dgm:cxn modelId="{DCDEA010-9659-4541-8F2B-B1D629B62C58}" type="presParOf" srcId="{5954CD55-D602-4E42-8CC1-3D0FF066E853}" destId="{6282ED56-D25B-4509-B825-BFF0086BA237}" srcOrd="5" destOrd="0" presId="urn:microsoft.com/office/officeart/2005/8/layout/bList2#1"/>
    <dgm:cxn modelId="{F837E4DE-41C3-4DD5-AE17-53031390DDAD}" type="presParOf" srcId="{5954CD55-D602-4E42-8CC1-3D0FF066E853}" destId="{D13BF025-B18F-40F6-8939-1400B84BA8B2}" srcOrd="6" destOrd="0" presId="urn:microsoft.com/office/officeart/2005/8/layout/bList2#1"/>
    <dgm:cxn modelId="{F9AAC3F8-7F97-40AD-8ADA-FB6BD0684DDD}" type="presParOf" srcId="{D13BF025-B18F-40F6-8939-1400B84BA8B2}" destId="{AE1C5A0D-260C-4CB1-A6DA-84C9E5E028BE}" srcOrd="0" destOrd="0" presId="urn:microsoft.com/office/officeart/2005/8/layout/bList2#1"/>
    <dgm:cxn modelId="{7264FC37-DB9D-4C19-92F8-1B39535E921B}" type="presParOf" srcId="{D13BF025-B18F-40F6-8939-1400B84BA8B2}" destId="{CCB9FB63-F94A-44AA-93C0-13C9F0587142}" srcOrd="1" destOrd="0" presId="urn:microsoft.com/office/officeart/2005/8/layout/bList2#1"/>
    <dgm:cxn modelId="{F6B7AF6D-5E97-4E50-A2E7-44E9EE2B519A}" type="presParOf" srcId="{D13BF025-B18F-40F6-8939-1400B84BA8B2}" destId="{A50E3549-B7C4-48B6-9CBB-6062BF489F92}" srcOrd="2" destOrd="0" presId="urn:microsoft.com/office/officeart/2005/8/layout/bList2#1"/>
    <dgm:cxn modelId="{BCE45206-4A6C-41AC-BBF5-5302FCCE46B4}" type="presParOf" srcId="{D13BF025-B18F-40F6-8939-1400B84BA8B2}" destId="{2A6BEA4D-D4BE-402F-915A-4E5BA8D182E0}" srcOrd="3" destOrd="0" presId="urn:microsoft.com/office/officeart/2005/8/layout/bList2#1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3EFFF3-6DA2-448F-AB7F-C56A2BF14BEE}">
      <dsp:nvSpPr>
        <dsp:cNvPr id="0" name=""/>
        <dsp:cNvSpPr/>
      </dsp:nvSpPr>
      <dsp:spPr>
        <a:xfrm>
          <a:off x="518750" y="1584"/>
          <a:ext cx="2431154" cy="181480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45720" rIns="15240" bIns="15240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latin typeface="Liberation Serif" pitchFamily="18" charset="0"/>
            </a:rPr>
            <a:t>В рамках национального проекта «Образование» осуществлялось:</a:t>
          </a:r>
          <a:endParaRPr lang="ru-RU" sz="1200" b="1" kern="1200" dirty="0">
            <a:latin typeface="Liberation Serif" pitchFamily="18" charset="0"/>
          </a:endParaRPr>
        </a:p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0" kern="1200" dirty="0">
            <a:latin typeface="Liberation Serif" pitchFamily="18" charset="0"/>
          </a:endParaRP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0" kern="1200" dirty="0" smtClean="0">
              <a:latin typeface="Liberation Serif" pitchFamily="18" charset="0"/>
            </a:rPr>
            <a:t>патриотическое воспитание детей.</a:t>
          </a:r>
          <a:endParaRPr lang="ru-RU" sz="1100" b="0" kern="1200" dirty="0">
            <a:latin typeface="Liberation Serif" pitchFamily="18" charset="0"/>
          </a:endParaRPr>
        </a:p>
      </dsp:txBody>
      <dsp:txXfrm>
        <a:off x="561273" y="44107"/>
        <a:ext cx="2346108" cy="1772282"/>
      </dsp:txXfrm>
    </dsp:sp>
    <dsp:sp modelId="{96D70786-B054-4D98-800C-3513D2F1FF63}">
      <dsp:nvSpPr>
        <dsp:cNvPr id="0" name=""/>
        <dsp:cNvSpPr/>
      </dsp:nvSpPr>
      <dsp:spPr>
        <a:xfrm>
          <a:off x="518750" y="1251257"/>
          <a:ext cx="2431154" cy="7803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Liberation Serif" pitchFamily="18" charset="0"/>
            </a:rPr>
            <a:t>ОБРАЗОВАНИЕ</a:t>
          </a:r>
          <a:endParaRPr lang="ru-RU" sz="1700" b="1" kern="1200" dirty="0">
            <a:latin typeface="Liberation Serif" pitchFamily="18" charset="0"/>
          </a:endParaRPr>
        </a:p>
      </dsp:txBody>
      <dsp:txXfrm>
        <a:off x="518750" y="1251257"/>
        <a:ext cx="1712080" cy="780366"/>
      </dsp:txXfrm>
    </dsp:sp>
    <dsp:sp modelId="{39AE5A30-0A52-4D6E-8424-ED0DE3BFBE2F}">
      <dsp:nvSpPr>
        <dsp:cNvPr id="0" name=""/>
        <dsp:cNvSpPr/>
      </dsp:nvSpPr>
      <dsp:spPr>
        <a:xfrm>
          <a:off x="2254710" y="1354022"/>
          <a:ext cx="639297" cy="639297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11E738-47FA-4A14-9969-EF489A75098D}">
      <dsp:nvSpPr>
        <dsp:cNvPr id="0" name=""/>
        <dsp:cNvSpPr/>
      </dsp:nvSpPr>
      <dsp:spPr>
        <a:xfrm>
          <a:off x="3068898" y="11255"/>
          <a:ext cx="2431154" cy="181480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45720" rIns="15240" bIns="15240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latin typeface="Liberation Serif" pitchFamily="18" charset="0"/>
            </a:rPr>
            <a:t>В рамках национального проекта «Демография» осуществлялось:</a:t>
          </a:r>
          <a:endParaRPr lang="ru-RU" sz="1200" kern="1200" dirty="0"/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i="0" kern="1200" dirty="0" smtClean="0">
              <a:latin typeface="Liberation Serif" pitchFamily="18" charset="0"/>
            </a:rPr>
            <a:t>строительство Центра бокса;</a:t>
          </a:r>
          <a:endParaRPr lang="ru-RU" sz="1100" b="1" i="0" kern="1200" dirty="0">
            <a:latin typeface="Liberation Serif" pitchFamily="18" charset="0"/>
          </a:endParaRP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0" i="0" kern="1200" dirty="0" smtClean="0">
              <a:latin typeface="Liberation Serif" pitchFamily="18" charset="0"/>
            </a:rPr>
            <a:t>создание  условий для занятий физической культурой и спортом.</a:t>
          </a:r>
          <a:endParaRPr lang="ru-RU" sz="1100" b="0" i="0" kern="1200" dirty="0">
            <a:latin typeface="Liberation Serif" pitchFamily="18" charset="0"/>
          </a:endParaRPr>
        </a:p>
      </dsp:txBody>
      <dsp:txXfrm>
        <a:off x="3111421" y="53778"/>
        <a:ext cx="2346108" cy="1772282"/>
      </dsp:txXfrm>
    </dsp:sp>
    <dsp:sp modelId="{5D315E41-88AE-46C2-B2F0-FA446C30DB0E}">
      <dsp:nvSpPr>
        <dsp:cNvPr id="0" name=""/>
        <dsp:cNvSpPr/>
      </dsp:nvSpPr>
      <dsp:spPr>
        <a:xfrm>
          <a:off x="3068898" y="1260929"/>
          <a:ext cx="2431154" cy="780366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Liberation Serif" pitchFamily="18" charset="0"/>
            </a:rPr>
            <a:t>ДЕМОГРАФИЯ</a:t>
          </a:r>
          <a:endParaRPr lang="ru-RU" sz="1700" b="1" kern="1200" dirty="0">
            <a:latin typeface="Liberation Serif" pitchFamily="18" charset="0"/>
          </a:endParaRPr>
        </a:p>
      </dsp:txBody>
      <dsp:txXfrm>
        <a:off x="3068898" y="1260929"/>
        <a:ext cx="1712080" cy="780366"/>
      </dsp:txXfrm>
    </dsp:sp>
    <dsp:sp modelId="{433EC083-E429-4C59-B52B-02F09AAF5106}">
      <dsp:nvSpPr>
        <dsp:cNvPr id="0" name=""/>
        <dsp:cNvSpPr/>
      </dsp:nvSpPr>
      <dsp:spPr>
        <a:xfrm>
          <a:off x="4755175" y="1363943"/>
          <a:ext cx="657750" cy="581179"/>
        </a:xfrm>
        <a:prstGeom prst="flowChartProcess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ED3750-8091-4264-A523-C3C18C1F1ABA}">
      <dsp:nvSpPr>
        <dsp:cNvPr id="0" name=""/>
        <dsp:cNvSpPr/>
      </dsp:nvSpPr>
      <dsp:spPr>
        <a:xfrm>
          <a:off x="5619047" y="11255"/>
          <a:ext cx="2431154" cy="181480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45720" rIns="15240" bIns="15240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latin typeface="Liberation Serif" pitchFamily="18" charset="0"/>
            </a:rPr>
            <a:t>В рамках национального проекта «Культура» осуществлялось:</a:t>
          </a:r>
          <a:endParaRPr lang="ru-RU" sz="1200" kern="1200" dirty="0"/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100" b="0" kern="1200" dirty="0">
            <a:latin typeface="Liberation Serif" pitchFamily="18" charset="0"/>
          </a:endParaRP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0" kern="1200" dirty="0" smtClean="0">
              <a:latin typeface="Liberation Serif" pitchFamily="18" charset="0"/>
            </a:rPr>
            <a:t>строительство центра культурного развития;</a:t>
          </a:r>
          <a:endParaRPr lang="ru-RU" sz="1100" b="0" kern="1200" dirty="0">
            <a:latin typeface="Liberation Serif" pitchFamily="18" charset="0"/>
          </a:endParaRPr>
        </a:p>
      </dsp:txBody>
      <dsp:txXfrm>
        <a:off x="5661570" y="53778"/>
        <a:ext cx="2346108" cy="1772282"/>
      </dsp:txXfrm>
    </dsp:sp>
    <dsp:sp modelId="{C9108EEE-6E20-4887-AA2A-5C420D91180D}">
      <dsp:nvSpPr>
        <dsp:cNvPr id="0" name=""/>
        <dsp:cNvSpPr/>
      </dsp:nvSpPr>
      <dsp:spPr>
        <a:xfrm>
          <a:off x="5619047" y="1260929"/>
          <a:ext cx="2431154" cy="780366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Liberation Serif" pitchFamily="18" charset="0"/>
            </a:rPr>
            <a:t>КУЛЬТУРА</a:t>
          </a:r>
          <a:endParaRPr lang="ru-RU" sz="1700" b="1" kern="1200" dirty="0">
            <a:latin typeface="Liberation Serif" pitchFamily="18" charset="0"/>
          </a:endParaRPr>
        </a:p>
      </dsp:txBody>
      <dsp:txXfrm>
        <a:off x="5619047" y="1260929"/>
        <a:ext cx="1712080" cy="780366"/>
      </dsp:txXfrm>
    </dsp:sp>
    <dsp:sp modelId="{48FD1CCF-84AF-466D-BB9E-9F1195D237A5}">
      <dsp:nvSpPr>
        <dsp:cNvPr id="0" name=""/>
        <dsp:cNvSpPr/>
      </dsp:nvSpPr>
      <dsp:spPr>
        <a:xfrm>
          <a:off x="7252715" y="1371479"/>
          <a:ext cx="581179" cy="581179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1C5A0D-260C-4CB1-A6DA-84C9E5E028BE}">
      <dsp:nvSpPr>
        <dsp:cNvPr id="0" name=""/>
        <dsp:cNvSpPr/>
      </dsp:nvSpPr>
      <dsp:spPr>
        <a:xfrm>
          <a:off x="3068898" y="2288855"/>
          <a:ext cx="2431154" cy="181480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45720" rIns="15240" bIns="15240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latin typeface="Liberation Serif" pitchFamily="18" charset="0"/>
            </a:rPr>
            <a:t>В рамках национального проекта «Жилье и городская среда»:</a:t>
          </a:r>
          <a:endParaRPr lang="ru-RU" sz="1200" kern="1200" dirty="0"/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0" kern="1200" dirty="0" smtClean="0">
              <a:latin typeface="Liberation Serif" pitchFamily="18" charset="0"/>
            </a:rPr>
            <a:t>благоустройство дворовых и общественных территорий;</a:t>
          </a:r>
          <a:endParaRPr lang="ru-RU" sz="1100" b="1" kern="1200" dirty="0">
            <a:latin typeface="Liberation Serif" pitchFamily="18" charset="0"/>
          </a:endParaRP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0" kern="1200" dirty="0" smtClean="0">
              <a:latin typeface="Liberation Serif" pitchFamily="18" charset="0"/>
            </a:rPr>
            <a:t> переселение граждан из ветхого жилья.</a:t>
          </a:r>
          <a:endParaRPr lang="ru-RU" sz="1100" b="1" kern="1200" dirty="0">
            <a:latin typeface="Liberation Serif" pitchFamily="18" charset="0"/>
          </a:endParaRPr>
        </a:p>
      </dsp:txBody>
      <dsp:txXfrm>
        <a:off x="3111421" y="2331378"/>
        <a:ext cx="2346108" cy="1772282"/>
      </dsp:txXfrm>
    </dsp:sp>
    <dsp:sp modelId="{A50E3549-B7C4-48B6-9CBB-6062BF489F92}">
      <dsp:nvSpPr>
        <dsp:cNvPr id="0" name=""/>
        <dsp:cNvSpPr/>
      </dsp:nvSpPr>
      <dsp:spPr>
        <a:xfrm>
          <a:off x="3068898" y="3538529"/>
          <a:ext cx="2431154" cy="780366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Liberation Serif" pitchFamily="18" charset="0"/>
            </a:rPr>
            <a:t>ЖИЛЬЕ И ГОРОДСКАЯ СРЕДА</a:t>
          </a:r>
          <a:endParaRPr lang="ru-RU" sz="1700" b="1" kern="1200" dirty="0">
            <a:latin typeface="Liberation Serif" pitchFamily="18" charset="0"/>
          </a:endParaRPr>
        </a:p>
      </dsp:txBody>
      <dsp:txXfrm>
        <a:off x="3068898" y="3538529"/>
        <a:ext cx="1712080" cy="780366"/>
      </dsp:txXfrm>
    </dsp:sp>
    <dsp:sp modelId="{2A6BEA4D-D4BE-402F-915A-4E5BA8D182E0}">
      <dsp:nvSpPr>
        <dsp:cNvPr id="0" name=""/>
        <dsp:cNvSpPr/>
      </dsp:nvSpPr>
      <dsp:spPr>
        <a:xfrm>
          <a:off x="4777837" y="3625294"/>
          <a:ext cx="581179" cy="581179"/>
        </a:xfrm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0.0719</cdr:x>
      <cdr:y>0.3884</cdr:y>
    </cdr:from>
    <cdr:to>
      <cdr:x>0.16185</cdr:x>
      <cdr:y>0.44603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8032" y="316780"/>
          <a:ext cx="504056" cy="2544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0.20455</cdr:x>
      <cdr:y>0.10674</cdr:y>
    </cdr:from>
    <cdr:to>
      <cdr:x>0.31818</cdr:x>
      <cdr:y>0.13261</cdr:y>
    </cdr:to>
    <cdr:sp macro="" textlink="">
      <cdr:nvSpPr>
        <cdr:cNvPr id="6" name="Прямая соединительная линия 5"/>
        <cdr:cNvSpPr/>
      </cdr:nvSpPr>
      <cdr:spPr>
        <a:xfrm xmlns:a="http://schemas.openxmlformats.org/drawingml/2006/main" flipV="1">
          <a:off x="642942" y="188595"/>
          <a:ext cx="357190" cy="4571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0.02273</cdr:x>
      <cdr:y>0.00072</cdr:y>
    </cdr:from>
    <cdr:to>
      <cdr:x>0.19527</cdr:x>
      <cdr:y>0.44475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71438" y="1272"/>
          <a:ext cx="542349" cy="7845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/>
            <a:t>667,6 </a:t>
          </a:r>
        </a:p>
        <a:p xmlns:a="http://schemas.openxmlformats.org/drawingml/2006/main">
          <a:pPr algn="ctr"/>
          <a:r>
            <a:rPr lang="ru-RU" sz="1400" dirty="0"/>
            <a:t>м</a:t>
          </a:r>
          <a:r>
            <a:rPr lang="ru-RU" sz="1400" dirty="0" smtClean="0"/>
            <a:t>лн.</a:t>
          </a:r>
        </a:p>
        <a:p xmlns:a="http://schemas.openxmlformats.org/drawingml/2006/main">
          <a:pPr algn="ctr"/>
          <a:r>
            <a:rPr lang="ru-RU" sz="1400" dirty="0" smtClean="0"/>
            <a:t>руб.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0.65909</cdr:x>
      <cdr:y>0.12129</cdr:y>
    </cdr:from>
    <cdr:to>
      <cdr:x>0.77273</cdr:x>
      <cdr:y>0.14717</cdr:y>
    </cdr:to>
    <cdr:sp macro="" textlink="">
      <cdr:nvSpPr>
        <cdr:cNvPr id="9" name="Прямая соединительная линия 8"/>
        <cdr:cNvSpPr/>
      </cdr:nvSpPr>
      <cdr:spPr>
        <a:xfrm xmlns:a="http://schemas.openxmlformats.org/drawingml/2006/main" flipV="1">
          <a:off x="2071702" y="214314"/>
          <a:ext cx="357190" cy="4571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0.73449</cdr:x>
      <cdr:y>0.47343</cdr:y>
    </cdr:from>
    <cdr:to>
      <cdr:x>0.81886</cdr:x>
      <cdr:y>0.59904</cdr:y>
    </cdr:to>
    <cdr:sp macro="" textlink="">
      <cdr:nvSpPr>
        <cdr:cNvPr id="11" name="Прямая соединительная линия 10"/>
        <cdr:cNvSpPr/>
      </cdr:nvSpPr>
      <cdr:spPr>
        <a:xfrm xmlns:a="http://schemas.openxmlformats.org/drawingml/2006/main" rot="16200000" flipH="1">
          <a:off x="2857502" y="895351"/>
          <a:ext cx="247654" cy="323851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0.13636</cdr:x>
      <cdr:y>0.48518</cdr:y>
    </cdr:from>
    <cdr:to>
      <cdr:x>0.20455</cdr:x>
      <cdr:y>0.55477</cdr:y>
    </cdr:to>
    <cdr:sp macro="" textlink="">
      <cdr:nvSpPr>
        <cdr:cNvPr id="13" name="Прямая соединительная линия 12"/>
        <cdr:cNvSpPr/>
      </cdr:nvSpPr>
      <cdr:spPr>
        <a:xfrm xmlns:a="http://schemas.openxmlformats.org/drawingml/2006/main" flipV="1">
          <a:off x="428628" y="857256"/>
          <a:ext cx="214314" cy="12296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0.0719</cdr:x>
      <cdr:y>0.3884</cdr:y>
    </cdr:from>
    <cdr:to>
      <cdr:x>0.16185</cdr:x>
      <cdr:y>0.44603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8032" y="316780"/>
          <a:ext cx="504056" cy="2544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0.19149</cdr:x>
      <cdr:y>0.09024</cdr:y>
    </cdr:from>
    <cdr:to>
      <cdr:x>0.3027</cdr:x>
      <cdr:y>0.11933</cdr:y>
    </cdr:to>
    <cdr:sp macro="" textlink="">
      <cdr:nvSpPr>
        <cdr:cNvPr id="6" name="Прямая соединительная линия 5"/>
        <cdr:cNvSpPr/>
      </cdr:nvSpPr>
      <cdr:spPr>
        <a:xfrm xmlns:a="http://schemas.openxmlformats.org/drawingml/2006/main" flipV="1">
          <a:off x="642942" y="141823"/>
          <a:ext cx="373388" cy="4571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0.02128</cdr:x>
      <cdr:y>0</cdr:y>
    </cdr:from>
    <cdr:to>
      <cdr:x>0.17126</cdr:x>
      <cdr:y>0.48726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71438" y="0"/>
          <a:ext cx="503580" cy="7657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/>
            <a:t>658,1</a:t>
          </a:r>
        </a:p>
        <a:p xmlns:a="http://schemas.openxmlformats.org/drawingml/2006/main">
          <a:pPr algn="r"/>
          <a:r>
            <a:rPr lang="ru-RU" sz="1400" dirty="0" smtClean="0"/>
            <a:t>млн.</a:t>
          </a:r>
        </a:p>
        <a:p xmlns:a="http://schemas.openxmlformats.org/drawingml/2006/main">
          <a:r>
            <a:rPr lang="ru-RU" sz="1400" dirty="0" smtClean="0"/>
            <a:t>руб.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0.68085</cdr:x>
      <cdr:y>0.09091</cdr:y>
    </cdr:from>
    <cdr:to>
      <cdr:x>0.79526</cdr:x>
      <cdr:y>0.13636</cdr:y>
    </cdr:to>
    <cdr:sp macro="" textlink="">
      <cdr:nvSpPr>
        <cdr:cNvPr id="9" name="Прямая соединительная линия 8"/>
        <cdr:cNvSpPr/>
      </cdr:nvSpPr>
      <cdr:spPr>
        <a:xfrm xmlns:a="http://schemas.openxmlformats.org/drawingml/2006/main" flipV="1">
          <a:off x="2286016" y="142874"/>
          <a:ext cx="384144" cy="7143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0.72426</cdr:x>
      <cdr:y>0.45271</cdr:y>
    </cdr:from>
    <cdr:to>
      <cdr:x>0.80328</cdr:x>
      <cdr:y>0.56115</cdr:y>
    </cdr:to>
    <cdr:sp macro="" textlink="">
      <cdr:nvSpPr>
        <cdr:cNvPr id="11" name="Прямая соединительная линия 10"/>
        <cdr:cNvSpPr/>
      </cdr:nvSpPr>
      <cdr:spPr>
        <a:xfrm xmlns:a="http://schemas.openxmlformats.org/drawingml/2006/main" rot="16200000" flipH="1">
          <a:off x="2872545" y="778152"/>
          <a:ext cx="199352" cy="307503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0.16113</cdr:x>
      <cdr:y>0.5091</cdr:y>
    </cdr:from>
    <cdr:to>
      <cdr:x>0.21697</cdr:x>
      <cdr:y>0.56477</cdr:y>
    </cdr:to>
    <cdr:sp macro="" textlink="">
      <cdr:nvSpPr>
        <cdr:cNvPr id="13" name="Прямая соединительная линия 12"/>
        <cdr:cNvSpPr/>
      </cdr:nvSpPr>
      <cdr:spPr>
        <a:xfrm xmlns:a="http://schemas.openxmlformats.org/drawingml/2006/main" flipV="1">
          <a:off x="600092" y="935886"/>
          <a:ext cx="207982" cy="102343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54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9F06227-2588-44A4-9785-95528F671A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5758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10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61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13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E68221EF-C934-4CDE-8EA8-E5AC431A3E96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174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C7F960ED-FA96-4C83-8989-64A9507DF403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3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277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EE99022E-9949-4609-B1FC-B09C752B9536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4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5844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F602798D-99A5-4B3E-90AC-DAD1B8BBCC87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5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482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C3D0C7FE-8D07-47FE-AE12-3B34CCF2F85B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6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5844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F602798D-99A5-4B3E-90AC-DAD1B8BBCC87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7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8916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93A219D4-7818-44B4-903D-76C5F47BF8B4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8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9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10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11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12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13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14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051218-2876-402C-8ACC-9DADA18048FF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5EE698-5FCA-4A66-BEAA-A8B9D78300F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4440C2-0672-42F5-B655-97C5652E10BB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3B47EE-B047-45B9-AE51-7E714BC7A77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48C761-54A3-464E-9F12-7D2A85E9C4FF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1CD951-92C2-4CD6-82FF-C61F1B0BF62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55290-D349-416B-AD13-8B800130CBB2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E2A048-CA4D-48C5-A5E6-75BA5C6D3C4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F36F23-1335-4C2A-8F1C-07253273F801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C76487-7730-445F-A94E-A0D68AB497B9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A30BA8-71D4-44F8-A0FA-24B5AF32A9E1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3911E1-AB68-40EF-876F-B0F57D45CC3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4B0770-CE6A-4768-A3DB-B7ABAC1B6E37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A616EB-8E65-4B21-8694-0B95D69C0CC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28E228-2428-4840-8E4C-B01AAD419CBA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19BD39-78C3-4108-874C-A835B4B50AD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EC4DB2-4954-482C-95EE-90D4E6880288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812845-0782-4B25-99BB-47F4FD264A8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1B674E-5A8D-4EAA-9CEF-B945B00D793D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C7226C-06C8-4F11-99ED-5AED4FD80386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A2D4A1-F543-47B8-BEF8-C2BCE9F3C9CF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CAEAEE-08FB-4737-8352-41CFDE49DA1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26B6039-D1A8-4AA9-B7AA-B9B1A8F16C87}" type="datetimeFigureOut">
              <a:rPr lang="ru-RU" altLang="ru-RU" smtClean="0"/>
              <a:pPr>
                <a:defRPr/>
              </a:pPr>
              <a:t>01.04.2024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F3EC192-6C8D-4CB0-8FE0-3A9EDCDD578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Группа 4"/>
          <p:cNvGrpSpPr>
            <a:grpSpLocks/>
          </p:cNvGrpSpPr>
          <p:nvPr/>
        </p:nvGrpSpPr>
        <p:grpSpPr bwMode="auto">
          <a:xfrm>
            <a:off x="142844" y="642918"/>
            <a:ext cx="8885390" cy="6066902"/>
            <a:chOff x="288319" y="2386338"/>
            <a:chExt cx="9100393" cy="4183022"/>
          </a:xfrm>
        </p:grpSpPr>
        <p:sp>
          <p:nvSpPr>
            <p:cNvPr id="16" name="Rectangle 4"/>
            <p:cNvSpPr txBox="1">
              <a:spLocks noChangeArrowheads="1"/>
            </p:cNvSpPr>
            <p:nvPr/>
          </p:nvSpPr>
          <p:spPr>
            <a:xfrm>
              <a:off x="288319" y="2386338"/>
              <a:ext cx="8926949" cy="2071065"/>
            </a:xfrm>
            <a:prstGeom prst="rect">
              <a:avLst/>
            </a:prstGeom>
          </p:spPr>
          <p:txBody>
            <a:bodyPr/>
            <a:lstStyle/>
            <a:p>
              <a:pPr algn="ctr"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3200" b="1" dirty="0" smtClean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>Доклад</a:t>
              </a:r>
              <a:endParaRPr lang="ru-RU" altLang="ru-RU" sz="3200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endParaRPr>
            </a:p>
            <a:p>
              <a:pPr algn="ctr"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3200" b="1" dirty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>по отчету об исполнении бюджета </a:t>
              </a:r>
              <a:br>
                <a:rPr lang="ru-RU" altLang="ru-RU" sz="3200" b="1" dirty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</a:br>
              <a:r>
                <a:rPr lang="ru-RU" altLang="ru-RU" sz="3200" b="1" dirty="0" smtClean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>Каменск-Уральского </a:t>
              </a:r>
            </a:p>
            <a:p>
              <a:pPr algn="ctr"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3200" b="1" dirty="0" smtClean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>городского округа </a:t>
              </a:r>
              <a:r>
                <a:rPr lang="ru-RU" altLang="ru-RU" sz="3200" b="1" dirty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/>
              </a:r>
              <a:br>
                <a:rPr lang="ru-RU" altLang="ru-RU" sz="3200" b="1" dirty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</a:br>
              <a:r>
                <a:rPr lang="ru-RU" altLang="ru-RU" sz="3200" b="1" dirty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>за </a:t>
              </a:r>
              <a:r>
                <a:rPr lang="ru-RU" altLang="ru-RU" sz="3200" b="1" dirty="0" smtClean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>202</a:t>
              </a:r>
              <a:r>
                <a:rPr lang="en-US" altLang="ru-RU" sz="3200" b="1" dirty="0" smtClean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>3</a:t>
              </a:r>
              <a:r>
                <a:rPr lang="ru-RU" altLang="ru-RU" sz="3200" b="1" dirty="0" smtClean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> </a:t>
              </a:r>
              <a:r>
                <a:rPr lang="ru-RU" altLang="ru-RU" sz="3200" b="1" dirty="0">
                  <a:solidFill>
                    <a:schemeClr val="accent5">
                      <a:lumMod val="75000"/>
                    </a:schemeClr>
                  </a:solidFill>
                  <a:latin typeface="Liberation Serif" pitchFamily="18" charset="0"/>
                </a:rPr>
                <a:t>год</a:t>
              </a:r>
            </a:p>
          </p:txBody>
        </p:sp>
        <p:sp>
          <p:nvSpPr>
            <p:cNvPr id="3079" name="Rectangle 5"/>
            <p:cNvSpPr txBox="1">
              <a:spLocks noChangeArrowheads="1"/>
            </p:cNvSpPr>
            <p:nvPr/>
          </p:nvSpPr>
          <p:spPr bwMode="auto">
            <a:xfrm>
              <a:off x="3727150" y="4701334"/>
              <a:ext cx="5661562" cy="184452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/>
            <a:p>
              <a:pPr algn="ctr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2000" b="1" dirty="0" smtClean="0">
                  <a:latin typeface="Liberation Serif" pitchFamily="18" charset="0"/>
                  <a:cs typeface="Arial" pitchFamily="34" charset="0"/>
                </a:rPr>
                <a:t>Докладчик</a:t>
              </a:r>
              <a:r>
                <a:rPr lang="ru-RU" altLang="ru-RU" sz="2000" b="1" dirty="0">
                  <a:latin typeface="Liberation Serif" pitchFamily="18" charset="0"/>
                  <a:cs typeface="Arial" pitchFamily="34" charset="0"/>
                </a:rPr>
                <a:t>:</a:t>
              </a:r>
              <a:endParaRPr lang="en-US" altLang="ru-RU" sz="2000" b="1" dirty="0">
                <a:latin typeface="Liberation Serif" pitchFamily="18" charset="0"/>
                <a:cs typeface="Arial" pitchFamily="34" charset="0"/>
              </a:endParaRPr>
            </a:p>
            <a:p>
              <a:pPr algn="ctr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2800" b="1" dirty="0">
                  <a:latin typeface="Liberation Serif" pitchFamily="18" charset="0"/>
                  <a:cs typeface="Arial" pitchFamily="34" charset="0"/>
                </a:rPr>
                <a:t>Албазова </a:t>
              </a:r>
              <a:r>
                <a:rPr lang="ru-RU" altLang="ru-RU" sz="2800" b="1" dirty="0" smtClean="0">
                  <a:latin typeface="Liberation Serif" pitchFamily="18" charset="0"/>
                  <a:cs typeface="Arial" pitchFamily="34" charset="0"/>
                </a:rPr>
                <a:t>Оксана </a:t>
              </a:r>
              <a:r>
                <a:rPr lang="ru-RU" altLang="ru-RU" sz="2800" b="1" dirty="0">
                  <a:latin typeface="Liberation Serif" pitchFamily="18" charset="0"/>
                  <a:cs typeface="Arial" pitchFamily="34" charset="0"/>
                </a:rPr>
                <a:t>Владимировна</a:t>
              </a:r>
            </a:p>
            <a:p>
              <a:pPr algn="ctr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2000" b="1" dirty="0">
                  <a:latin typeface="Liberation Serif" pitchFamily="18" charset="0"/>
                  <a:cs typeface="Arial" pitchFamily="34" charset="0"/>
                </a:rPr>
                <a:t>Начальник </a:t>
              </a:r>
              <a:r>
                <a:rPr lang="ru-RU" altLang="ru-RU" sz="2000" b="1" dirty="0" smtClean="0">
                  <a:latin typeface="Liberation Serif" pitchFamily="18" charset="0"/>
                  <a:cs typeface="Arial" pitchFamily="34" charset="0"/>
                </a:rPr>
                <a:t>функционального </a:t>
              </a:r>
              <a:r>
                <a:rPr lang="ru-RU" altLang="ru-RU" sz="2000" b="1" dirty="0">
                  <a:latin typeface="Liberation Serif" pitchFamily="18" charset="0"/>
                  <a:cs typeface="Arial" pitchFamily="34" charset="0"/>
                </a:rPr>
                <a:t>органа Администрации Каменск-Уральского городского округа </a:t>
              </a:r>
              <a:endParaRPr lang="ru-RU" altLang="ru-RU" sz="2000" b="1" dirty="0" smtClean="0">
                <a:latin typeface="Liberation Serif" pitchFamily="18" charset="0"/>
                <a:cs typeface="Arial" pitchFamily="34" charset="0"/>
              </a:endParaRPr>
            </a:p>
            <a:p>
              <a:pPr algn="ctr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2000" b="1" dirty="0" smtClean="0">
                  <a:latin typeface="Liberation Serif" pitchFamily="18" charset="0"/>
                  <a:cs typeface="Arial" pitchFamily="34" charset="0"/>
                </a:rPr>
                <a:t>Финансово-бюджетное управление</a:t>
              </a:r>
              <a:endParaRPr lang="ru-RU" altLang="ru-RU" sz="2000" b="1" dirty="0">
                <a:latin typeface="Liberation Serif" pitchFamily="18" charset="0"/>
                <a:cs typeface="Arial" pitchFamily="34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 bwMode="auto">
            <a:xfrm>
              <a:off x="2285875" y="6375321"/>
              <a:ext cx="4572000" cy="1940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70000"/>
                </a:lnSpc>
                <a:defRPr/>
              </a:pPr>
              <a:endParaRPr lang="ru-RU" sz="1200" b="1" dirty="0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pic>
        <p:nvPicPr>
          <p:cNvPr id="10245" name="Рисунок 1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188" y="0"/>
            <a:ext cx="806450" cy="123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643702" y="6357958"/>
            <a:ext cx="21634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Liberation Serif" pitchFamily="18" charset="0"/>
                <a:cs typeface="Times New Roman" pitchFamily="18" charset="0"/>
              </a:rPr>
              <a:t>04.04.2024 </a:t>
            </a:r>
            <a:r>
              <a:rPr lang="ru-RU" b="1" dirty="0" smtClean="0">
                <a:latin typeface="Liberation Serif" pitchFamily="18" charset="0"/>
                <a:cs typeface="Times New Roman" pitchFamily="18" charset="0"/>
              </a:rPr>
              <a:t>год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146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5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47639" y="6143644"/>
            <a:ext cx="1281090" cy="504806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2024 год</a:t>
            </a:r>
          </a:p>
        </p:txBody>
      </p:sp>
      <p:sp>
        <p:nvSpPr>
          <p:cNvPr id="7" name="Дата 5"/>
          <p:cNvSpPr txBox="1">
            <a:spLocks/>
          </p:cNvSpPr>
          <p:nvPr/>
        </p:nvSpPr>
        <p:spPr bwMode="auto">
          <a:xfrm>
            <a:off x="7740650" y="6092825"/>
            <a:ext cx="1328738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组合 19">
            <a:extLst>
              <a:ext uri="{FF2B5EF4-FFF2-40B4-BE49-F238E27FC236}">
                <a16:creationId xmlns="" xmlns:a16="http://schemas.microsoft.com/office/drawing/2014/main" id="{D788F95A-9DB5-47D7-88D6-59D187E444CE}"/>
              </a:ext>
            </a:extLst>
          </p:cNvPr>
          <p:cNvGrpSpPr/>
          <p:nvPr/>
        </p:nvGrpSpPr>
        <p:grpSpPr>
          <a:xfrm rot="3152971">
            <a:off x="3802718" y="2490598"/>
            <a:ext cx="5829646" cy="2379735"/>
            <a:chOff x="2482316" y="2299046"/>
            <a:chExt cx="4752528" cy="1940042"/>
          </a:xfrm>
        </p:grpSpPr>
        <p:sp>
          <p:nvSpPr>
            <p:cNvPr id="9" name="矩形 20">
              <a:extLst>
                <a:ext uri="{FF2B5EF4-FFF2-40B4-BE49-F238E27FC236}">
                  <a16:creationId xmlns="" xmlns:a16="http://schemas.microsoft.com/office/drawing/2014/main" id="{87ED89EB-7605-4FCC-816D-42A9A000BF71}"/>
                </a:ext>
              </a:extLst>
            </p:cNvPr>
            <p:cNvSpPr/>
            <p:nvPr/>
          </p:nvSpPr>
          <p:spPr>
            <a:xfrm>
              <a:off x="2482316" y="4221088"/>
              <a:ext cx="4752528" cy="18000"/>
            </a:xfrm>
            <a:prstGeom prst="rect">
              <a:avLst/>
            </a:prstGeom>
            <a:gradFill>
              <a:gsLst>
                <a:gs pos="49628">
                  <a:schemeClr val="tx1">
                    <a:lumMod val="65000"/>
                    <a:lumOff val="35000"/>
                  </a:schemeClr>
                </a:gs>
                <a:gs pos="2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3">
              <a:extLst>
                <a:ext uri="{FF2B5EF4-FFF2-40B4-BE49-F238E27FC236}">
                  <a16:creationId xmlns="" xmlns:a16="http://schemas.microsoft.com/office/drawing/2014/main" id="{2571EAE2-6141-434B-85C8-8DDA9CD45E9B}"/>
                </a:ext>
              </a:extLst>
            </p:cNvPr>
            <p:cNvSpPr/>
            <p:nvPr/>
          </p:nvSpPr>
          <p:spPr>
            <a:xfrm>
              <a:off x="2626332" y="3933056"/>
              <a:ext cx="4464496" cy="29117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50000"/>
                    <a:alpha val="27000"/>
                  </a:schemeClr>
                </a:gs>
                <a:gs pos="26000">
                  <a:schemeClr val="bg1">
                    <a:lumMod val="9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9" tIns="45709" rIns="91419" bIns="457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6">
              <a:extLst>
                <a:ext uri="{FF2B5EF4-FFF2-40B4-BE49-F238E27FC236}">
                  <a16:creationId xmlns="" xmlns:a16="http://schemas.microsoft.com/office/drawing/2014/main" id="{A946C6DD-B046-451D-BCFE-497A0380BB2D}"/>
                </a:ext>
              </a:extLst>
            </p:cNvPr>
            <p:cNvSpPr/>
            <p:nvPr/>
          </p:nvSpPr>
          <p:spPr>
            <a:xfrm>
              <a:off x="3491880" y="2299046"/>
              <a:ext cx="2448272" cy="1925181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6200000" sx="101000" sy="101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9" tIns="45709" rIns="91419" bIns="457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6">
              <a:extLst>
                <a:ext uri="{FF2B5EF4-FFF2-40B4-BE49-F238E27FC236}">
                  <a16:creationId xmlns="" xmlns:a16="http://schemas.microsoft.com/office/drawing/2014/main" id="{121BAEF0-5682-4220-800D-CFF4060ED526}"/>
                </a:ext>
              </a:extLst>
            </p:cNvPr>
            <p:cNvSpPr/>
            <p:nvPr/>
          </p:nvSpPr>
          <p:spPr>
            <a:xfrm>
              <a:off x="3563888" y="2405560"/>
              <a:ext cx="2308825" cy="1815528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rgbClr val="E49302"/>
            </a:solidFill>
            <a:ln>
              <a:noFill/>
            </a:ln>
            <a:effectLst>
              <a:innerShdw blurRad="114300">
                <a:srgbClr val="7C3B06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9" tIns="45709" rIns="91419" bIns="457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24">
            <a:extLst>
              <a:ext uri="{FF2B5EF4-FFF2-40B4-BE49-F238E27FC236}">
                <a16:creationId xmlns="" xmlns:a16="http://schemas.microsoft.com/office/drawing/2014/main" id="{6C56081E-9C46-4CDC-BF3A-3C7C710E2A8D}"/>
              </a:ext>
            </a:extLst>
          </p:cNvPr>
          <p:cNvGrpSpPr/>
          <p:nvPr/>
        </p:nvGrpSpPr>
        <p:grpSpPr>
          <a:xfrm rot="3152971">
            <a:off x="522409" y="2487713"/>
            <a:ext cx="5829646" cy="2394450"/>
            <a:chOff x="2482316" y="2299047"/>
            <a:chExt cx="4752528" cy="1952039"/>
          </a:xfrm>
        </p:grpSpPr>
        <p:sp>
          <p:nvSpPr>
            <p:cNvPr id="14" name="矩形 38">
              <a:extLst>
                <a:ext uri="{FF2B5EF4-FFF2-40B4-BE49-F238E27FC236}">
                  <a16:creationId xmlns="" xmlns:a16="http://schemas.microsoft.com/office/drawing/2014/main" id="{EA534481-8568-4C32-90F1-06503B4E54E2}"/>
                </a:ext>
              </a:extLst>
            </p:cNvPr>
            <p:cNvSpPr/>
            <p:nvPr/>
          </p:nvSpPr>
          <p:spPr>
            <a:xfrm>
              <a:off x="2482316" y="4221088"/>
              <a:ext cx="4752528" cy="18000"/>
            </a:xfrm>
            <a:prstGeom prst="rect">
              <a:avLst/>
            </a:prstGeom>
            <a:gradFill>
              <a:gsLst>
                <a:gs pos="49628">
                  <a:schemeClr val="tx1">
                    <a:lumMod val="65000"/>
                    <a:lumOff val="35000"/>
                  </a:schemeClr>
                </a:gs>
                <a:gs pos="2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3">
              <a:extLst>
                <a:ext uri="{FF2B5EF4-FFF2-40B4-BE49-F238E27FC236}">
                  <a16:creationId xmlns="" xmlns:a16="http://schemas.microsoft.com/office/drawing/2014/main" id="{6B4881DF-AF44-46D9-ACA1-9E32EE9ADA3A}"/>
                </a:ext>
              </a:extLst>
            </p:cNvPr>
            <p:cNvSpPr/>
            <p:nvPr/>
          </p:nvSpPr>
          <p:spPr>
            <a:xfrm>
              <a:off x="2626332" y="3933056"/>
              <a:ext cx="4464496" cy="29117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50000"/>
                    <a:alpha val="27000"/>
                  </a:schemeClr>
                </a:gs>
                <a:gs pos="26000">
                  <a:schemeClr val="bg1">
                    <a:lumMod val="9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9" tIns="45709" rIns="91419" bIns="457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6">
              <a:extLst>
                <a:ext uri="{FF2B5EF4-FFF2-40B4-BE49-F238E27FC236}">
                  <a16:creationId xmlns="" xmlns:a16="http://schemas.microsoft.com/office/drawing/2014/main" id="{28E96896-74B2-48C4-9335-0ECA9630AD2C}"/>
                </a:ext>
              </a:extLst>
            </p:cNvPr>
            <p:cNvSpPr/>
            <p:nvPr/>
          </p:nvSpPr>
          <p:spPr>
            <a:xfrm>
              <a:off x="3491880" y="2299047"/>
              <a:ext cx="2448272" cy="1925182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6200000" sx="101000" sy="101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9" tIns="45709" rIns="91419" bIns="457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6">
              <a:extLst>
                <a:ext uri="{FF2B5EF4-FFF2-40B4-BE49-F238E27FC236}">
                  <a16:creationId xmlns="" xmlns:a16="http://schemas.microsoft.com/office/drawing/2014/main" id="{036E67F3-0357-43EA-9ECD-7A541BBEB3D8}"/>
                </a:ext>
              </a:extLst>
            </p:cNvPr>
            <p:cNvSpPr/>
            <p:nvPr/>
          </p:nvSpPr>
          <p:spPr>
            <a:xfrm>
              <a:off x="3551509" y="2435558"/>
              <a:ext cx="2308825" cy="1815528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rgbClr val="5FCDBB"/>
            </a:solidFill>
            <a:ln>
              <a:noFill/>
            </a:ln>
            <a:effectLst>
              <a:innerShdw blurRad="114300">
                <a:schemeClr val="accent3">
                  <a:lumMod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9" tIns="45709" rIns="91419" bIns="457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19" name="矩形 50">
            <a:extLst>
              <a:ext uri="{FF2B5EF4-FFF2-40B4-BE49-F238E27FC236}">
                <a16:creationId xmlns="" xmlns:a16="http://schemas.microsoft.com/office/drawing/2014/main" id="{6694C78F-F55B-4EC8-853B-D0914E78C52F}"/>
              </a:ext>
            </a:extLst>
          </p:cNvPr>
          <p:cNvSpPr/>
          <p:nvPr/>
        </p:nvSpPr>
        <p:spPr>
          <a:xfrm rot="5400000">
            <a:off x="1969258" y="3531412"/>
            <a:ext cx="1372335" cy="24503"/>
          </a:xfrm>
          <a:prstGeom prst="rect">
            <a:avLst/>
          </a:prstGeom>
          <a:gradFill>
            <a:gsLst>
              <a:gs pos="49628">
                <a:schemeClr val="bg1"/>
              </a:gs>
              <a:gs pos="2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46">
            <a:extLst>
              <a:ext uri="{FF2B5EF4-FFF2-40B4-BE49-F238E27FC236}">
                <a16:creationId xmlns="" xmlns:a16="http://schemas.microsoft.com/office/drawing/2014/main" id="{383F2D63-07BA-45F7-9D80-E7BE3635DFC4}"/>
              </a:ext>
            </a:extLst>
          </p:cNvPr>
          <p:cNvSpPr/>
          <p:nvPr/>
        </p:nvSpPr>
        <p:spPr>
          <a:xfrm rot="5400000">
            <a:off x="5255406" y="3459974"/>
            <a:ext cx="1372335" cy="24503"/>
          </a:xfrm>
          <a:prstGeom prst="rect">
            <a:avLst/>
          </a:prstGeom>
          <a:gradFill>
            <a:gsLst>
              <a:gs pos="49628">
                <a:schemeClr val="bg1"/>
              </a:gs>
              <a:gs pos="2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643174" y="2857496"/>
            <a:ext cx="185738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Liberation Serif" pitchFamily="18" charset="0"/>
              </a:rPr>
              <a:t>Плановые назначения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Liberation Serif" pitchFamily="18" charset="0"/>
              </a:rPr>
              <a:t>9 035,8 </a:t>
            </a:r>
          </a:p>
          <a:p>
            <a:r>
              <a:rPr lang="ru-RU" dirty="0" smtClean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  <a:endParaRPr lang="ru-RU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29322" y="2857496"/>
            <a:ext cx="185738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Liberation Serif" pitchFamily="18" charset="0"/>
              </a:rPr>
              <a:t>Фактическое исполнение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Liberation Serif" pitchFamily="18" charset="0"/>
              </a:rPr>
              <a:t>9 032,2 </a:t>
            </a:r>
          </a:p>
          <a:p>
            <a:r>
              <a:rPr lang="ru-RU" dirty="0" smtClean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  <a:endParaRPr lang="ru-RU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6C5AF134-E40B-4C5B-B6E2-A3C226302515}"/>
              </a:ext>
            </a:extLst>
          </p:cNvPr>
          <p:cNvSpPr txBox="1"/>
          <p:nvPr/>
        </p:nvSpPr>
        <p:spPr>
          <a:xfrm>
            <a:off x="5143504" y="3214686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ru-RU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6C5AF134-E40B-4C5B-B6E2-A3C226302515}"/>
              </a:ext>
            </a:extLst>
          </p:cNvPr>
          <p:cNvSpPr txBox="1"/>
          <p:nvPr/>
        </p:nvSpPr>
        <p:spPr>
          <a:xfrm>
            <a:off x="1857356" y="3214686"/>
            <a:ext cx="830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ru-RU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Скругленный прямоугольник 4"/>
          <p:cNvSpPr/>
          <p:nvPr/>
        </p:nvSpPr>
        <p:spPr>
          <a:xfrm>
            <a:off x="5220072" y="620712"/>
            <a:ext cx="3673103" cy="8640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Исполнение плана по доходам</a:t>
            </a:r>
            <a:endParaRPr lang="ru-RU" alt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463" y="0"/>
            <a:ext cx="916146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365" name="Дата 5"/>
          <p:cNvSpPr>
            <a:spLocks noGrp="1"/>
          </p:cNvSpPr>
          <p:nvPr>
            <p:ph type="dt" sz="quarter" idx="10"/>
          </p:nvPr>
        </p:nvSpPr>
        <p:spPr bwMode="auto">
          <a:xfrm>
            <a:off x="147638" y="6092825"/>
            <a:ext cx="1328737" cy="5556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2024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5368" name="Дата 5"/>
          <p:cNvSpPr txBox="1">
            <a:spLocks/>
          </p:cNvSpPr>
          <p:nvPr/>
        </p:nvSpPr>
        <p:spPr bwMode="auto">
          <a:xfrm>
            <a:off x="7740650" y="6143644"/>
            <a:ext cx="1328738" cy="504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4"/>
          <p:cNvSpPr/>
          <p:nvPr/>
        </p:nvSpPr>
        <p:spPr>
          <a:xfrm>
            <a:off x="5220072" y="620712"/>
            <a:ext cx="3673103" cy="8640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Показатели исполнения собственных доходов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4" name="Oval 18">
            <a:extLst>
              <a:ext uri="{FF2B5EF4-FFF2-40B4-BE49-F238E27FC236}">
                <a16:creationId xmlns="" xmlns:a16="http://schemas.microsoft.com/office/drawing/2014/main" id="{E6C4A1EE-2E41-443C-838F-CCB7260611E6}"/>
              </a:ext>
            </a:extLst>
          </p:cNvPr>
          <p:cNvSpPr/>
          <p:nvPr/>
        </p:nvSpPr>
        <p:spPr>
          <a:xfrm>
            <a:off x="571472" y="3786190"/>
            <a:ext cx="1643074" cy="164307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80000"/>
              </a:lnSpc>
              <a:spcAft>
                <a:spcPts val="0"/>
              </a:spcAft>
            </a:pP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</a:rPr>
              <a:t>2 059,6</a:t>
            </a: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млн. руб.</a:t>
            </a:r>
            <a:endParaRPr lang="ru-RU" sz="16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5" name="Rectangle 19">
            <a:extLst>
              <a:ext uri="{FF2B5EF4-FFF2-40B4-BE49-F238E27FC236}">
                <a16:creationId xmlns="" xmlns:a16="http://schemas.microsoft.com/office/drawing/2014/main" id="{FB8564E8-E1DB-40F2-98B8-D1156AFD2C15}"/>
              </a:ext>
            </a:extLst>
          </p:cNvPr>
          <p:cNvSpPr/>
          <p:nvPr/>
        </p:nvSpPr>
        <p:spPr>
          <a:xfrm>
            <a:off x="2571736" y="3643314"/>
            <a:ext cx="1785950" cy="7386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cap="all" dirty="0" smtClean="0">
                <a:solidFill>
                  <a:schemeClr val="accent6">
                    <a:lumMod val="75000"/>
                  </a:schemeClr>
                </a:solidFill>
                <a:latin typeface="Liberation Serif" pitchFamily="18" charset="0"/>
              </a:rPr>
              <a:t>Налоговые доходы</a:t>
            </a:r>
          </a:p>
          <a:p>
            <a:r>
              <a:rPr lang="ru-RU" sz="1400" b="1" cap="all" dirty="0" smtClean="0">
                <a:solidFill>
                  <a:schemeClr val="accent6">
                    <a:lumMod val="75000"/>
                  </a:schemeClr>
                </a:solidFill>
                <a:latin typeface="Liberation Serif" pitchFamily="18" charset="0"/>
              </a:rPr>
              <a:t>1 819,7 млн. руб.</a:t>
            </a:r>
            <a:endParaRPr lang="en-US" sz="1400" b="1" cap="all" dirty="0">
              <a:solidFill>
                <a:schemeClr val="accent6">
                  <a:lumMod val="75000"/>
                </a:schemeClr>
              </a:solidFill>
              <a:latin typeface="Liberation Serif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BA793DDE-0AAD-4F61-BAC4-ED59D6B68E9A}"/>
              </a:ext>
            </a:extLst>
          </p:cNvPr>
          <p:cNvSpPr/>
          <p:nvPr/>
        </p:nvSpPr>
        <p:spPr>
          <a:xfrm>
            <a:off x="2571736" y="4643446"/>
            <a:ext cx="1785950" cy="7386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cap="all" dirty="0" smtClean="0">
                <a:solidFill>
                  <a:srgbClr val="7030A0"/>
                </a:solidFill>
                <a:latin typeface="Liberation Serif" pitchFamily="18" charset="0"/>
              </a:rPr>
              <a:t>Неналоговые доходы</a:t>
            </a:r>
          </a:p>
          <a:p>
            <a:r>
              <a:rPr lang="ru-RU" sz="1400" b="1" cap="all" dirty="0" smtClean="0">
                <a:solidFill>
                  <a:srgbClr val="7030A0"/>
                </a:solidFill>
                <a:latin typeface="Liberation Serif" pitchFamily="18" charset="0"/>
              </a:rPr>
              <a:t>239,9 млн. руб.</a:t>
            </a:r>
            <a:endParaRPr lang="en-US" sz="1400" b="1" cap="all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67A90921-741C-466E-A355-90FFDCBCCEF3}"/>
              </a:ext>
            </a:extLst>
          </p:cNvPr>
          <p:cNvGrpSpPr>
            <a:grpSpLocks noChangeAspect="1"/>
          </p:cNvGrpSpPr>
          <p:nvPr/>
        </p:nvGrpSpPr>
        <p:grpSpPr>
          <a:xfrm>
            <a:off x="167431" y="3214686"/>
            <a:ext cx="2384928" cy="2714644"/>
            <a:chOff x="4727848" y="2348880"/>
            <a:chExt cx="3095078" cy="3522969"/>
          </a:xfrm>
        </p:grpSpPr>
        <p:sp>
          <p:nvSpPr>
            <p:cNvPr id="24" name="Freeform: Shape 4">
              <a:extLst>
                <a:ext uri="{FF2B5EF4-FFF2-40B4-BE49-F238E27FC236}">
                  <a16:creationId xmlns="" xmlns:a16="http://schemas.microsoft.com/office/drawing/2014/main" id="{3D5D2959-37B4-4848-8AC5-F6939C9C74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2273" y="4161134"/>
              <a:ext cx="3069260" cy="1710715"/>
            </a:xfrm>
            <a:custGeom>
              <a:avLst/>
              <a:gdLst>
                <a:gd name="connsiteX0" fmla="*/ 2940631 w 2945318"/>
                <a:gd name="connsiteY0" fmla="*/ 0 h 1710715"/>
                <a:gd name="connsiteX1" fmla="*/ 2942396 w 2945318"/>
                <a:gd name="connsiteY1" fmla="*/ 42194 h 1710715"/>
                <a:gd name="connsiteX2" fmla="*/ 2945318 w 2945318"/>
                <a:gd name="connsiteY2" fmla="*/ 110757 h 1710715"/>
                <a:gd name="connsiteX3" fmla="*/ 2939722 w 2945318"/>
                <a:gd name="connsiteY3" fmla="*/ 195484 h 1710715"/>
                <a:gd name="connsiteX4" fmla="*/ 2930592 w 2945318"/>
                <a:gd name="connsiteY4" fmla="*/ 296065 h 1710715"/>
                <a:gd name="connsiteX5" fmla="*/ 2912625 w 2945318"/>
                <a:gd name="connsiteY5" fmla="*/ 411266 h 1710715"/>
                <a:gd name="connsiteX6" fmla="*/ 2879932 w 2945318"/>
                <a:gd name="connsiteY6" fmla="*/ 536684 h 1710715"/>
                <a:gd name="connsiteX7" fmla="*/ 2769188 w 2945318"/>
                <a:gd name="connsiteY7" fmla="*/ 810243 h 1710715"/>
                <a:gd name="connsiteX8" fmla="*/ 2587462 w 2945318"/>
                <a:gd name="connsiteY8" fmla="*/ 1090496 h 1710715"/>
                <a:gd name="connsiteX9" fmla="*/ 2528556 w 2945318"/>
                <a:gd name="connsiteY9" fmla="*/ 1157080 h 1710715"/>
                <a:gd name="connsiteX10" fmla="*/ 2467588 w 2945318"/>
                <a:gd name="connsiteY10" fmla="*/ 1223664 h 1710715"/>
                <a:gd name="connsiteX11" fmla="*/ 2328569 w 2945318"/>
                <a:gd name="connsiteY11" fmla="*/ 1345735 h 1710715"/>
                <a:gd name="connsiteX12" fmla="*/ 2002227 w 2945318"/>
                <a:gd name="connsiteY12" fmla="*/ 1546897 h 1710715"/>
                <a:gd name="connsiteX13" fmla="*/ 1914162 w 2945318"/>
                <a:gd name="connsiteY13" fmla="*/ 1587587 h 1710715"/>
                <a:gd name="connsiteX14" fmla="*/ 1821679 w 2945318"/>
                <a:gd name="connsiteY14" fmla="*/ 1619118 h 1710715"/>
                <a:gd name="connsiteX15" fmla="*/ 1625227 w 2945318"/>
                <a:gd name="connsiteY15" fmla="*/ 1672315 h 1710715"/>
                <a:gd name="connsiteX16" fmla="*/ 1574273 w 2945318"/>
                <a:gd name="connsiteY16" fmla="*/ 1683588 h 1710715"/>
                <a:gd name="connsiteX17" fmla="*/ 1531271 w 2945318"/>
                <a:gd name="connsiteY17" fmla="*/ 1689225 h 1710715"/>
                <a:gd name="connsiteX18" fmla="*/ 1447919 w 2945318"/>
                <a:gd name="connsiteY18" fmla="*/ 1701732 h 1710715"/>
                <a:gd name="connsiteX19" fmla="*/ 1426418 w 2945318"/>
                <a:gd name="connsiteY19" fmla="*/ 1705078 h 1710715"/>
                <a:gd name="connsiteX20" fmla="*/ 1421705 w 2945318"/>
                <a:gd name="connsiteY20" fmla="*/ 1705078 h 1710715"/>
                <a:gd name="connsiteX21" fmla="*/ 1419643 w 2945318"/>
                <a:gd name="connsiteY21" fmla="*/ 1706135 h 1710715"/>
                <a:gd name="connsiteX22" fmla="*/ 1417287 w 2945318"/>
                <a:gd name="connsiteY22" fmla="*/ 1706135 h 1710715"/>
                <a:gd name="connsiteX23" fmla="*/ 1404917 w 2945318"/>
                <a:gd name="connsiteY23" fmla="*/ 1706135 h 1710715"/>
                <a:gd name="connsiteX24" fmla="*/ 1393725 w 2945318"/>
                <a:gd name="connsiteY24" fmla="*/ 1706135 h 1710715"/>
                <a:gd name="connsiteX25" fmla="*/ 1345127 w 2945318"/>
                <a:gd name="connsiteY25" fmla="*/ 1708425 h 1710715"/>
                <a:gd name="connsiteX26" fmla="*/ 1250288 w 2945318"/>
                <a:gd name="connsiteY26" fmla="*/ 1710715 h 1710715"/>
                <a:gd name="connsiteX27" fmla="*/ 886541 w 2945318"/>
                <a:gd name="connsiteY27" fmla="*/ 1670025 h 1710715"/>
                <a:gd name="connsiteX28" fmla="*/ 721603 w 2945318"/>
                <a:gd name="connsiteY28" fmla="*/ 1624931 h 1710715"/>
                <a:gd name="connsiteX29" fmla="*/ 642669 w 2945318"/>
                <a:gd name="connsiteY29" fmla="*/ 1599918 h 1710715"/>
                <a:gd name="connsiteX30" fmla="*/ 569330 w 2945318"/>
                <a:gd name="connsiteY30" fmla="*/ 1568387 h 1710715"/>
                <a:gd name="connsiteX31" fmla="*/ 499232 w 2945318"/>
                <a:gd name="connsiteY31" fmla="*/ 1537913 h 1710715"/>
                <a:gd name="connsiteX32" fmla="*/ 433551 w 2945318"/>
                <a:gd name="connsiteY32" fmla="*/ 1506207 h 1710715"/>
                <a:gd name="connsiteX33" fmla="*/ 316327 w 2945318"/>
                <a:gd name="connsiteY33" fmla="*/ 1438389 h 1710715"/>
                <a:gd name="connsiteX34" fmla="*/ 262134 w 2945318"/>
                <a:gd name="connsiteY34" fmla="*/ 1402279 h 1710715"/>
                <a:gd name="connsiteX35" fmla="*/ 211180 w 2945318"/>
                <a:gd name="connsiteY35" fmla="*/ 1366168 h 1710715"/>
                <a:gd name="connsiteX36" fmla="*/ 121936 w 2945318"/>
                <a:gd name="connsiteY36" fmla="*/ 1298351 h 1710715"/>
                <a:gd name="connsiteX37" fmla="*/ 0 w 2945318"/>
                <a:gd name="connsiteY37" fmla="*/ 1194423 h 1710715"/>
                <a:gd name="connsiteX38" fmla="*/ 472697 w 2945318"/>
                <a:gd name="connsiteY38" fmla="*/ 738614 h 1710715"/>
                <a:gd name="connsiteX39" fmla="*/ 505903 w 2945318"/>
                <a:gd name="connsiteY39" fmla="*/ 783020 h 1710715"/>
                <a:gd name="connsiteX40" fmla="*/ 1568400 w 2945318"/>
                <a:gd name="connsiteY40" fmla="*/ 1284090 h 1710715"/>
                <a:gd name="connsiteX41" fmla="*/ 2938209 w 2945318"/>
                <a:gd name="connsiteY41" fmla="*/ 47954 h 171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2945318" h="1710715">
                  <a:moveTo>
                    <a:pt x="2940631" y="0"/>
                  </a:moveTo>
                  <a:lnTo>
                    <a:pt x="2942396" y="42194"/>
                  </a:lnTo>
                  <a:cubicBezTo>
                    <a:pt x="2943238" y="62151"/>
                    <a:pt x="2944214" y="85083"/>
                    <a:pt x="2945318" y="110757"/>
                  </a:cubicBezTo>
                  <a:cubicBezTo>
                    <a:pt x="2944140" y="135594"/>
                    <a:pt x="2941784" y="165010"/>
                    <a:pt x="2939722" y="195484"/>
                  </a:cubicBezTo>
                  <a:cubicBezTo>
                    <a:pt x="2937366" y="227191"/>
                    <a:pt x="2938544" y="261011"/>
                    <a:pt x="2930592" y="296065"/>
                  </a:cubicBezTo>
                  <a:cubicBezTo>
                    <a:pt x="2924995" y="332176"/>
                    <a:pt x="2918221" y="370752"/>
                    <a:pt x="2912625" y="411266"/>
                  </a:cubicBezTo>
                  <a:cubicBezTo>
                    <a:pt x="2902316" y="450900"/>
                    <a:pt x="2891124" y="492647"/>
                    <a:pt x="2879932" y="536684"/>
                  </a:cubicBezTo>
                  <a:cubicBezTo>
                    <a:pt x="2852835" y="622645"/>
                    <a:pt x="2817786" y="717589"/>
                    <a:pt x="2769188" y="810243"/>
                  </a:cubicBezTo>
                  <a:cubicBezTo>
                    <a:pt x="2721768" y="905187"/>
                    <a:pt x="2659622" y="998898"/>
                    <a:pt x="2587462" y="1090496"/>
                  </a:cubicBezTo>
                  <a:cubicBezTo>
                    <a:pt x="2569201" y="1114100"/>
                    <a:pt x="2548878" y="1134533"/>
                    <a:pt x="2528556" y="1157080"/>
                  </a:cubicBezTo>
                  <a:cubicBezTo>
                    <a:pt x="2508233" y="1178570"/>
                    <a:pt x="2487910" y="1201117"/>
                    <a:pt x="2467588" y="1223664"/>
                  </a:cubicBezTo>
                  <a:cubicBezTo>
                    <a:pt x="2422524" y="1264354"/>
                    <a:pt x="2377166" y="1306278"/>
                    <a:pt x="2328569" y="1345735"/>
                  </a:cubicBezTo>
                  <a:cubicBezTo>
                    <a:pt x="2229311" y="1421479"/>
                    <a:pt x="2120924" y="1493700"/>
                    <a:pt x="2002227" y="1546897"/>
                  </a:cubicBezTo>
                  <a:lnTo>
                    <a:pt x="1914162" y="1587587"/>
                  </a:lnTo>
                  <a:lnTo>
                    <a:pt x="1821679" y="1619118"/>
                  </a:lnTo>
                  <a:cubicBezTo>
                    <a:pt x="1761889" y="1642898"/>
                    <a:pt x="1691791" y="1657694"/>
                    <a:pt x="1625227" y="1672315"/>
                  </a:cubicBezTo>
                  <a:lnTo>
                    <a:pt x="1574273" y="1683588"/>
                  </a:lnTo>
                  <a:lnTo>
                    <a:pt x="1531271" y="1689225"/>
                  </a:lnTo>
                  <a:cubicBezTo>
                    <a:pt x="1503290" y="1693805"/>
                    <a:pt x="1476194" y="1697152"/>
                    <a:pt x="1447919" y="1701732"/>
                  </a:cubicBezTo>
                  <a:cubicBezTo>
                    <a:pt x="1440850" y="1702788"/>
                    <a:pt x="1433486" y="1704022"/>
                    <a:pt x="1426418" y="1705078"/>
                  </a:cubicBezTo>
                  <a:lnTo>
                    <a:pt x="1421705" y="1705078"/>
                  </a:lnTo>
                  <a:cubicBezTo>
                    <a:pt x="1421116" y="1705431"/>
                    <a:pt x="1420233" y="1705783"/>
                    <a:pt x="1419643" y="1706135"/>
                  </a:cubicBezTo>
                  <a:lnTo>
                    <a:pt x="1417287" y="1706135"/>
                  </a:lnTo>
                  <a:lnTo>
                    <a:pt x="1404917" y="1706135"/>
                  </a:lnTo>
                  <a:lnTo>
                    <a:pt x="1393725" y="1706135"/>
                  </a:lnTo>
                  <a:lnTo>
                    <a:pt x="1345127" y="1708425"/>
                  </a:lnTo>
                  <a:cubicBezTo>
                    <a:pt x="1313317" y="1708425"/>
                    <a:pt x="1281803" y="1709658"/>
                    <a:pt x="1250288" y="1710715"/>
                  </a:cubicBezTo>
                  <a:cubicBezTo>
                    <a:pt x="1124817" y="1708425"/>
                    <a:pt x="1001703" y="1696095"/>
                    <a:pt x="886541" y="1670025"/>
                  </a:cubicBezTo>
                  <a:cubicBezTo>
                    <a:pt x="828813" y="1659808"/>
                    <a:pt x="774619" y="1641841"/>
                    <a:pt x="721603" y="1624931"/>
                  </a:cubicBezTo>
                  <a:cubicBezTo>
                    <a:pt x="694506" y="1617004"/>
                    <a:pt x="668587" y="1607844"/>
                    <a:pt x="642669" y="1599918"/>
                  </a:cubicBezTo>
                  <a:cubicBezTo>
                    <a:pt x="617633" y="1589877"/>
                    <a:pt x="594071" y="1578604"/>
                    <a:pt x="569330" y="1568387"/>
                  </a:cubicBezTo>
                  <a:cubicBezTo>
                    <a:pt x="545473" y="1558170"/>
                    <a:pt x="522794" y="1547954"/>
                    <a:pt x="499232" y="1537913"/>
                  </a:cubicBezTo>
                  <a:cubicBezTo>
                    <a:pt x="476553" y="1528754"/>
                    <a:pt x="453874" y="1517480"/>
                    <a:pt x="433551" y="1506207"/>
                  </a:cubicBezTo>
                  <a:lnTo>
                    <a:pt x="316327" y="1438389"/>
                  </a:lnTo>
                  <a:cubicBezTo>
                    <a:pt x="298066" y="1428173"/>
                    <a:pt x="278922" y="1415842"/>
                    <a:pt x="262134" y="1402279"/>
                  </a:cubicBezTo>
                  <a:cubicBezTo>
                    <a:pt x="243873" y="1389772"/>
                    <a:pt x="227084" y="1377442"/>
                    <a:pt x="211180" y="1366168"/>
                  </a:cubicBezTo>
                  <a:lnTo>
                    <a:pt x="121936" y="1298351"/>
                  </a:lnTo>
                  <a:cubicBezTo>
                    <a:pt x="45064" y="1231591"/>
                    <a:pt x="0" y="1194423"/>
                    <a:pt x="0" y="1194423"/>
                  </a:cubicBezTo>
                  <a:lnTo>
                    <a:pt x="472697" y="738614"/>
                  </a:lnTo>
                  <a:lnTo>
                    <a:pt x="505903" y="783020"/>
                  </a:lnTo>
                  <a:cubicBezTo>
                    <a:pt x="758450" y="1089036"/>
                    <a:pt x="1140647" y="1284090"/>
                    <a:pt x="1568400" y="1284090"/>
                  </a:cubicBezTo>
                  <a:cubicBezTo>
                    <a:pt x="2281323" y="1284090"/>
                    <a:pt x="2867697" y="742274"/>
                    <a:pt x="2938209" y="4795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5" name="Freeform 170">
              <a:extLst>
                <a:ext uri="{FF2B5EF4-FFF2-40B4-BE49-F238E27FC236}">
                  <a16:creationId xmlns="" xmlns:a16="http://schemas.microsoft.com/office/drawing/2014/main" id="{4B74DEA1-D42B-463C-8F86-D6C04BA7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7848" y="4409886"/>
              <a:ext cx="955623" cy="1091124"/>
            </a:xfrm>
            <a:custGeom>
              <a:avLst/>
              <a:gdLst>
                <a:gd name="T0" fmla="*/ 0 w 134"/>
                <a:gd name="T1" fmla="*/ 153 h 153"/>
                <a:gd name="T2" fmla="*/ 4 w 134"/>
                <a:gd name="T3" fmla="*/ 0 h 153"/>
                <a:gd name="T4" fmla="*/ 134 w 134"/>
                <a:gd name="T5" fmla="*/ 80 h 153"/>
                <a:gd name="T6" fmla="*/ 0 w 134"/>
                <a:gd name="T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153">
                  <a:moveTo>
                    <a:pt x="0" y="153"/>
                  </a:moveTo>
                  <a:lnTo>
                    <a:pt x="4" y="0"/>
                  </a:lnTo>
                  <a:lnTo>
                    <a:pt x="134" y="8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: Shape 6">
              <a:extLst>
                <a:ext uri="{FF2B5EF4-FFF2-40B4-BE49-F238E27FC236}">
                  <a16:creationId xmlns="" xmlns:a16="http://schemas.microsoft.com/office/drawing/2014/main" id="{3CBB3290-9B61-44BE-B49B-13C3E74562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9240" y="2348880"/>
              <a:ext cx="2952448" cy="1734565"/>
            </a:xfrm>
            <a:custGeom>
              <a:avLst/>
              <a:gdLst>
                <a:gd name="connsiteX0" fmla="*/ 1697148 w 2952448"/>
                <a:gd name="connsiteY0" fmla="*/ 0 h 1734565"/>
                <a:gd name="connsiteX1" fmla="*/ 2063088 w 2952448"/>
                <a:gd name="connsiteY1" fmla="*/ 40676 h 1734565"/>
                <a:gd name="connsiteX2" fmla="*/ 2229631 w 2952448"/>
                <a:gd name="connsiteY2" fmla="*/ 85871 h 1734565"/>
                <a:gd name="connsiteX3" fmla="*/ 2307804 w 2952448"/>
                <a:gd name="connsiteY3" fmla="*/ 110729 h 1734565"/>
                <a:gd name="connsiteX4" fmla="*/ 2381445 w 2952448"/>
                <a:gd name="connsiteY4" fmla="*/ 141235 h 1734565"/>
                <a:gd name="connsiteX5" fmla="*/ 2451688 w 2952448"/>
                <a:gd name="connsiteY5" fmla="*/ 171742 h 1734565"/>
                <a:gd name="connsiteX6" fmla="*/ 2517398 w 2952448"/>
                <a:gd name="connsiteY6" fmla="*/ 204509 h 1734565"/>
                <a:gd name="connsiteX7" fmla="*/ 2636357 w 2952448"/>
                <a:gd name="connsiteY7" fmla="*/ 271172 h 1734565"/>
                <a:gd name="connsiteX8" fmla="*/ 2690738 w 2952448"/>
                <a:gd name="connsiteY8" fmla="*/ 307328 h 1734565"/>
                <a:gd name="connsiteX9" fmla="*/ 2741721 w 2952448"/>
                <a:gd name="connsiteY9" fmla="*/ 343484 h 1734565"/>
                <a:gd name="connsiteX10" fmla="*/ 2831223 w 2952448"/>
                <a:gd name="connsiteY10" fmla="*/ 411277 h 1734565"/>
                <a:gd name="connsiteX11" fmla="*/ 2952448 w 2952448"/>
                <a:gd name="connsiteY11" fmla="*/ 515227 h 1734565"/>
                <a:gd name="connsiteX12" fmla="*/ 2474618 w 2952448"/>
                <a:gd name="connsiteY12" fmla="*/ 977654 h 1734565"/>
                <a:gd name="connsiteX13" fmla="*/ 2441315 w 2952448"/>
                <a:gd name="connsiteY13" fmla="*/ 933118 h 1734565"/>
                <a:gd name="connsiteX14" fmla="*/ 1378818 w 2952448"/>
                <a:gd name="connsiteY14" fmla="*/ 432048 h 1734565"/>
                <a:gd name="connsiteX15" fmla="*/ 9009 w 2952448"/>
                <a:gd name="connsiteY15" fmla="*/ 1668184 h 1734565"/>
                <a:gd name="connsiteX16" fmla="*/ 5657 w 2952448"/>
                <a:gd name="connsiteY16" fmla="*/ 1734565 h 1734565"/>
                <a:gd name="connsiteX17" fmla="*/ 0 w 2952448"/>
                <a:gd name="connsiteY17" fmla="*/ 1601044 h 1734565"/>
                <a:gd name="connsiteX18" fmla="*/ 4532 w 2952448"/>
                <a:gd name="connsiteY18" fmla="*/ 1515173 h 1734565"/>
                <a:gd name="connsiteX19" fmla="*/ 14729 w 2952448"/>
                <a:gd name="connsiteY19" fmla="*/ 1414613 h 1734565"/>
                <a:gd name="connsiteX20" fmla="*/ 32856 w 2952448"/>
                <a:gd name="connsiteY20" fmla="*/ 1300495 h 1734565"/>
                <a:gd name="connsiteX21" fmla="*/ 65711 w 2952448"/>
                <a:gd name="connsiteY21" fmla="*/ 1175078 h 1734565"/>
                <a:gd name="connsiteX22" fmla="*/ 176739 w 2952448"/>
                <a:gd name="connsiteY22" fmla="*/ 901646 h 1734565"/>
                <a:gd name="connsiteX23" fmla="*/ 359143 w 2952448"/>
                <a:gd name="connsiteY23" fmla="*/ 621436 h 1734565"/>
                <a:gd name="connsiteX24" fmla="*/ 416923 w 2952448"/>
                <a:gd name="connsiteY24" fmla="*/ 554773 h 1734565"/>
                <a:gd name="connsiteX25" fmla="*/ 479235 w 2952448"/>
                <a:gd name="connsiteY25" fmla="*/ 488109 h 1734565"/>
                <a:gd name="connsiteX26" fmla="*/ 618587 w 2952448"/>
                <a:gd name="connsiteY26" fmla="*/ 364952 h 1734565"/>
                <a:gd name="connsiteX27" fmla="*/ 944874 w 2952448"/>
                <a:gd name="connsiteY27" fmla="*/ 164963 h 1734565"/>
                <a:gd name="connsiteX28" fmla="*/ 1033244 w 2952448"/>
                <a:gd name="connsiteY28" fmla="*/ 124287 h 1734565"/>
                <a:gd name="connsiteX29" fmla="*/ 1126145 w 2952448"/>
                <a:gd name="connsiteY29" fmla="*/ 91521 h 1734565"/>
                <a:gd name="connsiteX30" fmla="*/ 1322144 w 2952448"/>
                <a:gd name="connsiteY30" fmla="*/ 38416 h 1734565"/>
                <a:gd name="connsiteX31" fmla="*/ 1373126 w 2952448"/>
                <a:gd name="connsiteY31" fmla="*/ 28247 h 1734565"/>
                <a:gd name="connsiteX32" fmla="*/ 1416178 w 2952448"/>
                <a:gd name="connsiteY32" fmla="*/ 21468 h 1734565"/>
                <a:gd name="connsiteX33" fmla="*/ 1500016 w 2952448"/>
                <a:gd name="connsiteY33" fmla="*/ 9039 h 1734565"/>
                <a:gd name="connsiteX34" fmla="*/ 1520409 w 2952448"/>
                <a:gd name="connsiteY34" fmla="*/ 6779 h 1734565"/>
                <a:gd name="connsiteX35" fmla="*/ 1531738 w 2952448"/>
                <a:gd name="connsiteY35" fmla="*/ 4520 h 1734565"/>
                <a:gd name="connsiteX36" fmla="*/ 1554397 w 2952448"/>
                <a:gd name="connsiteY36" fmla="*/ 4520 h 1734565"/>
                <a:gd name="connsiteX37" fmla="*/ 1601981 w 2952448"/>
                <a:gd name="connsiteY37" fmla="*/ 2260 h 1734565"/>
                <a:gd name="connsiteX38" fmla="*/ 1697148 w 2952448"/>
                <a:gd name="connsiteY38" fmla="*/ 0 h 1734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952448" h="1734565">
                  <a:moveTo>
                    <a:pt x="1697148" y="0"/>
                  </a:moveTo>
                  <a:cubicBezTo>
                    <a:pt x="1825170" y="2260"/>
                    <a:pt x="1948661" y="14689"/>
                    <a:pt x="2063088" y="40676"/>
                  </a:cubicBezTo>
                  <a:cubicBezTo>
                    <a:pt x="2122001" y="50845"/>
                    <a:pt x="2176383" y="68923"/>
                    <a:pt x="2229631" y="85871"/>
                  </a:cubicBezTo>
                  <a:cubicBezTo>
                    <a:pt x="2255689" y="93780"/>
                    <a:pt x="2282879" y="101690"/>
                    <a:pt x="2307804" y="110729"/>
                  </a:cubicBezTo>
                  <a:cubicBezTo>
                    <a:pt x="2333862" y="119768"/>
                    <a:pt x="2357653" y="131067"/>
                    <a:pt x="2381445" y="141235"/>
                  </a:cubicBezTo>
                  <a:cubicBezTo>
                    <a:pt x="2405237" y="151404"/>
                    <a:pt x="2429029" y="161573"/>
                    <a:pt x="2451688" y="171742"/>
                  </a:cubicBezTo>
                  <a:cubicBezTo>
                    <a:pt x="2475479" y="181911"/>
                    <a:pt x="2497005" y="192080"/>
                    <a:pt x="2517398" y="204509"/>
                  </a:cubicBezTo>
                  <a:cubicBezTo>
                    <a:pt x="2559317" y="228236"/>
                    <a:pt x="2598970" y="250834"/>
                    <a:pt x="2636357" y="271172"/>
                  </a:cubicBezTo>
                  <a:cubicBezTo>
                    <a:pt x="2654484" y="281341"/>
                    <a:pt x="2672611" y="293770"/>
                    <a:pt x="2690738" y="307328"/>
                  </a:cubicBezTo>
                  <a:cubicBezTo>
                    <a:pt x="2707733" y="319757"/>
                    <a:pt x="2724727" y="332186"/>
                    <a:pt x="2741721" y="343484"/>
                  </a:cubicBezTo>
                  <a:cubicBezTo>
                    <a:pt x="2773443" y="368342"/>
                    <a:pt x="2804033" y="390940"/>
                    <a:pt x="2831223" y="411277"/>
                  </a:cubicBezTo>
                  <a:cubicBezTo>
                    <a:pt x="2908263" y="476811"/>
                    <a:pt x="2952448" y="515227"/>
                    <a:pt x="2952448" y="515227"/>
                  </a:cubicBezTo>
                  <a:lnTo>
                    <a:pt x="2474618" y="977654"/>
                  </a:lnTo>
                  <a:lnTo>
                    <a:pt x="2441315" y="933118"/>
                  </a:lnTo>
                  <a:cubicBezTo>
                    <a:pt x="2188768" y="627102"/>
                    <a:pt x="1806572" y="432048"/>
                    <a:pt x="1378818" y="432048"/>
                  </a:cubicBezTo>
                  <a:cubicBezTo>
                    <a:pt x="665895" y="432048"/>
                    <a:pt x="79521" y="973865"/>
                    <a:pt x="9009" y="1668184"/>
                  </a:cubicBezTo>
                  <a:lnTo>
                    <a:pt x="5657" y="1734565"/>
                  </a:lnTo>
                  <a:lnTo>
                    <a:pt x="0" y="1601044"/>
                  </a:lnTo>
                  <a:cubicBezTo>
                    <a:pt x="1133" y="1575057"/>
                    <a:pt x="3399" y="1546809"/>
                    <a:pt x="4532" y="1515173"/>
                  </a:cubicBezTo>
                  <a:cubicBezTo>
                    <a:pt x="7931" y="1484666"/>
                    <a:pt x="6798" y="1449640"/>
                    <a:pt x="14729" y="1414613"/>
                  </a:cubicBezTo>
                  <a:cubicBezTo>
                    <a:pt x="20393" y="1378457"/>
                    <a:pt x="26058" y="1340041"/>
                    <a:pt x="32856" y="1300495"/>
                  </a:cubicBezTo>
                  <a:cubicBezTo>
                    <a:pt x="41919" y="1259819"/>
                    <a:pt x="54381" y="1219144"/>
                    <a:pt x="65711" y="1175078"/>
                  </a:cubicBezTo>
                  <a:cubicBezTo>
                    <a:pt x="92902" y="1088077"/>
                    <a:pt x="126890" y="995427"/>
                    <a:pt x="176739" y="901646"/>
                  </a:cubicBezTo>
                  <a:cubicBezTo>
                    <a:pt x="224323" y="807866"/>
                    <a:pt x="285502" y="714086"/>
                    <a:pt x="359143" y="621436"/>
                  </a:cubicBezTo>
                  <a:cubicBezTo>
                    <a:pt x="376137" y="597708"/>
                    <a:pt x="397663" y="576240"/>
                    <a:pt x="416923" y="554773"/>
                  </a:cubicBezTo>
                  <a:cubicBezTo>
                    <a:pt x="437316" y="532175"/>
                    <a:pt x="458842" y="510707"/>
                    <a:pt x="479235" y="488109"/>
                  </a:cubicBezTo>
                  <a:cubicBezTo>
                    <a:pt x="523420" y="447434"/>
                    <a:pt x="569870" y="404498"/>
                    <a:pt x="618587" y="364952"/>
                  </a:cubicBezTo>
                  <a:cubicBezTo>
                    <a:pt x="718286" y="290380"/>
                    <a:pt x="825915" y="218067"/>
                    <a:pt x="944874" y="164963"/>
                  </a:cubicBezTo>
                  <a:lnTo>
                    <a:pt x="1033244" y="124287"/>
                  </a:lnTo>
                  <a:lnTo>
                    <a:pt x="1126145" y="91521"/>
                  </a:lnTo>
                  <a:cubicBezTo>
                    <a:pt x="1186191" y="68923"/>
                    <a:pt x="1254167" y="54234"/>
                    <a:pt x="1322144" y="38416"/>
                  </a:cubicBezTo>
                  <a:lnTo>
                    <a:pt x="1373126" y="28247"/>
                  </a:lnTo>
                  <a:lnTo>
                    <a:pt x="1416178" y="21468"/>
                  </a:lnTo>
                  <a:cubicBezTo>
                    <a:pt x="1444502" y="16948"/>
                    <a:pt x="1471692" y="13559"/>
                    <a:pt x="1500016" y="9039"/>
                  </a:cubicBezTo>
                  <a:lnTo>
                    <a:pt x="1520409" y="6779"/>
                  </a:lnTo>
                  <a:lnTo>
                    <a:pt x="1531738" y="4520"/>
                  </a:lnTo>
                  <a:lnTo>
                    <a:pt x="1554397" y="4520"/>
                  </a:lnTo>
                  <a:lnTo>
                    <a:pt x="1601981" y="2260"/>
                  </a:lnTo>
                  <a:cubicBezTo>
                    <a:pt x="1634836" y="2260"/>
                    <a:pt x="1666559" y="1130"/>
                    <a:pt x="1697148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7" name="Freeform 172">
              <a:extLst>
                <a:ext uri="{FF2B5EF4-FFF2-40B4-BE49-F238E27FC236}">
                  <a16:creationId xmlns="" xmlns:a16="http://schemas.microsoft.com/office/drawing/2014/main" id="{1A33582F-4B64-44DE-B850-598B2CAD1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7303" y="2719719"/>
              <a:ext cx="955623" cy="1083990"/>
            </a:xfrm>
            <a:custGeom>
              <a:avLst/>
              <a:gdLst>
                <a:gd name="T0" fmla="*/ 134 w 134"/>
                <a:gd name="T1" fmla="*/ 0 h 152"/>
                <a:gd name="T2" fmla="*/ 130 w 134"/>
                <a:gd name="T3" fmla="*/ 152 h 152"/>
                <a:gd name="T4" fmla="*/ 0 w 134"/>
                <a:gd name="T5" fmla="*/ 73 h 152"/>
                <a:gd name="T6" fmla="*/ 134 w 134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152">
                  <a:moveTo>
                    <a:pt x="134" y="0"/>
                  </a:moveTo>
                  <a:lnTo>
                    <a:pt x="130" y="152"/>
                  </a:lnTo>
                  <a:lnTo>
                    <a:pt x="0" y="73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33" name="Oval 18">
            <a:extLst>
              <a:ext uri="{FF2B5EF4-FFF2-40B4-BE49-F238E27FC236}">
                <a16:creationId xmlns="" xmlns:a16="http://schemas.microsoft.com/office/drawing/2014/main" id="{E6C4A1EE-2E41-443C-838F-CCB7260611E6}"/>
              </a:ext>
            </a:extLst>
          </p:cNvPr>
          <p:cNvSpPr/>
          <p:nvPr/>
        </p:nvSpPr>
        <p:spPr>
          <a:xfrm>
            <a:off x="5429256" y="2857496"/>
            <a:ext cx="1643074" cy="164307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80000"/>
              </a:lnSpc>
              <a:spcAft>
                <a:spcPts val="0"/>
              </a:spcAft>
            </a:pP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r>
              <a:rPr lang="ru-RU" sz="2000" dirty="0" smtClean="0">
                <a:solidFill>
                  <a:schemeClr val="tx1"/>
                </a:solidFill>
                <a:latin typeface="Liberation Serif" pitchFamily="18" charset="0"/>
              </a:rPr>
              <a:t>2 656,4</a:t>
            </a:r>
          </a:p>
          <a:p>
            <a:pPr lvl="0" algn="ctr">
              <a:lnSpc>
                <a:spcPct val="80000"/>
              </a:lnSpc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Liberation Serif" pitchFamily="18" charset="0"/>
              </a:rPr>
              <a:t>млн. руб.</a:t>
            </a:r>
            <a:endParaRPr lang="ru-RU" sz="16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34" name="Rectangle 19">
            <a:extLst>
              <a:ext uri="{FF2B5EF4-FFF2-40B4-BE49-F238E27FC236}">
                <a16:creationId xmlns="" xmlns:a16="http://schemas.microsoft.com/office/drawing/2014/main" id="{FB8564E8-E1DB-40F2-98B8-D1156AFD2C15}"/>
              </a:ext>
            </a:extLst>
          </p:cNvPr>
          <p:cNvSpPr/>
          <p:nvPr/>
        </p:nvSpPr>
        <p:spPr>
          <a:xfrm>
            <a:off x="7429520" y="2786058"/>
            <a:ext cx="1714480" cy="7386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cap="all" dirty="0" smtClean="0">
                <a:solidFill>
                  <a:schemeClr val="accent6">
                    <a:lumMod val="75000"/>
                  </a:schemeClr>
                </a:solidFill>
                <a:latin typeface="Liberation Serif" pitchFamily="18" charset="0"/>
              </a:rPr>
              <a:t>Налоговые доходы</a:t>
            </a:r>
          </a:p>
          <a:p>
            <a:r>
              <a:rPr lang="ru-RU" sz="1400" b="1" cap="all" dirty="0" smtClean="0">
                <a:solidFill>
                  <a:schemeClr val="accent6">
                    <a:lumMod val="75000"/>
                  </a:schemeClr>
                </a:solidFill>
                <a:latin typeface="Liberation Serif" pitchFamily="18" charset="0"/>
              </a:rPr>
              <a:t>2 399,2 млн. руб.</a:t>
            </a:r>
          </a:p>
        </p:txBody>
      </p:sp>
      <p:sp>
        <p:nvSpPr>
          <p:cNvPr id="35" name="Rectangle 20">
            <a:extLst>
              <a:ext uri="{FF2B5EF4-FFF2-40B4-BE49-F238E27FC236}">
                <a16:creationId xmlns="" xmlns:a16="http://schemas.microsoft.com/office/drawing/2014/main" id="{BA793DDE-0AAD-4F61-BAC4-ED59D6B68E9A}"/>
              </a:ext>
            </a:extLst>
          </p:cNvPr>
          <p:cNvSpPr/>
          <p:nvPr/>
        </p:nvSpPr>
        <p:spPr>
          <a:xfrm>
            <a:off x="7429521" y="3786190"/>
            <a:ext cx="1714480" cy="7386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cap="all" dirty="0" smtClean="0">
                <a:solidFill>
                  <a:srgbClr val="7030A0"/>
                </a:solidFill>
                <a:latin typeface="Liberation Serif" pitchFamily="18" charset="0"/>
              </a:rPr>
              <a:t>Неналоговые доходы</a:t>
            </a:r>
          </a:p>
          <a:p>
            <a:r>
              <a:rPr lang="ru-RU" sz="1400" b="1" cap="all" dirty="0" smtClean="0">
                <a:solidFill>
                  <a:srgbClr val="7030A0"/>
                </a:solidFill>
                <a:latin typeface="Liberation Serif" pitchFamily="18" charset="0"/>
              </a:rPr>
              <a:t>257,2 млн. руб.</a:t>
            </a:r>
            <a:endParaRPr lang="en-US" sz="1400" b="1" cap="all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85786" y="3286124"/>
            <a:ext cx="18573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cap="all" dirty="0" smtClean="0">
                <a:solidFill>
                  <a:schemeClr val="bg1"/>
                </a:solidFill>
                <a:latin typeface="Liberation Serif" pitchFamily="18" charset="0"/>
              </a:rPr>
              <a:t>1 819,7</a:t>
            </a:r>
            <a:r>
              <a:rPr lang="ru-RU" sz="1200" b="1" cap="all" dirty="0" smtClean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  <a:endParaRPr lang="en-US" sz="1200" b="1" cap="all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428596" y="5500702"/>
            <a:ext cx="185738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cap="all" dirty="0" smtClean="0">
                <a:solidFill>
                  <a:schemeClr val="bg1"/>
                </a:solidFill>
                <a:latin typeface="Liberation Serif" pitchFamily="18" charset="0"/>
              </a:rPr>
              <a:t>239,9 </a:t>
            </a:r>
            <a:r>
              <a:rPr lang="ru-RU" sz="1200" b="1" cap="all" dirty="0" smtClean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  <a:endParaRPr lang="ru-RU" sz="1200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67A90921-741C-466E-A355-90FFDCBCCEF3}"/>
              </a:ext>
            </a:extLst>
          </p:cNvPr>
          <p:cNvGrpSpPr>
            <a:grpSpLocks noChangeAspect="1"/>
          </p:cNvGrpSpPr>
          <p:nvPr/>
        </p:nvGrpSpPr>
        <p:grpSpPr>
          <a:xfrm>
            <a:off x="5000628" y="2285992"/>
            <a:ext cx="2428892" cy="2707096"/>
            <a:chOff x="4727848" y="2348880"/>
            <a:chExt cx="3095078" cy="3522969"/>
          </a:xfrm>
        </p:grpSpPr>
        <p:sp>
          <p:nvSpPr>
            <p:cNvPr id="29" name="Freeform: Shape 4">
              <a:extLst>
                <a:ext uri="{FF2B5EF4-FFF2-40B4-BE49-F238E27FC236}">
                  <a16:creationId xmlns="" xmlns:a16="http://schemas.microsoft.com/office/drawing/2014/main" id="{3D5D2959-37B4-4848-8AC5-F6939C9C74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6215" y="4161134"/>
              <a:ext cx="2945318" cy="1710715"/>
            </a:xfrm>
            <a:custGeom>
              <a:avLst/>
              <a:gdLst>
                <a:gd name="connsiteX0" fmla="*/ 2940631 w 2945318"/>
                <a:gd name="connsiteY0" fmla="*/ 0 h 1710715"/>
                <a:gd name="connsiteX1" fmla="*/ 2942396 w 2945318"/>
                <a:gd name="connsiteY1" fmla="*/ 42194 h 1710715"/>
                <a:gd name="connsiteX2" fmla="*/ 2945318 w 2945318"/>
                <a:gd name="connsiteY2" fmla="*/ 110757 h 1710715"/>
                <a:gd name="connsiteX3" fmla="*/ 2939722 w 2945318"/>
                <a:gd name="connsiteY3" fmla="*/ 195484 h 1710715"/>
                <a:gd name="connsiteX4" fmla="*/ 2930592 w 2945318"/>
                <a:gd name="connsiteY4" fmla="*/ 296065 h 1710715"/>
                <a:gd name="connsiteX5" fmla="*/ 2912625 w 2945318"/>
                <a:gd name="connsiteY5" fmla="*/ 411266 h 1710715"/>
                <a:gd name="connsiteX6" fmla="*/ 2879932 w 2945318"/>
                <a:gd name="connsiteY6" fmla="*/ 536684 h 1710715"/>
                <a:gd name="connsiteX7" fmla="*/ 2769188 w 2945318"/>
                <a:gd name="connsiteY7" fmla="*/ 810243 h 1710715"/>
                <a:gd name="connsiteX8" fmla="*/ 2587462 w 2945318"/>
                <a:gd name="connsiteY8" fmla="*/ 1090496 h 1710715"/>
                <a:gd name="connsiteX9" fmla="*/ 2528556 w 2945318"/>
                <a:gd name="connsiteY9" fmla="*/ 1157080 h 1710715"/>
                <a:gd name="connsiteX10" fmla="*/ 2467588 w 2945318"/>
                <a:gd name="connsiteY10" fmla="*/ 1223664 h 1710715"/>
                <a:gd name="connsiteX11" fmla="*/ 2328569 w 2945318"/>
                <a:gd name="connsiteY11" fmla="*/ 1345735 h 1710715"/>
                <a:gd name="connsiteX12" fmla="*/ 2002227 w 2945318"/>
                <a:gd name="connsiteY12" fmla="*/ 1546897 h 1710715"/>
                <a:gd name="connsiteX13" fmla="*/ 1914162 w 2945318"/>
                <a:gd name="connsiteY13" fmla="*/ 1587587 h 1710715"/>
                <a:gd name="connsiteX14" fmla="*/ 1821679 w 2945318"/>
                <a:gd name="connsiteY14" fmla="*/ 1619118 h 1710715"/>
                <a:gd name="connsiteX15" fmla="*/ 1625227 w 2945318"/>
                <a:gd name="connsiteY15" fmla="*/ 1672315 h 1710715"/>
                <a:gd name="connsiteX16" fmla="*/ 1574273 w 2945318"/>
                <a:gd name="connsiteY16" fmla="*/ 1683588 h 1710715"/>
                <a:gd name="connsiteX17" fmla="*/ 1531271 w 2945318"/>
                <a:gd name="connsiteY17" fmla="*/ 1689225 h 1710715"/>
                <a:gd name="connsiteX18" fmla="*/ 1447919 w 2945318"/>
                <a:gd name="connsiteY18" fmla="*/ 1701732 h 1710715"/>
                <a:gd name="connsiteX19" fmla="*/ 1426418 w 2945318"/>
                <a:gd name="connsiteY19" fmla="*/ 1705078 h 1710715"/>
                <a:gd name="connsiteX20" fmla="*/ 1421705 w 2945318"/>
                <a:gd name="connsiteY20" fmla="*/ 1705078 h 1710715"/>
                <a:gd name="connsiteX21" fmla="*/ 1419643 w 2945318"/>
                <a:gd name="connsiteY21" fmla="*/ 1706135 h 1710715"/>
                <a:gd name="connsiteX22" fmla="*/ 1417287 w 2945318"/>
                <a:gd name="connsiteY22" fmla="*/ 1706135 h 1710715"/>
                <a:gd name="connsiteX23" fmla="*/ 1404917 w 2945318"/>
                <a:gd name="connsiteY23" fmla="*/ 1706135 h 1710715"/>
                <a:gd name="connsiteX24" fmla="*/ 1393725 w 2945318"/>
                <a:gd name="connsiteY24" fmla="*/ 1706135 h 1710715"/>
                <a:gd name="connsiteX25" fmla="*/ 1345127 w 2945318"/>
                <a:gd name="connsiteY25" fmla="*/ 1708425 h 1710715"/>
                <a:gd name="connsiteX26" fmla="*/ 1250288 w 2945318"/>
                <a:gd name="connsiteY26" fmla="*/ 1710715 h 1710715"/>
                <a:gd name="connsiteX27" fmla="*/ 886541 w 2945318"/>
                <a:gd name="connsiteY27" fmla="*/ 1670025 h 1710715"/>
                <a:gd name="connsiteX28" fmla="*/ 721603 w 2945318"/>
                <a:gd name="connsiteY28" fmla="*/ 1624931 h 1710715"/>
                <a:gd name="connsiteX29" fmla="*/ 642669 w 2945318"/>
                <a:gd name="connsiteY29" fmla="*/ 1599918 h 1710715"/>
                <a:gd name="connsiteX30" fmla="*/ 569330 w 2945318"/>
                <a:gd name="connsiteY30" fmla="*/ 1568387 h 1710715"/>
                <a:gd name="connsiteX31" fmla="*/ 499232 w 2945318"/>
                <a:gd name="connsiteY31" fmla="*/ 1537913 h 1710715"/>
                <a:gd name="connsiteX32" fmla="*/ 433551 w 2945318"/>
                <a:gd name="connsiteY32" fmla="*/ 1506207 h 1710715"/>
                <a:gd name="connsiteX33" fmla="*/ 316327 w 2945318"/>
                <a:gd name="connsiteY33" fmla="*/ 1438389 h 1710715"/>
                <a:gd name="connsiteX34" fmla="*/ 262134 w 2945318"/>
                <a:gd name="connsiteY34" fmla="*/ 1402279 h 1710715"/>
                <a:gd name="connsiteX35" fmla="*/ 211180 w 2945318"/>
                <a:gd name="connsiteY35" fmla="*/ 1366168 h 1710715"/>
                <a:gd name="connsiteX36" fmla="*/ 121936 w 2945318"/>
                <a:gd name="connsiteY36" fmla="*/ 1298351 h 1710715"/>
                <a:gd name="connsiteX37" fmla="*/ 0 w 2945318"/>
                <a:gd name="connsiteY37" fmla="*/ 1194423 h 1710715"/>
                <a:gd name="connsiteX38" fmla="*/ 472697 w 2945318"/>
                <a:gd name="connsiteY38" fmla="*/ 738614 h 1710715"/>
                <a:gd name="connsiteX39" fmla="*/ 505903 w 2945318"/>
                <a:gd name="connsiteY39" fmla="*/ 783020 h 1710715"/>
                <a:gd name="connsiteX40" fmla="*/ 1568400 w 2945318"/>
                <a:gd name="connsiteY40" fmla="*/ 1284090 h 1710715"/>
                <a:gd name="connsiteX41" fmla="*/ 2938209 w 2945318"/>
                <a:gd name="connsiteY41" fmla="*/ 47954 h 171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2945318" h="1710715">
                  <a:moveTo>
                    <a:pt x="2940631" y="0"/>
                  </a:moveTo>
                  <a:lnTo>
                    <a:pt x="2942396" y="42194"/>
                  </a:lnTo>
                  <a:cubicBezTo>
                    <a:pt x="2943238" y="62151"/>
                    <a:pt x="2944214" y="85083"/>
                    <a:pt x="2945318" y="110757"/>
                  </a:cubicBezTo>
                  <a:cubicBezTo>
                    <a:pt x="2944140" y="135594"/>
                    <a:pt x="2941784" y="165010"/>
                    <a:pt x="2939722" y="195484"/>
                  </a:cubicBezTo>
                  <a:cubicBezTo>
                    <a:pt x="2937366" y="227191"/>
                    <a:pt x="2938544" y="261011"/>
                    <a:pt x="2930592" y="296065"/>
                  </a:cubicBezTo>
                  <a:cubicBezTo>
                    <a:pt x="2924995" y="332176"/>
                    <a:pt x="2918221" y="370752"/>
                    <a:pt x="2912625" y="411266"/>
                  </a:cubicBezTo>
                  <a:cubicBezTo>
                    <a:pt x="2902316" y="450900"/>
                    <a:pt x="2891124" y="492647"/>
                    <a:pt x="2879932" y="536684"/>
                  </a:cubicBezTo>
                  <a:cubicBezTo>
                    <a:pt x="2852835" y="622645"/>
                    <a:pt x="2817786" y="717589"/>
                    <a:pt x="2769188" y="810243"/>
                  </a:cubicBezTo>
                  <a:cubicBezTo>
                    <a:pt x="2721768" y="905187"/>
                    <a:pt x="2659622" y="998898"/>
                    <a:pt x="2587462" y="1090496"/>
                  </a:cubicBezTo>
                  <a:cubicBezTo>
                    <a:pt x="2569201" y="1114100"/>
                    <a:pt x="2548878" y="1134533"/>
                    <a:pt x="2528556" y="1157080"/>
                  </a:cubicBezTo>
                  <a:cubicBezTo>
                    <a:pt x="2508233" y="1178570"/>
                    <a:pt x="2487910" y="1201117"/>
                    <a:pt x="2467588" y="1223664"/>
                  </a:cubicBezTo>
                  <a:cubicBezTo>
                    <a:pt x="2422524" y="1264354"/>
                    <a:pt x="2377166" y="1306278"/>
                    <a:pt x="2328569" y="1345735"/>
                  </a:cubicBezTo>
                  <a:cubicBezTo>
                    <a:pt x="2229311" y="1421479"/>
                    <a:pt x="2120924" y="1493700"/>
                    <a:pt x="2002227" y="1546897"/>
                  </a:cubicBezTo>
                  <a:lnTo>
                    <a:pt x="1914162" y="1587587"/>
                  </a:lnTo>
                  <a:lnTo>
                    <a:pt x="1821679" y="1619118"/>
                  </a:lnTo>
                  <a:cubicBezTo>
                    <a:pt x="1761889" y="1642898"/>
                    <a:pt x="1691791" y="1657694"/>
                    <a:pt x="1625227" y="1672315"/>
                  </a:cubicBezTo>
                  <a:lnTo>
                    <a:pt x="1574273" y="1683588"/>
                  </a:lnTo>
                  <a:lnTo>
                    <a:pt x="1531271" y="1689225"/>
                  </a:lnTo>
                  <a:cubicBezTo>
                    <a:pt x="1503290" y="1693805"/>
                    <a:pt x="1476194" y="1697152"/>
                    <a:pt x="1447919" y="1701732"/>
                  </a:cubicBezTo>
                  <a:cubicBezTo>
                    <a:pt x="1440850" y="1702788"/>
                    <a:pt x="1433486" y="1704022"/>
                    <a:pt x="1426418" y="1705078"/>
                  </a:cubicBezTo>
                  <a:lnTo>
                    <a:pt x="1421705" y="1705078"/>
                  </a:lnTo>
                  <a:cubicBezTo>
                    <a:pt x="1421116" y="1705431"/>
                    <a:pt x="1420233" y="1705783"/>
                    <a:pt x="1419643" y="1706135"/>
                  </a:cubicBezTo>
                  <a:lnTo>
                    <a:pt x="1417287" y="1706135"/>
                  </a:lnTo>
                  <a:lnTo>
                    <a:pt x="1404917" y="1706135"/>
                  </a:lnTo>
                  <a:lnTo>
                    <a:pt x="1393725" y="1706135"/>
                  </a:lnTo>
                  <a:lnTo>
                    <a:pt x="1345127" y="1708425"/>
                  </a:lnTo>
                  <a:cubicBezTo>
                    <a:pt x="1313317" y="1708425"/>
                    <a:pt x="1281803" y="1709658"/>
                    <a:pt x="1250288" y="1710715"/>
                  </a:cubicBezTo>
                  <a:cubicBezTo>
                    <a:pt x="1124817" y="1708425"/>
                    <a:pt x="1001703" y="1696095"/>
                    <a:pt x="886541" y="1670025"/>
                  </a:cubicBezTo>
                  <a:cubicBezTo>
                    <a:pt x="828813" y="1659808"/>
                    <a:pt x="774619" y="1641841"/>
                    <a:pt x="721603" y="1624931"/>
                  </a:cubicBezTo>
                  <a:cubicBezTo>
                    <a:pt x="694506" y="1617004"/>
                    <a:pt x="668587" y="1607844"/>
                    <a:pt x="642669" y="1599918"/>
                  </a:cubicBezTo>
                  <a:cubicBezTo>
                    <a:pt x="617633" y="1589877"/>
                    <a:pt x="594071" y="1578604"/>
                    <a:pt x="569330" y="1568387"/>
                  </a:cubicBezTo>
                  <a:cubicBezTo>
                    <a:pt x="545473" y="1558170"/>
                    <a:pt x="522794" y="1547954"/>
                    <a:pt x="499232" y="1537913"/>
                  </a:cubicBezTo>
                  <a:cubicBezTo>
                    <a:pt x="476553" y="1528754"/>
                    <a:pt x="453874" y="1517480"/>
                    <a:pt x="433551" y="1506207"/>
                  </a:cubicBezTo>
                  <a:lnTo>
                    <a:pt x="316327" y="1438389"/>
                  </a:lnTo>
                  <a:cubicBezTo>
                    <a:pt x="298066" y="1428173"/>
                    <a:pt x="278922" y="1415842"/>
                    <a:pt x="262134" y="1402279"/>
                  </a:cubicBezTo>
                  <a:cubicBezTo>
                    <a:pt x="243873" y="1389772"/>
                    <a:pt x="227084" y="1377442"/>
                    <a:pt x="211180" y="1366168"/>
                  </a:cubicBezTo>
                  <a:lnTo>
                    <a:pt x="121936" y="1298351"/>
                  </a:lnTo>
                  <a:cubicBezTo>
                    <a:pt x="45064" y="1231591"/>
                    <a:pt x="0" y="1194423"/>
                    <a:pt x="0" y="1194423"/>
                  </a:cubicBezTo>
                  <a:lnTo>
                    <a:pt x="472697" y="738614"/>
                  </a:lnTo>
                  <a:lnTo>
                    <a:pt x="505903" y="783020"/>
                  </a:lnTo>
                  <a:cubicBezTo>
                    <a:pt x="758450" y="1089036"/>
                    <a:pt x="1140647" y="1284090"/>
                    <a:pt x="1568400" y="1284090"/>
                  </a:cubicBezTo>
                  <a:cubicBezTo>
                    <a:pt x="2281323" y="1284090"/>
                    <a:pt x="2867697" y="742274"/>
                    <a:pt x="2938209" y="4795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70">
              <a:extLst>
                <a:ext uri="{FF2B5EF4-FFF2-40B4-BE49-F238E27FC236}">
                  <a16:creationId xmlns="" xmlns:a16="http://schemas.microsoft.com/office/drawing/2014/main" id="{4B74DEA1-D42B-463C-8F86-D6C04BA7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7848" y="4409886"/>
              <a:ext cx="955623" cy="1091124"/>
            </a:xfrm>
            <a:custGeom>
              <a:avLst/>
              <a:gdLst>
                <a:gd name="T0" fmla="*/ 0 w 134"/>
                <a:gd name="T1" fmla="*/ 153 h 153"/>
                <a:gd name="T2" fmla="*/ 4 w 134"/>
                <a:gd name="T3" fmla="*/ 0 h 153"/>
                <a:gd name="T4" fmla="*/ 134 w 134"/>
                <a:gd name="T5" fmla="*/ 80 h 153"/>
                <a:gd name="T6" fmla="*/ 0 w 134"/>
                <a:gd name="T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153">
                  <a:moveTo>
                    <a:pt x="0" y="153"/>
                  </a:moveTo>
                  <a:lnTo>
                    <a:pt x="4" y="0"/>
                  </a:lnTo>
                  <a:lnTo>
                    <a:pt x="134" y="8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: Shape 6">
              <a:extLst>
                <a:ext uri="{FF2B5EF4-FFF2-40B4-BE49-F238E27FC236}">
                  <a16:creationId xmlns="" xmlns:a16="http://schemas.microsoft.com/office/drawing/2014/main" id="{3CBB3290-9B61-44BE-B49B-13C3E74562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9240" y="2348880"/>
              <a:ext cx="2952448" cy="1734565"/>
            </a:xfrm>
            <a:custGeom>
              <a:avLst/>
              <a:gdLst>
                <a:gd name="connsiteX0" fmla="*/ 1697148 w 2952448"/>
                <a:gd name="connsiteY0" fmla="*/ 0 h 1734565"/>
                <a:gd name="connsiteX1" fmla="*/ 2063088 w 2952448"/>
                <a:gd name="connsiteY1" fmla="*/ 40676 h 1734565"/>
                <a:gd name="connsiteX2" fmla="*/ 2229631 w 2952448"/>
                <a:gd name="connsiteY2" fmla="*/ 85871 h 1734565"/>
                <a:gd name="connsiteX3" fmla="*/ 2307804 w 2952448"/>
                <a:gd name="connsiteY3" fmla="*/ 110729 h 1734565"/>
                <a:gd name="connsiteX4" fmla="*/ 2381445 w 2952448"/>
                <a:gd name="connsiteY4" fmla="*/ 141235 h 1734565"/>
                <a:gd name="connsiteX5" fmla="*/ 2451688 w 2952448"/>
                <a:gd name="connsiteY5" fmla="*/ 171742 h 1734565"/>
                <a:gd name="connsiteX6" fmla="*/ 2517398 w 2952448"/>
                <a:gd name="connsiteY6" fmla="*/ 204509 h 1734565"/>
                <a:gd name="connsiteX7" fmla="*/ 2636357 w 2952448"/>
                <a:gd name="connsiteY7" fmla="*/ 271172 h 1734565"/>
                <a:gd name="connsiteX8" fmla="*/ 2690738 w 2952448"/>
                <a:gd name="connsiteY8" fmla="*/ 307328 h 1734565"/>
                <a:gd name="connsiteX9" fmla="*/ 2741721 w 2952448"/>
                <a:gd name="connsiteY9" fmla="*/ 343484 h 1734565"/>
                <a:gd name="connsiteX10" fmla="*/ 2831223 w 2952448"/>
                <a:gd name="connsiteY10" fmla="*/ 411277 h 1734565"/>
                <a:gd name="connsiteX11" fmla="*/ 2952448 w 2952448"/>
                <a:gd name="connsiteY11" fmla="*/ 515227 h 1734565"/>
                <a:gd name="connsiteX12" fmla="*/ 2474618 w 2952448"/>
                <a:gd name="connsiteY12" fmla="*/ 977654 h 1734565"/>
                <a:gd name="connsiteX13" fmla="*/ 2441315 w 2952448"/>
                <a:gd name="connsiteY13" fmla="*/ 933118 h 1734565"/>
                <a:gd name="connsiteX14" fmla="*/ 1378818 w 2952448"/>
                <a:gd name="connsiteY14" fmla="*/ 432048 h 1734565"/>
                <a:gd name="connsiteX15" fmla="*/ 9009 w 2952448"/>
                <a:gd name="connsiteY15" fmla="*/ 1668184 h 1734565"/>
                <a:gd name="connsiteX16" fmla="*/ 5657 w 2952448"/>
                <a:gd name="connsiteY16" fmla="*/ 1734565 h 1734565"/>
                <a:gd name="connsiteX17" fmla="*/ 0 w 2952448"/>
                <a:gd name="connsiteY17" fmla="*/ 1601044 h 1734565"/>
                <a:gd name="connsiteX18" fmla="*/ 4532 w 2952448"/>
                <a:gd name="connsiteY18" fmla="*/ 1515173 h 1734565"/>
                <a:gd name="connsiteX19" fmla="*/ 14729 w 2952448"/>
                <a:gd name="connsiteY19" fmla="*/ 1414613 h 1734565"/>
                <a:gd name="connsiteX20" fmla="*/ 32856 w 2952448"/>
                <a:gd name="connsiteY20" fmla="*/ 1300495 h 1734565"/>
                <a:gd name="connsiteX21" fmla="*/ 65711 w 2952448"/>
                <a:gd name="connsiteY21" fmla="*/ 1175078 h 1734565"/>
                <a:gd name="connsiteX22" fmla="*/ 176739 w 2952448"/>
                <a:gd name="connsiteY22" fmla="*/ 901646 h 1734565"/>
                <a:gd name="connsiteX23" fmla="*/ 359143 w 2952448"/>
                <a:gd name="connsiteY23" fmla="*/ 621436 h 1734565"/>
                <a:gd name="connsiteX24" fmla="*/ 416923 w 2952448"/>
                <a:gd name="connsiteY24" fmla="*/ 554773 h 1734565"/>
                <a:gd name="connsiteX25" fmla="*/ 479235 w 2952448"/>
                <a:gd name="connsiteY25" fmla="*/ 488109 h 1734565"/>
                <a:gd name="connsiteX26" fmla="*/ 618587 w 2952448"/>
                <a:gd name="connsiteY26" fmla="*/ 364952 h 1734565"/>
                <a:gd name="connsiteX27" fmla="*/ 944874 w 2952448"/>
                <a:gd name="connsiteY27" fmla="*/ 164963 h 1734565"/>
                <a:gd name="connsiteX28" fmla="*/ 1033244 w 2952448"/>
                <a:gd name="connsiteY28" fmla="*/ 124287 h 1734565"/>
                <a:gd name="connsiteX29" fmla="*/ 1126145 w 2952448"/>
                <a:gd name="connsiteY29" fmla="*/ 91521 h 1734565"/>
                <a:gd name="connsiteX30" fmla="*/ 1322144 w 2952448"/>
                <a:gd name="connsiteY30" fmla="*/ 38416 h 1734565"/>
                <a:gd name="connsiteX31" fmla="*/ 1373126 w 2952448"/>
                <a:gd name="connsiteY31" fmla="*/ 28247 h 1734565"/>
                <a:gd name="connsiteX32" fmla="*/ 1416178 w 2952448"/>
                <a:gd name="connsiteY32" fmla="*/ 21468 h 1734565"/>
                <a:gd name="connsiteX33" fmla="*/ 1500016 w 2952448"/>
                <a:gd name="connsiteY33" fmla="*/ 9039 h 1734565"/>
                <a:gd name="connsiteX34" fmla="*/ 1520409 w 2952448"/>
                <a:gd name="connsiteY34" fmla="*/ 6779 h 1734565"/>
                <a:gd name="connsiteX35" fmla="*/ 1531738 w 2952448"/>
                <a:gd name="connsiteY35" fmla="*/ 4520 h 1734565"/>
                <a:gd name="connsiteX36" fmla="*/ 1554397 w 2952448"/>
                <a:gd name="connsiteY36" fmla="*/ 4520 h 1734565"/>
                <a:gd name="connsiteX37" fmla="*/ 1601981 w 2952448"/>
                <a:gd name="connsiteY37" fmla="*/ 2260 h 1734565"/>
                <a:gd name="connsiteX38" fmla="*/ 1697148 w 2952448"/>
                <a:gd name="connsiteY38" fmla="*/ 0 h 1734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952448" h="1734565">
                  <a:moveTo>
                    <a:pt x="1697148" y="0"/>
                  </a:moveTo>
                  <a:cubicBezTo>
                    <a:pt x="1825170" y="2260"/>
                    <a:pt x="1948661" y="14689"/>
                    <a:pt x="2063088" y="40676"/>
                  </a:cubicBezTo>
                  <a:cubicBezTo>
                    <a:pt x="2122001" y="50845"/>
                    <a:pt x="2176383" y="68923"/>
                    <a:pt x="2229631" y="85871"/>
                  </a:cubicBezTo>
                  <a:cubicBezTo>
                    <a:pt x="2255689" y="93780"/>
                    <a:pt x="2282879" y="101690"/>
                    <a:pt x="2307804" y="110729"/>
                  </a:cubicBezTo>
                  <a:cubicBezTo>
                    <a:pt x="2333862" y="119768"/>
                    <a:pt x="2357653" y="131067"/>
                    <a:pt x="2381445" y="141235"/>
                  </a:cubicBezTo>
                  <a:cubicBezTo>
                    <a:pt x="2405237" y="151404"/>
                    <a:pt x="2429029" y="161573"/>
                    <a:pt x="2451688" y="171742"/>
                  </a:cubicBezTo>
                  <a:cubicBezTo>
                    <a:pt x="2475479" y="181911"/>
                    <a:pt x="2497005" y="192080"/>
                    <a:pt x="2517398" y="204509"/>
                  </a:cubicBezTo>
                  <a:cubicBezTo>
                    <a:pt x="2559317" y="228236"/>
                    <a:pt x="2598970" y="250834"/>
                    <a:pt x="2636357" y="271172"/>
                  </a:cubicBezTo>
                  <a:cubicBezTo>
                    <a:pt x="2654484" y="281341"/>
                    <a:pt x="2672611" y="293770"/>
                    <a:pt x="2690738" y="307328"/>
                  </a:cubicBezTo>
                  <a:cubicBezTo>
                    <a:pt x="2707733" y="319757"/>
                    <a:pt x="2724727" y="332186"/>
                    <a:pt x="2741721" y="343484"/>
                  </a:cubicBezTo>
                  <a:cubicBezTo>
                    <a:pt x="2773443" y="368342"/>
                    <a:pt x="2804033" y="390940"/>
                    <a:pt x="2831223" y="411277"/>
                  </a:cubicBezTo>
                  <a:cubicBezTo>
                    <a:pt x="2908263" y="476811"/>
                    <a:pt x="2952448" y="515227"/>
                    <a:pt x="2952448" y="515227"/>
                  </a:cubicBezTo>
                  <a:lnTo>
                    <a:pt x="2474618" y="977654"/>
                  </a:lnTo>
                  <a:lnTo>
                    <a:pt x="2441315" y="933118"/>
                  </a:lnTo>
                  <a:cubicBezTo>
                    <a:pt x="2188768" y="627102"/>
                    <a:pt x="1806572" y="432048"/>
                    <a:pt x="1378818" y="432048"/>
                  </a:cubicBezTo>
                  <a:cubicBezTo>
                    <a:pt x="665895" y="432048"/>
                    <a:pt x="79521" y="973865"/>
                    <a:pt x="9009" y="1668184"/>
                  </a:cubicBezTo>
                  <a:lnTo>
                    <a:pt x="5657" y="1734565"/>
                  </a:lnTo>
                  <a:lnTo>
                    <a:pt x="0" y="1601044"/>
                  </a:lnTo>
                  <a:cubicBezTo>
                    <a:pt x="1133" y="1575057"/>
                    <a:pt x="3399" y="1546809"/>
                    <a:pt x="4532" y="1515173"/>
                  </a:cubicBezTo>
                  <a:cubicBezTo>
                    <a:pt x="7931" y="1484666"/>
                    <a:pt x="6798" y="1449640"/>
                    <a:pt x="14729" y="1414613"/>
                  </a:cubicBezTo>
                  <a:cubicBezTo>
                    <a:pt x="20393" y="1378457"/>
                    <a:pt x="26058" y="1340041"/>
                    <a:pt x="32856" y="1300495"/>
                  </a:cubicBezTo>
                  <a:cubicBezTo>
                    <a:pt x="41919" y="1259819"/>
                    <a:pt x="54381" y="1219144"/>
                    <a:pt x="65711" y="1175078"/>
                  </a:cubicBezTo>
                  <a:cubicBezTo>
                    <a:pt x="92902" y="1088077"/>
                    <a:pt x="126890" y="995427"/>
                    <a:pt x="176739" y="901646"/>
                  </a:cubicBezTo>
                  <a:cubicBezTo>
                    <a:pt x="224323" y="807866"/>
                    <a:pt x="285502" y="714086"/>
                    <a:pt x="359143" y="621436"/>
                  </a:cubicBezTo>
                  <a:cubicBezTo>
                    <a:pt x="376137" y="597708"/>
                    <a:pt x="397663" y="576240"/>
                    <a:pt x="416923" y="554773"/>
                  </a:cubicBezTo>
                  <a:cubicBezTo>
                    <a:pt x="437316" y="532175"/>
                    <a:pt x="458842" y="510707"/>
                    <a:pt x="479235" y="488109"/>
                  </a:cubicBezTo>
                  <a:cubicBezTo>
                    <a:pt x="523420" y="447434"/>
                    <a:pt x="569870" y="404498"/>
                    <a:pt x="618587" y="364952"/>
                  </a:cubicBezTo>
                  <a:cubicBezTo>
                    <a:pt x="718286" y="290380"/>
                    <a:pt x="825915" y="218067"/>
                    <a:pt x="944874" y="164963"/>
                  </a:cubicBezTo>
                  <a:lnTo>
                    <a:pt x="1033244" y="124287"/>
                  </a:lnTo>
                  <a:lnTo>
                    <a:pt x="1126145" y="91521"/>
                  </a:lnTo>
                  <a:cubicBezTo>
                    <a:pt x="1186191" y="68923"/>
                    <a:pt x="1254167" y="54234"/>
                    <a:pt x="1322144" y="38416"/>
                  </a:cubicBezTo>
                  <a:lnTo>
                    <a:pt x="1373126" y="28247"/>
                  </a:lnTo>
                  <a:lnTo>
                    <a:pt x="1416178" y="21468"/>
                  </a:lnTo>
                  <a:cubicBezTo>
                    <a:pt x="1444502" y="16948"/>
                    <a:pt x="1471692" y="13559"/>
                    <a:pt x="1500016" y="9039"/>
                  </a:cubicBezTo>
                  <a:lnTo>
                    <a:pt x="1520409" y="6779"/>
                  </a:lnTo>
                  <a:lnTo>
                    <a:pt x="1531738" y="4520"/>
                  </a:lnTo>
                  <a:lnTo>
                    <a:pt x="1554397" y="4520"/>
                  </a:lnTo>
                  <a:lnTo>
                    <a:pt x="1601981" y="2260"/>
                  </a:lnTo>
                  <a:cubicBezTo>
                    <a:pt x="1634836" y="2260"/>
                    <a:pt x="1666559" y="1130"/>
                    <a:pt x="1697148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32" name="Freeform 172">
              <a:extLst>
                <a:ext uri="{FF2B5EF4-FFF2-40B4-BE49-F238E27FC236}">
                  <a16:creationId xmlns="" xmlns:a16="http://schemas.microsoft.com/office/drawing/2014/main" id="{1A33582F-4B64-44DE-B850-598B2CAD1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7303" y="2719719"/>
              <a:ext cx="955623" cy="1083990"/>
            </a:xfrm>
            <a:custGeom>
              <a:avLst/>
              <a:gdLst>
                <a:gd name="T0" fmla="*/ 134 w 134"/>
                <a:gd name="T1" fmla="*/ 0 h 152"/>
                <a:gd name="T2" fmla="*/ 130 w 134"/>
                <a:gd name="T3" fmla="*/ 152 h 152"/>
                <a:gd name="T4" fmla="*/ 0 w 134"/>
                <a:gd name="T5" fmla="*/ 73 h 152"/>
                <a:gd name="T6" fmla="*/ 134 w 134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152">
                  <a:moveTo>
                    <a:pt x="134" y="0"/>
                  </a:moveTo>
                  <a:lnTo>
                    <a:pt x="130" y="152"/>
                  </a:lnTo>
                  <a:lnTo>
                    <a:pt x="0" y="73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Прямоугольник 36"/>
          <p:cNvSpPr/>
          <p:nvPr/>
        </p:nvSpPr>
        <p:spPr>
          <a:xfrm>
            <a:off x="5429256" y="4572008"/>
            <a:ext cx="178595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cap="all" dirty="0" smtClean="0">
                <a:solidFill>
                  <a:schemeClr val="bg1"/>
                </a:solidFill>
                <a:latin typeface="Liberation Serif" pitchFamily="18" charset="0"/>
              </a:rPr>
              <a:t>257,2 </a:t>
            </a:r>
            <a:r>
              <a:rPr lang="ru-RU" sz="1200" b="1" cap="all" dirty="0" smtClean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  <a:endParaRPr lang="en-US" sz="1200" b="1" cap="all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572132" y="2357430"/>
            <a:ext cx="185738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cap="all" dirty="0" smtClean="0">
                <a:solidFill>
                  <a:schemeClr val="bg1"/>
                </a:solidFill>
                <a:latin typeface="Liberation Serif" pitchFamily="18" charset="0"/>
              </a:rPr>
              <a:t>2 399,2 </a:t>
            </a:r>
            <a:r>
              <a:rPr lang="ru-RU" sz="1200" b="1" cap="all" dirty="0" smtClean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</a:p>
        </p:txBody>
      </p:sp>
      <p:sp>
        <p:nvSpPr>
          <p:cNvPr id="41" name="Прямоугольная выноска 40"/>
          <p:cNvSpPr/>
          <p:nvPr/>
        </p:nvSpPr>
        <p:spPr>
          <a:xfrm>
            <a:off x="571472" y="1857364"/>
            <a:ext cx="3643338" cy="857256"/>
          </a:xfrm>
          <a:prstGeom prst="wedgeRectCallout">
            <a:avLst>
              <a:gd name="adj1" fmla="val 21850"/>
              <a:gd name="adj2" fmla="val 80040"/>
            </a:avLst>
          </a:prstGeom>
          <a:solidFill>
            <a:schemeClr val="accent5">
              <a:lumMod val="40000"/>
              <a:lumOff val="60000"/>
            </a:schemeClr>
          </a:solidFill>
          <a:ln w="31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Rectangle 19">
            <a:extLst>
              <a:ext uri="{FF2B5EF4-FFF2-40B4-BE49-F238E27FC236}">
                <a16:creationId xmlns="" xmlns:a16="http://schemas.microsoft.com/office/drawing/2014/main" id="{FB8564E8-E1DB-40F2-98B8-D1156AFD2C15}"/>
              </a:ext>
            </a:extLst>
          </p:cNvPr>
          <p:cNvSpPr/>
          <p:nvPr/>
        </p:nvSpPr>
        <p:spPr>
          <a:xfrm>
            <a:off x="571472" y="1857364"/>
            <a:ext cx="364333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Liberation Serif" pitchFamily="18" charset="0"/>
              </a:rPr>
              <a:t>Собственные доходы бюджета в 2023 году выше соответствующих доходов 2022 года на 596,8 млн. руб.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572132" y="3286124"/>
            <a:ext cx="134684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00000"/>
            <a:r>
              <a:rPr lang="ru-RU" sz="1600" dirty="0" smtClean="0">
                <a:latin typeface="Liberation Serif" pitchFamily="18" charset="0"/>
              </a:rPr>
              <a:t>Собственные</a:t>
            </a:r>
          </a:p>
          <a:p>
            <a:pPr algn="ctr" defTabSz="900000">
              <a:lnSpc>
                <a:spcPct val="80000"/>
              </a:lnSpc>
            </a:pPr>
            <a:r>
              <a:rPr lang="ru-RU" sz="1600" dirty="0" smtClean="0">
                <a:latin typeface="Liberation Serif" pitchFamily="18" charset="0"/>
              </a:rPr>
              <a:t>доходы</a:t>
            </a:r>
            <a:endParaRPr lang="ru-RU" sz="1600" dirty="0">
              <a:latin typeface="Liberation Serif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14348" y="4214818"/>
            <a:ext cx="134684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00000"/>
            <a:r>
              <a:rPr lang="ru-RU" sz="1600" dirty="0" smtClean="0">
                <a:latin typeface="Liberation Serif" pitchFamily="18" charset="0"/>
              </a:rPr>
              <a:t>Собственные</a:t>
            </a:r>
          </a:p>
          <a:p>
            <a:pPr algn="ctr" defTabSz="900000">
              <a:lnSpc>
                <a:spcPct val="80000"/>
              </a:lnSpc>
            </a:pPr>
            <a:r>
              <a:rPr lang="ru-RU" sz="1600" dirty="0" smtClean="0">
                <a:latin typeface="Liberation Serif" pitchFamily="18" charset="0"/>
              </a:rPr>
              <a:t>доходы</a:t>
            </a:r>
            <a:endParaRPr lang="ru-RU" sz="1600" dirty="0">
              <a:latin typeface="Liberation Serif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146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89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47639" y="6092825"/>
            <a:ext cx="1281090" cy="622323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2024 год</a:t>
            </a:r>
          </a:p>
        </p:txBody>
      </p:sp>
      <p:sp>
        <p:nvSpPr>
          <p:cNvPr id="16392" name="Дата 5"/>
          <p:cNvSpPr txBox="1">
            <a:spLocks/>
          </p:cNvSpPr>
          <p:nvPr/>
        </p:nvSpPr>
        <p:spPr bwMode="auto">
          <a:xfrm>
            <a:off x="7740650" y="6215082"/>
            <a:ext cx="1328738" cy="433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4"/>
          <p:cNvSpPr/>
          <p:nvPr/>
        </p:nvSpPr>
        <p:spPr>
          <a:xfrm>
            <a:off x="5220072" y="620712"/>
            <a:ext cx="3673103" cy="8640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Безвозмездные поступления</a:t>
            </a:r>
            <a:endParaRPr lang="ru-RU" alt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grpSp>
        <p:nvGrpSpPr>
          <p:cNvPr id="2" name="组合 54"/>
          <p:cNvGrpSpPr/>
          <p:nvPr/>
        </p:nvGrpSpPr>
        <p:grpSpPr>
          <a:xfrm>
            <a:off x="4572000" y="2214554"/>
            <a:ext cx="1428760" cy="1405209"/>
            <a:chOff x="304800" y="673100"/>
            <a:chExt cx="4000500" cy="4000500"/>
          </a:xfrm>
          <a:effectLst/>
        </p:grpSpPr>
        <p:sp>
          <p:nvSpPr>
            <p:cNvPr id="14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5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3" name="组合 30"/>
          <p:cNvGrpSpPr/>
          <p:nvPr/>
        </p:nvGrpSpPr>
        <p:grpSpPr>
          <a:xfrm>
            <a:off x="1643042" y="2000240"/>
            <a:ext cx="2928958" cy="437345"/>
            <a:chOff x="3710491" y="1059582"/>
            <a:chExt cx="4101695" cy="599235"/>
          </a:xfrm>
          <a:effectLst/>
        </p:grpSpPr>
        <p:grpSp>
          <p:nvGrpSpPr>
            <p:cNvPr id="4" name="组合 31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19" name="圆角矩形 33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0" name="圆角矩形 113"/>
              <p:cNvSpPr/>
              <p:nvPr/>
            </p:nvSpPr>
            <p:spPr>
              <a:xfrm>
                <a:off x="5931371" y="1250028"/>
                <a:ext cx="1789931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1C9494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4139953" y="1268137"/>
                <a:ext cx="1880988" cy="377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ru-RU" altLang="zh-CN" sz="1400" b="1" kern="0" dirty="0" smtClean="0">
                    <a:solidFill>
                      <a:srgbClr val="419CA1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微软雅黑" panose="020B0503020204020204" pitchFamily="34" charset="-122"/>
                  </a:rPr>
                  <a:t>1 084,6 млн. руб.</a:t>
                </a:r>
                <a:endParaRPr lang="zh-CN" altLang="en-US" sz="1400" b="1" kern="0" dirty="0">
                  <a:solidFill>
                    <a:srgbClr val="419CA1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5811359" y="1157464"/>
              <a:ext cx="1600661" cy="421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zh-CN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Liberation Serif" pitchFamily="18" charset="0"/>
                  <a:ea typeface="微软雅黑" panose="020B0503020204020204" pitchFamily="34" charset="-122"/>
                </a:rPr>
                <a:t>ДОТАЦИИ</a:t>
              </a:r>
              <a:endPara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36"/>
          <p:cNvGrpSpPr/>
          <p:nvPr/>
        </p:nvGrpSpPr>
        <p:grpSpPr>
          <a:xfrm>
            <a:off x="1643042" y="3000372"/>
            <a:ext cx="2918370" cy="425416"/>
            <a:chOff x="3720963" y="2324916"/>
            <a:chExt cx="4101695" cy="599235"/>
          </a:xfrm>
          <a:effectLst/>
        </p:grpSpPr>
        <p:grpSp>
          <p:nvGrpSpPr>
            <p:cNvPr id="6" name="组合 37"/>
            <p:cNvGrpSpPr/>
            <p:nvPr/>
          </p:nvGrpSpPr>
          <p:grpSpPr>
            <a:xfrm>
              <a:off x="3720963" y="2324916"/>
              <a:ext cx="4101695" cy="599235"/>
              <a:chOff x="4139952" y="1170041"/>
              <a:chExt cx="3672408" cy="536519"/>
            </a:xfrm>
          </p:grpSpPr>
          <p:sp>
            <p:nvSpPr>
              <p:cNvPr id="25" name="圆角矩形 39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6" name="圆角矩形 113"/>
              <p:cNvSpPr/>
              <p:nvPr/>
            </p:nvSpPr>
            <p:spPr>
              <a:xfrm>
                <a:off x="5937870" y="1250028"/>
                <a:ext cx="1783435" cy="389242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5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4139952" y="1260136"/>
                <a:ext cx="1977708" cy="3881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altLang="zh-CN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accent5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uLnTx/>
                    <a:uFillTx/>
                    <a:latin typeface="Liberation Serif" pitchFamily="18" charset="0"/>
                    <a:ea typeface="微软雅黑" panose="020B0503020204020204" pitchFamily="34" charset="-122"/>
                  </a:rPr>
                  <a:t>3 307,8 млн. руб.</a:t>
                </a:r>
                <a:endParaRPr kumimoji="0" lang="zh-CN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5729049" y="2425543"/>
              <a:ext cx="2008086" cy="433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400" b="1" kern="0" dirty="0" smtClean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СУБВЕНЦИИ</a:t>
              </a:r>
              <a:endParaRPr lang="zh-CN" altLang="en-US" sz="1400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1643042" y="3500437"/>
            <a:ext cx="2928958" cy="430887"/>
            <a:chOff x="3710491" y="3590241"/>
            <a:chExt cx="4135780" cy="620717"/>
          </a:xfrm>
          <a:effectLst/>
        </p:grpSpPr>
        <p:grpSp>
          <p:nvGrpSpPr>
            <p:cNvPr id="8" name="组合 43"/>
            <p:cNvGrpSpPr/>
            <p:nvPr/>
          </p:nvGrpSpPr>
          <p:grpSpPr>
            <a:xfrm>
              <a:off x="3710491" y="3590244"/>
              <a:ext cx="4101695" cy="599235"/>
              <a:chOff x="4139952" y="1170037"/>
              <a:chExt cx="3672408" cy="536519"/>
            </a:xfrm>
          </p:grpSpPr>
          <p:sp>
            <p:nvSpPr>
              <p:cNvPr id="31" name="圆角矩形 45"/>
              <p:cNvSpPr/>
              <p:nvPr/>
            </p:nvSpPr>
            <p:spPr>
              <a:xfrm>
                <a:off x="4139952" y="1170037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2" name="圆角矩形 113"/>
              <p:cNvSpPr/>
              <p:nvPr/>
            </p:nvSpPr>
            <p:spPr>
              <a:xfrm>
                <a:off x="5903249" y="1250027"/>
                <a:ext cx="1818056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4139952" y="1262187"/>
                <a:ext cx="1806305" cy="3969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altLang="zh-CN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uLnTx/>
                    <a:uFillTx/>
                    <a:latin typeface="Liberation Serif" pitchFamily="18" charset="0"/>
                    <a:ea typeface="微软雅黑" panose="020B0503020204020204" pitchFamily="34" charset="-122"/>
                  </a:rPr>
                  <a:t>667,6 млн. руб.</a:t>
                </a:r>
                <a:endParaRPr kumimoji="0" lang="zh-CN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5581439" y="3590241"/>
              <a:ext cx="2264832" cy="62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100" b="1" kern="0" dirty="0" smtClean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ИНЫЕ  МЕЖЮБДЖ.</a:t>
              </a:r>
            </a:p>
            <a:p>
              <a:pPr lvl="0">
                <a:defRPr/>
              </a:pPr>
              <a:r>
                <a:rPr lang="ru-RU" altLang="zh-CN" sz="1100" b="1" kern="0" dirty="0" smtClean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ТРАНСФЕРТЫ</a:t>
              </a:r>
              <a:endParaRPr lang="zh-CN" altLang="en-US" sz="1100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48"/>
          <p:cNvGrpSpPr/>
          <p:nvPr/>
        </p:nvGrpSpPr>
        <p:grpSpPr>
          <a:xfrm>
            <a:off x="1643042" y="2500307"/>
            <a:ext cx="2928958" cy="428628"/>
            <a:chOff x="3710491" y="1059582"/>
            <a:chExt cx="4101695" cy="599235"/>
          </a:xfrm>
          <a:effectLst/>
        </p:grpSpPr>
        <p:grpSp>
          <p:nvGrpSpPr>
            <p:cNvPr id="11" name="组合 49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37" name="圆角矩形 51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8" name="圆角矩形 113"/>
              <p:cNvSpPr/>
              <p:nvPr/>
            </p:nvSpPr>
            <p:spPr>
              <a:xfrm>
                <a:off x="5931371" y="1250029"/>
                <a:ext cx="1789931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7CB554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4139952" y="1253633"/>
                <a:ext cx="1880989" cy="385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altLang="zh-CN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7CB55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uLnTx/>
                    <a:uFillTx/>
                    <a:latin typeface="Liberation Serif" pitchFamily="18" charset="0"/>
                    <a:ea typeface="Microsoft YaHei" pitchFamily="34" charset="-122"/>
                  </a:rPr>
                  <a:t>1 374,9 млн. руб.</a:t>
                </a:r>
                <a:endParaRPr kumimoji="0" lang="zh-CN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7CB55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Liberation Serif" pitchFamily="18" charset="0"/>
                  <a:ea typeface="Microsoft YaHei" pitchFamily="34" charset="-122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5811359" y="1159453"/>
              <a:ext cx="2000827" cy="4302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400" b="1" kern="0" dirty="0" smtClean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СУБСИДИИ</a:t>
              </a:r>
              <a:endParaRPr lang="zh-CN" altLang="en-US" sz="1400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54"/>
          <p:cNvGrpSpPr/>
          <p:nvPr/>
        </p:nvGrpSpPr>
        <p:grpSpPr>
          <a:xfrm>
            <a:off x="0" y="2214554"/>
            <a:ext cx="1428728" cy="1424259"/>
            <a:chOff x="304800" y="673100"/>
            <a:chExt cx="4000500" cy="4000500"/>
          </a:xfrm>
          <a:effectLst/>
        </p:grpSpPr>
        <p:sp>
          <p:nvSpPr>
            <p:cNvPr id="42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3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0" y="2500306"/>
            <a:ext cx="1428728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zh-CN" sz="1400" b="1" kern="0" dirty="0" smtClean="0">
                <a:solidFill>
                  <a:srgbClr val="2B6F7D"/>
                </a:solidFill>
                <a:latin typeface="Liberation Serif" pitchFamily="18" charset="0"/>
                <a:ea typeface="微软雅黑" pitchFamily="34" charset="-122"/>
              </a:rPr>
              <a:t>Плановые показатели</a:t>
            </a:r>
            <a:endParaRPr kumimoji="0" lang="ru-RU" altLang="zh-CN" sz="1400" b="1" i="0" u="none" strike="noStrike" kern="0" cap="none" spc="0" normalizeH="0" baseline="0" noProof="0" dirty="0" smtClean="0">
              <a:ln>
                <a:noFill/>
              </a:ln>
              <a:solidFill>
                <a:srgbClr val="2B6F7D"/>
              </a:solidFill>
              <a:effectLst/>
              <a:uLnTx/>
              <a:uFillTx/>
              <a:latin typeface="Liberation Serif" pitchFamily="18" charset="0"/>
              <a:ea typeface="微软雅黑" pitchFamily="34" charset="-122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zh-CN" i="0" u="none" strike="noStrike" kern="0" cap="none" spc="0" normalizeH="0" baseline="0" noProof="0" dirty="0" smtClean="0">
                <a:ln>
                  <a:noFill/>
                </a:ln>
                <a:solidFill>
                  <a:srgbClr val="2B6F7D"/>
                </a:solidFill>
                <a:effectLst/>
                <a:uLnTx/>
                <a:uFillTx/>
                <a:latin typeface="Liberation Serif" pitchFamily="18" charset="0"/>
                <a:ea typeface="微软雅黑" pitchFamily="34" charset="-122"/>
              </a:rPr>
              <a:t>6 434,9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zh-CN" sz="1400" i="0" u="none" strike="noStrike" kern="0" cap="none" spc="0" normalizeH="0" baseline="0" noProof="0" dirty="0" smtClean="0">
                <a:ln>
                  <a:noFill/>
                </a:ln>
                <a:solidFill>
                  <a:srgbClr val="2B6F7D"/>
                </a:solidFill>
                <a:effectLst/>
                <a:uLnTx/>
                <a:uFillTx/>
                <a:latin typeface="Liberation Serif" pitchFamily="18" charset="0"/>
                <a:ea typeface="微软雅黑" pitchFamily="34" charset="-122"/>
              </a:rPr>
              <a:t>млн. руб.</a:t>
            </a:r>
            <a:endParaRPr kumimoji="0" lang="zh-CN" altLang="en-US" sz="1400" i="0" u="none" strike="noStrike" kern="0" cap="none" spc="0" normalizeH="0" baseline="0" noProof="0" dirty="0">
              <a:ln>
                <a:noFill/>
              </a:ln>
              <a:solidFill>
                <a:srgbClr val="2B6F7D"/>
              </a:solidFill>
              <a:effectLst/>
              <a:uLnTx/>
              <a:uFillTx/>
              <a:latin typeface="Liberation Serif" pitchFamily="18" charset="0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643438" y="2500306"/>
            <a:ext cx="1285884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zh-CN" sz="1400" b="1" kern="0" dirty="0" smtClean="0">
                <a:solidFill>
                  <a:srgbClr val="2B6F7D"/>
                </a:solidFill>
                <a:latin typeface="Liberation Serif" pitchFamily="18" charset="0"/>
                <a:ea typeface="微软雅黑" pitchFamily="34" charset="-122"/>
              </a:rPr>
              <a:t>Фактическое исполнение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zh-CN" kern="0" dirty="0" smtClean="0">
                <a:solidFill>
                  <a:srgbClr val="2B6F7D"/>
                </a:solidFill>
                <a:latin typeface="Liberation Serif" pitchFamily="18" charset="0"/>
                <a:ea typeface="微软雅黑" pitchFamily="34" charset="-122"/>
              </a:rPr>
              <a:t>6</a:t>
            </a:r>
            <a:r>
              <a:rPr kumimoji="0" lang="ru-RU" altLang="zh-CN" i="0" u="none" strike="noStrike" kern="0" cap="none" spc="0" normalizeH="0" baseline="0" noProof="0" dirty="0" smtClean="0">
                <a:ln>
                  <a:noFill/>
                </a:ln>
                <a:solidFill>
                  <a:srgbClr val="2B6F7D"/>
                </a:solidFill>
                <a:effectLst/>
                <a:uLnTx/>
                <a:uFillTx/>
                <a:latin typeface="Liberation Serif" pitchFamily="18" charset="0"/>
                <a:ea typeface="微软雅黑" pitchFamily="34" charset="-122"/>
              </a:rPr>
              <a:t> 390,8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zh-CN" sz="1400" i="0" u="none" strike="noStrike" kern="0" cap="none" spc="0" normalizeH="0" baseline="0" noProof="0" dirty="0" smtClean="0">
                <a:ln>
                  <a:noFill/>
                </a:ln>
                <a:solidFill>
                  <a:srgbClr val="2B6F7D"/>
                </a:solidFill>
                <a:effectLst/>
                <a:uLnTx/>
                <a:uFillTx/>
                <a:latin typeface="Liberation Serif" pitchFamily="18" charset="0"/>
                <a:ea typeface="微软雅黑" pitchFamily="34" charset="-122"/>
              </a:rPr>
              <a:t>млн. руб.</a:t>
            </a:r>
            <a:endParaRPr kumimoji="0" lang="zh-CN" altLang="en-US" sz="1400" i="0" u="none" strike="noStrike" kern="0" cap="none" spc="0" normalizeH="0" baseline="0" noProof="0" dirty="0">
              <a:ln>
                <a:noFill/>
              </a:ln>
              <a:solidFill>
                <a:srgbClr val="2B6F7D"/>
              </a:solidFill>
              <a:effectLst/>
              <a:uLnTx/>
              <a:uFillTx/>
              <a:latin typeface="Liberation Serif" pitchFamily="18" charset="0"/>
              <a:ea typeface="微软雅黑" pitchFamily="34" charset="-122"/>
            </a:endParaRPr>
          </a:p>
        </p:txBody>
      </p:sp>
      <p:graphicFrame>
        <p:nvGraphicFramePr>
          <p:cNvPr id="71" name="Object 5"/>
          <p:cNvGraphicFramePr>
            <a:graphicFrameLocks/>
          </p:cNvGraphicFramePr>
          <p:nvPr/>
        </p:nvGraphicFramePr>
        <p:xfrm>
          <a:off x="571472" y="4143380"/>
          <a:ext cx="3143272" cy="1766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2" name="Object 5"/>
          <p:cNvGraphicFramePr>
            <a:graphicFrameLocks/>
          </p:cNvGraphicFramePr>
          <p:nvPr/>
        </p:nvGraphicFramePr>
        <p:xfrm>
          <a:off x="5429256" y="4214818"/>
          <a:ext cx="335758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17" name="组合 30"/>
          <p:cNvGrpSpPr/>
          <p:nvPr/>
        </p:nvGrpSpPr>
        <p:grpSpPr>
          <a:xfrm>
            <a:off x="6215042" y="2000240"/>
            <a:ext cx="2928958" cy="437345"/>
            <a:chOff x="3710491" y="1059582"/>
            <a:chExt cx="4101695" cy="599235"/>
          </a:xfrm>
          <a:effectLst/>
        </p:grpSpPr>
        <p:grpSp>
          <p:nvGrpSpPr>
            <p:cNvPr id="22" name="组合 31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77" name="圆角矩形 33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8" name="圆角矩形 113"/>
              <p:cNvSpPr/>
              <p:nvPr/>
            </p:nvSpPr>
            <p:spPr>
              <a:xfrm>
                <a:off x="5931371" y="1250028"/>
                <a:ext cx="1789931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1C9494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4139953" y="1268137"/>
                <a:ext cx="1970599" cy="377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ru-RU" altLang="zh-CN" sz="1400" b="1" kern="0" dirty="0" smtClean="0">
                    <a:solidFill>
                      <a:srgbClr val="419CA1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微软雅黑" panose="020B0503020204020204" pitchFamily="34" charset="-122"/>
                  </a:rPr>
                  <a:t>1 084,6 млн. руб.</a:t>
                </a:r>
                <a:endParaRPr lang="zh-CN" altLang="en-US" sz="1400" b="1" kern="0" dirty="0">
                  <a:solidFill>
                    <a:srgbClr val="419CA1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6" name="TextBox 75"/>
            <p:cNvSpPr txBox="1"/>
            <p:nvPr/>
          </p:nvSpPr>
          <p:spPr>
            <a:xfrm>
              <a:off x="5811404" y="1157464"/>
              <a:ext cx="1728128" cy="421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zh-CN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Liberation Serif" pitchFamily="18" charset="0"/>
                  <a:ea typeface="微软雅黑" panose="020B0503020204020204" pitchFamily="34" charset="-122"/>
                </a:rPr>
                <a:t>ДОТАЦИИ</a:t>
              </a:r>
              <a:endPara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Freeform 5"/>
          <p:cNvSpPr>
            <a:spLocks/>
          </p:cNvSpPr>
          <p:nvPr/>
        </p:nvSpPr>
        <p:spPr bwMode="auto">
          <a:xfrm>
            <a:off x="1357290" y="1928802"/>
            <a:ext cx="428628" cy="2071702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gradFill flip="none" rotWithShape="1">
            <a:gsLst>
              <a:gs pos="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0" scaled="1"/>
            <a:tileRect/>
          </a:gradFill>
          <a:ln w="12700" cap="flat" cmpd="sng" algn="ctr">
            <a:solidFill>
              <a:schemeClr val="bg2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grpSp>
        <p:nvGrpSpPr>
          <p:cNvPr id="23" name="组合 48"/>
          <p:cNvGrpSpPr/>
          <p:nvPr/>
        </p:nvGrpSpPr>
        <p:grpSpPr>
          <a:xfrm>
            <a:off x="6143636" y="2500307"/>
            <a:ext cx="3000364" cy="428628"/>
            <a:chOff x="3610495" y="1059582"/>
            <a:chExt cx="4201692" cy="599235"/>
          </a:xfrm>
          <a:effectLst/>
        </p:grpSpPr>
        <p:grpSp>
          <p:nvGrpSpPr>
            <p:cNvPr id="28" name="组合 49"/>
            <p:cNvGrpSpPr/>
            <p:nvPr/>
          </p:nvGrpSpPr>
          <p:grpSpPr>
            <a:xfrm>
              <a:off x="3610495" y="1059582"/>
              <a:ext cx="4201692" cy="599235"/>
              <a:chOff x="4050421" y="1170041"/>
              <a:chExt cx="3761939" cy="536519"/>
            </a:xfrm>
          </p:grpSpPr>
          <p:sp>
            <p:nvSpPr>
              <p:cNvPr id="83" name="圆角矩形 51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4" name="圆角矩形 113"/>
              <p:cNvSpPr/>
              <p:nvPr/>
            </p:nvSpPr>
            <p:spPr>
              <a:xfrm>
                <a:off x="5931371" y="1250029"/>
                <a:ext cx="1789931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7CB554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4050421" y="1253634"/>
                <a:ext cx="2060131" cy="385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altLang="zh-CN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7CB55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uLnTx/>
                    <a:uFillTx/>
                    <a:latin typeface="Liberation Serif" pitchFamily="18" charset="0"/>
                    <a:ea typeface="Microsoft YaHei" pitchFamily="34" charset="-122"/>
                  </a:rPr>
                  <a:t>1 371,1 млн. руб.</a:t>
                </a:r>
                <a:endParaRPr kumimoji="0" lang="zh-CN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7CB55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Liberation Serif" pitchFamily="18" charset="0"/>
                  <a:ea typeface="Microsoft YaHei" pitchFamily="34" charset="-122"/>
                </a:endParaRPr>
              </a:p>
            </p:txBody>
          </p:sp>
        </p:grpSp>
        <p:sp>
          <p:nvSpPr>
            <p:cNvPr id="82" name="TextBox 81"/>
            <p:cNvSpPr txBox="1"/>
            <p:nvPr/>
          </p:nvSpPr>
          <p:spPr>
            <a:xfrm>
              <a:off x="5811404" y="1159455"/>
              <a:ext cx="2000782" cy="4302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400" b="1" kern="0" dirty="0" smtClean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СУБСИДИИ</a:t>
              </a:r>
              <a:endParaRPr lang="zh-CN" altLang="en-US" sz="1400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36"/>
          <p:cNvGrpSpPr/>
          <p:nvPr/>
        </p:nvGrpSpPr>
        <p:grpSpPr>
          <a:xfrm>
            <a:off x="6215042" y="3000372"/>
            <a:ext cx="2928958" cy="425416"/>
            <a:chOff x="3720963" y="2324916"/>
            <a:chExt cx="4116576" cy="599235"/>
          </a:xfrm>
          <a:effectLst/>
        </p:grpSpPr>
        <p:grpSp>
          <p:nvGrpSpPr>
            <p:cNvPr id="16384" name="组合 37"/>
            <p:cNvGrpSpPr/>
            <p:nvPr/>
          </p:nvGrpSpPr>
          <p:grpSpPr>
            <a:xfrm>
              <a:off x="3720963" y="2324916"/>
              <a:ext cx="4101695" cy="599235"/>
              <a:chOff x="4139952" y="1170041"/>
              <a:chExt cx="3672408" cy="536519"/>
            </a:xfrm>
          </p:grpSpPr>
          <p:sp>
            <p:nvSpPr>
              <p:cNvPr id="90" name="圆角矩形 39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91" name="圆角矩形 113"/>
              <p:cNvSpPr/>
              <p:nvPr/>
            </p:nvSpPr>
            <p:spPr>
              <a:xfrm>
                <a:off x="5937870" y="1250028"/>
                <a:ext cx="1783435" cy="389242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5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4139953" y="1260133"/>
                <a:ext cx="1887854" cy="3881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altLang="zh-CN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accent5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uLnTx/>
                    <a:uFillTx/>
                    <a:latin typeface="Liberation Serif" pitchFamily="18" charset="0"/>
                    <a:ea typeface="微软雅黑" panose="020B0503020204020204" pitchFamily="34" charset="-122"/>
                  </a:rPr>
                  <a:t>3 277,0 млн. руб.</a:t>
                </a:r>
                <a:endParaRPr kumimoji="0" lang="zh-CN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" name="TextBox 88"/>
            <p:cNvSpPr txBox="1"/>
            <p:nvPr/>
          </p:nvSpPr>
          <p:spPr>
            <a:xfrm>
              <a:off x="5729094" y="2425543"/>
              <a:ext cx="2108445" cy="433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400" b="1" kern="0" dirty="0" smtClean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СУБВЕНЦИИ</a:t>
              </a:r>
              <a:endParaRPr lang="zh-CN" altLang="en-US" sz="1400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385" name="组合 42"/>
          <p:cNvGrpSpPr/>
          <p:nvPr/>
        </p:nvGrpSpPr>
        <p:grpSpPr>
          <a:xfrm>
            <a:off x="6143637" y="3500438"/>
            <a:ext cx="3000367" cy="430887"/>
            <a:chOff x="3609661" y="3590238"/>
            <a:chExt cx="4236611" cy="620717"/>
          </a:xfrm>
          <a:effectLst/>
        </p:grpSpPr>
        <p:grpSp>
          <p:nvGrpSpPr>
            <p:cNvPr id="16386" name="组合 43"/>
            <p:cNvGrpSpPr/>
            <p:nvPr/>
          </p:nvGrpSpPr>
          <p:grpSpPr>
            <a:xfrm>
              <a:off x="3609661" y="3590244"/>
              <a:ext cx="4202526" cy="599235"/>
              <a:chOff x="4049674" y="1170037"/>
              <a:chExt cx="3762686" cy="536519"/>
            </a:xfrm>
          </p:grpSpPr>
          <p:sp>
            <p:nvSpPr>
              <p:cNvPr id="96" name="圆角矩形 45"/>
              <p:cNvSpPr/>
              <p:nvPr/>
            </p:nvSpPr>
            <p:spPr>
              <a:xfrm>
                <a:off x="4139952" y="1170037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97" name="圆角矩形 113"/>
              <p:cNvSpPr/>
              <p:nvPr/>
            </p:nvSpPr>
            <p:spPr>
              <a:xfrm>
                <a:off x="5903249" y="1250027"/>
                <a:ext cx="1818056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4049674" y="1262173"/>
                <a:ext cx="2077251" cy="3969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altLang="zh-CN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uLnTx/>
                    <a:uFillTx/>
                    <a:latin typeface="Liberation Serif" pitchFamily="18" charset="0"/>
                    <a:ea typeface="微软雅黑" panose="020B0503020204020204" pitchFamily="34" charset="-122"/>
                  </a:rPr>
                  <a:t>658,1 млн. руб.</a:t>
                </a:r>
                <a:endParaRPr kumimoji="0" lang="zh-CN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TextBox 94"/>
            <p:cNvSpPr txBox="1"/>
            <p:nvPr/>
          </p:nvSpPr>
          <p:spPr>
            <a:xfrm>
              <a:off x="5581440" y="3590238"/>
              <a:ext cx="2264832" cy="62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100" b="1" kern="0" dirty="0" smtClean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ИНЫЕ  МЕЖЮБДЖ.</a:t>
              </a:r>
            </a:p>
            <a:p>
              <a:pPr lvl="0">
                <a:defRPr/>
              </a:pPr>
              <a:r>
                <a:rPr lang="ru-RU" altLang="zh-CN" sz="1100" b="1" kern="0" dirty="0" smtClean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ТРАНСФЕРТЫ</a:t>
              </a:r>
              <a:endParaRPr lang="zh-CN" altLang="en-US" sz="1100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99" name="Freeform 5"/>
          <p:cNvSpPr>
            <a:spLocks/>
          </p:cNvSpPr>
          <p:nvPr/>
        </p:nvSpPr>
        <p:spPr bwMode="auto">
          <a:xfrm>
            <a:off x="5929322" y="1928802"/>
            <a:ext cx="428628" cy="2071702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gradFill flip="none" rotWithShape="1">
            <a:gsLst>
              <a:gs pos="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0" scaled="1"/>
            <a:tileRect/>
          </a:gradFill>
          <a:ln w="12700" cap="flat" cmpd="sng" algn="ctr">
            <a:solidFill>
              <a:schemeClr val="bg2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00"/>
                            </p:stCondLst>
                            <p:childTnLst>
                              <p:par>
                                <p:cTn id="4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00"/>
                            </p:stCondLst>
                            <p:childTnLst>
                              <p:par>
                                <p:cTn id="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7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0" grpId="0" animBg="1"/>
      <p:bldP spid="9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" y="1587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1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47638" y="6286520"/>
            <a:ext cx="1328737" cy="361930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2024 год</a:t>
            </a:r>
          </a:p>
        </p:txBody>
      </p:sp>
      <p:sp>
        <p:nvSpPr>
          <p:cNvPr id="19464" name="Дата 5"/>
          <p:cNvSpPr txBox="1">
            <a:spLocks/>
          </p:cNvSpPr>
          <p:nvPr/>
        </p:nvSpPr>
        <p:spPr bwMode="auto">
          <a:xfrm>
            <a:off x="7740650" y="6143644"/>
            <a:ext cx="1328738" cy="504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4"/>
          <p:cNvSpPr/>
          <p:nvPr/>
        </p:nvSpPr>
        <p:spPr>
          <a:xfrm>
            <a:off x="5214942" y="642919"/>
            <a:ext cx="3673103" cy="785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 eaLnBrk="0" hangingPunct="0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Структура расходной части бюджета</a:t>
            </a:r>
            <a:endParaRPr lang="ru-RU" alt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80497770"/>
              </p:ext>
            </p:extLst>
          </p:nvPr>
        </p:nvGraphicFramePr>
        <p:xfrm>
          <a:off x="539550" y="1705492"/>
          <a:ext cx="8348494" cy="42238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4247">
                  <a:extLst>
                    <a:ext uri="{9D8B030D-6E8A-4147-A177-3AD203B41FA5}">
                      <a16:colId xmlns="" xmlns:a16="http://schemas.microsoft.com/office/drawing/2014/main" val="727687368"/>
                    </a:ext>
                  </a:extLst>
                </a:gridCol>
                <a:gridCol w="4174247">
                  <a:extLst>
                    <a:ext uri="{9D8B030D-6E8A-4147-A177-3AD203B41FA5}">
                      <a16:colId xmlns="" xmlns:a16="http://schemas.microsoft.com/office/drawing/2014/main" val="514730633"/>
                    </a:ext>
                  </a:extLst>
                </a:gridCol>
              </a:tblGrid>
              <a:tr h="566239"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решение общегосударственных вопросов</a:t>
                      </a:r>
                      <a:r>
                        <a:rPr lang="ru-RU" sz="1400" b="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исполнены в сумме 371,2 млн. руб.</a:t>
                      </a:r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сферу образования исполнены в сумме 4 280,7 млн. руб.</a:t>
                      </a:r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566877918"/>
                  </a:ext>
                </a:extLst>
              </a:tr>
              <a:tr h="936191"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</a:t>
                      </a:r>
                      <a:r>
                        <a:rPr lang="ru-RU" sz="1400" b="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национальную безопасность и правоохранительную деятельность и</a:t>
                      </a: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сполнены в сумме</a:t>
                      </a:r>
                      <a:r>
                        <a:rPr lang="ru-RU" sz="1400" b="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32,5</a:t>
                      </a: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развитие культуры, кинематографии исполнены в сумме</a:t>
                      </a:r>
                      <a:r>
                        <a:rPr lang="ru-RU" sz="1400" b="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592,4</a:t>
                      </a: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  <a:p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8243093"/>
                  </a:ext>
                </a:extLst>
              </a:tr>
              <a:tr h="724793"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мероприятия по развитию национальной экономики исполнены в сумме 892,7 млн. руб.</a:t>
                      </a:r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социальную политику исполнены в сумме 721,0 млн. руб.</a:t>
                      </a:r>
                    </a:p>
                    <a:p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720456928"/>
                  </a:ext>
                </a:extLst>
              </a:tr>
              <a:tr h="724793"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реализацию мероприятий в сфере жилищно-коммунального хозяйства</a:t>
                      </a:r>
                      <a:r>
                        <a:rPr lang="ru-RU" sz="1400" b="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исполнены в сумме 1 428,3 млн. руб.</a:t>
                      </a:r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физическую культуру и спорт исполнены в сумме 562,1 млн. руб.</a:t>
                      </a:r>
                    </a:p>
                    <a:p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977154428"/>
                  </a:ext>
                </a:extLst>
              </a:tr>
              <a:tr h="513395"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охрану окружающей среды исполнены в сумме 10,3 млн. руб.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 средства массовой информации исполнены в сумме 7,6 млн. руб.</a:t>
                      </a:r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445066840"/>
                  </a:ext>
                </a:extLst>
              </a:tr>
              <a:tr h="5921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ВСЕГО: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8 899,8 млн.руб.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обслуживание муниципального долга исполнены в сумме 1,0 млн. руб.</a:t>
                      </a:r>
                      <a:endParaRPr lang="ru-RU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79018785"/>
                  </a:ext>
                </a:extLst>
              </a:tr>
            </a:tbl>
          </a:graphicData>
        </a:graphic>
      </p:graphicFrame>
      <p:grpSp>
        <p:nvGrpSpPr>
          <p:cNvPr id="14" name="Group 27"/>
          <p:cNvGrpSpPr>
            <a:grpSpLocks noChangeAspect="1"/>
          </p:cNvGrpSpPr>
          <p:nvPr/>
        </p:nvGrpSpPr>
        <p:grpSpPr bwMode="auto">
          <a:xfrm>
            <a:off x="573730" y="1916832"/>
            <a:ext cx="360664" cy="396000"/>
            <a:chOff x="3811" y="2125"/>
            <a:chExt cx="61" cy="67"/>
          </a:xfrm>
          <a:solidFill>
            <a:schemeClr val="accent2">
              <a:lumMod val="75000"/>
            </a:schemeClr>
          </a:solidFill>
          <a:effectLst/>
        </p:grpSpPr>
        <p:sp>
          <p:nvSpPr>
            <p:cNvPr id="15" name="Freeform 28"/>
            <p:cNvSpPr>
              <a:spLocks noEditPoints="1"/>
            </p:cNvSpPr>
            <p:nvPr/>
          </p:nvSpPr>
          <p:spPr bwMode="auto">
            <a:xfrm>
              <a:off x="3811" y="2125"/>
              <a:ext cx="61" cy="67"/>
            </a:xfrm>
            <a:custGeom>
              <a:avLst/>
              <a:gdLst>
                <a:gd name="T0" fmla="*/ 20 w 23"/>
                <a:gd name="T1" fmla="*/ 14 h 25"/>
                <a:gd name="T2" fmla="*/ 18 w 23"/>
                <a:gd name="T3" fmla="*/ 20 h 25"/>
                <a:gd name="T4" fmla="*/ 17 w 23"/>
                <a:gd name="T5" fmla="*/ 16 h 25"/>
                <a:gd name="T6" fmla="*/ 15 w 23"/>
                <a:gd name="T7" fmla="*/ 15 h 25"/>
                <a:gd name="T8" fmla="*/ 15 w 23"/>
                <a:gd name="T9" fmla="*/ 15 h 25"/>
                <a:gd name="T10" fmla="*/ 14 w 23"/>
                <a:gd name="T11" fmla="*/ 15 h 25"/>
                <a:gd name="T12" fmla="*/ 13 w 23"/>
                <a:gd name="T13" fmla="*/ 17 h 25"/>
                <a:gd name="T14" fmla="*/ 12 w 23"/>
                <a:gd name="T15" fmla="*/ 18 h 25"/>
                <a:gd name="T16" fmla="*/ 12 w 23"/>
                <a:gd name="T17" fmla="*/ 15 h 25"/>
                <a:gd name="T18" fmla="*/ 12 w 23"/>
                <a:gd name="T19" fmla="*/ 15 h 25"/>
                <a:gd name="T20" fmla="*/ 12 w 23"/>
                <a:gd name="T21" fmla="*/ 15 h 25"/>
                <a:gd name="T22" fmla="*/ 11 w 23"/>
                <a:gd name="T23" fmla="*/ 15 h 25"/>
                <a:gd name="T24" fmla="*/ 11 w 23"/>
                <a:gd name="T25" fmla="*/ 15 h 25"/>
                <a:gd name="T26" fmla="*/ 11 w 23"/>
                <a:gd name="T27" fmla="*/ 18 h 25"/>
                <a:gd name="T28" fmla="*/ 11 w 23"/>
                <a:gd name="T29" fmla="*/ 17 h 25"/>
                <a:gd name="T30" fmla="*/ 10 w 23"/>
                <a:gd name="T31" fmla="*/ 15 h 25"/>
                <a:gd name="T32" fmla="*/ 8 w 23"/>
                <a:gd name="T33" fmla="*/ 15 h 25"/>
                <a:gd name="T34" fmla="*/ 8 w 23"/>
                <a:gd name="T35" fmla="*/ 15 h 25"/>
                <a:gd name="T36" fmla="*/ 6 w 23"/>
                <a:gd name="T37" fmla="*/ 16 h 25"/>
                <a:gd name="T38" fmla="*/ 5 w 23"/>
                <a:gd name="T39" fmla="*/ 20 h 25"/>
                <a:gd name="T40" fmla="*/ 3 w 23"/>
                <a:gd name="T41" fmla="*/ 14 h 25"/>
                <a:gd name="T42" fmla="*/ 12 w 23"/>
                <a:gd name="T43" fmla="*/ 5 h 25"/>
                <a:gd name="T44" fmla="*/ 12 w 23"/>
                <a:gd name="T45" fmla="*/ 6 h 25"/>
                <a:gd name="T46" fmla="*/ 13 w 23"/>
                <a:gd name="T47" fmla="*/ 7 h 25"/>
                <a:gd name="T48" fmla="*/ 14 w 23"/>
                <a:gd name="T49" fmla="*/ 6 h 25"/>
                <a:gd name="T50" fmla="*/ 16 w 23"/>
                <a:gd name="T51" fmla="*/ 5 h 25"/>
                <a:gd name="T52" fmla="*/ 17 w 23"/>
                <a:gd name="T53" fmla="*/ 4 h 25"/>
                <a:gd name="T54" fmla="*/ 17 w 23"/>
                <a:gd name="T55" fmla="*/ 3 h 25"/>
                <a:gd name="T56" fmla="*/ 16 w 23"/>
                <a:gd name="T57" fmla="*/ 2 h 25"/>
                <a:gd name="T58" fmla="*/ 14 w 23"/>
                <a:gd name="T59" fmla="*/ 1 h 25"/>
                <a:gd name="T60" fmla="*/ 13 w 23"/>
                <a:gd name="T61" fmla="*/ 0 h 25"/>
                <a:gd name="T62" fmla="*/ 12 w 23"/>
                <a:gd name="T63" fmla="*/ 1 h 25"/>
                <a:gd name="T64" fmla="*/ 12 w 23"/>
                <a:gd name="T65" fmla="*/ 2 h 25"/>
                <a:gd name="T66" fmla="*/ 0 w 23"/>
                <a:gd name="T67" fmla="*/ 14 h 25"/>
                <a:gd name="T68" fmla="*/ 12 w 23"/>
                <a:gd name="T69" fmla="*/ 25 h 25"/>
                <a:gd name="T70" fmla="*/ 23 w 23"/>
                <a:gd name="T71" fmla="*/ 14 h 25"/>
                <a:gd name="T72" fmla="*/ 20 w 23"/>
                <a:gd name="T73" fmla="*/ 14 h 25"/>
                <a:gd name="T74" fmla="*/ 15 w 23"/>
                <a:gd name="T75" fmla="*/ 18 h 25"/>
                <a:gd name="T76" fmla="*/ 15 w 23"/>
                <a:gd name="T77" fmla="*/ 18 h 25"/>
                <a:gd name="T78" fmla="*/ 15 w 23"/>
                <a:gd name="T79" fmla="*/ 22 h 25"/>
                <a:gd name="T80" fmla="*/ 15 w 23"/>
                <a:gd name="T81" fmla="*/ 22 h 25"/>
                <a:gd name="T82" fmla="*/ 15 w 23"/>
                <a:gd name="T83" fmla="*/ 18 h 25"/>
                <a:gd name="T84" fmla="*/ 15 w 23"/>
                <a:gd name="T85" fmla="*/ 18 h 25"/>
                <a:gd name="T86" fmla="*/ 8 w 23"/>
                <a:gd name="T87" fmla="*/ 18 h 25"/>
                <a:gd name="T88" fmla="*/ 8 w 23"/>
                <a:gd name="T89" fmla="*/ 22 h 25"/>
                <a:gd name="T90" fmla="*/ 7 w 23"/>
                <a:gd name="T91" fmla="*/ 21 h 25"/>
                <a:gd name="T92" fmla="*/ 8 w 23"/>
                <a:gd name="T93" fmla="*/ 18 h 25"/>
                <a:gd name="T94" fmla="*/ 8 w 23"/>
                <a:gd name="T95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" h="25">
                  <a:moveTo>
                    <a:pt x="20" y="14"/>
                  </a:moveTo>
                  <a:cubicBezTo>
                    <a:pt x="20" y="16"/>
                    <a:pt x="19" y="19"/>
                    <a:pt x="18" y="20"/>
                  </a:cubicBezTo>
                  <a:cubicBezTo>
                    <a:pt x="17" y="18"/>
                    <a:pt x="17" y="17"/>
                    <a:pt x="17" y="16"/>
                  </a:cubicBezTo>
                  <a:cubicBezTo>
                    <a:pt x="17" y="15"/>
                    <a:pt x="16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5"/>
                    <a:pt x="6" y="15"/>
                    <a:pt x="6" y="16"/>
                  </a:cubicBezTo>
                  <a:cubicBezTo>
                    <a:pt x="6" y="17"/>
                    <a:pt x="5" y="18"/>
                    <a:pt x="5" y="20"/>
                  </a:cubicBezTo>
                  <a:cubicBezTo>
                    <a:pt x="4" y="18"/>
                    <a:pt x="3" y="16"/>
                    <a:pt x="3" y="14"/>
                  </a:cubicBezTo>
                  <a:cubicBezTo>
                    <a:pt x="3" y="9"/>
                    <a:pt x="7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5" y="6"/>
                    <a:pt x="16" y="5"/>
                    <a:pt x="16" y="5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8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5" y="1"/>
                    <a:pt x="14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5" y="2"/>
                    <a:pt x="0" y="7"/>
                    <a:pt x="0" y="14"/>
                  </a:cubicBezTo>
                  <a:cubicBezTo>
                    <a:pt x="0" y="20"/>
                    <a:pt x="5" y="25"/>
                    <a:pt x="12" y="25"/>
                  </a:cubicBezTo>
                  <a:cubicBezTo>
                    <a:pt x="18" y="25"/>
                    <a:pt x="23" y="20"/>
                    <a:pt x="23" y="14"/>
                  </a:cubicBezTo>
                  <a:lnTo>
                    <a:pt x="20" y="14"/>
                  </a:lnTo>
                  <a:close/>
                  <a:moveTo>
                    <a:pt x="15" y="18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8" y="18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8" y="21"/>
                    <a:pt x="7" y="21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16" name="Oval 29"/>
            <p:cNvSpPr>
              <a:spLocks noChangeArrowheads="1"/>
            </p:cNvSpPr>
            <p:nvPr/>
          </p:nvSpPr>
          <p:spPr bwMode="auto">
            <a:xfrm>
              <a:off x="3835" y="2149"/>
              <a:ext cx="13" cy="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prstClr val="black"/>
                </a:solidFill>
              </a:endParaRPr>
            </a:p>
          </p:txBody>
        </p:sp>
      </p:grpSp>
      <p:sp>
        <p:nvSpPr>
          <p:cNvPr id="21" name="Freeform 57"/>
          <p:cNvSpPr>
            <a:spLocks noEditPoints="1"/>
          </p:cNvSpPr>
          <p:nvPr/>
        </p:nvSpPr>
        <p:spPr bwMode="auto">
          <a:xfrm>
            <a:off x="556062" y="2636952"/>
            <a:ext cx="396000" cy="360000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2" name="组合 35">
            <a:extLst>
              <a:ext uri="{FF2B5EF4-FFF2-40B4-BE49-F238E27FC236}">
                <a16:creationId xmlns="" xmlns:a16="http://schemas.microsoft.com/office/drawing/2014/main" id="{9FF45BCC-A257-4DBE-8470-7FEFB507696B}"/>
              </a:ext>
            </a:extLst>
          </p:cNvPr>
          <p:cNvGrpSpPr/>
          <p:nvPr/>
        </p:nvGrpSpPr>
        <p:grpSpPr>
          <a:xfrm>
            <a:off x="578371" y="3501048"/>
            <a:ext cx="360000" cy="360000"/>
            <a:chOff x="6967126" y="4092464"/>
            <a:chExt cx="453105" cy="448433"/>
          </a:xfrm>
          <a:solidFill>
            <a:schemeClr val="accent2">
              <a:lumMod val="75000"/>
            </a:schemeClr>
          </a:solidFill>
        </p:grpSpPr>
        <p:sp>
          <p:nvSpPr>
            <p:cNvPr id="23" name="Freeform 136">
              <a:extLst>
                <a:ext uri="{FF2B5EF4-FFF2-40B4-BE49-F238E27FC236}">
                  <a16:creationId xmlns="" xmlns:a16="http://schemas.microsoft.com/office/drawing/2014/main" id="{91001450-15E0-4A5B-B49B-508ADBDCC01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137">
              <a:extLst>
                <a:ext uri="{FF2B5EF4-FFF2-40B4-BE49-F238E27FC236}">
                  <a16:creationId xmlns="" xmlns:a16="http://schemas.microsoft.com/office/drawing/2014/main" id="{C133EF29-F905-48C7-A30C-18E8F7DC22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Freeform 7">
            <a:extLst>
              <a:ext uri="{FF2B5EF4-FFF2-40B4-BE49-F238E27FC236}">
                <a16:creationId xmlns="" xmlns:a16="http://schemas.microsoft.com/office/drawing/2014/main" id="{0B223D2C-E100-456D-AEEB-5A0C2510263E}"/>
              </a:ext>
            </a:extLst>
          </p:cNvPr>
          <p:cNvSpPr>
            <a:spLocks noEditPoints="1"/>
          </p:cNvSpPr>
          <p:nvPr/>
        </p:nvSpPr>
        <p:spPr bwMode="auto">
          <a:xfrm>
            <a:off x="522754" y="4257136"/>
            <a:ext cx="468000" cy="396000"/>
          </a:xfrm>
          <a:custGeom>
            <a:avLst/>
            <a:gdLst>
              <a:gd name="T0" fmla="*/ 224 w 390"/>
              <a:gd name="T1" fmla="*/ 323 h 323"/>
              <a:gd name="T2" fmla="*/ 224 w 390"/>
              <a:gd name="T3" fmla="*/ 255 h 323"/>
              <a:gd name="T4" fmla="*/ 167 w 390"/>
              <a:gd name="T5" fmla="*/ 255 h 323"/>
              <a:gd name="T6" fmla="*/ 167 w 390"/>
              <a:gd name="T7" fmla="*/ 323 h 323"/>
              <a:gd name="T8" fmla="*/ 74 w 390"/>
              <a:gd name="T9" fmla="*/ 323 h 323"/>
              <a:gd name="T10" fmla="*/ 74 w 390"/>
              <a:gd name="T11" fmla="*/ 203 h 323"/>
              <a:gd name="T12" fmla="*/ 74 w 390"/>
              <a:gd name="T13" fmla="*/ 176 h 323"/>
              <a:gd name="T14" fmla="*/ 74 w 390"/>
              <a:gd name="T15" fmla="*/ 171 h 323"/>
              <a:gd name="T16" fmla="*/ 69 w 390"/>
              <a:gd name="T17" fmla="*/ 171 h 323"/>
              <a:gd name="T18" fmla="*/ 0 w 390"/>
              <a:gd name="T19" fmla="*/ 171 h 323"/>
              <a:gd name="T20" fmla="*/ 187 w 390"/>
              <a:gd name="T21" fmla="*/ 0 h 323"/>
              <a:gd name="T22" fmla="*/ 247 w 390"/>
              <a:gd name="T23" fmla="*/ 50 h 323"/>
              <a:gd name="T24" fmla="*/ 247 w 390"/>
              <a:gd name="T25" fmla="*/ 50 h 323"/>
              <a:gd name="T26" fmla="*/ 258 w 390"/>
              <a:gd name="T27" fmla="*/ 60 h 323"/>
              <a:gd name="T28" fmla="*/ 258 w 390"/>
              <a:gd name="T29" fmla="*/ 13 h 323"/>
              <a:gd name="T30" fmla="*/ 298 w 390"/>
              <a:gd name="T31" fmla="*/ 13 h 323"/>
              <a:gd name="T32" fmla="*/ 297 w 390"/>
              <a:gd name="T33" fmla="*/ 93 h 323"/>
              <a:gd name="T34" fmla="*/ 390 w 390"/>
              <a:gd name="T35" fmla="*/ 171 h 323"/>
              <a:gd name="T36" fmla="*/ 317 w 390"/>
              <a:gd name="T37" fmla="*/ 171 h 323"/>
              <a:gd name="T38" fmla="*/ 317 w 390"/>
              <a:gd name="T39" fmla="*/ 216 h 323"/>
              <a:gd name="T40" fmla="*/ 317 w 390"/>
              <a:gd name="T41" fmla="*/ 296 h 323"/>
              <a:gd name="T42" fmla="*/ 317 w 390"/>
              <a:gd name="T43" fmla="*/ 323 h 323"/>
              <a:gd name="T44" fmla="*/ 224 w 390"/>
              <a:gd name="T45" fmla="*/ 323 h 323"/>
              <a:gd name="T46" fmla="*/ 242 w 390"/>
              <a:gd name="T47" fmla="*/ 241 h 323"/>
              <a:gd name="T48" fmla="*/ 296 w 390"/>
              <a:gd name="T49" fmla="*/ 241 h 323"/>
              <a:gd name="T50" fmla="*/ 296 w 390"/>
              <a:gd name="T51" fmla="*/ 187 h 323"/>
              <a:gd name="T52" fmla="*/ 242 w 390"/>
              <a:gd name="T53" fmla="*/ 187 h 323"/>
              <a:gd name="T54" fmla="*/ 242 w 390"/>
              <a:gd name="T55" fmla="*/ 241 h 323"/>
              <a:gd name="T56" fmla="*/ 95 w 390"/>
              <a:gd name="T57" fmla="*/ 208 h 323"/>
              <a:gd name="T58" fmla="*/ 95 w 390"/>
              <a:gd name="T59" fmla="*/ 231 h 323"/>
              <a:gd name="T60" fmla="*/ 95 w 390"/>
              <a:gd name="T61" fmla="*/ 241 h 323"/>
              <a:gd name="T62" fmla="*/ 150 w 390"/>
              <a:gd name="T63" fmla="*/ 241 h 323"/>
              <a:gd name="T64" fmla="*/ 150 w 390"/>
              <a:gd name="T65" fmla="*/ 187 h 323"/>
              <a:gd name="T66" fmla="*/ 95 w 390"/>
              <a:gd name="T67" fmla="*/ 187 h 323"/>
              <a:gd name="T68" fmla="*/ 95 w 390"/>
              <a:gd name="T69" fmla="*/ 208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90" h="323">
                <a:moveTo>
                  <a:pt x="224" y="323"/>
                </a:moveTo>
                <a:cubicBezTo>
                  <a:pt x="224" y="255"/>
                  <a:pt x="224" y="255"/>
                  <a:pt x="224" y="255"/>
                </a:cubicBezTo>
                <a:cubicBezTo>
                  <a:pt x="167" y="255"/>
                  <a:pt x="167" y="255"/>
                  <a:pt x="167" y="255"/>
                </a:cubicBezTo>
                <a:cubicBezTo>
                  <a:pt x="167" y="323"/>
                  <a:pt x="167" y="323"/>
                  <a:pt x="167" y="323"/>
                </a:cubicBezTo>
                <a:cubicBezTo>
                  <a:pt x="74" y="323"/>
                  <a:pt x="74" y="323"/>
                  <a:pt x="74" y="323"/>
                </a:cubicBezTo>
                <a:cubicBezTo>
                  <a:pt x="74" y="244"/>
                  <a:pt x="74" y="216"/>
                  <a:pt x="74" y="203"/>
                </a:cubicBezTo>
                <a:cubicBezTo>
                  <a:pt x="74" y="192"/>
                  <a:pt x="74" y="192"/>
                  <a:pt x="74" y="176"/>
                </a:cubicBezTo>
                <a:cubicBezTo>
                  <a:pt x="74" y="171"/>
                  <a:pt x="74" y="171"/>
                  <a:pt x="74" y="171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0" y="171"/>
                  <a:pt x="0" y="171"/>
                  <a:pt x="0" y="171"/>
                </a:cubicBezTo>
                <a:cubicBezTo>
                  <a:pt x="187" y="0"/>
                  <a:pt x="187" y="0"/>
                  <a:pt x="187" y="0"/>
                </a:cubicBezTo>
                <a:cubicBezTo>
                  <a:pt x="247" y="50"/>
                  <a:pt x="247" y="50"/>
                  <a:pt x="247" y="50"/>
                </a:cubicBezTo>
                <a:cubicBezTo>
                  <a:pt x="247" y="50"/>
                  <a:pt x="247" y="50"/>
                  <a:pt x="247" y="50"/>
                </a:cubicBezTo>
                <a:cubicBezTo>
                  <a:pt x="258" y="60"/>
                  <a:pt x="258" y="60"/>
                  <a:pt x="258" y="60"/>
                </a:cubicBezTo>
                <a:cubicBezTo>
                  <a:pt x="258" y="13"/>
                  <a:pt x="258" y="13"/>
                  <a:pt x="258" y="13"/>
                </a:cubicBezTo>
                <a:cubicBezTo>
                  <a:pt x="298" y="13"/>
                  <a:pt x="298" y="13"/>
                  <a:pt x="298" y="13"/>
                </a:cubicBezTo>
                <a:cubicBezTo>
                  <a:pt x="297" y="93"/>
                  <a:pt x="297" y="93"/>
                  <a:pt x="297" y="93"/>
                </a:cubicBezTo>
                <a:cubicBezTo>
                  <a:pt x="390" y="171"/>
                  <a:pt x="390" y="171"/>
                  <a:pt x="390" y="171"/>
                </a:cubicBezTo>
                <a:cubicBezTo>
                  <a:pt x="317" y="171"/>
                  <a:pt x="317" y="171"/>
                  <a:pt x="317" y="171"/>
                </a:cubicBezTo>
                <a:cubicBezTo>
                  <a:pt x="317" y="216"/>
                  <a:pt x="317" y="216"/>
                  <a:pt x="317" y="216"/>
                </a:cubicBezTo>
                <a:cubicBezTo>
                  <a:pt x="317" y="261"/>
                  <a:pt x="317" y="261"/>
                  <a:pt x="317" y="296"/>
                </a:cubicBezTo>
                <a:cubicBezTo>
                  <a:pt x="317" y="323"/>
                  <a:pt x="317" y="323"/>
                  <a:pt x="317" y="323"/>
                </a:cubicBezTo>
                <a:lnTo>
                  <a:pt x="224" y="323"/>
                </a:lnTo>
                <a:close/>
                <a:moveTo>
                  <a:pt x="242" y="241"/>
                </a:moveTo>
                <a:cubicBezTo>
                  <a:pt x="296" y="241"/>
                  <a:pt x="296" y="241"/>
                  <a:pt x="296" y="241"/>
                </a:cubicBezTo>
                <a:cubicBezTo>
                  <a:pt x="296" y="187"/>
                  <a:pt x="296" y="187"/>
                  <a:pt x="296" y="187"/>
                </a:cubicBezTo>
                <a:cubicBezTo>
                  <a:pt x="242" y="187"/>
                  <a:pt x="242" y="187"/>
                  <a:pt x="242" y="187"/>
                </a:cubicBezTo>
                <a:lnTo>
                  <a:pt x="242" y="241"/>
                </a:lnTo>
                <a:close/>
                <a:moveTo>
                  <a:pt x="95" y="208"/>
                </a:moveTo>
                <a:cubicBezTo>
                  <a:pt x="95" y="224"/>
                  <a:pt x="95" y="224"/>
                  <a:pt x="95" y="231"/>
                </a:cubicBezTo>
                <a:cubicBezTo>
                  <a:pt x="95" y="241"/>
                  <a:pt x="95" y="241"/>
                  <a:pt x="95" y="241"/>
                </a:cubicBezTo>
                <a:cubicBezTo>
                  <a:pt x="150" y="241"/>
                  <a:pt x="150" y="241"/>
                  <a:pt x="150" y="241"/>
                </a:cubicBezTo>
                <a:cubicBezTo>
                  <a:pt x="150" y="187"/>
                  <a:pt x="150" y="187"/>
                  <a:pt x="150" y="187"/>
                </a:cubicBezTo>
                <a:cubicBezTo>
                  <a:pt x="95" y="187"/>
                  <a:pt x="95" y="187"/>
                  <a:pt x="95" y="187"/>
                </a:cubicBezTo>
                <a:lnTo>
                  <a:pt x="95" y="20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Freeform 53"/>
          <p:cNvSpPr>
            <a:spLocks/>
          </p:cNvSpPr>
          <p:nvPr/>
        </p:nvSpPr>
        <p:spPr bwMode="auto">
          <a:xfrm>
            <a:off x="558754" y="4925223"/>
            <a:ext cx="432000" cy="288000"/>
          </a:xfrm>
          <a:custGeom>
            <a:avLst/>
            <a:gdLst/>
            <a:ahLst/>
            <a:cxnLst>
              <a:cxn ang="0">
                <a:pos x="55" y="50"/>
              </a:cxn>
              <a:cxn ang="0">
                <a:pos x="16" y="50"/>
              </a:cxn>
              <a:cxn ang="0">
                <a:pos x="0" y="34"/>
              </a:cxn>
              <a:cxn ang="0">
                <a:pos x="9" y="20"/>
              </a:cxn>
              <a:cxn ang="0">
                <a:pos x="9" y="18"/>
              </a:cxn>
              <a:cxn ang="0">
                <a:pos x="27" y="0"/>
              </a:cxn>
              <a:cxn ang="0">
                <a:pos x="44" y="11"/>
              </a:cxn>
              <a:cxn ang="0">
                <a:pos x="50" y="9"/>
              </a:cxn>
              <a:cxn ang="0">
                <a:pos x="59" y="18"/>
              </a:cxn>
              <a:cxn ang="0">
                <a:pos x="58" y="23"/>
              </a:cxn>
              <a:cxn ang="0">
                <a:pos x="68" y="36"/>
              </a:cxn>
              <a:cxn ang="0">
                <a:pos x="55" y="50"/>
              </a:cxn>
            </a:cxnLst>
            <a:rect l="0" t="0" r="r" b="b"/>
            <a:pathLst>
              <a:path w="68" h="50">
                <a:moveTo>
                  <a:pt x="55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7" y="50"/>
                  <a:pt x="0" y="43"/>
                  <a:pt x="0" y="34"/>
                </a:cubicBezTo>
                <a:cubicBezTo>
                  <a:pt x="0" y="28"/>
                  <a:pt x="4" y="22"/>
                  <a:pt x="9" y="20"/>
                </a:cubicBezTo>
                <a:cubicBezTo>
                  <a:pt x="9" y="19"/>
                  <a:pt x="9" y="19"/>
                  <a:pt x="9" y="18"/>
                </a:cubicBezTo>
                <a:cubicBezTo>
                  <a:pt x="9" y="8"/>
                  <a:pt x="17" y="0"/>
                  <a:pt x="27" y="0"/>
                </a:cubicBezTo>
                <a:cubicBezTo>
                  <a:pt x="35" y="0"/>
                  <a:pt x="41" y="5"/>
                  <a:pt x="44" y="11"/>
                </a:cubicBezTo>
                <a:cubicBezTo>
                  <a:pt x="46" y="10"/>
                  <a:pt x="48" y="9"/>
                  <a:pt x="50" y="9"/>
                </a:cubicBezTo>
                <a:cubicBezTo>
                  <a:pt x="55" y="9"/>
                  <a:pt x="59" y="13"/>
                  <a:pt x="59" y="18"/>
                </a:cubicBezTo>
                <a:cubicBezTo>
                  <a:pt x="59" y="20"/>
                  <a:pt x="59" y="22"/>
                  <a:pt x="58" y="23"/>
                </a:cubicBezTo>
                <a:cubicBezTo>
                  <a:pt x="64" y="25"/>
                  <a:pt x="68" y="30"/>
                  <a:pt x="68" y="36"/>
                </a:cubicBezTo>
                <a:cubicBezTo>
                  <a:pt x="68" y="44"/>
                  <a:pt x="62" y="50"/>
                  <a:pt x="55" y="5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7"/>
          <p:cNvSpPr>
            <a:spLocks noEditPoints="1"/>
          </p:cNvSpPr>
          <p:nvPr/>
        </p:nvSpPr>
        <p:spPr bwMode="auto">
          <a:xfrm>
            <a:off x="4788064" y="3501048"/>
            <a:ext cx="360000" cy="360000"/>
          </a:xfrm>
          <a:custGeom>
            <a:avLst/>
            <a:gdLst>
              <a:gd name="T0" fmla="*/ 31 w 177"/>
              <a:gd name="T1" fmla="*/ 94 h 164"/>
              <a:gd name="T2" fmla="*/ 19 w 177"/>
              <a:gd name="T3" fmla="*/ 94 h 164"/>
              <a:gd name="T4" fmla="*/ 1 w 177"/>
              <a:gd name="T5" fmla="*/ 79 h 164"/>
              <a:gd name="T6" fmla="*/ 12 w 177"/>
              <a:gd name="T7" fmla="*/ 47 h 164"/>
              <a:gd name="T8" fmla="*/ 36 w 177"/>
              <a:gd name="T9" fmla="*/ 55 h 164"/>
              <a:gd name="T10" fmla="*/ 48 w 177"/>
              <a:gd name="T11" fmla="*/ 52 h 164"/>
              <a:gd name="T12" fmla="*/ 48 w 177"/>
              <a:gd name="T13" fmla="*/ 59 h 164"/>
              <a:gd name="T14" fmla="*/ 55 w 177"/>
              <a:gd name="T15" fmla="*/ 82 h 164"/>
              <a:gd name="T16" fmla="*/ 31 w 177"/>
              <a:gd name="T17" fmla="*/ 94 h 164"/>
              <a:gd name="T18" fmla="*/ 36 w 177"/>
              <a:gd name="T19" fmla="*/ 47 h 164"/>
              <a:gd name="T20" fmla="*/ 12 w 177"/>
              <a:gd name="T21" fmla="*/ 23 h 164"/>
              <a:gd name="T22" fmla="*/ 36 w 177"/>
              <a:gd name="T23" fmla="*/ 0 h 164"/>
              <a:gd name="T24" fmla="*/ 59 w 177"/>
              <a:gd name="T25" fmla="*/ 23 h 164"/>
              <a:gd name="T26" fmla="*/ 36 w 177"/>
              <a:gd name="T27" fmla="*/ 47 h 164"/>
              <a:gd name="T28" fmla="*/ 129 w 177"/>
              <a:gd name="T29" fmla="*/ 164 h 164"/>
              <a:gd name="T30" fmla="*/ 49 w 177"/>
              <a:gd name="T31" fmla="*/ 164 h 164"/>
              <a:gd name="T32" fmla="*/ 24 w 177"/>
              <a:gd name="T33" fmla="*/ 140 h 164"/>
              <a:gd name="T34" fmla="*/ 56 w 177"/>
              <a:gd name="T35" fmla="*/ 88 h 164"/>
              <a:gd name="T36" fmla="*/ 89 w 177"/>
              <a:gd name="T37" fmla="*/ 101 h 164"/>
              <a:gd name="T38" fmla="*/ 121 w 177"/>
              <a:gd name="T39" fmla="*/ 88 h 164"/>
              <a:gd name="T40" fmla="*/ 153 w 177"/>
              <a:gd name="T41" fmla="*/ 140 h 164"/>
              <a:gd name="T42" fmla="*/ 129 w 177"/>
              <a:gd name="T43" fmla="*/ 164 h 164"/>
              <a:gd name="T44" fmla="*/ 89 w 177"/>
              <a:gd name="T45" fmla="*/ 94 h 164"/>
              <a:gd name="T46" fmla="*/ 53 w 177"/>
              <a:gd name="T47" fmla="*/ 59 h 164"/>
              <a:gd name="T48" fmla="*/ 89 w 177"/>
              <a:gd name="T49" fmla="*/ 23 h 164"/>
              <a:gd name="T50" fmla="*/ 124 w 177"/>
              <a:gd name="T51" fmla="*/ 59 h 164"/>
              <a:gd name="T52" fmla="*/ 89 w 177"/>
              <a:gd name="T53" fmla="*/ 94 h 164"/>
              <a:gd name="T54" fmla="*/ 141 w 177"/>
              <a:gd name="T55" fmla="*/ 47 h 164"/>
              <a:gd name="T56" fmla="*/ 118 w 177"/>
              <a:gd name="T57" fmla="*/ 23 h 164"/>
              <a:gd name="T58" fmla="*/ 141 w 177"/>
              <a:gd name="T59" fmla="*/ 0 h 164"/>
              <a:gd name="T60" fmla="*/ 165 w 177"/>
              <a:gd name="T61" fmla="*/ 23 h 164"/>
              <a:gd name="T62" fmla="*/ 141 w 177"/>
              <a:gd name="T63" fmla="*/ 47 h 164"/>
              <a:gd name="T64" fmla="*/ 159 w 177"/>
              <a:gd name="T65" fmla="*/ 94 h 164"/>
              <a:gd name="T66" fmla="*/ 146 w 177"/>
              <a:gd name="T67" fmla="*/ 94 h 164"/>
              <a:gd name="T68" fmla="*/ 122 w 177"/>
              <a:gd name="T69" fmla="*/ 82 h 164"/>
              <a:gd name="T70" fmla="*/ 130 w 177"/>
              <a:gd name="T71" fmla="*/ 59 h 164"/>
              <a:gd name="T72" fmla="*/ 129 w 177"/>
              <a:gd name="T73" fmla="*/ 52 h 164"/>
              <a:gd name="T74" fmla="*/ 141 w 177"/>
              <a:gd name="T75" fmla="*/ 55 h 164"/>
              <a:gd name="T76" fmla="*/ 165 w 177"/>
              <a:gd name="T77" fmla="*/ 47 h 164"/>
              <a:gd name="T78" fmla="*/ 177 w 177"/>
              <a:gd name="T79" fmla="*/ 79 h 164"/>
              <a:gd name="T80" fmla="*/ 159 w 177"/>
              <a:gd name="T81" fmla="*/ 9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138221" tIns="69110" rIns="138221" bIns="6911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300" kern="0" dirty="0">
              <a:solidFill>
                <a:schemeClr val="accent1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8" name="任意多边形 40">
            <a:extLst>
              <a:ext uri="{FF2B5EF4-FFF2-40B4-BE49-F238E27FC236}">
                <a16:creationId xmlns="" xmlns:a16="http://schemas.microsoft.com/office/drawing/2014/main" id="{FC8EF40A-5EA7-444B-A180-53B9645C52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9247" y="4925745"/>
            <a:ext cx="396000" cy="288000"/>
          </a:xfrm>
          <a:custGeom>
            <a:avLst/>
            <a:gdLst>
              <a:gd name="connsiteX0" fmla="*/ 290196 w 2438400"/>
              <a:gd name="connsiteY0" fmla="*/ 0 h 1774825"/>
              <a:gd name="connsiteX1" fmla="*/ 2151973 w 2438400"/>
              <a:gd name="connsiteY1" fmla="*/ 0 h 1774825"/>
              <a:gd name="connsiteX2" fmla="*/ 2438400 w 2438400"/>
              <a:gd name="connsiteY2" fmla="*/ 286384 h 1774825"/>
              <a:gd name="connsiteX3" fmla="*/ 2438400 w 2438400"/>
              <a:gd name="connsiteY3" fmla="*/ 1484673 h 1774825"/>
              <a:gd name="connsiteX4" fmla="*/ 2151973 w 2438400"/>
              <a:gd name="connsiteY4" fmla="*/ 1774825 h 1774825"/>
              <a:gd name="connsiteX5" fmla="*/ 290196 w 2438400"/>
              <a:gd name="connsiteY5" fmla="*/ 1774825 h 1774825"/>
              <a:gd name="connsiteX6" fmla="*/ 0 w 2438400"/>
              <a:gd name="connsiteY6" fmla="*/ 1484673 h 1774825"/>
              <a:gd name="connsiteX7" fmla="*/ 0 w 2438400"/>
              <a:gd name="connsiteY7" fmla="*/ 286384 h 1774825"/>
              <a:gd name="connsiteX8" fmla="*/ 290196 w 2438400"/>
              <a:gd name="connsiteY8" fmla="*/ 0 h 1774825"/>
              <a:gd name="connsiteX9" fmla="*/ 471488 w 2438400"/>
              <a:gd name="connsiteY9" fmla="*/ 425450 h 1774825"/>
              <a:gd name="connsiteX10" fmla="*/ 471488 w 2438400"/>
              <a:gd name="connsiteY10" fmla="*/ 598488 h 1774825"/>
              <a:gd name="connsiteX11" fmla="*/ 1971676 w 2438400"/>
              <a:gd name="connsiteY11" fmla="*/ 598488 h 1774825"/>
              <a:gd name="connsiteX12" fmla="*/ 1971676 w 2438400"/>
              <a:gd name="connsiteY12" fmla="*/ 425450 h 1774825"/>
              <a:gd name="connsiteX13" fmla="*/ 471488 w 2438400"/>
              <a:gd name="connsiteY13" fmla="*/ 425450 h 1774825"/>
              <a:gd name="connsiteX14" fmla="*/ 471488 w 2438400"/>
              <a:gd name="connsiteY14" fmla="*/ 801688 h 1774825"/>
              <a:gd name="connsiteX15" fmla="*/ 471488 w 2438400"/>
              <a:gd name="connsiteY15" fmla="*/ 971551 h 1774825"/>
              <a:gd name="connsiteX16" fmla="*/ 1971676 w 2438400"/>
              <a:gd name="connsiteY16" fmla="*/ 971551 h 1774825"/>
              <a:gd name="connsiteX17" fmla="*/ 1971676 w 2438400"/>
              <a:gd name="connsiteY17" fmla="*/ 801688 h 1774825"/>
              <a:gd name="connsiteX18" fmla="*/ 471488 w 2438400"/>
              <a:gd name="connsiteY18" fmla="*/ 801688 h 1774825"/>
              <a:gd name="connsiteX19" fmla="*/ 471488 w 2438400"/>
              <a:gd name="connsiteY19" fmla="*/ 1174750 h 1774825"/>
              <a:gd name="connsiteX20" fmla="*/ 471488 w 2438400"/>
              <a:gd name="connsiteY20" fmla="*/ 1347788 h 1774825"/>
              <a:gd name="connsiteX21" fmla="*/ 1971676 w 2438400"/>
              <a:gd name="connsiteY21" fmla="*/ 1347788 h 1774825"/>
              <a:gd name="connsiteX22" fmla="*/ 1971676 w 2438400"/>
              <a:gd name="connsiteY22" fmla="*/ 1174750 h 1774825"/>
              <a:gd name="connsiteX23" fmla="*/ 471488 w 2438400"/>
              <a:gd name="connsiteY23" fmla="*/ 1174750 h 177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438400" h="1774825">
                <a:moveTo>
                  <a:pt x="290196" y="0"/>
                </a:moveTo>
                <a:cubicBezTo>
                  <a:pt x="2151973" y="0"/>
                  <a:pt x="2151973" y="0"/>
                  <a:pt x="2151973" y="0"/>
                </a:cubicBezTo>
                <a:cubicBezTo>
                  <a:pt x="2310262" y="0"/>
                  <a:pt x="2438400" y="128119"/>
                  <a:pt x="2438400" y="286384"/>
                </a:cubicBezTo>
                <a:lnTo>
                  <a:pt x="2438400" y="1484673"/>
                </a:lnTo>
                <a:cubicBezTo>
                  <a:pt x="2438400" y="1646706"/>
                  <a:pt x="2310262" y="1774825"/>
                  <a:pt x="2151973" y="1774825"/>
                </a:cubicBezTo>
                <a:cubicBezTo>
                  <a:pt x="290196" y="1774825"/>
                  <a:pt x="290196" y="1774825"/>
                  <a:pt x="290196" y="1774825"/>
                </a:cubicBezTo>
                <a:cubicBezTo>
                  <a:pt x="131907" y="1774825"/>
                  <a:pt x="0" y="1646706"/>
                  <a:pt x="0" y="1484673"/>
                </a:cubicBezTo>
                <a:cubicBezTo>
                  <a:pt x="0" y="286384"/>
                  <a:pt x="0" y="286384"/>
                  <a:pt x="0" y="286384"/>
                </a:cubicBezTo>
                <a:cubicBezTo>
                  <a:pt x="0" y="128119"/>
                  <a:pt x="131907" y="0"/>
                  <a:pt x="290196" y="0"/>
                </a:cubicBezTo>
                <a:close/>
                <a:moveTo>
                  <a:pt x="471488" y="425450"/>
                </a:moveTo>
                <a:lnTo>
                  <a:pt x="471488" y="598488"/>
                </a:lnTo>
                <a:lnTo>
                  <a:pt x="1971676" y="598488"/>
                </a:lnTo>
                <a:lnTo>
                  <a:pt x="1971676" y="425450"/>
                </a:lnTo>
                <a:lnTo>
                  <a:pt x="471488" y="425450"/>
                </a:lnTo>
                <a:close/>
                <a:moveTo>
                  <a:pt x="471488" y="801688"/>
                </a:moveTo>
                <a:lnTo>
                  <a:pt x="471488" y="971551"/>
                </a:lnTo>
                <a:lnTo>
                  <a:pt x="1971676" y="971551"/>
                </a:lnTo>
                <a:lnTo>
                  <a:pt x="1971676" y="801688"/>
                </a:lnTo>
                <a:lnTo>
                  <a:pt x="471488" y="801688"/>
                </a:lnTo>
                <a:close/>
                <a:moveTo>
                  <a:pt x="471488" y="1174750"/>
                </a:moveTo>
                <a:lnTo>
                  <a:pt x="471488" y="1347788"/>
                </a:lnTo>
                <a:lnTo>
                  <a:pt x="1971676" y="1347788"/>
                </a:lnTo>
                <a:lnTo>
                  <a:pt x="1971676" y="1174750"/>
                </a:lnTo>
                <a:lnTo>
                  <a:pt x="471488" y="117475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 dirty="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29" name="Group 26"/>
          <p:cNvGrpSpPr>
            <a:grpSpLocks noChangeAspect="1"/>
          </p:cNvGrpSpPr>
          <p:nvPr/>
        </p:nvGrpSpPr>
        <p:grpSpPr bwMode="auto">
          <a:xfrm>
            <a:off x="4752064" y="5517273"/>
            <a:ext cx="396000" cy="196321"/>
            <a:chOff x="5676" y="2597"/>
            <a:chExt cx="1061" cy="526"/>
          </a:xfrm>
          <a:solidFill>
            <a:schemeClr val="accent2">
              <a:lumMod val="75000"/>
            </a:schemeClr>
          </a:solidFill>
        </p:grpSpPr>
        <p:sp>
          <p:nvSpPr>
            <p:cNvPr id="30" name="Freeform 27"/>
            <p:cNvSpPr/>
            <p:nvPr/>
          </p:nvSpPr>
          <p:spPr bwMode="auto">
            <a:xfrm>
              <a:off x="5747" y="2597"/>
              <a:ext cx="181" cy="115"/>
            </a:xfrm>
            <a:custGeom>
              <a:avLst/>
              <a:gdLst>
                <a:gd name="T0" fmla="*/ 25 w 76"/>
                <a:gd name="T1" fmla="*/ 48 h 48"/>
                <a:gd name="T2" fmla="*/ 64 w 76"/>
                <a:gd name="T3" fmla="*/ 44 h 48"/>
                <a:gd name="T4" fmla="*/ 76 w 76"/>
                <a:gd name="T5" fmla="*/ 13 h 48"/>
                <a:gd name="T6" fmla="*/ 39 w 76"/>
                <a:gd name="T7" fmla="*/ 15 h 48"/>
                <a:gd name="T8" fmla="*/ 23 w 76"/>
                <a:gd name="T9" fmla="*/ 10 h 48"/>
                <a:gd name="T10" fmla="*/ 7 w 76"/>
                <a:gd name="T11" fmla="*/ 20 h 48"/>
                <a:gd name="T12" fmla="*/ 25 w 76"/>
                <a:gd name="T1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48">
                  <a:moveTo>
                    <a:pt x="25" y="48"/>
                  </a:moveTo>
                  <a:cubicBezTo>
                    <a:pt x="64" y="44"/>
                    <a:pt x="64" y="44"/>
                    <a:pt x="64" y="44"/>
                  </a:cubicBezTo>
                  <a:cubicBezTo>
                    <a:pt x="66" y="36"/>
                    <a:pt x="69" y="26"/>
                    <a:pt x="76" y="13"/>
                  </a:cubicBezTo>
                  <a:cubicBezTo>
                    <a:pt x="76" y="13"/>
                    <a:pt x="70" y="0"/>
                    <a:pt x="39" y="15"/>
                  </a:cubicBezTo>
                  <a:cubicBezTo>
                    <a:pt x="39" y="15"/>
                    <a:pt x="32" y="14"/>
                    <a:pt x="23" y="10"/>
                  </a:cubicBezTo>
                  <a:cubicBezTo>
                    <a:pt x="23" y="10"/>
                    <a:pt x="0" y="4"/>
                    <a:pt x="7" y="20"/>
                  </a:cubicBezTo>
                  <a:lnTo>
                    <a:pt x="25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28"/>
            <p:cNvSpPr>
              <a:spLocks noEditPoints="1"/>
            </p:cNvSpPr>
            <p:nvPr/>
          </p:nvSpPr>
          <p:spPr bwMode="auto">
            <a:xfrm>
              <a:off x="5759" y="2613"/>
              <a:ext cx="169" cy="101"/>
            </a:xfrm>
            <a:custGeom>
              <a:avLst/>
              <a:gdLst>
                <a:gd name="T0" fmla="*/ 20 w 71"/>
                <a:gd name="T1" fmla="*/ 42 h 42"/>
                <a:gd name="T2" fmla="*/ 2 w 71"/>
                <a:gd name="T3" fmla="*/ 13 h 42"/>
                <a:gd name="T4" fmla="*/ 1 w 71"/>
                <a:gd name="T5" fmla="*/ 4 h 42"/>
                <a:gd name="T6" fmla="*/ 10 w 71"/>
                <a:gd name="T7" fmla="*/ 1 h 42"/>
                <a:gd name="T8" fmla="*/ 18 w 71"/>
                <a:gd name="T9" fmla="*/ 2 h 42"/>
                <a:gd name="T10" fmla="*/ 18 w 71"/>
                <a:gd name="T11" fmla="*/ 2 h 42"/>
                <a:gd name="T12" fmla="*/ 34 w 71"/>
                <a:gd name="T13" fmla="*/ 8 h 42"/>
                <a:gd name="T14" fmla="*/ 59 w 71"/>
                <a:gd name="T15" fmla="*/ 0 h 42"/>
                <a:gd name="T16" fmla="*/ 71 w 71"/>
                <a:gd name="T17" fmla="*/ 6 h 42"/>
                <a:gd name="T18" fmla="*/ 71 w 71"/>
                <a:gd name="T19" fmla="*/ 6 h 42"/>
                <a:gd name="T20" fmla="*/ 71 w 71"/>
                <a:gd name="T21" fmla="*/ 6 h 42"/>
                <a:gd name="T22" fmla="*/ 60 w 71"/>
                <a:gd name="T23" fmla="*/ 37 h 42"/>
                <a:gd name="T24" fmla="*/ 60 w 71"/>
                <a:gd name="T25" fmla="*/ 37 h 42"/>
                <a:gd name="T26" fmla="*/ 20 w 71"/>
                <a:gd name="T27" fmla="*/ 42 h 42"/>
                <a:gd name="T28" fmla="*/ 10 w 71"/>
                <a:gd name="T29" fmla="*/ 2 h 42"/>
                <a:gd name="T30" fmla="*/ 2 w 71"/>
                <a:gd name="T31" fmla="*/ 5 h 42"/>
                <a:gd name="T32" fmla="*/ 3 w 71"/>
                <a:gd name="T33" fmla="*/ 13 h 42"/>
                <a:gd name="T34" fmla="*/ 20 w 71"/>
                <a:gd name="T35" fmla="*/ 40 h 42"/>
                <a:gd name="T36" fmla="*/ 59 w 71"/>
                <a:gd name="T37" fmla="*/ 36 h 42"/>
                <a:gd name="T38" fmla="*/ 70 w 71"/>
                <a:gd name="T39" fmla="*/ 6 h 42"/>
                <a:gd name="T40" fmla="*/ 59 w 71"/>
                <a:gd name="T41" fmla="*/ 1 h 42"/>
                <a:gd name="T42" fmla="*/ 34 w 71"/>
                <a:gd name="T43" fmla="*/ 9 h 42"/>
                <a:gd name="T44" fmla="*/ 34 w 71"/>
                <a:gd name="T45" fmla="*/ 9 h 42"/>
                <a:gd name="T46" fmla="*/ 34 w 71"/>
                <a:gd name="T47" fmla="*/ 9 h 42"/>
                <a:gd name="T48" fmla="*/ 18 w 71"/>
                <a:gd name="T49" fmla="*/ 3 h 42"/>
                <a:gd name="T50" fmla="*/ 10 w 71"/>
                <a:gd name="T5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42">
                  <a:moveTo>
                    <a:pt x="20" y="42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0" y="9"/>
                    <a:pt x="0" y="6"/>
                    <a:pt x="1" y="4"/>
                  </a:cubicBezTo>
                  <a:cubicBezTo>
                    <a:pt x="3" y="2"/>
                    <a:pt x="6" y="1"/>
                    <a:pt x="10" y="1"/>
                  </a:cubicBezTo>
                  <a:cubicBezTo>
                    <a:pt x="14" y="1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6"/>
                    <a:pt x="33" y="7"/>
                    <a:pt x="34" y="8"/>
                  </a:cubicBezTo>
                  <a:cubicBezTo>
                    <a:pt x="44" y="3"/>
                    <a:pt x="52" y="0"/>
                    <a:pt x="59" y="0"/>
                  </a:cubicBezTo>
                  <a:cubicBezTo>
                    <a:pt x="69" y="0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6" y="17"/>
                    <a:pt x="62" y="28"/>
                    <a:pt x="60" y="37"/>
                  </a:cubicBezTo>
                  <a:cubicBezTo>
                    <a:pt x="60" y="37"/>
                    <a:pt x="60" y="37"/>
                    <a:pt x="60" y="37"/>
                  </a:cubicBezTo>
                  <a:lnTo>
                    <a:pt x="20" y="42"/>
                  </a:lnTo>
                  <a:close/>
                  <a:moveTo>
                    <a:pt x="10" y="2"/>
                  </a:moveTo>
                  <a:cubicBezTo>
                    <a:pt x="7" y="2"/>
                    <a:pt x="4" y="3"/>
                    <a:pt x="2" y="5"/>
                  </a:cubicBezTo>
                  <a:cubicBezTo>
                    <a:pt x="1" y="7"/>
                    <a:pt x="1" y="9"/>
                    <a:pt x="3" y="13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61" y="27"/>
                    <a:pt x="64" y="17"/>
                    <a:pt x="70" y="6"/>
                  </a:cubicBezTo>
                  <a:cubicBezTo>
                    <a:pt x="70" y="5"/>
                    <a:pt x="67" y="1"/>
                    <a:pt x="59" y="1"/>
                  </a:cubicBezTo>
                  <a:cubicBezTo>
                    <a:pt x="52" y="1"/>
                    <a:pt x="44" y="4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27" y="8"/>
                    <a:pt x="18" y="3"/>
                  </a:cubicBezTo>
                  <a:cubicBezTo>
                    <a:pt x="17" y="3"/>
                    <a:pt x="14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Freeform 29"/>
            <p:cNvSpPr/>
            <p:nvPr/>
          </p:nvSpPr>
          <p:spPr bwMode="auto">
            <a:xfrm>
              <a:off x="5795" y="2709"/>
              <a:ext cx="119" cy="43"/>
            </a:xfrm>
            <a:custGeom>
              <a:avLst/>
              <a:gdLst>
                <a:gd name="T0" fmla="*/ 41 w 50"/>
                <a:gd name="T1" fmla="*/ 0 h 18"/>
                <a:gd name="T2" fmla="*/ 7 w 50"/>
                <a:gd name="T3" fmla="*/ 4 h 18"/>
                <a:gd name="T4" fmla="*/ 1 w 50"/>
                <a:gd name="T5" fmla="*/ 12 h 18"/>
                <a:gd name="T6" fmla="*/ 8 w 50"/>
                <a:gd name="T7" fmla="*/ 17 h 18"/>
                <a:gd name="T8" fmla="*/ 43 w 50"/>
                <a:gd name="T9" fmla="*/ 14 h 18"/>
                <a:gd name="T10" fmla="*/ 49 w 50"/>
                <a:gd name="T11" fmla="*/ 6 h 18"/>
                <a:gd name="T12" fmla="*/ 41 w 50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8">
                  <a:moveTo>
                    <a:pt x="41" y="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3" y="5"/>
                    <a:pt x="0" y="8"/>
                    <a:pt x="1" y="12"/>
                  </a:cubicBezTo>
                  <a:cubicBezTo>
                    <a:pt x="1" y="15"/>
                    <a:pt x="5" y="18"/>
                    <a:pt x="8" y="17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7" y="13"/>
                    <a:pt x="50" y="10"/>
                    <a:pt x="49" y="6"/>
                  </a:cubicBezTo>
                  <a:cubicBezTo>
                    <a:pt x="49" y="3"/>
                    <a:pt x="45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Freeform 30"/>
            <p:cNvSpPr>
              <a:spLocks noEditPoints="1"/>
            </p:cNvSpPr>
            <p:nvPr/>
          </p:nvSpPr>
          <p:spPr bwMode="auto">
            <a:xfrm>
              <a:off x="5795" y="2707"/>
              <a:ext cx="119" cy="45"/>
            </a:xfrm>
            <a:custGeom>
              <a:avLst/>
              <a:gdLst>
                <a:gd name="T0" fmla="*/ 8 w 50"/>
                <a:gd name="T1" fmla="*/ 19 h 19"/>
                <a:gd name="T2" fmla="*/ 0 w 50"/>
                <a:gd name="T3" fmla="*/ 13 h 19"/>
                <a:gd name="T4" fmla="*/ 2 w 50"/>
                <a:gd name="T5" fmla="*/ 7 h 19"/>
                <a:gd name="T6" fmla="*/ 7 w 50"/>
                <a:gd name="T7" fmla="*/ 5 h 19"/>
                <a:gd name="T8" fmla="*/ 41 w 50"/>
                <a:gd name="T9" fmla="*/ 1 h 19"/>
                <a:gd name="T10" fmla="*/ 50 w 50"/>
                <a:gd name="T11" fmla="*/ 7 h 19"/>
                <a:gd name="T12" fmla="*/ 48 w 50"/>
                <a:gd name="T13" fmla="*/ 12 h 19"/>
                <a:gd name="T14" fmla="*/ 43 w 50"/>
                <a:gd name="T15" fmla="*/ 15 h 19"/>
                <a:gd name="T16" fmla="*/ 9 w 50"/>
                <a:gd name="T17" fmla="*/ 19 h 19"/>
                <a:gd name="T18" fmla="*/ 8 w 50"/>
                <a:gd name="T19" fmla="*/ 19 h 19"/>
                <a:gd name="T20" fmla="*/ 42 w 50"/>
                <a:gd name="T21" fmla="*/ 2 h 19"/>
                <a:gd name="T22" fmla="*/ 41 w 50"/>
                <a:gd name="T23" fmla="*/ 2 h 19"/>
                <a:gd name="T24" fmla="*/ 7 w 50"/>
                <a:gd name="T25" fmla="*/ 6 h 19"/>
                <a:gd name="T26" fmla="*/ 3 w 50"/>
                <a:gd name="T27" fmla="*/ 8 h 19"/>
                <a:gd name="T28" fmla="*/ 1 w 50"/>
                <a:gd name="T29" fmla="*/ 12 h 19"/>
                <a:gd name="T30" fmla="*/ 8 w 50"/>
                <a:gd name="T31" fmla="*/ 18 h 19"/>
                <a:gd name="T32" fmla="*/ 43 w 50"/>
                <a:gd name="T33" fmla="*/ 14 h 19"/>
                <a:gd name="T34" fmla="*/ 47 w 50"/>
                <a:gd name="T35" fmla="*/ 12 h 19"/>
                <a:gd name="T36" fmla="*/ 49 w 50"/>
                <a:gd name="T37" fmla="*/ 7 h 19"/>
                <a:gd name="T38" fmla="*/ 42 w 50"/>
                <a:gd name="T3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8" y="19"/>
                  </a:moveTo>
                  <a:cubicBezTo>
                    <a:pt x="4" y="19"/>
                    <a:pt x="0" y="16"/>
                    <a:pt x="0" y="13"/>
                  </a:cubicBezTo>
                  <a:cubicBezTo>
                    <a:pt x="0" y="11"/>
                    <a:pt x="0" y="9"/>
                    <a:pt x="2" y="7"/>
                  </a:cubicBezTo>
                  <a:cubicBezTo>
                    <a:pt x="3" y="6"/>
                    <a:pt x="5" y="5"/>
                    <a:pt x="7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5" y="0"/>
                    <a:pt x="49" y="3"/>
                    <a:pt x="50" y="7"/>
                  </a:cubicBezTo>
                  <a:cubicBezTo>
                    <a:pt x="50" y="9"/>
                    <a:pt x="49" y="11"/>
                    <a:pt x="48" y="12"/>
                  </a:cubicBezTo>
                  <a:cubicBezTo>
                    <a:pt x="47" y="14"/>
                    <a:pt x="45" y="15"/>
                    <a:pt x="43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42" y="2"/>
                  </a:moveTo>
                  <a:cubicBezTo>
                    <a:pt x="42" y="2"/>
                    <a:pt x="42" y="2"/>
                    <a:pt x="41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5" y="6"/>
                    <a:pt x="4" y="7"/>
                    <a:pt x="3" y="8"/>
                  </a:cubicBezTo>
                  <a:cubicBezTo>
                    <a:pt x="1" y="9"/>
                    <a:pt x="1" y="11"/>
                    <a:pt x="1" y="12"/>
                  </a:cubicBezTo>
                  <a:cubicBezTo>
                    <a:pt x="2" y="16"/>
                    <a:pt x="5" y="18"/>
                    <a:pt x="8" y="18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14"/>
                    <a:pt x="46" y="13"/>
                    <a:pt x="47" y="12"/>
                  </a:cubicBezTo>
                  <a:cubicBezTo>
                    <a:pt x="48" y="10"/>
                    <a:pt x="49" y="9"/>
                    <a:pt x="49" y="7"/>
                  </a:cubicBezTo>
                  <a:cubicBezTo>
                    <a:pt x="48" y="4"/>
                    <a:pt x="45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Freeform 31"/>
            <p:cNvSpPr>
              <a:spLocks noEditPoints="1"/>
            </p:cNvSpPr>
            <p:nvPr/>
          </p:nvSpPr>
          <p:spPr bwMode="auto">
            <a:xfrm>
              <a:off x="5676" y="2752"/>
              <a:ext cx="424" cy="371"/>
            </a:xfrm>
            <a:custGeom>
              <a:avLst/>
              <a:gdLst>
                <a:gd name="T0" fmla="*/ 153 w 178"/>
                <a:gd name="T1" fmla="*/ 137 h 155"/>
                <a:gd name="T2" fmla="*/ 157 w 178"/>
                <a:gd name="T3" fmla="*/ 137 h 155"/>
                <a:gd name="T4" fmla="*/ 165 w 178"/>
                <a:gd name="T5" fmla="*/ 138 h 155"/>
                <a:gd name="T6" fmla="*/ 168 w 178"/>
                <a:gd name="T7" fmla="*/ 139 h 155"/>
                <a:gd name="T8" fmla="*/ 176 w 178"/>
                <a:gd name="T9" fmla="*/ 135 h 155"/>
                <a:gd name="T10" fmla="*/ 172 w 178"/>
                <a:gd name="T11" fmla="*/ 128 h 155"/>
                <a:gd name="T12" fmla="*/ 166 w 178"/>
                <a:gd name="T13" fmla="*/ 105 h 155"/>
                <a:gd name="T14" fmla="*/ 134 w 178"/>
                <a:gd name="T15" fmla="*/ 34 h 155"/>
                <a:gd name="T16" fmla="*/ 95 w 178"/>
                <a:gd name="T17" fmla="*/ 2 h 155"/>
                <a:gd name="T18" fmla="*/ 94 w 178"/>
                <a:gd name="T19" fmla="*/ 0 h 155"/>
                <a:gd name="T20" fmla="*/ 58 w 178"/>
                <a:gd name="T21" fmla="*/ 4 h 155"/>
                <a:gd name="T22" fmla="*/ 35 w 178"/>
                <a:gd name="T23" fmla="*/ 37 h 155"/>
                <a:gd name="T24" fmla="*/ 21 w 178"/>
                <a:gd name="T25" fmla="*/ 133 h 155"/>
                <a:gd name="T26" fmla="*/ 15 w 178"/>
                <a:gd name="T27" fmla="*/ 148 h 155"/>
                <a:gd name="T28" fmla="*/ 15 w 178"/>
                <a:gd name="T29" fmla="*/ 153 h 155"/>
                <a:gd name="T30" fmla="*/ 24 w 178"/>
                <a:gd name="T31" fmla="*/ 153 h 155"/>
                <a:gd name="T32" fmla="*/ 36 w 178"/>
                <a:gd name="T33" fmla="*/ 150 h 155"/>
                <a:gd name="T34" fmla="*/ 36 w 178"/>
                <a:gd name="T35" fmla="*/ 150 h 155"/>
                <a:gd name="T36" fmla="*/ 36 w 178"/>
                <a:gd name="T37" fmla="*/ 150 h 155"/>
                <a:gd name="T38" fmla="*/ 68 w 178"/>
                <a:gd name="T39" fmla="*/ 153 h 155"/>
                <a:gd name="T40" fmla="*/ 153 w 178"/>
                <a:gd name="T41" fmla="*/ 137 h 155"/>
                <a:gd name="T42" fmla="*/ 67 w 178"/>
                <a:gd name="T43" fmla="*/ 57 h 155"/>
                <a:gd name="T44" fmla="*/ 81 w 178"/>
                <a:gd name="T45" fmla="*/ 50 h 155"/>
                <a:gd name="T46" fmla="*/ 80 w 178"/>
                <a:gd name="T47" fmla="*/ 42 h 155"/>
                <a:gd name="T48" fmla="*/ 86 w 178"/>
                <a:gd name="T49" fmla="*/ 41 h 155"/>
                <a:gd name="T50" fmla="*/ 88 w 178"/>
                <a:gd name="T51" fmla="*/ 49 h 155"/>
                <a:gd name="T52" fmla="*/ 102 w 178"/>
                <a:gd name="T53" fmla="*/ 50 h 155"/>
                <a:gd name="T54" fmla="*/ 100 w 178"/>
                <a:gd name="T55" fmla="*/ 55 h 155"/>
                <a:gd name="T56" fmla="*/ 75 w 178"/>
                <a:gd name="T57" fmla="*/ 62 h 155"/>
                <a:gd name="T58" fmla="*/ 92 w 178"/>
                <a:gd name="T59" fmla="*/ 70 h 155"/>
                <a:gd name="T60" fmla="*/ 106 w 178"/>
                <a:gd name="T61" fmla="*/ 92 h 155"/>
                <a:gd name="T62" fmla="*/ 93 w 178"/>
                <a:gd name="T63" fmla="*/ 98 h 155"/>
                <a:gd name="T64" fmla="*/ 94 w 178"/>
                <a:gd name="T65" fmla="*/ 106 h 155"/>
                <a:gd name="T66" fmla="*/ 87 w 178"/>
                <a:gd name="T67" fmla="*/ 107 h 155"/>
                <a:gd name="T68" fmla="*/ 86 w 178"/>
                <a:gd name="T69" fmla="*/ 99 h 155"/>
                <a:gd name="T70" fmla="*/ 69 w 178"/>
                <a:gd name="T71" fmla="*/ 97 h 155"/>
                <a:gd name="T72" fmla="*/ 70 w 178"/>
                <a:gd name="T73" fmla="*/ 92 h 155"/>
                <a:gd name="T74" fmla="*/ 97 w 178"/>
                <a:gd name="T75" fmla="*/ 90 h 155"/>
                <a:gd name="T76" fmla="*/ 93 w 178"/>
                <a:gd name="T77" fmla="*/ 78 h 155"/>
                <a:gd name="T78" fmla="*/ 78 w 178"/>
                <a:gd name="T79" fmla="*/ 74 h 155"/>
                <a:gd name="T80" fmla="*/ 67 w 178"/>
                <a:gd name="T81" fmla="*/ 5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155">
                  <a:moveTo>
                    <a:pt x="153" y="137"/>
                  </a:moveTo>
                  <a:cubicBezTo>
                    <a:pt x="153" y="137"/>
                    <a:pt x="154" y="137"/>
                    <a:pt x="157" y="137"/>
                  </a:cubicBezTo>
                  <a:cubicBezTo>
                    <a:pt x="160" y="137"/>
                    <a:pt x="162" y="137"/>
                    <a:pt x="165" y="138"/>
                  </a:cubicBezTo>
                  <a:cubicBezTo>
                    <a:pt x="165" y="138"/>
                    <a:pt x="166" y="139"/>
                    <a:pt x="168" y="139"/>
                  </a:cubicBezTo>
                  <a:cubicBezTo>
                    <a:pt x="172" y="139"/>
                    <a:pt x="174" y="137"/>
                    <a:pt x="176" y="135"/>
                  </a:cubicBezTo>
                  <a:cubicBezTo>
                    <a:pt x="176" y="135"/>
                    <a:pt x="178" y="132"/>
                    <a:pt x="172" y="128"/>
                  </a:cubicBezTo>
                  <a:cubicBezTo>
                    <a:pt x="172" y="128"/>
                    <a:pt x="162" y="123"/>
                    <a:pt x="166" y="105"/>
                  </a:cubicBezTo>
                  <a:cubicBezTo>
                    <a:pt x="166" y="105"/>
                    <a:pt x="171" y="57"/>
                    <a:pt x="134" y="34"/>
                  </a:cubicBezTo>
                  <a:cubicBezTo>
                    <a:pt x="133" y="33"/>
                    <a:pt x="96" y="10"/>
                    <a:pt x="95" y="2"/>
                  </a:cubicBezTo>
                  <a:cubicBezTo>
                    <a:pt x="95" y="2"/>
                    <a:pt x="95" y="1"/>
                    <a:pt x="94" y="0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4" y="12"/>
                    <a:pt x="46" y="24"/>
                    <a:pt x="35" y="37"/>
                  </a:cubicBezTo>
                  <a:cubicBezTo>
                    <a:pt x="35" y="37"/>
                    <a:pt x="0" y="78"/>
                    <a:pt x="21" y="133"/>
                  </a:cubicBezTo>
                  <a:cubicBezTo>
                    <a:pt x="21" y="134"/>
                    <a:pt x="22" y="137"/>
                    <a:pt x="15" y="148"/>
                  </a:cubicBezTo>
                  <a:cubicBezTo>
                    <a:pt x="15" y="148"/>
                    <a:pt x="14" y="151"/>
                    <a:pt x="15" y="153"/>
                  </a:cubicBezTo>
                  <a:cubicBezTo>
                    <a:pt x="16" y="155"/>
                    <a:pt x="19" y="155"/>
                    <a:pt x="24" y="153"/>
                  </a:cubicBezTo>
                  <a:cubicBezTo>
                    <a:pt x="24" y="153"/>
                    <a:pt x="28" y="151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49" y="153"/>
                    <a:pt x="68" y="153"/>
                  </a:cubicBezTo>
                  <a:cubicBezTo>
                    <a:pt x="88" y="153"/>
                    <a:pt x="119" y="150"/>
                    <a:pt x="153" y="137"/>
                  </a:cubicBezTo>
                  <a:close/>
                  <a:moveTo>
                    <a:pt x="67" y="57"/>
                  </a:moveTo>
                  <a:cubicBezTo>
                    <a:pt x="67" y="57"/>
                    <a:pt x="69" y="52"/>
                    <a:pt x="81" y="50"/>
                  </a:cubicBezTo>
                  <a:cubicBezTo>
                    <a:pt x="80" y="42"/>
                    <a:pt x="80" y="42"/>
                    <a:pt x="80" y="42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8" y="49"/>
                    <a:pt x="96" y="48"/>
                    <a:pt x="102" y="50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78" y="52"/>
                    <a:pt x="75" y="62"/>
                  </a:cubicBezTo>
                  <a:cubicBezTo>
                    <a:pt x="75" y="62"/>
                    <a:pt x="73" y="69"/>
                    <a:pt x="92" y="70"/>
                  </a:cubicBezTo>
                  <a:cubicBezTo>
                    <a:pt x="92" y="70"/>
                    <a:pt x="119" y="73"/>
                    <a:pt x="106" y="92"/>
                  </a:cubicBezTo>
                  <a:cubicBezTo>
                    <a:pt x="106" y="92"/>
                    <a:pt x="102" y="97"/>
                    <a:pt x="93" y="98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6" y="99"/>
                    <a:pt x="86" y="99"/>
                    <a:pt x="86" y="99"/>
                  </a:cubicBezTo>
                  <a:cubicBezTo>
                    <a:pt x="86" y="99"/>
                    <a:pt x="75" y="100"/>
                    <a:pt x="69" y="97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92"/>
                    <a:pt x="84" y="98"/>
                    <a:pt x="97" y="90"/>
                  </a:cubicBezTo>
                  <a:cubicBezTo>
                    <a:pt x="97" y="90"/>
                    <a:pt x="108" y="82"/>
                    <a:pt x="93" y="78"/>
                  </a:cubicBezTo>
                  <a:cubicBezTo>
                    <a:pt x="93" y="78"/>
                    <a:pt x="85" y="76"/>
                    <a:pt x="78" y="74"/>
                  </a:cubicBezTo>
                  <a:cubicBezTo>
                    <a:pt x="78" y="74"/>
                    <a:pt x="60" y="70"/>
                    <a:pt x="6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Freeform 32"/>
            <p:cNvSpPr/>
            <p:nvPr/>
          </p:nvSpPr>
          <p:spPr bwMode="auto">
            <a:xfrm>
              <a:off x="6433" y="2606"/>
              <a:ext cx="176" cy="108"/>
            </a:xfrm>
            <a:custGeom>
              <a:avLst/>
              <a:gdLst>
                <a:gd name="T0" fmla="*/ 21 w 74"/>
                <a:gd name="T1" fmla="*/ 45 h 45"/>
                <a:gd name="T2" fmla="*/ 60 w 74"/>
                <a:gd name="T3" fmla="*/ 44 h 45"/>
                <a:gd name="T4" fmla="*/ 74 w 74"/>
                <a:gd name="T5" fmla="*/ 15 h 45"/>
                <a:gd name="T6" fmla="*/ 38 w 74"/>
                <a:gd name="T7" fmla="*/ 14 h 45"/>
                <a:gd name="T8" fmla="*/ 23 w 74"/>
                <a:gd name="T9" fmla="*/ 8 h 45"/>
                <a:gd name="T10" fmla="*/ 6 w 74"/>
                <a:gd name="T11" fmla="*/ 17 h 45"/>
                <a:gd name="T12" fmla="*/ 21 w 74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5">
                  <a:moveTo>
                    <a:pt x="21" y="45"/>
                  </a:moveTo>
                  <a:cubicBezTo>
                    <a:pt x="60" y="44"/>
                    <a:pt x="60" y="44"/>
                    <a:pt x="60" y="44"/>
                  </a:cubicBezTo>
                  <a:cubicBezTo>
                    <a:pt x="62" y="37"/>
                    <a:pt x="66" y="27"/>
                    <a:pt x="74" y="15"/>
                  </a:cubicBezTo>
                  <a:cubicBezTo>
                    <a:pt x="74" y="15"/>
                    <a:pt x="69" y="2"/>
                    <a:pt x="38" y="14"/>
                  </a:cubicBezTo>
                  <a:cubicBezTo>
                    <a:pt x="38" y="14"/>
                    <a:pt x="31" y="13"/>
                    <a:pt x="23" y="8"/>
                  </a:cubicBezTo>
                  <a:cubicBezTo>
                    <a:pt x="23" y="8"/>
                    <a:pt x="0" y="0"/>
                    <a:pt x="6" y="17"/>
                  </a:cubicBezTo>
                  <a:lnTo>
                    <a:pt x="21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33"/>
            <p:cNvSpPr>
              <a:spLocks noEditPoints="1"/>
            </p:cNvSpPr>
            <p:nvPr/>
          </p:nvSpPr>
          <p:spPr bwMode="auto">
            <a:xfrm>
              <a:off x="6442" y="2621"/>
              <a:ext cx="167" cy="95"/>
            </a:xfrm>
            <a:custGeom>
              <a:avLst/>
              <a:gdLst>
                <a:gd name="T0" fmla="*/ 17 w 70"/>
                <a:gd name="T1" fmla="*/ 40 h 40"/>
                <a:gd name="T2" fmla="*/ 2 w 70"/>
                <a:gd name="T3" fmla="*/ 11 h 40"/>
                <a:gd name="T4" fmla="*/ 2 w 70"/>
                <a:gd name="T5" fmla="*/ 2 h 40"/>
                <a:gd name="T6" fmla="*/ 9 w 70"/>
                <a:gd name="T7" fmla="*/ 0 h 40"/>
                <a:gd name="T8" fmla="*/ 19 w 70"/>
                <a:gd name="T9" fmla="*/ 1 h 40"/>
                <a:gd name="T10" fmla="*/ 19 w 70"/>
                <a:gd name="T11" fmla="*/ 1 h 40"/>
                <a:gd name="T12" fmla="*/ 34 w 70"/>
                <a:gd name="T13" fmla="*/ 8 h 40"/>
                <a:gd name="T14" fmla="*/ 56 w 70"/>
                <a:gd name="T15" fmla="*/ 2 h 40"/>
                <a:gd name="T16" fmla="*/ 70 w 70"/>
                <a:gd name="T17" fmla="*/ 9 h 40"/>
                <a:gd name="T18" fmla="*/ 70 w 70"/>
                <a:gd name="T19" fmla="*/ 9 h 40"/>
                <a:gd name="T20" fmla="*/ 70 w 70"/>
                <a:gd name="T21" fmla="*/ 10 h 40"/>
                <a:gd name="T22" fmla="*/ 56 w 70"/>
                <a:gd name="T23" fmla="*/ 39 h 40"/>
                <a:gd name="T24" fmla="*/ 56 w 70"/>
                <a:gd name="T25" fmla="*/ 39 h 40"/>
                <a:gd name="T26" fmla="*/ 17 w 70"/>
                <a:gd name="T27" fmla="*/ 40 h 40"/>
                <a:gd name="T28" fmla="*/ 9 w 70"/>
                <a:gd name="T29" fmla="*/ 1 h 40"/>
                <a:gd name="T30" fmla="*/ 3 w 70"/>
                <a:gd name="T31" fmla="*/ 3 h 40"/>
                <a:gd name="T32" fmla="*/ 3 w 70"/>
                <a:gd name="T33" fmla="*/ 11 h 40"/>
                <a:gd name="T34" fmla="*/ 17 w 70"/>
                <a:gd name="T35" fmla="*/ 39 h 40"/>
                <a:gd name="T36" fmla="*/ 55 w 70"/>
                <a:gd name="T37" fmla="*/ 38 h 40"/>
                <a:gd name="T38" fmla="*/ 69 w 70"/>
                <a:gd name="T39" fmla="*/ 9 h 40"/>
                <a:gd name="T40" fmla="*/ 56 w 70"/>
                <a:gd name="T41" fmla="*/ 4 h 40"/>
                <a:gd name="T42" fmla="*/ 34 w 70"/>
                <a:gd name="T43" fmla="*/ 9 h 40"/>
                <a:gd name="T44" fmla="*/ 34 w 70"/>
                <a:gd name="T45" fmla="*/ 9 h 40"/>
                <a:gd name="T46" fmla="*/ 34 w 70"/>
                <a:gd name="T47" fmla="*/ 9 h 40"/>
                <a:gd name="T48" fmla="*/ 18 w 70"/>
                <a:gd name="T49" fmla="*/ 2 h 40"/>
                <a:gd name="T50" fmla="*/ 9 w 70"/>
                <a:gd name="T51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" h="40">
                  <a:moveTo>
                    <a:pt x="17" y="40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5" y="0"/>
                    <a:pt x="9" y="0"/>
                  </a:cubicBezTo>
                  <a:cubicBezTo>
                    <a:pt x="14" y="0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6" y="6"/>
                    <a:pt x="33" y="8"/>
                    <a:pt x="34" y="8"/>
                  </a:cubicBezTo>
                  <a:cubicBezTo>
                    <a:pt x="43" y="4"/>
                    <a:pt x="50" y="2"/>
                    <a:pt x="56" y="2"/>
                  </a:cubicBezTo>
                  <a:cubicBezTo>
                    <a:pt x="68" y="2"/>
                    <a:pt x="70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64" y="20"/>
                    <a:pt x="59" y="30"/>
                    <a:pt x="56" y="39"/>
                  </a:cubicBezTo>
                  <a:cubicBezTo>
                    <a:pt x="56" y="39"/>
                    <a:pt x="56" y="39"/>
                    <a:pt x="56" y="39"/>
                  </a:cubicBezTo>
                  <a:lnTo>
                    <a:pt x="17" y="40"/>
                  </a:lnTo>
                  <a:close/>
                  <a:moveTo>
                    <a:pt x="9" y="1"/>
                  </a:moveTo>
                  <a:cubicBezTo>
                    <a:pt x="6" y="1"/>
                    <a:pt x="4" y="1"/>
                    <a:pt x="3" y="3"/>
                  </a:cubicBezTo>
                  <a:cubicBezTo>
                    <a:pt x="1" y="4"/>
                    <a:pt x="1" y="7"/>
                    <a:pt x="3" y="1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8" y="29"/>
                    <a:pt x="63" y="19"/>
                    <a:pt x="69" y="9"/>
                  </a:cubicBezTo>
                  <a:cubicBezTo>
                    <a:pt x="69" y="8"/>
                    <a:pt x="66" y="4"/>
                    <a:pt x="56" y="4"/>
                  </a:cubicBezTo>
                  <a:cubicBezTo>
                    <a:pt x="50" y="4"/>
                    <a:pt x="43" y="5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27" y="8"/>
                    <a:pt x="18" y="2"/>
                  </a:cubicBezTo>
                  <a:cubicBezTo>
                    <a:pt x="18" y="2"/>
                    <a:pt x="1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Freeform 34"/>
            <p:cNvSpPr/>
            <p:nvPr/>
          </p:nvSpPr>
          <p:spPr bwMode="auto">
            <a:xfrm>
              <a:off x="6471" y="2721"/>
              <a:ext cx="114" cy="34"/>
            </a:xfrm>
            <a:custGeom>
              <a:avLst/>
              <a:gdLst>
                <a:gd name="T0" fmla="*/ 40 w 48"/>
                <a:gd name="T1" fmla="*/ 0 h 14"/>
                <a:gd name="T2" fmla="*/ 6 w 48"/>
                <a:gd name="T3" fmla="*/ 1 h 14"/>
                <a:gd name="T4" fmla="*/ 0 w 48"/>
                <a:gd name="T5" fmla="*/ 7 h 14"/>
                <a:gd name="T6" fmla="*/ 7 w 48"/>
                <a:gd name="T7" fmla="*/ 14 h 14"/>
                <a:gd name="T8" fmla="*/ 41 w 48"/>
                <a:gd name="T9" fmla="*/ 13 h 14"/>
                <a:gd name="T10" fmla="*/ 48 w 48"/>
                <a:gd name="T11" fmla="*/ 6 h 14"/>
                <a:gd name="T12" fmla="*/ 40 w 48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0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3" y="1"/>
                    <a:pt x="0" y="4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5" y="12"/>
                    <a:pt x="48" y="10"/>
                    <a:pt x="48" y="6"/>
                  </a:cubicBezTo>
                  <a:cubicBezTo>
                    <a:pt x="47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8" name="Freeform 35"/>
            <p:cNvSpPr>
              <a:spLocks noEditPoints="1"/>
            </p:cNvSpPr>
            <p:nvPr/>
          </p:nvSpPr>
          <p:spPr bwMode="auto">
            <a:xfrm>
              <a:off x="6468" y="2719"/>
              <a:ext cx="117" cy="36"/>
            </a:xfrm>
            <a:custGeom>
              <a:avLst/>
              <a:gdLst>
                <a:gd name="T0" fmla="*/ 8 w 49"/>
                <a:gd name="T1" fmla="*/ 15 h 15"/>
                <a:gd name="T2" fmla="*/ 0 w 49"/>
                <a:gd name="T3" fmla="*/ 8 h 15"/>
                <a:gd name="T4" fmla="*/ 2 w 49"/>
                <a:gd name="T5" fmla="*/ 3 h 15"/>
                <a:gd name="T6" fmla="*/ 7 w 49"/>
                <a:gd name="T7" fmla="*/ 1 h 15"/>
                <a:gd name="T8" fmla="*/ 42 w 49"/>
                <a:gd name="T9" fmla="*/ 0 h 15"/>
                <a:gd name="T10" fmla="*/ 49 w 49"/>
                <a:gd name="T11" fmla="*/ 7 h 15"/>
                <a:gd name="T12" fmla="*/ 42 w 49"/>
                <a:gd name="T13" fmla="*/ 14 h 15"/>
                <a:gd name="T14" fmla="*/ 8 w 49"/>
                <a:gd name="T15" fmla="*/ 15 h 15"/>
                <a:gd name="T16" fmla="*/ 42 w 49"/>
                <a:gd name="T17" fmla="*/ 1 h 15"/>
                <a:gd name="T18" fmla="*/ 41 w 49"/>
                <a:gd name="T19" fmla="*/ 1 h 15"/>
                <a:gd name="T20" fmla="*/ 7 w 49"/>
                <a:gd name="T21" fmla="*/ 2 h 15"/>
                <a:gd name="T22" fmla="*/ 3 w 49"/>
                <a:gd name="T23" fmla="*/ 4 h 15"/>
                <a:gd name="T24" fmla="*/ 1 w 49"/>
                <a:gd name="T25" fmla="*/ 8 h 15"/>
                <a:gd name="T26" fmla="*/ 8 w 49"/>
                <a:gd name="T27" fmla="*/ 14 h 15"/>
                <a:gd name="T28" fmla="*/ 8 w 49"/>
                <a:gd name="T29" fmla="*/ 14 h 15"/>
                <a:gd name="T30" fmla="*/ 42 w 49"/>
                <a:gd name="T31" fmla="*/ 13 h 15"/>
                <a:gd name="T32" fmla="*/ 48 w 49"/>
                <a:gd name="T33" fmla="*/ 7 h 15"/>
                <a:gd name="T34" fmla="*/ 42 w 49"/>
                <a:gd name="T3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15">
                  <a:moveTo>
                    <a:pt x="8" y="15"/>
                  </a:moveTo>
                  <a:cubicBezTo>
                    <a:pt x="4" y="15"/>
                    <a:pt x="0" y="12"/>
                    <a:pt x="0" y="8"/>
                  </a:cubicBezTo>
                  <a:cubicBezTo>
                    <a:pt x="0" y="6"/>
                    <a:pt x="1" y="5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6" y="0"/>
                    <a:pt x="49" y="3"/>
                    <a:pt x="49" y="7"/>
                  </a:cubicBezTo>
                  <a:cubicBezTo>
                    <a:pt x="49" y="11"/>
                    <a:pt x="46" y="14"/>
                    <a:pt x="42" y="14"/>
                  </a:cubicBezTo>
                  <a:lnTo>
                    <a:pt x="8" y="15"/>
                  </a:lnTo>
                  <a:close/>
                  <a:moveTo>
                    <a:pt x="42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2" y="5"/>
                    <a:pt x="1" y="7"/>
                    <a:pt x="1" y="8"/>
                  </a:cubicBezTo>
                  <a:cubicBezTo>
                    <a:pt x="1" y="12"/>
                    <a:pt x="4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5" y="13"/>
                    <a:pt x="48" y="10"/>
                    <a:pt x="48" y="7"/>
                  </a:cubicBezTo>
                  <a:cubicBezTo>
                    <a:pt x="48" y="4"/>
                    <a:pt x="45" y="1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Freeform 36"/>
            <p:cNvSpPr>
              <a:spLocks noEditPoints="1"/>
            </p:cNvSpPr>
            <p:nvPr/>
          </p:nvSpPr>
          <p:spPr bwMode="auto">
            <a:xfrm>
              <a:off x="6335" y="2762"/>
              <a:ext cx="402" cy="354"/>
            </a:xfrm>
            <a:custGeom>
              <a:avLst/>
              <a:gdLst>
                <a:gd name="T0" fmla="*/ 163 w 169"/>
                <a:gd name="T1" fmla="*/ 131 h 148"/>
                <a:gd name="T2" fmla="*/ 159 w 169"/>
                <a:gd name="T3" fmla="*/ 108 h 148"/>
                <a:gd name="T4" fmla="*/ 135 w 169"/>
                <a:gd name="T5" fmla="*/ 36 h 148"/>
                <a:gd name="T6" fmla="*/ 99 w 169"/>
                <a:gd name="T7" fmla="*/ 2 h 148"/>
                <a:gd name="T8" fmla="*/ 99 w 169"/>
                <a:gd name="T9" fmla="*/ 0 h 148"/>
                <a:gd name="T10" fmla="*/ 63 w 169"/>
                <a:gd name="T11" fmla="*/ 1 h 148"/>
                <a:gd name="T12" fmla="*/ 38 w 169"/>
                <a:gd name="T13" fmla="*/ 31 h 148"/>
                <a:gd name="T14" fmla="*/ 15 w 169"/>
                <a:gd name="T15" fmla="*/ 124 h 148"/>
                <a:gd name="T16" fmla="*/ 8 w 169"/>
                <a:gd name="T17" fmla="*/ 139 h 148"/>
                <a:gd name="T18" fmla="*/ 8 w 169"/>
                <a:gd name="T19" fmla="*/ 139 h 148"/>
                <a:gd name="T20" fmla="*/ 7 w 169"/>
                <a:gd name="T21" fmla="*/ 143 h 148"/>
                <a:gd name="T22" fmla="*/ 16 w 169"/>
                <a:gd name="T23" fmla="*/ 144 h 148"/>
                <a:gd name="T24" fmla="*/ 28 w 169"/>
                <a:gd name="T25" fmla="*/ 142 h 148"/>
                <a:gd name="T26" fmla="*/ 28 w 169"/>
                <a:gd name="T27" fmla="*/ 142 h 148"/>
                <a:gd name="T28" fmla="*/ 29 w 169"/>
                <a:gd name="T29" fmla="*/ 142 h 148"/>
                <a:gd name="T30" fmla="*/ 78 w 169"/>
                <a:gd name="T31" fmla="*/ 148 h 148"/>
                <a:gd name="T32" fmla="*/ 143 w 169"/>
                <a:gd name="T33" fmla="*/ 139 h 148"/>
                <a:gd name="T34" fmla="*/ 155 w 169"/>
                <a:gd name="T35" fmla="*/ 141 h 148"/>
                <a:gd name="T36" fmla="*/ 159 w 169"/>
                <a:gd name="T37" fmla="*/ 142 h 148"/>
                <a:gd name="T38" fmla="*/ 167 w 169"/>
                <a:gd name="T39" fmla="*/ 138 h 148"/>
                <a:gd name="T40" fmla="*/ 163 w 169"/>
                <a:gd name="T41" fmla="*/ 131 h 148"/>
                <a:gd name="T42" fmla="*/ 107 w 169"/>
                <a:gd name="T43" fmla="*/ 101 h 148"/>
                <a:gd name="T44" fmla="*/ 56 w 169"/>
                <a:gd name="T45" fmla="*/ 100 h 148"/>
                <a:gd name="T46" fmla="*/ 56 w 169"/>
                <a:gd name="T47" fmla="*/ 96 h 148"/>
                <a:gd name="T48" fmla="*/ 70 w 169"/>
                <a:gd name="T49" fmla="*/ 79 h 148"/>
                <a:gd name="T50" fmla="*/ 70 w 169"/>
                <a:gd name="T51" fmla="*/ 73 h 148"/>
                <a:gd name="T52" fmla="*/ 57 w 169"/>
                <a:gd name="T53" fmla="*/ 73 h 148"/>
                <a:gd name="T54" fmla="*/ 57 w 169"/>
                <a:gd name="T55" fmla="*/ 67 h 148"/>
                <a:gd name="T56" fmla="*/ 68 w 169"/>
                <a:gd name="T57" fmla="*/ 67 h 148"/>
                <a:gd name="T58" fmla="*/ 67 w 169"/>
                <a:gd name="T59" fmla="*/ 57 h 148"/>
                <a:gd name="T60" fmla="*/ 91 w 169"/>
                <a:gd name="T61" fmla="*/ 39 h 148"/>
                <a:gd name="T62" fmla="*/ 104 w 169"/>
                <a:gd name="T63" fmla="*/ 41 h 148"/>
                <a:gd name="T64" fmla="*/ 102 w 169"/>
                <a:gd name="T65" fmla="*/ 47 h 148"/>
                <a:gd name="T66" fmla="*/ 91 w 169"/>
                <a:gd name="T67" fmla="*/ 45 h 148"/>
                <a:gd name="T68" fmla="*/ 77 w 169"/>
                <a:gd name="T69" fmla="*/ 57 h 148"/>
                <a:gd name="T70" fmla="*/ 79 w 169"/>
                <a:gd name="T71" fmla="*/ 67 h 148"/>
                <a:gd name="T72" fmla="*/ 97 w 169"/>
                <a:gd name="T73" fmla="*/ 67 h 148"/>
                <a:gd name="T74" fmla="*/ 96 w 169"/>
                <a:gd name="T75" fmla="*/ 73 h 148"/>
                <a:gd name="T76" fmla="*/ 80 w 169"/>
                <a:gd name="T77" fmla="*/ 73 h 148"/>
                <a:gd name="T78" fmla="*/ 79 w 169"/>
                <a:gd name="T79" fmla="*/ 83 h 148"/>
                <a:gd name="T80" fmla="*/ 71 w 169"/>
                <a:gd name="T81" fmla="*/ 93 h 148"/>
                <a:gd name="T82" fmla="*/ 71 w 169"/>
                <a:gd name="T83" fmla="*/ 94 h 148"/>
                <a:gd name="T84" fmla="*/ 107 w 169"/>
                <a:gd name="T85" fmla="*/ 94 h 148"/>
                <a:gd name="T86" fmla="*/ 107 w 169"/>
                <a:gd name="T87" fmla="*/ 10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" h="148">
                  <a:moveTo>
                    <a:pt x="163" y="131"/>
                  </a:moveTo>
                  <a:cubicBezTo>
                    <a:pt x="163" y="131"/>
                    <a:pt x="154" y="125"/>
                    <a:pt x="159" y="108"/>
                  </a:cubicBezTo>
                  <a:cubicBezTo>
                    <a:pt x="159" y="108"/>
                    <a:pt x="168" y="62"/>
                    <a:pt x="135" y="36"/>
                  </a:cubicBezTo>
                  <a:cubicBezTo>
                    <a:pt x="133" y="35"/>
                    <a:pt x="100" y="10"/>
                    <a:pt x="99" y="2"/>
                  </a:cubicBezTo>
                  <a:cubicBezTo>
                    <a:pt x="99" y="2"/>
                    <a:pt x="99" y="1"/>
                    <a:pt x="99" y="0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58" y="9"/>
                    <a:pt x="50" y="19"/>
                    <a:pt x="38" y="31"/>
                  </a:cubicBezTo>
                  <a:cubicBezTo>
                    <a:pt x="37" y="32"/>
                    <a:pt x="0" y="69"/>
                    <a:pt x="15" y="124"/>
                  </a:cubicBezTo>
                  <a:cubicBezTo>
                    <a:pt x="15" y="125"/>
                    <a:pt x="16" y="128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6" y="142"/>
                    <a:pt x="7" y="143"/>
                  </a:cubicBezTo>
                  <a:cubicBezTo>
                    <a:pt x="9" y="145"/>
                    <a:pt x="12" y="145"/>
                    <a:pt x="16" y="144"/>
                  </a:cubicBezTo>
                  <a:cubicBezTo>
                    <a:pt x="16" y="144"/>
                    <a:pt x="21" y="143"/>
                    <a:pt x="28" y="142"/>
                  </a:cubicBezTo>
                  <a:cubicBezTo>
                    <a:pt x="28" y="142"/>
                    <a:pt x="28" y="142"/>
                    <a:pt x="28" y="142"/>
                  </a:cubicBezTo>
                  <a:cubicBezTo>
                    <a:pt x="29" y="142"/>
                    <a:pt x="29" y="142"/>
                    <a:pt x="29" y="142"/>
                  </a:cubicBezTo>
                  <a:cubicBezTo>
                    <a:pt x="29" y="142"/>
                    <a:pt x="48" y="148"/>
                    <a:pt x="78" y="148"/>
                  </a:cubicBezTo>
                  <a:cubicBezTo>
                    <a:pt x="100" y="148"/>
                    <a:pt x="122" y="145"/>
                    <a:pt x="143" y="139"/>
                  </a:cubicBezTo>
                  <a:cubicBezTo>
                    <a:pt x="143" y="139"/>
                    <a:pt x="149" y="138"/>
                    <a:pt x="155" y="141"/>
                  </a:cubicBezTo>
                  <a:cubicBezTo>
                    <a:pt x="155" y="141"/>
                    <a:pt x="157" y="142"/>
                    <a:pt x="159" y="142"/>
                  </a:cubicBezTo>
                  <a:cubicBezTo>
                    <a:pt x="162" y="142"/>
                    <a:pt x="165" y="140"/>
                    <a:pt x="167" y="138"/>
                  </a:cubicBezTo>
                  <a:cubicBezTo>
                    <a:pt x="167" y="138"/>
                    <a:pt x="169" y="135"/>
                    <a:pt x="163" y="131"/>
                  </a:cubicBezTo>
                  <a:close/>
                  <a:moveTo>
                    <a:pt x="107" y="101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64" y="93"/>
                    <a:pt x="70" y="86"/>
                    <a:pt x="70" y="79"/>
                  </a:cubicBezTo>
                  <a:cubicBezTo>
                    <a:pt x="70" y="77"/>
                    <a:pt x="70" y="75"/>
                    <a:pt x="70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4"/>
                    <a:pt x="67" y="61"/>
                    <a:pt x="67" y="57"/>
                  </a:cubicBezTo>
                  <a:cubicBezTo>
                    <a:pt x="67" y="46"/>
                    <a:pt x="77" y="39"/>
                    <a:pt x="91" y="39"/>
                  </a:cubicBezTo>
                  <a:cubicBezTo>
                    <a:pt x="97" y="39"/>
                    <a:pt x="102" y="40"/>
                    <a:pt x="104" y="41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0" y="46"/>
                    <a:pt x="96" y="45"/>
                    <a:pt x="91" y="45"/>
                  </a:cubicBezTo>
                  <a:cubicBezTo>
                    <a:pt x="81" y="45"/>
                    <a:pt x="77" y="50"/>
                    <a:pt x="77" y="57"/>
                  </a:cubicBezTo>
                  <a:cubicBezTo>
                    <a:pt x="77" y="61"/>
                    <a:pt x="78" y="64"/>
                    <a:pt x="79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6"/>
                    <a:pt x="80" y="80"/>
                    <a:pt x="79" y="83"/>
                  </a:cubicBezTo>
                  <a:cubicBezTo>
                    <a:pt x="78" y="87"/>
                    <a:pt x="75" y="91"/>
                    <a:pt x="71" y="93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107" y="94"/>
                    <a:pt x="107" y="94"/>
                    <a:pt x="107" y="94"/>
                  </a:cubicBezTo>
                  <a:lnTo>
                    <a:pt x="107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Freeform 37"/>
            <p:cNvSpPr/>
            <p:nvPr/>
          </p:nvSpPr>
          <p:spPr bwMode="auto">
            <a:xfrm>
              <a:off x="6147" y="2633"/>
              <a:ext cx="129" cy="81"/>
            </a:xfrm>
            <a:custGeom>
              <a:avLst/>
              <a:gdLst>
                <a:gd name="T0" fmla="*/ 14 w 54"/>
                <a:gd name="T1" fmla="*/ 34 h 34"/>
                <a:gd name="T2" fmla="*/ 43 w 54"/>
                <a:gd name="T3" fmla="*/ 34 h 34"/>
                <a:gd name="T4" fmla="*/ 54 w 54"/>
                <a:gd name="T5" fmla="*/ 13 h 34"/>
                <a:gd name="T6" fmla="*/ 28 w 54"/>
                <a:gd name="T7" fmla="*/ 12 h 34"/>
                <a:gd name="T8" fmla="*/ 16 w 54"/>
                <a:gd name="T9" fmla="*/ 6 h 34"/>
                <a:gd name="T10" fmla="*/ 4 w 54"/>
                <a:gd name="T11" fmla="*/ 13 h 34"/>
                <a:gd name="T12" fmla="*/ 14 w 54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4">
                  <a:moveTo>
                    <a:pt x="14" y="34"/>
                  </a:moveTo>
                  <a:cubicBezTo>
                    <a:pt x="43" y="34"/>
                    <a:pt x="43" y="34"/>
                    <a:pt x="43" y="34"/>
                  </a:cubicBezTo>
                  <a:cubicBezTo>
                    <a:pt x="45" y="29"/>
                    <a:pt x="48" y="22"/>
                    <a:pt x="54" y="13"/>
                  </a:cubicBezTo>
                  <a:cubicBezTo>
                    <a:pt x="54" y="13"/>
                    <a:pt x="51" y="3"/>
                    <a:pt x="28" y="12"/>
                  </a:cubicBezTo>
                  <a:cubicBezTo>
                    <a:pt x="28" y="12"/>
                    <a:pt x="22" y="11"/>
                    <a:pt x="16" y="6"/>
                  </a:cubicBezTo>
                  <a:cubicBezTo>
                    <a:pt x="16" y="6"/>
                    <a:pt x="0" y="0"/>
                    <a:pt x="4" y="13"/>
                  </a:cubicBezTo>
                  <a:lnTo>
                    <a:pt x="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Freeform 38"/>
            <p:cNvSpPr>
              <a:spLocks noEditPoints="1"/>
            </p:cNvSpPr>
            <p:nvPr/>
          </p:nvSpPr>
          <p:spPr bwMode="auto">
            <a:xfrm>
              <a:off x="6152" y="2642"/>
              <a:ext cx="126" cy="74"/>
            </a:xfrm>
            <a:custGeom>
              <a:avLst/>
              <a:gdLst>
                <a:gd name="T0" fmla="*/ 12 w 53"/>
                <a:gd name="T1" fmla="*/ 31 h 31"/>
                <a:gd name="T2" fmla="*/ 1 w 53"/>
                <a:gd name="T3" fmla="*/ 9 h 31"/>
                <a:gd name="T4" fmla="*/ 2 w 53"/>
                <a:gd name="T5" fmla="*/ 2 h 31"/>
                <a:gd name="T6" fmla="*/ 7 w 53"/>
                <a:gd name="T7" fmla="*/ 0 h 31"/>
                <a:gd name="T8" fmla="*/ 15 w 53"/>
                <a:gd name="T9" fmla="*/ 2 h 31"/>
                <a:gd name="T10" fmla="*/ 15 w 53"/>
                <a:gd name="T11" fmla="*/ 2 h 31"/>
                <a:gd name="T12" fmla="*/ 25 w 53"/>
                <a:gd name="T13" fmla="*/ 7 h 31"/>
                <a:gd name="T14" fmla="*/ 42 w 53"/>
                <a:gd name="T15" fmla="*/ 3 h 31"/>
                <a:gd name="T16" fmla="*/ 53 w 53"/>
                <a:gd name="T17" fmla="*/ 9 h 31"/>
                <a:gd name="T18" fmla="*/ 53 w 53"/>
                <a:gd name="T19" fmla="*/ 9 h 31"/>
                <a:gd name="T20" fmla="*/ 53 w 53"/>
                <a:gd name="T21" fmla="*/ 9 h 31"/>
                <a:gd name="T22" fmla="*/ 42 w 53"/>
                <a:gd name="T23" fmla="*/ 31 h 31"/>
                <a:gd name="T24" fmla="*/ 42 w 53"/>
                <a:gd name="T25" fmla="*/ 31 h 31"/>
                <a:gd name="T26" fmla="*/ 12 w 53"/>
                <a:gd name="T27" fmla="*/ 31 h 31"/>
                <a:gd name="T28" fmla="*/ 7 w 53"/>
                <a:gd name="T29" fmla="*/ 1 h 31"/>
                <a:gd name="T30" fmla="*/ 2 w 53"/>
                <a:gd name="T31" fmla="*/ 3 h 31"/>
                <a:gd name="T32" fmla="*/ 2 w 53"/>
                <a:gd name="T33" fmla="*/ 9 h 31"/>
                <a:gd name="T34" fmla="*/ 13 w 53"/>
                <a:gd name="T35" fmla="*/ 30 h 31"/>
                <a:gd name="T36" fmla="*/ 41 w 53"/>
                <a:gd name="T37" fmla="*/ 30 h 31"/>
                <a:gd name="T38" fmla="*/ 52 w 53"/>
                <a:gd name="T39" fmla="*/ 9 h 31"/>
                <a:gd name="T40" fmla="*/ 42 w 53"/>
                <a:gd name="T41" fmla="*/ 4 h 31"/>
                <a:gd name="T42" fmla="*/ 26 w 53"/>
                <a:gd name="T43" fmla="*/ 8 h 31"/>
                <a:gd name="T44" fmla="*/ 26 w 53"/>
                <a:gd name="T45" fmla="*/ 8 h 31"/>
                <a:gd name="T46" fmla="*/ 25 w 53"/>
                <a:gd name="T47" fmla="*/ 8 h 31"/>
                <a:gd name="T48" fmla="*/ 14 w 53"/>
                <a:gd name="T49" fmla="*/ 3 h 31"/>
                <a:gd name="T50" fmla="*/ 7 w 53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" h="31">
                  <a:moveTo>
                    <a:pt x="12" y="3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3" y="1"/>
                    <a:pt x="4" y="0"/>
                    <a:pt x="7" y="0"/>
                  </a:cubicBezTo>
                  <a:cubicBezTo>
                    <a:pt x="10" y="0"/>
                    <a:pt x="14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20" y="6"/>
                    <a:pt x="25" y="7"/>
                    <a:pt x="25" y="7"/>
                  </a:cubicBezTo>
                  <a:cubicBezTo>
                    <a:pt x="32" y="5"/>
                    <a:pt x="37" y="3"/>
                    <a:pt x="42" y="3"/>
                  </a:cubicBezTo>
                  <a:cubicBezTo>
                    <a:pt x="51" y="3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8" y="17"/>
                    <a:pt x="44" y="24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lnTo>
                    <a:pt x="12" y="31"/>
                  </a:lnTo>
                  <a:close/>
                  <a:moveTo>
                    <a:pt x="7" y="1"/>
                  </a:moveTo>
                  <a:cubicBezTo>
                    <a:pt x="5" y="1"/>
                    <a:pt x="3" y="2"/>
                    <a:pt x="2" y="3"/>
                  </a:cubicBezTo>
                  <a:cubicBezTo>
                    <a:pt x="1" y="4"/>
                    <a:pt x="1" y="6"/>
                    <a:pt x="2" y="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3" y="23"/>
                    <a:pt x="47" y="16"/>
                    <a:pt x="52" y="9"/>
                  </a:cubicBezTo>
                  <a:cubicBezTo>
                    <a:pt x="51" y="8"/>
                    <a:pt x="49" y="4"/>
                    <a:pt x="42" y="4"/>
                  </a:cubicBezTo>
                  <a:cubicBezTo>
                    <a:pt x="37" y="4"/>
                    <a:pt x="32" y="6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0" y="7"/>
                    <a:pt x="14" y="3"/>
                  </a:cubicBezTo>
                  <a:cubicBezTo>
                    <a:pt x="14" y="3"/>
                    <a:pt x="10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Freeform 39"/>
            <p:cNvSpPr/>
            <p:nvPr/>
          </p:nvSpPr>
          <p:spPr bwMode="auto">
            <a:xfrm>
              <a:off x="6171" y="2721"/>
              <a:ext cx="86" cy="24"/>
            </a:xfrm>
            <a:custGeom>
              <a:avLst/>
              <a:gdLst>
                <a:gd name="T0" fmla="*/ 31 w 36"/>
                <a:gd name="T1" fmla="*/ 0 h 10"/>
                <a:gd name="T2" fmla="*/ 5 w 36"/>
                <a:gd name="T3" fmla="*/ 0 h 10"/>
                <a:gd name="T4" fmla="*/ 0 w 36"/>
                <a:gd name="T5" fmla="*/ 5 h 10"/>
                <a:gd name="T6" fmla="*/ 5 w 36"/>
                <a:gd name="T7" fmla="*/ 10 h 10"/>
                <a:gd name="T8" fmla="*/ 31 w 36"/>
                <a:gd name="T9" fmla="*/ 10 h 10"/>
                <a:gd name="T10" fmla="*/ 36 w 36"/>
                <a:gd name="T11" fmla="*/ 5 h 10"/>
                <a:gd name="T12" fmla="*/ 31 w 36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0">
                  <a:moveTo>
                    <a:pt x="3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4" y="10"/>
                    <a:pt x="36" y="7"/>
                    <a:pt x="36" y="5"/>
                  </a:cubicBezTo>
                  <a:cubicBezTo>
                    <a:pt x="36" y="2"/>
                    <a:pt x="34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 40"/>
            <p:cNvSpPr>
              <a:spLocks noEditPoints="1"/>
            </p:cNvSpPr>
            <p:nvPr/>
          </p:nvSpPr>
          <p:spPr bwMode="auto">
            <a:xfrm>
              <a:off x="6171" y="2719"/>
              <a:ext cx="86" cy="26"/>
            </a:xfrm>
            <a:custGeom>
              <a:avLst/>
              <a:gdLst>
                <a:gd name="T0" fmla="*/ 5 w 36"/>
                <a:gd name="T1" fmla="*/ 11 h 11"/>
                <a:gd name="T2" fmla="*/ 0 w 36"/>
                <a:gd name="T3" fmla="*/ 6 h 11"/>
                <a:gd name="T4" fmla="*/ 1 w 36"/>
                <a:gd name="T5" fmla="*/ 2 h 11"/>
                <a:gd name="T6" fmla="*/ 5 w 36"/>
                <a:gd name="T7" fmla="*/ 0 h 11"/>
                <a:gd name="T8" fmla="*/ 31 w 36"/>
                <a:gd name="T9" fmla="*/ 0 h 11"/>
                <a:gd name="T10" fmla="*/ 36 w 36"/>
                <a:gd name="T11" fmla="*/ 6 h 11"/>
                <a:gd name="T12" fmla="*/ 31 w 36"/>
                <a:gd name="T13" fmla="*/ 11 h 11"/>
                <a:gd name="T14" fmla="*/ 5 w 36"/>
                <a:gd name="T15" fmla="*/ 11 h 11"/>
                <a:gd name="T16" fmla="*/ 31 w 36"/>
                <a:gd name="T17" fmla="*/ 1 h 11"/>
                <a:gd name="T18" fmla="*/ 5 w 36"/>
                <a:gd name="T19" fmla="*/ 1 h 11"/>
                <a:gd name="T20" fmla="*/ 2 w 36"/>
                <a:gd name="T21" fmla="*/ 3 h 11"/>
                <a:gd name="T22" fmla="*/ 1 w 36"/>
                <a:gd name="T23" fmla="*/ 6 h 11"/>
                <a:gd name="T24" fmla="*/ 5 w 36"/>
                <a:gd name="T25" fmla="*/ 10 h 11"/>
                <a:gd name="T26" fmla="*/ 5 w 36"/>
                <a:gd name="T27" fmla="*/ 11 h 11"/>
                <a:gd name="T28" fmla="*/ 5 w 36"/>
                <a:gd name="T29" fmla="*/ 10 h 11"/>
                <a:gd name="T30" fmla="*/ 31 w 36"/>
                <a:gd name="T31" fmla="*/ 10 h 11"/>
                <a:gd name="T32" fmla="*/ 35 w 36"/>
                <a:gd name="T33" fmla="*/ 6 h 11"/>
                <a:gd name="T34" fmla="*/ 31 w 36"/>
                <a:gd name="T3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11">
                  <a:moveTo>
                    <a:pt x="5" y="11"/>
                  </a:moveTo>
                  <a:cubicBezTo>
                    <a:pt x="2" y="11"/>
                    <a:pt x="0" y="9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3"/>
                    <a:pt x="36" y="6"/>
                  </a:cubicBezTo>
                  <a:cubicBezTo>
                    <a:pt x="36" y="9"/>
                    <a:pt x="34" y="11"/>
                    <a:pt x="31" y="11"/>
                  </a:cubicBezTo>
                  <a:lnTo>
                    <a:pt x="5" y="11"/>
                  </a:lnTo>
                  <a:close/>
                  <a:moveTo>
                    <a:pt x="3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8"/>
                    <a:pt x="3" y="10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10"/>
                    <a:pt x="35" y="8"/>
                    <a:pt x="35" y="6"/>
                  </a:cubicBezTo>
                  <a:cubicBezTo>
                    <a:pt x="35" y="3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41"/>
            <p:cNvSpPr>
              <a:spLocks noEditPoints="1"/>
            </p:cNvSpPr>
            <p:nvPr/>
          </p:nvSpPr>
          <p:spPr bwMode="auto">
            <a:xfrm>
              <a:off x="6066" y="2752"/>
              <a:ext cx="300" cy="264"/>
            </a:xfrm>
            <a:custGeom>
              <a:avLst/>
              <a:gdLst>
                <a:gd name="T0" fmla="*/ 120 w 126"/>
                <a:gd name="T1" fmla="*/ 99 h 110"/>
                <a:gd name="T2" fmla="*/ 118 w 126"/>
                <a:gd name="T3" fmla="*/ 82 h 110"/>
                <a:gd name="T4" fmla="*/ 101 w 126"/>
                <a:gd name="T5" fmla="*/ 28 h 110"/>
                <a:gd name="T6" fmla="*/ 76 w 126"/>
                <a:gd name="T7" fmla="*/ 2 h 110"/>
                <a:gd name="T8" fmla="*/ 75 w 126"/>
                <a:gd name="T9" fmla="*/ 0 h 110"/>
                <a:gd name="T10" fmla="*/ 48 w 126"/>
                <a:gd name="T11" fmla="*/ 0 h 110"/>
                <a:gd name="T12" fmla="*/ 29 w 126"/>
                <a:gd name="T13" fmla="*/ 22 h 110"/>
                <a:gd name="T14" fmla="*/ 10 w 126"/>
                <a:gd name="T15" fmla="*/ 91 h 110"/>
                <a:gd name="T16" fmla="*/ 4 w 126"/>
                <a:gd name="T17" fmla="*/ 102 h 110"/>
                <a:gd name="T18" fmla="*/ 4 w 126"/>
                <a:gd name="T19" fmla="*/ 105 h 110"/>
                <a:gd name="T20" fmla="*/ 10 w 126"/>
                <a:gd name="T21" fmla="*/ 106 h 110"/>
                <a:gd name="T22" fmla="*/ 19 w 126"/>
                <a:gd name="T23" fmla="*/ 105 h 110"/>
                <a:gd name="T24" fmla="*/ 19 w 126"/>
                <a:gd name="T25" fmla="*/ 105 h 110"/>
                <a:gd name="T26" fmla="*/ 20 w 126"/>
                <a:gd name="T27" fmla="*/ 105 h 110"/>
                <a:gd name="T28" fmla="*/ 61 w 126"/>
                <a:gd name="T29" fmla="*/ 110 h 110"/>
                <a:gd name="T30" fmla="*/ 105 w 126"/>
                <a:gd name="T31" fmla="*/ 104 h 110"/>
                <a:gd name="T32" fmla="*/ 107 w 126"/>
                <a:gd name="T33" fmla="*/ 104 h 110"/>
                <a:gd name="T34" fmla="*/ 114 w 126"/>
                <a:gd name="T35" fmla="*/ 106 h 110"/>
                <a:gd name="T36" fmla="*/ 118 w 126"/>
                <a:gd name="T37" fmla="*/ 107 h 110"/>
                <a:gd name="T38" fmla="*/ 123 w 126"/>
                <a:gd name="T39" fmla="*/ 104 h 110"/>
                <a:gd name="T40" fmla="*/ 120 w 126"/>
                <a:gd name="T41" fmla="*/ 99 h 110"/>
                <a:gd name="T42" fmla="*/ 81 w 126"/>
                <a:gd name="T43" fmla="*/ 55 h 110"/>
                <a:gd name="T44" fmla="*/ 81 w 126"/>
                <a:gd name="T45" fmla="*/ 58 h 110"/>
                <a:gd name="T46" fmla="*/ 53 w 126"/>
                <a:gd name="T47" fmla="*/ 57 h 110"/>
                <a:gd name="T48" fmla="*/ 53 w 126"/>
                <a:gd name="T49" fmla="*/ 62 h 110"/>
                <a:gd name="T50" fmla="*/ 81 w 126"/>
                <a:gd name="T51" fmla="*/ 62 h 110"/>
                <a:gd name="T52" fmla="*/ 81 w 126"/>
                <a:gd name="T53" fmla="*/ 66 h 110"/>
                <a:gd name="T54" fmla="*/ 53 w 126"/>
                <a:gd name="T55" fmla="*/ 65 h 110"/>
                <a:gd name="T56" fmla="*/ 67 w 126"/>
                <a:gd name="T57" fmla="*/ 80 h 110"/>
                <a:gd name="T58" fmla="*/ 83 w 126"/>
                <a:gd name="T59" fmla="*/ 78 h 110"/>
                <a:gd name="T60" fmla="*/ 85 w 126"/>
                <a:gd name="T61" fmla="*/ 83 h 110"/>
                <a:gd name="T62" fmla="*/ 54 w 126"/>
                <a:gd name="T63" fmla="*/ 81 h 110"/>
                <a:gd name="T64" fmla="*/ 45 w 126"/>
                <a:gd name="T65" fmla="*/ 65 h 110"/>
                <a:gd name="T66" fmla="*/ 38 w 126"/>
                <a:gd name="T67" fmla="*/ 65 h 110"/>
                <a:gd name="T68" fmla="*/ 39 w 126"/>
                <a:gd name="T69" fmla="*/ 61 h 110"/>
                <a:gd name="T70" fmla="*/ 44 w 126"/>
                <a:gd name="T71" fmla="*/ 61 h 110"/>
                <a:gd name="T72" fmla="*/ 45 w 126"/>
                <a:gd name="T73" fmla="*/ 58 h 110"/>
                <a:gd name="T74" fmla="*/ 39 w 126"/>
                <a:gd name="T75" fmla="*/ 57 h 110"/>
                <a:gd name="T76" fmla="*/ 39 w 126"/>
                <a:gd name="T77" fmla="*/ 53 h 110"/>
                <a:gd name="T78" fmla="*/ 45 w 126"/>
                <a:gd name="T79" fmla="*/ 53 h 110"/>
                <a:gd name="T80" fmla="*/ 67 w 126"/>
                <a:gd name="T81" fmla="*/ 35 h 110"/>
                <a:gd name="T82" fmla="*/ 86 w 126"/>
                <a:gd name="T83" fmla="*/ 38 h 110"/>
                <a:gd name="T84" fmla="*/ 83 w 126"/>
                <a:gd name="T85" fmla="*/ 43 h 110"/>
                <a:gd name="T86" fmla="*/ 54 w 126"/>
                <a:gd name="T87" fmla="*/ 54 h 110"/>
                <a:gd name="T88" fmla="*/ 81 w 126"/>
                <a:gd name="T89" fmla="*/ 5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6" h="110">
                  <a:moveTo>
                    <a:pt x="120" y="99"/>
                  </a:moveTo>
                  <a:cubicBezTo>
                    <a:pt x="120" y="99"/>
                    <a:pt x="114" y="94"/>
                    <a:pt x="118" y="82"/>
                  </a:cubicBezTo>
                  <a:cubicBezTo>
                    <a:pt x="118" y="82"/>
                    <a:pt x="126" y="48"/>
                    <a:pt x="101" y="28"/>
                  </a:cubicBezTo>
                  <a:cubicBezTo>
                    <a:pt x="99" y="26"/>
                    <a:pt x="76" y="7"/>
                    <a:pt x="76" y="2"/>
                  </a:cubicBezTo>
                  <a:cubicBezTo>
                    <a:pt x="76" y="1"/>
                    <a:pt x="75" y="1"/>
                    <a:pt x="75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5" y="6"/>
                    <a:pt x="38" y="13"/>
                    <a:pt x="29" y="22"/>
                  </a:cubicBezTo>
                  <a:cubicBezTo>
                    <a:pt x="29" y="22"/>
                    <a:pt x="0" y="49"/>
                    <a:pt x="10" y="91"/>
                  </a:cubicBezTo>
                  <a:cubicBezTo>
                    <a:pt x="10" y="92"/>
                    <a:pt x="10" y="94"/>
                    <a:pt x="4" y="102"/>
                  </a:cubicBezTo>
                  <a:cubicBezTo>
                    <a:pt x="4" y="102"/>
                    <a:pt x="3" y="104"/>
                    <a:pt x="4" y="105"/>
                  </a:cubicBezTo>
                  <a:cubicBezTo>
                    <a:pt x="5" y="106"/>
                    <a:pt x="7" y="107"/>
                    <a:pt x="10" y="106"/>
                  </a:cubicBezTo>
                  <a:cubicBezTo>
                    <a:pt x="10" y="106"/>
                    <a:pt x="14" y="105"/>
                    <a:pt x="19" y="105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0" y="105"/>
                    <a:pt x="36" y="110"/>
                    <a:pt x="61" y="110"/>
                  </a:cubicBezTo>
                  <a:cubicBezTo>
                    <a:pt x="76" y="110"/>
                    <a:pt x="91" y="108"/>
                    <a:pt x="105" y="104"/>
                  </a:cubicBezTo>
                  <a:cubicBezTo>
                    <a:pt x="105" y="104"/>
                    <a:pt x="106" y="104"/>
                    <a:pt x="107" y="104"/>
                  </a:cubicBezTo>
                  <a:cubicBezTo>
                    <a:pt x="109" y="104"/>
                    <a:pt x="112" y="105"/>
                    <a:pt x="114" y="106"/>
                  </a:cubicBezTo>
                  <a:cubicBezTo>
                    <a:pt x="114" y="106"/>
                    <a:pt x="116" y="107"/>
                    <a:pt x="118" y="107"/>
                  </a:cubicBezTo>
                  <a:cubicBezTo>
                    <a:pt x="119" y="107"/>
                    <a:pt x="121" y="106"/>
                    <a:pt x="123" y="104"/>
                  </a:cubicBezTo>
                  <a:cubicBezTo>
                    <a:pt x="123" y="104"/>
                    <a:pt x="125" y="102"/>
                    <a:pt x="120" y="99"/>
                  </a:cubicBezTo>
                  <a:close/>
                  <a:moveTo>
                    <a:pt x="81" y="55"/>
                  </a:moveTo>
                  <a:cubicBezTo>
                    <a:pt x="81" y="58"/>
                    <a:pt x="81" y="58"/>
                    <a:pt x="81" y="5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2" y="61"/>
                    <a:pt x="53" y="62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78"/>
                    <a:pt x="67" y="80"/>
                  </a:cubicBezTo>
                  <a:cubicBezTo>
                    <a:pt x="67" y="80"/>
                    <a:pt x="76" y="82"/>
                    <a:pt x="83" y="78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3"/>
                    <a:pt x="71" y="91"/>
                    <a:pt x="54" y="81"/>
                  </a:cubicBezTo>
                  <a:cubicBezTo>
                    <a:pt x="54" y="81"/>
                    <a:pt x="46" y="76"/>
                    <a:pt x="45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0"/>
                    <a:pt x="45" y="58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3"/>
                    <a:pt x="48" y="37"/>
                    <a:pt x="67" y="35"/>
                  </a:cubicBezTo>
                  <a:cubicBezTo>
                    <a:pt x="67" y="35"/>
                    <a:pt x="81" y="33"/>
                    <a:pt x="86" y="38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61" y="33"/>
                    <a:pt x="54" y="54"/>
                  </a:cubicBezTo>
                  <a:lnTo>
                    <a:pt x="81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5" name="Rounded Rectangle 7">
            <a:extLst>
              <a:ext uri="{FF2B5EF4-FFF2-40B4-BE49-F238E27FC236}">
                <a16:creationId xmlns="" xmlns:a16="http://schemas.microsoft.com/office/drawing/2014/main" id="{872E6C2E-20DD-4430-9793-3CBC31741F66}"/>
              </a:ext>
            </a:extLst>
          </p:cNvPr>
          <p:cNvSpPr/>
          <p:nvPr/>
        </p:nvSpPr>
        <p:spPr>
          <a:xfrm>
            <a:off x="4740264" y="2520541"/>
            <a:ext cx="360000" cy="360000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grpSp>
        <p:nvGrpSpPr>
          <p:cNvPr id="46" name="Group 68"/>
          <p:cNvGrpSpPr/>
          <p:nvPr/>
        </p:nvGrpSpPr>
        <p:grpSpPr>
          <a:xfrm>
            <a:off x="4751939" y="1961429"/>
            <a:ext cx="360000" cy="360000"/>
            <a:chOff x="1588" y="4763"/>
            <a:chExt cx="6746875" cy="6419850"/>
          </a:xfrm>
          <a:solidFill>
            <a:schemeClr val="accent2">
              <a:lumMod val="75000"/>
            </a:schemeClr>
          </a:solidFill>
        </p:grpSpPr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1588" y="4763"/>
              <a:ext cx="6746875" cy="6419850"/>
            </a:xfrm>
            <a:custGeom>
              <a:avLst/>
              <a:gdLst>
                <a:gd name="T0" fmla="*/ 1645 w 1796"/>
                <a:gd name="T1" fmla="*/ 0 h 1709"/>
                <a:gd name="T2" fmla="*/ 151 w 1796"/>
                <a:gd name="T3" fmla="*/ 0 h 1709"/>
                <a:gd name="T4" fmla="*/ 0 w 1796"/>
                <a:gd name="T5" fmla="*/ 151 h 1709"/>
                <a:gd name="T6" fmla="*/ 0 w 1796"/>
                <a:gd name="T7" fmla="*/ 1307 h 1709"/>
                <a:gd name="T8" fmla="*/ 151 w 1796"/>
                <a:gd name="T9" fmla="*/ 1458 h 1709"/>
                <a:gd name="T10" fmla="*/ 606 w 1796"/>
                <a:gd name="T11" fmla="*/ 1458 h 1709"/>
                <a:gd name="T12" fmla="*/ 526 w 1796"/>
                <a:gd name="T13" fmla="*/ 1545 h 1709"/>
                <a:gd name="T14" fmla="*/ 483 w 1796"/>
                <a:gd name="T15" fmla="*/ 1590 h 1709"/>
                <a:gd name="T16" fmla="*/ 479 w 1796"/>
                <a:gd name="T17" fmla="*/ 1659 h 1709"/>
                <a:gd name="T18" fmla="*/ 593 w 1796"/>
                <a:gd name="T19" fmla="*/ 1709 h 1709"/>
                <a:gd name="T20" fmla="*/ 1203 w 1796"/>
                <a:gd name="T21" fmla="*/ 1709 h 1709"/>
                <a:gd name="T22" fmla="*/ 1316 w 1796"/>
                <a:gd name="T23" fmla="*/ 1659 h 1709"/>
                <a:gd name="T24" fmla="*/ 1312 w 1796"/>
                <a:gd name="T25" fmla="*/ 1590 h 1709"/>
                <a:gd name="T26" fmla="*/ 1270 w 1796"/>
                <a:gd name="T27" fmla="*/ 1545 h 1709"/>
                <a:gd name="T28" fmla="*/ 1190 w 1796"/>
                <a:gd name="T29" fmla="*/ 1458 h 1709"/>
                <a:gd name="T30" fmla="*/ 1645 w 1796"/>
                <a:gd name="T31" fmla="*/ 1458 h 1709"/>
                <a:gd name="T32" fmla="*/ 1796 w 1796"/>
                <a:gd name="T33" fmla="*/ 1307 h 1709"/>
                <a:gd name="T34" fmla="*/ 1796 w 1796"/>
                <a:gd name="T35" fmla="*/ 151 h 1709"/>
                <a:gd name="T36" fmla="*/ 1645 w 1796"/>
                <a:gd name="T37" fmla="*/ 0 h 1709"/>
                <a:gd name="T38" fmla="*/ 1231 w 1796"/>
                <a:gd name="T39" fmla="*/ 1585 h 1709"/>
                <a:gd name="T40" fmla="*/ 1267 w 1796"/>
                <a:gd name="T41" fmla="*/ 1622 h 1709"/>
                <a:gd name="T42" fmla="*/ 1265 w 1796"/>
                <a:gd name="T43" fmla="*/ 1635 h 1709"/>
                <a:gd name="T44" fmla="*/ 1203 w 1796"/>
                <a:gd name="T45" fmla="*/ 1653 h 1709"/>
                <a:gd name="T46" fmla="*/ 593 w 1796"/>
                <a:gd name="T47" fmla="*/ 1653 h 1709"/>
                <a:gd name="T48" fmla="*/ 530 w 1796"/>
                <a:gd name="T49" fmla="*/ 1635 h 1709"/>
                <a:gd name="T50" fmla="*/ 528 w 1796"/>
                <a:gd name="T51" fmla="*/ 1623 h 1709"/>
                <a:gd name="T52" fmla="*/ 528 w 1796"/>
                <a:gd name="T53" fmla="*/ 1623 h 1709"/>
                <a:gd name="T54" fmla="*/ 565 w 1796"/>
                <a:gd name="T55" fmla="*/ 1585 h 1709"/>
                <a:gd name="T56" fmla="*/ 672 w 1796"/>
                <a:gd name="T57" fmla="*/ 1458 h 1709"/>
                <a:gd name="T58" fmla="*/ 1124 w 1796"/>
                <a:gd name="T59" fmla="*/ 1458 h 1709"/>
                <a:gd name="T60" fmla="*/ 1231 w 1796"/>
                <a:gd name="T61" fmla="*/ 1585 h 1709"/>
                <a:gd name="T62" fmla="*/ 1684 w 1796"/>
                <a:gd name="T63" fmla="*/ 1307 h 1709"/>
                <a:gd name="T64" fmla="*/ 1645 w 1796"/>
                <a:gd name="T65" fmla="*/ 1346 h 1709"/>
                <a:gd name="T66" fmla="*/ 151 w 1796"/>
                <a:gd name="T67" fmla="*/ 1346 h 1709"/>
                <a:gd name="T68" fmla="*/ 112 w 1796"/>
                <a:gd name="T69" fmla="*/ 1307 h 1709"/>
                <a:gd name="T70" fmla="*/ 112 w 1796"/>
                <a:gd name="T71" fmla="*/ 151 h 1709"/>
                <a:gd name="T72" fmla="*/ 151 w 1796"/>
                <a:gd name="T73" fmla="*/ 112 h 1709"/>
                <a:gd name="T74" fmla="*/ 1645 w 1796"/>
                <a:gd name="T75" fmla="*/ 112 h 1709"/>
                <a:gd name="T76" fmla="*/ 1684 w 1796"/>
                <a:gd name="T77" fmla="*/ 151 h 1709"/>
                <a:gd name="T78" fmla="*/ 1684 w 1796"/>
                <a:gd name="T79" fmla="*/ 1307 h 1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96" h="1709">
                  <a:moveTo>
                    <a:pt x="1645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68" y="0"/>
                    <a:pt x="0" y="67"/>
                    <a:pt x="0" y="151"/>
                  </a:cubicBezTo>
                  <a:cubicBezTo>
                    <a:pt x="0" y="1307"/>
                    <a:pt x="0" y="1307"/>
                    <a:pt x="0" y="1307"/>
                  </a:cubicBezTo>
                  <a:cubicBezTo>
                    <a:pt x="0" y="1390"/>
                    <a:pt x="68" y="1458"/>
                    <a:pt x="151" y="1458"/>
                  </a:cubicBezTo>
                  <a:cubicBezTo>
                    <a:pt x="606" y="1458"/>
                    <a:pt x="606" y="1458"/>
                    <a:pt x="606" y="1458"/>
                  </a:cubicBezTo>
                  <a:cubicBezTo>
                    <a:pt x="582" y="1488"/>
                    <a:pt x="544" y="1527"/>
                    <a:pt x="526" y="1545"/>
                  </a:cubicBezTo>
                  <a:cubicBezTo>
                    <a:pt x="506" y="1564"/>
                    <a:pt x="491" y="1579"/>
                    <a:pt x="483" y="1590"/>
                  </a:cubicBezTo>
                  <a:cubicBezTo>
                    <a:pt x="472" y="1605"/>
                    <a:pt x="467" y="1634"/>
                    <a:pt x="479" y="1659"/>
                  </a:cubicBezTo>
                  <a:cubicBezTo>
                    <a:pt x="491" y="1682"/>
                    <a:pt x="520" y="1709"/>
                    <a:pt x="593" y="1709"/>
                  </a:cubicBezTo>
                  <a:cubicBezTo>
                    <a:pt x="1203" y="1709"/>
                    <a:pt x="1203" y="1709"/>
                    <a:pt x="1203" y="1709"/>
                  </a:cubicBezTo>
                  <a:cubicBezTo>
                    <a:pt x="1276" y="1709"/>
                    <a:pt x="1305" y="1682"/>
                    <a:pt x="1316" y="1659"/>
                  </a:cubicBezTo>
                  <a:cubicBezTo>
                    <a:pt x="1329" y="1634"/>
                    <a:pt x="1324" y="1605"/>
                    <a:pt x="1312" y="1590"/>
                  </a:cubicBezTo>
                  <a:cubicBezTo>
                    <a:pt x="1304" y="1579"/>
                    <a:pt x="1289" y="1564"/>
                    <a:pt x="1270" y="1545"/>
                  </a:cubicBezTo>
                  <a:cubicBezTo>
                    <a:pt x="1252" y="1527"/>
                    <a:pt x="1213" y="1488"/>
                    <a:pt x="1190" y="1458"/>
                  </a:cubicBezTo>
                  <a:cubicBezTo>
                    <a:pt x="1645" y="1458"/>
                    <a:pt x="1645" y="1458"/>
                    <a:pt x="1645" y="1458"/>
                  </a:cubicBezTo>
                  <a:cubicBezTo>
                    <a:pt x="1728" y="1458"/>
                    <a:pt x="1796" y="1390"/>
                    <a:pt x="1796" y="1307"/>
                  </a:cubicBezTo>
                  <a:cubicBezTo>
                    <a:pt x="1796" y="151"/>
                    <a:pt x="1796" y="151"/>
                    <a:pt x="1796" y="151"/>
                  </a:cubicBezTo>
                  <a:cubicBezTo>
                    <a:pt x="1796" y="67"/>
                    <a:pt x="1728" y="0"/>
                    <a:pt x="1645" y="0"/>
                  </a:cubicBezTo>
                  <a:close/>
                  <a:moveTo>
                    <a:pt x="1231" y="1585"/>
                  </a:moveTo>
                  <a:cubicBezTo>
                    <a:pt x="1247" y="1601"/>
                    <a:pt x="1262" y="1616"/>
                    <a:pt x="1267" y="1622"/>
                  </a:cubicBezTo>
                  <a:cubicBezTo>
                    <a:pt x="1267" y="1622"/>
                    <a:pt x="1269" y="1629"/>
                    <a:pt x="1265" y="1635"/>
                  </a:cubicBezTo>
                  <a:cubicBezTo>
                    <a:pt x="1258" y="1646"/>
                    <a:pt x="1235" y="1653"/>
                    <a:pt x="1203" y="1653"/>
                  </a:cubicBezTo>
                  <a:cubicBezTo>
                    <a:pt x="593" y="1653"/>
                    <a:pt x="593" y="1653"/>
                    <a:pt x="593" y="1653"/>
                  </a:cubicBezTo>
                  <a:cubicBezTo>
                    <a:pt x="561" y="1653"/>
                    <a:pt x="538" y="1646"/>
                    <a:pt x="530" y="1635"/>
                  </a:cubicBezTo>
                  <a:cubicBezTo>
                    <a:pt x="527" y="1629"/>
                    <a:pt x="528" y="1623"/>
                    <a:pt x="528" y="1623"/>
                  </a:cubicBezTo>
                  <a:cubicBezTo>
                    <a:pt x="528" y="1623"/>
                    <a:pt x="528" y="1623"/>
                    <a:pt x="528" y="1623"/>
                  </a:cubicBezTo>
                  <a:cubicBezTo>
                    <a:pt x="534" y="1616"/>
                    <a:pt x="549" y="1601"/>
                    <a:pt x="565" y="1585"/>
                  </a:cubicBezTo>
                  <a:cubicBezTo>
                    <a:pt x="614" y="1536"/>
                    <a:pt x="654" y="1494"/>
                    <a:pt x="672" y="1458"/>
                  </a:cubicBezTo>
                  <a:cubicBezTo>
                    <a:pt x="1124" y="1458"/>
                    <a:pt x="1124" y="1458"/>
                    <a:pt x="1124" y="1458"/>
                  </a:cubicBezTo>
                  <a:cubicBezTo>
                    <a:pt x="1142" y="1494"/>
                    <a:pt x="1182" y="1536"/>
                    <a:pt x="1231" y="1585"/>
                  </a:cubicBezTo>
                  <a:close/>
                  <a:moveTo>
                    <a:pt x="1684" y="1307"/>
                  </a:moveTo>
                  <a:cubicBezTo>
                    <a:pt x="1684" y="1328"/>
                    <a:pt x="1666" y="1346"/>
                    <a:pt x="1645" y="1346"/>
                  </a:cubicBezTo>
                  <a:cubicBezTo>
                    <a:pt x="151" y="1346"/>
                    <a:pt x="151" y="1346"/>
                    <a:pt x="151" y="1346"/>
                  </a:cubicBezTo>
                  <a:cubicBezTo>
                    <a:pt x="129" y="1346"/>
                    <a:pt x="112" y="1328"/>
                    <a:pt x="112" y="1307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2" y="129"/>
                    <a:pt x="129" y="112"/>
                    <a:pt x="151" y="112"/>
                  </a:cubicBezTo>
                  <a:cubicBezTo>
                    <a:pt x="1645" y="112"/>
                    <a:pt x="1645" y="112"/>
                    <a:pt x="1645" y="112"/>
                  </a:cubicBezTo>
                  <a:cubicBezTo>
                    <a:pt x="1666" y="112"/>
                    <a:pt x="1684" y="129"/>
                    <a:pt x="1684" y="151"/>
                  </a:cubicBezTo>
                  <a:lnTo>
                    <a:pt x="1684" y="13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6"/>
            <p:cNvSpPr>
              <a:spLocks noEditPoints="1"/>
            </p:cNvSpPr>
            <p:nvPr/>
          </p:nvSpPr>
          <p:spPr bwMode="auto">
            <a:xfrm>
              <a:off x="842963" y="846138"/>
              <a:ext cx="5064125" cy="3376613"/>
            </a:xfrm>
            <a:custGeom>
              <a:avLst/>
              <a:gdLst>
                <a:gd name="T0" fmla="*/ 1252 w 1348"/>
                <a:gd name="T1" fmla="*/ 0 h 899"/>
                <a:gd name="T2" fmla="*/ 96 w 1348"/>
                <a:gd name="T3" fmla="*/ 0 h 899"/>
                <a:gd name="T4" fmla="*/ 0 w 1348"/>
                <a:gd name="T5" fmla="*/ 95 h 899"/>
                <a:gd name="T6" fmla="*/ 0 w 1348"/>
                <a:gd name="T7" fmla="*/ 803 h 899"/>
                <a:gd name="T8" fmla="*/ 96 w 1348"/>
                <a:gd name="T9" fmla="*/ 899 h 899"/>
                <a:gd name="T10" fmla="*/ 1252 w 1348"/>
                <a:gd name="T11" fmla="*/ 899 h 899"/>
                <a:gd name="T12" fmla="*/ 1348 w 1348"/>
                <a:gd name="T13" fmla="*/ 803 h 899"/>
                <a:gd name="T14" fmla="*/ 1348 w 1348"/>
                <a:gd name="T15" fmla="*/ 95 h 899"/>
                <a:gd name="T16" fmla="*/ 1252 w 1348"/>
                <a:gd name="T17" fmla="*/ 0 h 899"/>
                <a:gd name="T18" fmla="*/ 1291 w 1348"/>
                <a:gd name="T19" fmla="*/ 803 h 899"/>
                <a:gd name="T20" fmla="*/ 1252 w 1348"/>
                <a:gd name="T21" fmla="*/ 843 h 899"/>
                <a:gd name="T22" fmla="*/ 96 w 1348"/>
                <a:gd name="T23" fmla="*/ 843 h 899"/>
                <a:gd name="T24" fmla="*/ 56 w 1348"/>
                <a:gd name="T25" fmla="*/ 803 h 899"/>
                <a:gd name="T26" fmla="*/ 56 w 1348"/>
                <a:gd name="T27" fmla="*/ 95 h 899"/>
                <a:gd name="T28" fmla="*/ 96 w 1348"/>
                <a:gd name="T29" fmla="*/ 56 h 899"/>
                <a:gd name="T30" fmla="*/ 1252 w 1348"/>
                <a:gd name="T31" fmla="*/ 56 h 899"/>
                <a:gd name="T32" fmla="*/ 1291 w 1348"/>
                <a:gd name="T33" fmla="*/ 95 h 899"/>
                <a:gd name="T34" fmla="*/ 1291 w 1348"/>
                <a:gd name="T35" fmla="*/ 803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48" h="899">
                  <a:moveTo>
                    <a:pt x="1252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43" y="0"/>
                    <a:pt x="0" y="43"/>
                    <a:pt x="0" y="95"/>
                  </a:cubicBezTo>
                  <a:cubicBezTo>
                    <a:pt x="0" y="803"/>
                    <a:pt x="0" y="803"/>
                    <a:pt x="0" y="803"/>
                  </a:cubicBezTo>
                  <a:cubicBezTo>
                    <a:pt x="0" y="856"/>
                    <a:pt x="43" y="899"/>
                    <a:pt x="96" y="899"/>
                  </a:cubicBezTo>
                  <a:cubicBezTo>
                    <a:pt x="1252" y="899"/>
                    <a:pt x="1252" y="899"/>
                    <a:pt x="1252" y="899"/>
                  </a:cubicBezTo>
                  <a:cubicBezTo>
                    <a:pt x="1305" y="899"/>
                    <a:pt x="1348" y="856"/>
                    <a:pt x="1348" y="803"/>
                  </a:cubicBezTo>
                  <a:cubicBezTo>
                    <a:pt x="1348" y="95"/>
                    <a:pt x="1348" y="95"/>
                    <a:pt x="1348" y="95"/>
                  </a:cubicBezTo>
                  <a:cubicBezTo>
                    <a:pt x="1348" y="43"/>
                    <a:pt x="1305" y="0"/>
                    <a:pt x="1252" y="0"/>
                  </a:cubicBezTo>
                  <a:close/>
                  <a:moveTo>
                    <a:pt x="1291" y="803"/>
                  </a:moveTo>
                  <a:cubicBezTo>
                    <a:pt x="1291" y="825"/>
                    <a:pt x="1274" y="843"/>
                    <a:pt x="1252" y="843"/>
                  </a:cubicBezTo>
                  <a:cubicBezTo>
                    <a:pt x="96" y="843"/>
                    <a:pt x="96" y="843"/>
                    <a:pt x="96" y="843"/>
                  </a:cubicBezTo>
                  <a:cubicBezTo>
                    <a:pt x="74" y="843"/>
                    <a:pt x="56" y="825"/>
                    <a:pt x="56" y="803"/>
                  </a:cubicBezTo>
                  <a:cubicBezTo>
                    <a:pt x="56" y="95"/>
                    <a:pt x="56" y="95"/>
                    <a:pt x="56" y="95"/>
                  </a:cubicBezTo>
                  <a:cubicBezTo>
                    <a:pt x="56" y="74"/>
                    <a:pt x="74" y="56"/>
                    <a:pt x="96" y="56"/>
                  </a:cubicBezTo>
                  <a:cubicBezTo>
                    <a:pt x="1252" y="56"/>
                    <a:pt x="1252" y="56"/>
                    <a:pt x="1252" y="56"/>
                  </a:cubicBezTo>
                  <a:cubicBezTo>
                    <a:pt x="1274" y="56"/>
                    <a:pt x="1291" y="74"/>
                    <a:pt x="1291" y="95"/>
                  </a:cubicBezTo>
                  <a:lnTo>
                    <a:pt x="1291" y="8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3059113" y="4321176"/>
              <a:ext cx="631825" cy="630238"/>
            </a:xfrm>
            <a:custGeom>
              <a:avLst/>
              <a:gdLst>
                <a:gd name="T0" fmla="*/ 84 w 168"/>
                <a:gd name="T1" fmla="*/ 0 h 168"/>
                <a:gd name="T2" fmla="*/ 0 w 168"/>
                <a:gd name="T3" fmla="*/ 84 h 168"/>
                <a:gd name="T4" fmla="*/ 84 w 168"/>
                <a:gd name="T5" fmla="*/ 168 h 168"/>
                <a:gd name="T6" fmla="*/ 168 w 168"/>
                <a:gd name="T7" fmla="*/ 84 h 168"/>
                <a:gd name="T8" fmla="*/ 84 w 168"/>
                <a:gd name="T9" fmla="*/ 0 h 168"/>
                <a:gd name="T10" fmla="*/ 84 w 168"/>
                <a:gd name="T11" fmla="*/ 112 h 168"/>
                <a:gd name="T12" fmla="*/ 56 w 168"/>
                <a:gd name="T13" fmla="*/ 84 h 168"/>
                <a:gd name="T14" fmla="*/ 84 w 168"/>
                <a:gd name="T15" fmla="*/ 56 h 168"/>
                <a:gd name="T16" fmla="*/ 112 w 168"/>
                <a:gd name="T17" fmla="*/ 84 h 168"/>
                <a:gd name="T18" fmla="*/ 84 w 168"/>
                <a:gd name="T19" fmla="*/ 11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8" h="168">
                  <a:moveTo>
                    <a:pt x="84" y="0"/>
                  </a:moveTo>
                  <a:cubicBezTo>
                    <a:pt x="38" y="0"/>
                    <a:pt x="0" y="38"/>
                    <a:pt x="0" y="84"/>
                  </a:cubicBezTo>
                  <a:cubicBezTo>
                    <a:pt x="0" y="131"/>
                    <a:pt x="38" y="168"/>
                    <a:pt x="84" y="168"/>
                  </a:cubicBezTo>
                  <a:cubicBezTo>
                    <a:pt x="130" y="168"/>
                    <a:pt x="168" y="131"/>
                    <a:pt x="168" y="84"/>
                  </a:cubicBezTo>
                  <a:cubicBezTo>
                    <a:pt x="168" y="38"/>
                    <a:pt x="130" y="0"/>
                    <a:pt x="84" y="0"/>
                  </a:cubicBezTo>
                  <a:close/>
                  <a:moveTo>
                    <a:pt x="84" y="112"/>
                  </a:moveTo>
                  <a:cubicBezTo>
                    <a:pt x="68" y="112"/>
                    <a:pt x="56" y="100"/>
                    <a:pt x="56" y="84"/>
                  </a:cubicBezTo>
                  <a:cubicBezTo>
                    <a:pt x="56" y="69"/>
                    <a:pt x="68" y="56"/>
                    <a:pt x="84" y="56"/>
                  </a:cubicBezTo>
                  <a:cubicBezTo>
                    <a:pt x="99" y="56"/>
                    <a:pt x="112" y="69"/>
                    <a:pt x="112" y="84"/>
                  </a:cubicBezTo>
                  <a:cubicBezTo>
                    <a:pt x="112" y="100"/>
                    <a:pt x="99" y="112"/>
                    <a:pt x="84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8"/>
            <p:cNvSpPr>
              <a:spLocks/>
            </p:cNvSpPr>
            <p:nvPr/>
          </p:nvSpPr>
          <p:spPr bwMode="auto">
            <a:xfrm>
              <a:off x="2528888" y="2533651"/>
              <a:ext cx="628650" cy="1262063"/>
            </a:xfrm>
            <a:custGeom>
              <a:avLst/>
              <a:gdLst>
                <a:gd name="T0" fmla="*/ 125 w 167"/>
                <a:gd name="T1" fmla="*/ 0 h 336"/>
                <a:gd name="T2" fmla="*/ 42 w 167"/>
                <a:gd name="T3" fmla="*/ 0 h 336"/>
                <a:gd name="T4" fmla="*/ 0 w 167"/>
                <a:gd name="T5" fmla="*/ 42 h 336"/>
                <a:gd name="T6" fmla="*/ 0 w 167"/>
                <a:gd name="T7" fmla="*/ 294 h 336"/>
                <a:gd name="T8" fmla="*/ 42 w 167"/>
                <a:gd name="T9" fmla="*/ 336 h 336"/>
                <a:gd name="T10" fmla="*/ 125 w 167"/>
                <a:gd name="T11" fmla="*/ 336 h 336"/>
                <a:gd name="T12" fmla="*/ 167 w 167"/>
                <a:gd name="T13" fmla="*/ 294 h 336"/>
                <a:gd name="T14" fmla="*/ 167 w 167"/>
                <a:gd name="T15" fmla="*/ 42 h 336"/>
                <a:gd name="T16" fmla="*/ 125 w 167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336">
                  <a:moveTo>
                    <a:pt x="125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8"/>
                    <a:pt x="0" y="42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0" y="317"/>
                    <a:pt x="19" y="336"/>
                    <a:pt x="42" y="336"/>
                  </a:cubicBezTo>
                  <a:cubicBezTo>
                    <a:pt x="125" y="336"/>
                    <a:pt x="125" y="336"/>
                    <a:pt x="125" y="336"/>
                  </a:cubicBezTo>
                  <a:cubicBezTo>
                    <a:pt x="148" y="336"/>
                    <a:pt x="167" y="317"/>
                    <a:pt x="167" y="294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4632326" y="1266826"/>
              <a:ext cx="635000" cy="2528888"/>
            </a:xfrm>
            <a:custGeom>
              <a:avLst/>
              <a:gdLst>
                <a:gd name="T0" fmla="*/ 126 w 169"/>
                <a:gd name="T1" fmla="*/ 0 h 673"/>
                <a:gd name="T2" fmla="*/ 42 w 169"/>
                <a:gd name="T3" fmla="*/ 0 h 673"/>
                <a:gd name="T4" fmla="*/ 0 w 169"/>
                <a:gd name="T5" fmla="*/ 41 h 673"/>
                <a:gd name="T6" fmla="*/ 0 w 169"/>
                <a:gd name="T7" fmla="*/ 632 h 673"/>
                <a:gd name="T8" fmla="*/ 42 w 169"/>
                <a:gd name="T9" fmla="*/ 673 h 673"/>
                <a:gd name="T10" fmla="*/ 126 w 169"/>
                <a:gd name="T11" fmla="*/ 673 h 673"/>
                <a:gd name="T12" fmla="*/ 169 w 169"/>
                <a:gd name="T13" fmla="*/ 632 h 673"/>
                <a:gd name="T14" fmla="*/ 169 w 169"/>
                <a:gd name="T15" fmla="*/ 41 h 673"/>
                <a:gd name="T16" fmla="*/ 126 w 169"/>
                <a:gd name="T17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673">
                  <a:moveTo>
                    <a:pt x="126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0" y="655"/>
                    <a:pt x="19" y="673"/>
                    <a:pt x="42" y="673"/>
                  </a:cubicBezTo>
                  <a:cubicBezTo>
                    <a:pt x="126" y="673"/>
                    <a:pt x="126" y="673"/>
                    <a:pt x="126" y="673"/>
                  </a:cubicBezTo>
                  <a:cubicBezTo>
                    <a:pt x="150" y="673"/>
                    <a:pt x="169" y="655"/>
                    <a:pt x="169" y="632"/>
                  </a:cubicBezTo>
                  <a:cubicBezTo>
                    <a:pt x="169" y="41"/>
                    <a:pt x="169" y="41"/>
                    <a:pt x="169" y="41"/>
                  </a:cubicBezTo>
                  <a:cubicBezTo>
                    <a:pt x="169" y="19"/>
                    <a:pt x="150" y="0"/>
                    <a:pt x="1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Freeform 10"/>
            <p:cNvSpPr>
              <a:spLocks/>
            </p:cNvSpPr>
            <p:nvPr/>
          </p:nvSpPr>
          <p:spPr bwMode="auto">
            <a:xfrm>
              <a:off x="3584576" y="2112963"/>
              <a:ext cx="627063" cy="1682750"/>
            </a:xfrm>
            <a:custGeom>
              <a:avLst/>
              <a:gdLst>
                <a:gd name="T0" fmla="*/ 125 w 167"/>
                <a:gd name="T1" fmla="*/ 0 h 448"/>
                <a:gd name="T2" fmla="*/ 41 w 167"/>
                <a:gd name="T3" fmla="*/ 0 h 448"/>
                <a:gd name="T4" fmla="*/ 0 w 167"/>
                <a:gd name="T5" fmla="*/ 40 h 448"/>
                <a:gd name="T6" fmla="*/ 0 w 167"/>
                <a:gd name="T7" fmla="*/ 407 h 448"/>
                <a:gd name="T8" fmla="*/ 41 w 167"/>
                <a:gd name="T9" fmla="*/ 448 h 448"/>
                <a:gd name="T10" fmla="*/ 125 w 167"/>
                <a:gd name="T11" fmla="*/ 448 h 448"/>
                <a:gd name="T12" fmla="*/ 167 w 167"/>
                <a:gd name="T13" fmla="*/ 407 h 448"/>
                <a:gd name="T14" fmla="*/ 167 w 167"/>
                <a:gd name="T15" fmla="*/ 40 h 448"/>
                <a:gd name="T16" fmla="*/ 125 w 167"/>
                <a:gd name="T1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448">
                  <a:moveTo>
                    <a:pt x="125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30"/>
                    <a:pt x="18" y="448"/>
                    <a:pt x="41" y="448"/>
                  </a:cubicBezTo>
                  <a:cubicBezTo>
                    <a:pt x="125" y="448"/>
                    <a:pt x="125" y="448"/>
                    <a:pt x="125" y="448"/>
                  </a:cubicBezTo>
                  <a:cubicBezTo>
                    <a:pt x="148" y="448"/>
                    <a:pt x="167" y="430"/>
                    <a:pt x="167" y="407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11"/>
            <p:cNvSpPr>
              <a:spLocks/>
            </p:cNvSpPr>
            <p:nvPr/>
          </p:nvSpPr>
          <p:spPr bwMode="auto">
            <a:xfrm>
              <a:off x="1474788" y="1687513"/>
              <a:ext cx="633413" cy="2108200"/>
            </a:xfrm>
            <a:custGeom>
              <a:avLst/>
              <a:gdLst>
                <a:gd name="T0" fmla="*/ 127 w 169"/>
                <a:gd name="T1" fmla="*/ 0 h 561"/>
                <a:gd name="T2" fmla="*/ 43 w 169"/>
                <a:gd name="T3" fmla="*/ 0 h 561"/>
                <a:gd name="T4" fmla="*/ 0 w 169"/>
                <a:gd name="T5" fmla="*/ 40 h 561"/>
                <a:gd name="T6" fmla="*/ 0 w 169"/>
                <a:gd name="T7" fmla="*/ 521 h 561"/>
                <a:gd name="T8" fmla="*/ 43 w 169"/>
                <a:gd name="T9" fmla="*/ 561 h 561"/>
                <a:gd name="T10" fmla="*/ 127 w 169"/>
                <a:gd name="T11" fmla="*/ 561 h 561"/>
                <a:gd name="T12" fmla="*/ 169 w 169"/>
                <a:gd name="T13" fmla="*/ 521 h 561"/>
                <a:gd name="T14" fmla="*/ 169 w 169"/>
                <a:gd name="T15" fmla="*/ 40 h 561"/>
                <a:gd name="T16" fmla="*/ 127 w 169"/>
                <a:gd name="T17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561">
                  <a:moveTo>
                    <a:pt x="127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543"/>
                    <a:pt x="19" y="561"/>
                    <a:pt x="43" y="561"/>
                  </a:cubicBezTo>
                  <a:cubicBezTo>
                    <a:pt x="127" y="561"/>
                    <a:pt x="127" y="561"/>
                    <a:pt x="127" y="561"/>
                  </a:cubicBezTo>
                  <a:cubicBezTo>
                    <a:pt x="150" y="561"/>
                    <a:pt x="169" y="543"/>
                    <a:pt x="169" y="521"/>
                  </a:cubicBezTo>
                  <a:cubicBezTo>
                    <a:pt x="169" y="40"/>
                    <a:pt x="169" y="40"/>
                    <a:pt x="169" y="40"/>
                  </a:cubicBezTo>
                  <a:cubicBezTo>
                    <a:pt x="169" y="18"/>
                    <a:pt x="150" y="0"/>
                    <a:pt x="1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4" name="网chenying0907出品 30">
            <a:extLst>
              <a:ext uri="{FF2B5EF4-FFF2-40B4-BE49-F238E27FC236}">
                <a16:creationId xmlns="" xmlns:a16="http://schemas.microsoft.com/office/drawing/2014/main" id="{2D90A7DF-8DC5-41D9-B1A7-E3C145F78055}"/>
              </a:ext>
            </a:extLst>
          </p:cNvPr>
          <p:cNvSpPr>
            <a:spLocks noEditPoints="1"/>
          </p:cNvSpPr>
          <p:nvPr/>
        </p:nvSpPr>
        <p:spPr bwMode="auto">
          <a:xfrm>
            <a:off x="4738708" y="4185128"/>
            <a:ext cx="396000" cy="396000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437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47638" y="6092825"/>
            <a:ext cx="1328737" cy="5556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2024 год</a:t>
            </a:r>
          </a:p>
        </p:txBody>
      </p:sp>
      <p:sp>
        <p:nvSpPr>
          <p:cNvPr id="18440" name="Дата 5"/>
          <p:cNvSpPr txBox="1">
            <a:spLocks/>
          </p:cNvSpPr>
          <p:nvPr/>
        </p:nvSpPr>
        <p:spPr bwMode="auto">
          <a:xfrm>
            <a:off x="7740650" y="6092825"/>
            <a:ext cx="1328738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4"/>
          <p:cNvSpPr/>
          <p:nvPr/>
        </p:nvSpPr>
        <p:spPr>
          <a:xfrm>
            <a:off x="6084168" y="548680"/>
            <a:ext cx="2809007" cy="7197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>
              <a:defRPr/>
            </a:pP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  <a:cs typeface="Courier New" pitchFamily="49" charset="0"/>
              </a:rPr>
              <a:t>12 муниципальных программ 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Courier New" pitchFamily="49" charset="0"/>
            </a:endParaRPr>
          </a:p>
        </p:txBody>
      </p:sp>
      <p:graphicFrame>
        <p:nvGraphicFramePr>
          <p:cNvPr id="17" name="Схема 16"/>
          <p:cNvGraphicFramePr/>
          <p:nvPr/>
        </p:nvGraphicFramePr>
        <p:xfrm>
          <a:off x="1714480" y="1714488"/>
          <a:ext cx="5760640" cy="3945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4" name="Скругленный прямоугольник 4"/>
          <p:cNvSpPr/>
          <p:nvPr/>
        </p:nvSpPr>
        <p:spPr>
          <a:xfrm>
            <a:off x="2124075" y="5661025"/>
            <a:ext cx="5040313" cy="1008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Всего на реализацию муниципальных программ израсходовано </a:t>
            </a:r>
            <a:r>
              <a:rPr lang="ru-RU" b="1" dirty="0" smtClean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8 805,1 </a:t>
            </a: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млн. руб. или </a:t>
            </a:r>
            <a:r>
              <a:rPr lang="ru-RU" b="1" dirty="0" smtClean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98,9 </a:t>
            </a: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% от общего объема расходов бюджета</a:t>
            </a:r>
            <a:endParaRPr lang="ru-RU" dirty="0">
              <a:solidFill>
                <a:schemeClr val="tx1"/>
              </a:solidFill>
              <a:latin typeface="Liberation Serif" pitchFamily="18" charset="0"/>
              <a:cs typeface="Courier New" pitchFamily="49" charset="0"/>
            </a:endParaRPr>
          </a:p>
        </p:txBody>
      </p:sp>
      <p:sp>
        <p:nvSpPr>
          <p:cNvPr id="26" name="Выноска со стрелкой вправо 25"/>
          <p:cNvSpPr/>
          <p:nvPr/>
        </p:nvSpPr>
        <p:spPr>
          <a:xfrm>
            <a:off x="107950" y="1857364"/>
            <a:ext cx="2535224" cy="4143404"/>
          </a:xfrm>
          <a:prstGeom prst="rightArrow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Char char="-"/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Обеспечение развития гражданского общества  и муниципального управления</a:t>
            </a:r>
          </a:p>
          <a:p>
            <a:pPr>
              <a:defRPr/>
            </a:pP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Обеспечение жильем отдельных категорий граждан</a:t>
            </a:r>
          </a:p>
          <a:p>
            <a:pPr>
              <a:buFontTx/>
              <a:buChar char="-"/>
              <a:defRPr/>
            </a:pP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Развитие малого и среднего предпринимательства, внутреннего и въездного туризма</a:t>
            </a:r>
          </a:p>
          <a:p>
            <a:pPr>
              <a:buFontTx/>
              <a:buChar char="-"/>
              <a:defRPr/>
            </a:pP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Управление муниципальной собственностью  </a:t>
            </a:r>
          </a:p>
          <a:p>
            <a:pPr>
              <a:buFontTx/>
              <a:buChar char="-"/>
              <a:defRPr/>
            </a:pP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Обеспечение функционирования городского хозяйства</a:t>
            </a:r>
          </a:p>
          <a:p>
            <a:pPr>
              <a:buFontTx/>
              <a:buChar char="-"/>
              <a:defRPr/>
            </a:pPr>
            <a:endParaRPr lang="ru-RU" sz="900" b="1" i="1" dirty="0">
              <a:solidFill>
                <a:schemeClr val="tx1"/>
              </a:solidFill>
              <a:latin typeface="Liberation Serif" pitchFamily="18" charset="0"/>
              <a:cs typeface="Courier New" pitchFamily="49" charset="0"/>
            </a:endParaRPr>
          </a:p>
          <a:p>
            <a:pPr>
              <a:buFontTx/>
              <a:buChar char="-"/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Реализация мероприятий в области градостроительной деятельности</a:t>
            </a:r>
          </a:p>
          <a:p>
            <a:pPr>
              <a:buFontTx/>
              <a:buChar char="-"/>
              <a:defRPr/>
            </a:pP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- МП Формирование современной городской среды</a:t>
            </a: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7" name="Выноска со стрелкой влево 26"/>
          <p:cNvSpPr/>
          <p:nvPr/>
        </p:nvSpPr>
        <p:spPr>
          <a:xfrm>
            <a:off x="6588125" y="1857364"/>
            <a:ext cx="2447925" cy="2651136"/>
          </a:xfrm>
          <a:prstGeom prst="leftArrowCallou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Char char="-"/>
              <a:defRPr/>
            </a:pPr>
            <a:r>
              <a:rPr lang="ru-RU" sz="900" b="1" i="1" dirty="0">
                <a:latin typeface="Liberation Serif" pitchFamily="18" charset="0"/>
                <a:cs typeface="Courier New" pitchFamily="49" charset="0"/>
              </a:rPr>
              <a:t> </a:t>
            </a: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Реализация социальной политики</a:t>
            </a: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 МП Обеспечение функционирования жилищного хозяйства</a:t>
            </a:r>
          </a:p>
          <a:p>
            <a:pPr>
              <a:buFontTx/>
              <a:buChar char="-"/>
              <a:defRPr/>
            </a:pP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 МП Развитие муниципальной системы образования</a:t>
            </a:r>
          </a:p>
          <a:p>
            <a:pPr>
              <a:buFontTx/>
              <a:buChar char="-"/>
              <a:defRPr/>
            </a:pP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 МП Развитие сферы культуры</a:t>
            </a:r>
          </a:p>
          <a:p>
            <a:pPr>
              <a:buFontTx/>
              <a:buChar char="-"/>
              <a:defRPr/>
            </a:pP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defRPr/>
            </a:pPr>
            <a:r>
              <a:rPr lang="ru-RU" sz="900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- МП Развитие физической культуры и спорта</a:t>
            </a:r>
            <a:endParaRPr lang="ru-RU" sz="9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9461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47638" y="6092825"/>
            <a:ext cx="1328737" cy="5556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2024 год</a:t>
            </a:r>
          </a:p>
        </p:txBody>
      </p:sp>
      <p:sp>
        <p:nvSpPr>
          <p:cNvPr id="19464" name="Дата 5"/>
          <p:cNvSpPr txBox="1">
            <a:spLocks/>
          </p:cNvSpPr>
          <p:nvPr/>
        </p:nvSpPr>
        <p:spPr bwMode="auto">
          <a:xfrm>
            <a:off x="7740650" y="6092825"/>
            <a:ext cx="1328738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4"/>
          <p:cNvSpPr/>
          <p:nvPr/>
        </p:nvSpPr>
        <p:spPr>
          <a:xfrm>
            <a:off x="5220072" y="620712"/>
            <a:ext cx="3673103" cy="864071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 eaLnBrk="0" hangingPunct="0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Национальные проекты</a:t>
            </a:r>
            <a:endParaRPr lang="ru-RU" alt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23" name="Схема 22"/>
          <p:cNvGraphicFramePr/>
          <p:nvPr/>
        </p:nvGraphicFramePr>
        <p:xfrm>
          <a:off x="357158" y="2071678"/>
          <a:ext cx="8568952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533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47638" y="6092825"/>
            <a:ext cx="1328737" cy="5556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2024 год</a:t>
            </a:r>
          </a:p>
        </p:txBody>
      </p:sp>
      <p:sp>
        <p:nvSpPr>
          <p:cNvPr id="22536" name="Дата 5"/>
          <p:cNvSpPr txBox="1">
            <a:spLocks/>
          </p:cNvSpPr>
          <p:nvPr/>
        </p:nvSpPr>
        <p:spPr bwMode="auto">
          <a:xfrm>
            <a:off x="7740650" y="6092825"/>
            <a:ext cx="1328738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5220072" y="620713"/>
            <a:ext cx="3673103" cy="665148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 eaLnBrk="0" hangingPunct="0">
              <a:defRPr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  <a:ea typeface="PMingLiU-ExtB" pitchFamily="18" charset="-120"/>
                <a:cs typeface="Times New Roman" pitchFamily="18" charset="0"/>
              </a:rPr>
              <a:t>Общественно-значимые объекты развития города</a:t>
            </a:r>
            <a:endParaRPr 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ea typeface="PMingLiU-ExtB" pitchFamily="18" charset="-12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1214414" y="3714752"/>
            <a:ext cx="6715172" cy="285752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переселение из аварийного и ветхого жилищного фонда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>
          <a:xfrm>
            <a:off x="1214414" y="2143116"/>
            <a:ext cx="6715172" cy="428628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строительство второго подающего водовода от водозаборных сооружений на Нижнее - </a:t>
            </a:r>
            <a:r>
              <a:rPr lang="ru-RU" sz="1400" dirty="0" err="1" smtClean="0">
                <a:solidFill>
                  <a:schemeClr val="tx1"/>
                </a:solidFill>
                <a:latin typeface="Liberation Serif" pitchFamily="18" charset="0"/>
              </a:rPr>
              <a:t>Сысертском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 водохранилище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0" name="Прямоугольник с двумя скругленными противолежащими углами 19"/>
          <p:cNvSpPr/>
          <p:nvPr/>
        </p:nvSpPr>
        <p:spPr>
          <a:xfrm>
            <a:off x="1214414" y="3000372"/>
            <a:ext cx="6715172" cy="285752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строительство дороги по ул. Героев Отечества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1" name="Прямоугольник с двумя скругленными противолежащими углами 20"/>
          <p:cNvSpPr/>
          <p:nvPr/>
        </p:nvSpPr>
        <p:spPr>
          <a:xfrm>
            <a:off x="1214414" y="3357562"/>
            <a:ext cx="6715172" cy="285752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ремонт автомобильных дорог общего пользования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2" name="Прямоугольник с двумя скругленными противолежащими углами 21"/>
          <p:cNvSpPr/>
          <p:nvPr/>
        </p:nvSpPr>
        <p:spPr>
          <a:xfrm>
            <a:off x="1214414" y="5572140"/>
            <a:ext cx="6715172" cy="428628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/>
              </a:solidFill>
              <a:latin typeface="Liberation Serif" pitchFamily="18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реализация проекта инициативного </a:t>
            </a:r>
            <a:r>
              <a:rPr lang="ru-RU" sz="1400" dirty="0" err="1" smtClean="0">
                <a:solidFill>
                  <a:schemeClr val="tx1"/>
                </a:solidFill>
                <a:latin typeface="Liberation Serif" pitchFamily="18" charset="0"/>
              </a:rPr>
              <a:t>бюджетирования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 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«Благоустройство территории»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3" name="Прямоугольник с двумя скругленными противолежащими углами 22"/>
          <p:cNvSpPr/>
          <p:nvPr/>
        </p:nvSpPr>
        <p:spPr>
          <a:xfrm>
            <a:off x="1214414" y="4071942"/>
            <a:ext cx="6715172" cy="500066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предоставление социальных выплат молодым семьям на приобретение (строительство) жилья и молодым специалистам бюджетной сферы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4" name="Прямоугольник с двумя скругленными противолежащими углами 23"/>
          <p:cNvSpPr/>
          <p:nvPr/>
        </p:nvSpPr>
        <p:spPr>
          <a:xfrm>
            <a:off x="1214414" y="5000636"/>
            <a:ext cx="6715172" cy="214314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мероприятия по приспособлению жилых помещений для инвалидов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1214414" y="5286388"/>
            <a:ext cx="6715172" cy="214314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реконструкция котельной  в п. Ленинский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6" name="Прямоугольник с двумя скругленными противолежащими углами 25"/>
          <p:cNvSpPr/>
          <p:nvPr/>
        </p:nvSpPr>
        <p:spPr>
          <a:xfrm>
            <a:off x="1214414" y="4643446"/>
            <a:ext cx="6715172" cy="285752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капитальный ремонт объекта культурного наследия «Детский культурный центр»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8" name="Прямоугольник с двумя скругленными противолежащими углами 27"/>
          <p:cNvSpPr/>
          <p:nvPr/>
        </p:nvSpPr>
        <p:spPr>
          <a:xfrm>
            <a:off x="1214414" y="1785926"/>
            <a:ext cx="6715172" cy="285752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установка памятной стелы «Город трудовой деятельности»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30" name="Прямоугольник с двумя скругленными противолежащими углами 29"/>
          <p:cNvSpPr/>
          <p:nvPr/>
        </p:nvSpPr>
        <p:spPr>
          <a:xfrm>
            <a:off x="1214414" y="2643182"/>
            <a:ext cx="6715172" cy="285752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модернизация систем коммунальной инфраструктуры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7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7740650" y="6215082"/>
            <a:ext cx="1328738" cy="433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5220072" y="620712"/>
            <a:ext cx="3673103" cy="8640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 eaLnBrk="0" hangingPunct="0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Национальный проект «Жилье и городская среда»</a:t>
            </a:r>
            <a:endParaRPr lang="ru-RU" alt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2844" y="6215082"/>
            <a:ext cx="12858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Liberation Serif" pitchFamily="18" charset="0"/>
                <a:cs typeface="Times New Roman" pitchFamily="18" charset="0"/>
              </a:rPr>
              <a:t>2024 год</a:t>
            </a:r>
          </a:p>
        </p:txBody>
      </p:sp>
      <p:pic>
        <p:nvPicPr>
          <p:cNvPr id="10" name="Picture 10" descr="\\192.168.195.33\Exchange\Obmen\Албазова\ДОКЛАДЫ на слушания 2011-2024\картинки дворовые территории\по ул-19_page-0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000240"/>
            <a:ext cx="6858048" cy="2714644"/>
          </a:xfrm>
          <a:prstGeom prst="rect">
            <a:avLst/>
          </a:prstGeom>
          <a:noFill/>
        </p:spPr>
      </p:pic>
      <p:pic>
        <p:nvPicPr>
          <p:cNvPr id="11" name="Picture 2" descr="https://static.mk.ru/upload/entities/2020/10/07/13/articles/detailPicture/6d/0b/2c/36/c63692223a9ca7a9398dd0a6999cda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429000"/>
            <a:ext cx="2738420" cy="1928826"/>
          </a:xfrm>
          <a:prstGeom prst="rect">
            <a:avLst/>
          </a:prstGeom>
          <a:noFill/>
        </p:spPr>
      </p:pic>
      <p:pic>
        <p:nvPicPr>
          <p:cNvPr id="16" name="Picture 6" descr="\\192.168.195.33\Exchange\Obmen\Албазова\ДОКЛАДЫ на слушания 2011-2024\Картинки Металлург\Картинка 4!!!!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5286388"/>
            <a:ext cx="2786082" cy="1500198"/>
          </a:xfrm>
          <a:prstGeom prst="rect">
            <a:avLst/>
          </a:prstGeom>
          <a:noFill/>
        </p:spPr>
      </p:pic>
      <p:pic>
        <p:nvPicPr>
          <p:cNvPr id="17" name="Picture 8" descr="\\192.168.195.33\Exchange\Obmen\Албазова\ДОКЛАДЫ на слушания 2011-2024\картинки байновский сад\ltI_tkpAzA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5074" y="3429000"/>
            <a:ext cx="2714644" cy="1785950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214282" y="5357827"/>
            <a:ext cx="2500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Комплексное обустройство общественной территории берега р. Исеть вдоль ул. Набережная</a:t>
            </a:r>
            <a:endParaRPr lang="ru-RU" sz="1200" dirty="0">
              <a:latin typeface="Liberation Serif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15074" y="5286388"/>
            <a:ext cx="27146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Комплексное обустройство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общественной территории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«</a:t>
            </a:r>
            <a:r>
              <a:rPr lang="ru-RU" sz="1200" dirty="0" err="1" smtClean="0">
                <a:latin typeface="Liberation Serif" pitchFamily="18" charset="0"/>
              </a:rPr>
              <a:t>Байновский</a:t>
            </a:r>
            <a:r>
              <a:rPr lang="ru-RU" sz="1200" dirty="0" smtClean="0">
                <a:latin typeface="Liberation Serif" pitchFamily="18" charset="0"/>
              </a:rPr>
              <a:t> сад»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286116" y="4572008"/>
            <a:ext cx="26432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Комплексное обустройство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 общественной территории,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прилегающей к ДК «Металлург»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14282" y="1714488"/>
            <a:ext cx="86439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Liberation Serif" pitchFamily="18" charset="0"/>
              </a:rPr>
              <a:t>Мероприятия по благоустройству дворовых и общественных территорий</a:t>
            </a:r>
            <a:endParaRPr lang="ru-RU" sz="1400" dirty="0">
              <a:latin typeface="Liberation Serif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7740650" y="6215082"/>
            <a:ext cx="1328738" cy="433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5220072" y="620712"/>
            <a:ext cx="3673103" cy="8640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 eaLnBrk="0" hangingPunct="0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Национальный проект «Демография»</a:t>
            </a:r>
            <a:endParaRPr lang="ru-RU" alt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2844" y="6215082"/>
            <a:ext cx="12858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Liberation Serif" pitchFamily="18" charset="0"/>
                <a:cs typeface="Times New Roman" pitchFamily="18" charset="0"/>
              </a:rPr>
              <a:t>2024 год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57158" y="1714488"/>
            <a:ext cx="850112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smtClean="0">
                <a:latin typeface="Liberation Serif" pitchFamily="18" charset="0"/>
              </a:rPr>
              <a:t>Мероприятия </a:t>
            </a:r>
            <a:r>
              <a:rPr lang="ru-RU" sz="1400" dirty="0" smtClean="0">
                <a:latin typeface="Liberation Serif" pitchFamily="18" charset="0"/>
              </a:rPr>
              <a:t>по созданию условий для занятий физической культурой и спортом, массовым спортом, в том числе строительство и реконструкция объектов спортивной инфраструктуры муниципальной собственности, а также подготовка спортивного резерва</a:t>
            </a:r>
            <a:endParaRPr lang="ru-RU" sz="1400" dirty="0">
              <a:latin typeface="Liberation Serif" pitchFamily="18" charset="0"/>
            </a:endParaRPr>
          </a:p>
        </p:txBody>
      </p:sp>
      <p:pic>
        <p:nvPicPr>
          <p:cNvPr id="11" name="Picture 2" descr="https://kamensk-uralskiy.ru/uploads/filemanager/8/8/88abfe5037b8fd720ee0576c38f9ee3015f7db5d787e41df5b4a1e55f64d57b6c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428868"/>
            <a:ext cx="3500462" cy="157163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500034" y="4000504"/>
            <a:ext cx="26794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400" dirty="0" smtClean="0">
                <a:latin typeface="Liberation Serif" pitchFamily="18" charset="0"/>
              </a:rPr>
              <a:t>Центр </a:t>
            </a:r>
            <a:r>
              <a:rPr lang="en-US" sz="1400" dirty="0" smtClean="0">
                <a:latin typeface="Liberation Serif" pitchFamily="18" charset="0"/>
              </a:rPr>
              <a:t> </a:t>
            </a:r>
            <a:r>
              <a:rPr lang="ru-RU" sz="1400" dirty="0" smtClean="0">
                <a:latin typeface="Liberation Serif" pitchFamily="18" charset="0"/>
              </a:rPr>
              <a:t>развития бокса «Витязь»</a:t>
            </a:r>
            <a:endParaRPr lang="ru-RU" sz="1400" dirty="0">
              <a:latin typeface="Liberation Serif" pitchFamily="18" charset="0"/>
            </a:endParaRPr>
          </a:p>
        </p:txBody>
      </p:sp>
      <p:pic>
        <p:nvPicPr>
          <p:cNvPr id="17" name="Picture 16" descr="https://sport-kamensk.ru/images/news/2021/11nov/GTO1411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4286256"/>
            <a:ext cx="3571900" cy="1714512"/>
          </a:xfrm>
          <a:prstGeom prst="rect">
            <a:avLst/>
          </a:prstGeom>
          <a:noFill/>
        </p:spPr>
      </p:pic>
      <p:pic>
        <p:nvPicPr>
          <p:cNvPr id="18" name="Picture 18" descr="https://static.tildacdn.com/tild3539-3664-4039-b239-346633623531/6666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4" y="2428868"/>
            <a:ext cx="4286280" cy="1643074"/>
          </a:xfrm>
          <a:prstGeom prst="rect">
            <a:avLst/>
          </a:prstGeom>
          <a:noFill/>
        </p:spPr>
      </p:pic>
      <p:pic>
        <p:nvPicPr>
          <p:cNvPr id="20" name="Picture 20" descr="https://static.baza.farpost.ru/v/1689942998474_bulletin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29124" y="4143380"/>
            <a:ext cx="4286280" cy="1785950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1500166" y="6000768"/>
            <a:ext cx="321471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Liberation Serif" pitchFamily="18" charset="0"/>
              </a:rPr>
              <a:t>Поэтапное внедрение Всероссийского физкультурно-спортивного комплекса «Готов к труду и обороне» (ГТО) </a:t>
            </a:r>
            <a:endParaRPr lang="ru-RU" sz="1400" dirty="0">
              <a:latin typeface="Liberation Serif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786314" y="6000768"/>
            <a:ext cx="34290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Liberation Serif" pitchFamily="18" charset="0"/>
              </a:rPr>
              <a:t>Государственная поддержка</a:t>
            </a:r>
          </a:p>
          <a:p>
            <a:pPr algn="ctr"/>
            <a:r>
              <a:rPr lang="ru-RU" sz="1400" dirty="0" smtClean="0">
                <a:latin typeface="Liberation Serif" pitchFamily="18" charset="0"/>
              </a:rPr>
              <a:t>спортивных организаций  для спортивных </a:t>
            </a:r>
          </a:p>
          <a:p>
            <a:pPr algn="ctr"/>
            <a:r>
              <a:rPr lang="ru-RU" sz="1400" dirty="0" smtClean="0">
                <a:latin typeface="Liberation Serif" pitchFamily="18" charset="0"/>
              </a:rPr>
              <a:t>сборных команд</a:t>
            </a:r>
            <a:endParaRPr lang="ru-RU" sz="1400" dirty="0">
              <a:latin typeface="Liberation Serif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7740650" y="6215082"/>
            <a:ext cx="1328738" cy="433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5220072" y="620712"/>
            <a:ext cx="3673103" cy="8640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 eaLnBrk="0" hangingPunct="0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Национальный проект «Культура»</a:t>
            </a:r>
            <a:endParaRPr lang="ru-RU" alt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2844" y="6215082"/>
            <a:ext cx="12858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Liberation Serif" pitchFamily="18" charset="0"/>
                <a:cs typeface="Times New Roman" pitchFamily="18" charset="0"/>
              </a:rPr>
              <a:t>2024 год</a:t>
            </a:r>
          </a:p>
        </p:txBody>
      </p:sp>
      <p:pic>
        <p:nvPicPr>
          <p:cNvPr id="10" name="Picture 14" descr="https://avatars.dzeninfra.ru/get-ynews/271828/b1efac9c21b7a0888530c12813d11dd8/800x4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2071678"/>
            <a:ext cx="8001056" cy="3714776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571472" y="1714488"/>
            <a:ext cx="8215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Liberation Serif" pitchFamily="18" charset="0"/>
              </a:rPr>
              <a:t>Мероприятия по развитию сети учреждений </a:t>
            </a:r>
            <a:r>
              <a:rPr lang="ru-RU" dirty="0" err="1" smtClean="0">
                <a:latin typeface="Liberation Serif" pitchFamily="18" charset="0"/>
              </a:rPr>
              <a:t>культурно-досугового</a:t>
            </a:r>
            <a:r>
              <a:rPr lang="ru-RU" dirty="0" smtClean="0">
                <a:latin typeface="Liberation Serif" pitchFamily="18" charset="0"/>
              </a:rPr>
              <a:t> типа</a:t>
            </a:r>
            <a:endParaRPr lang="ru-RU" dirty="0">
              <a:latin typeface="Liberation Serif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7740650" y="6215082"/>
            <a:ext cx="1328738" cy="433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5220072" y="620712"/>
            <a:ext cx="3673103" cy="8640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 eaLnBrk="0" hangingPunct="0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Национальный проект «Образование»</a:t>
            </a:r>
            <a:endParaRPr lang="ru-RU" alt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2844" y="6215082"/>
            <a:ext cx="12858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Liberation Serif" pitchFamily="18" charset="0"/>
                <a:cs typeface="Times New Roman" pitchFamily="18" charset="0"/>
              </a:rPr>
              <a:t>2024 год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1714488"/>
            <a:ext cx="8286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Liberation Serif" pitchFamily="18" charset="0"/>
              </a:rPr>
              <a:t>Обеспечение деятельности советников директора по воспитанию и взаимодействию с детскими общественными объединениями в общеобразовательных организациях</a:t>
            </a:r>
            <a:endParaRPr lang="ru-RU" sz="1400" dirty="0">
              <a:latin typeface="Liberation Serif" pitchFamily="18" charset="0"/>
            </a:endParaRPr>
          </a:p>
        </p:txBody>
      </p:sp>
      <p:pic>
        <p:nvPicPr>
          <p:cNvPr id="11" name="Picture 2" descr="\\192.168.195.33\Exchange\Obmen\Албазова\ДОКЛАДЫ на слушания 2011-2024\Советники директор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285992"/>
            <a:ext cx="7358114" cy="37147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7740650" y="6215082"/>
            <a:ext cx="1328738" cy="433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11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Group 31"/>
          <p:cNvGraphicFramePr>
            <a:graphicFrameLocks noGrp="1"/>
          </p:cNvGraphicFramePr>
          <p:nvPr/>
        </p:nvGraphicFramePr>
        <p:xfrm>
          <a:off x="357159" y="2132856"/>
          <a:ext cx="8501122" cy="325526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9286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28641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860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5241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№</a:t>
                      </a: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Наименование</a:t>
                      </a: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Исполнение в 2023 году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млн. руб.</a:t>
                      </a:r>
                      <a:endParaRPr kumimoji="0" lang="ru-RU" alt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356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1</a:t>
                      </a: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ДОХОДЫ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9 032,2</a:t>
                      </a: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356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2</a:t>
                      </a: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РАСХОДЫ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8 899,8</a:t>
                      </a: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7356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3</a:t>
                      </a: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Дефицит (-)/ </a:t>
                      </a:r>
                      <a:r>
                        <a:rPr kumimoji="0" lang="ru-RU" altLang="ru-RU" sz="20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Профицит</a:t>
                      </a:r>
                      <a:r>
                        <a:rPr kumimoji="0" lang="ru-RU" altLang="ru-RU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 (+)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+132,4</a:t>
                      </a:r>
                    </a:p>
                  </a:txBody>
                  <a:tcPr horzOverflow="overflow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Скругленный прямоугольник 4"/>
          <p:cNvSpPr/>
          <p:nvPr/>
        </p:nvSpPr>
        <p:spPr>
          <a:xfrm>
            <a:off x="5220072" y="620712"/>
            <a:ext cx="3673103" cy="8640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45720" rIns="45720" spcCol="1270" anchor="ctr"/>
          <a:lstStyle/>
          <a:p>
            <a:pPr algn="ctr" eaLnBrk="0" hangingPunct="0"/>
            <a:r>
              <a:rPr lang="ru-RU" altLang="ru-RU" sz="2000" b="1" dirty="0" smtClean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Основные параметры исполнения бюджета</a:t>
            </a:r>
            <a:endParaRPr lang="ru-RU" altLang="ru-RU" sz="2000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2844" y="6215082"/>
            <a:ext cx="12858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Liberation Serif" pitchFamily="18" charset="0"/>
                <a:cs typeface="Times New Roman" pitchFamily="18" charset="0"/>
              </a:rPr>
              <a:t>2024 год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104775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740650" y="6092825"/>
            <a:ext cx="1298575" cy="555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28" tIns="35715" rIns="71428" bIns="35715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7740650" y="6215082"/>
            <a:ext cx="1328738" cy="433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2844" y="6215082"/>
            <a:ext cx="12858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Liberation Serif" pitchFamily="18" charset="0"/>
                <a:cs typeface="Times New Roman" pitchFamily="18" charset="0"/>
              </a:rPr>
              <a:t>2024 год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357290" y="3244334"/>
            <a:ext cx="61436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latin typeface="Liberation Serif" pitchFamily="18" charset="0"/>
                <a:cs typeface="Courier New" pitchFamily="49" charset="0"/>
              </a:rPr>
              <a:t>БЛАГОДАРЮ ЗА ВНИМАНИЕ!</a:t>
            </a:r>
            <a:endParaRPr lang="ru-RU" sz="2800" b="1" dirty="0">
              <a:latin typeface="Liberation Serif" pitchFamily="18" charset="0"/>
              <a:cs typeface="Courier New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6947</TotalTime>
  <Words>961</Words>
  <Application>Microsoft Office PowerPoint</Application>
  <PresentationFormat>Экран (4:3)</PresentationFormat>
  <Paragraphs>231</Paragraphs>
  <Slides>14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Finupravlenie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Оценка расходных полномочий бюджета</dc:title>
  <dc:creator>K518_1</dc:creator>
  <cp:lastModifiedBy>Michalchuk</cp:lastModifiedBy>
  <cp:revision>693</cp:revision>
  <dcterms:created xsi:type="dcterms:W3CDTF">2010-11-24T06:58:52Z</dcterms:created>
  <dcterms:modified xsi:type="dcterms:W3CDTF">2024-04-01T06:37:52Z</dcterms:modified>
</cp:coreProperties>
</file>