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96" r:id="rId2"/>
    <p:sldId id="284" r:id="rId3"/>
    <p:sldId id="286" r:id="rId4"/>
    <p:sldId id="262" r:id="rId5"/>
    <p:sldId id="287" r:id="rId6"/>
    <p:sldId id="288" r:id="rId7"/>
    <p:sldId id="289" r:id="rId8"/>
    <p:sldId id="258" r:id="rId9"/>
    <p:sldId id="290" r:id="rId10"/>
    <p:sldId id="267" r:id="rId11"/>
    <p:sldId id="291" r:id="rId12"/>
    <p:sldId id="298" r:id="rId13"/>
    <p:sldId id="292" r:id="rId14"/>
    <p:sldId id="293" r:id="rId15"/>
    <p:sldId id="294" r:id="rId16"/>
    <p:sldId id="295" r:id="rId17"/>
    <p:sldId id="268" r:id="rId18"/>
  </p:sldIdLst>
  <p:sldSz cx="13825538" cy="9217025"/>
  <p:notesSz cx="6858000" cy="9144000"/>
  <p:defaultTextStyle>
    <a:defPPr>
      <a:defRPr lang="ru-RU"/>
    </a:defPPr>
    <a:lvl1pPr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657225" indent="-200025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1316038" indent="-401638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974850" indent="-603250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2632075" indent="-803275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79" autoAdjust="0"/>
  </p:normalViewPr>
  <p:slideViewPr>
    <p:cSldViewPr>
      <p:cViewPr>
        <p:scale>
          <a:sx n="75" d="100"/>
          <a:sy n="75" d="100"/>
        </p:scale>
        <p:origin x="-1530" y="-294"/>
      </p:cViewPr>
      <p:guideLst>
        <p:guide orient="horz" pos="2903"/>
        <p:guide pos="43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Софинансирование</a:t>
            </a:r>
            <a:endParaRPr lang="ru-RU" b="0" dirty="0">
              <a:latin typeface="Times New Roman" pitchFamily="18" charset="0"/>
              <a:cs typeface="Times New Roman" pitchFamily="18" charset="0"/>
            </a:endParaRPr>
          </a:p>
        </c:rich>
      </c:tx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Софинансирование</c:v>
                </c:pt>
              </c:strCache>
            </c:strRef>
          </c:tx>
          <c:explosion val="25"/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cat>
            <c:strRef>
              <c:f>Лист1!$A$2:$A$4</c:f>
              <c:strCache>
                <c:ptCount val="3"/>
                <c:pt idx="0">
                  <c:v>областной бюджет</c:v>
                </c:pt>
                <c:pt idx="1">
                  <c:v>местный бюджет </c:v>
                </c:pt>
                <c:pt idx="2">
                  <c:v>внебюджет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.00">
                  <c:v>192727.1</c:v>
                </c:pt>
                <c:pt idx="1">
                  <c:v>12301.92</c:v>
                </c:pt>
                <c:pt idx="2">
                  <c:v>13922.54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59611918120208862"/>
          <c:y val="0.21676023897583177"/>
          <c:w val="0.39987687188585241"/>
          <c:h val="0.57364235003037978"/>
        </c:manualLayout>
      </c:layout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B113009-BA0B-4D98-A0AF-E418225DA4CF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91F320F-BDB2-439F-AAC6-CBFDAD9AA8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0691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7225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038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850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2075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BC8D6-1E06-4548-A67B-E53CA4CA596D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9103C-6D6A-44C6-BA5E-BDF3D43041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964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8695D-6E02-4637-AAE0-FF8B0F057E2D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FC08A-2D31-4E9B-A9AD-D0B1FF5C3C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881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DBCA2-2266-4472-8A2C-AFB26A66154F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9F919-6EE5-43C8-91EA-6DB252EB74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782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0669A-924C-45FC-BEC5-B961C3BB0640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9A27-C306-4C7E-8AE5-084C5CE0B8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454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797FA-7CFD-413E-83FB-BFE2B1A0AF33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611BE-18C5-4F12-894B-DFC3531B8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365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779CD-8495-4EF7-88EC-46FBBBC88ECB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70561-2830-4A1C-8B29-C2ABC8DDBA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418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5F825-E13B-462A-ADF0-FC442F37CAC1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A5A29-42B8-4723-B2E5-DF659839D9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145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4032B-14E9-4122-B54E-3C3DDC4C7EE3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625D4-8E17-4F71-8B8C-DF3F8A15D7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32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 rtlCol="0">
            <a:normAutofit/>
          </a:bodyPr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E3D8E-CA16-461D-AD10-3DDADB6EC9D6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56D31-A0C4-4F57-A1B7-679E111EAC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792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3BE0F-DE29-4DB0-8814-C84DA687793A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797E0-BECE-48F2-869F-26A773851D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75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1FCB3-2F9F-4482-AE10-29559D0F516D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0F89B-F904-455B-BE69-CCE57176BA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067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90563" y="369888"/>
            <a:ext cx="12444412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664" tIns="65832" rIns="131664" bIns="6583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90563" y="2151063"/>
            <a:ext cx="12444412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664" tIns="65832" rIns="131664" bIns="658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0563" y="8542338"/>
            <a:ext cx="3227387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5C84BD-7A05-4F2D-97E9-EC8C9A2FBD38}" type="datetimeFigureOut">
              <a:rPr lang="ru-RU"/>
              <a:pPr>
                <a:defRPr/>
              </a:pPr>
              <a:t>30.11.2023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4400" y="8542338"/>
            <a:ext cx="4376738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7588" y="8542338"/>
            <a:ext cx="3227387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E62243-0050-4190-9BB6-F6AE714BE6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16038" rtl="0" eaLnBrk="1" fontAlgn="base" hangingPunct="1">
        <a:spcBef>
          <a:spcPct val="0"/>
        </a:spcBef>
        <a:spcAft>
          <a:spcPct val="0"/>
        </a:spcAft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2pPr>
      <a:lvl3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3pPr>
      <a:lvl4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4pPr>
      <a:lvl5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5pPr>
      <a:lvl6pPr marL="4572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6pPr>
      <a:lvl7pPr marL="9144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7pPr>
      <a:lvl8pPr marL="13716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8pPr>
      <a:lvl9pPr marL="18288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9pPr>
    </p:titleStyle>
    <p:bodyStyle>
      <a:lvl1pPr marL="493713" indent="-4937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8388" indent="-41116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4650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3463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275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tiff"/><Relationship Id="rId7" Type="http://schemas.openxmlformats.org/officeDocument/2006/relationships/image" Target="../media/image1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3.tiff"/><Relationship Id="rId7" Type="http://schemas.openxmlformats.org/officeDocument/2006/relationships/image" Target="../media/image2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.tiff"/><Relationship Id="rId7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.tiff"/><Relationship Id="rId7" Type="http://schemas.openxmlformats.org/officeDocument/2006/relationships/image" Target="../media/image3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.tiff"/><Relationship Id="rId7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.tiff"/><Relationship Id="rId7" Type="http://schemas.openxmlformats.org/officeDocument/2006/relationships/image" Target="../media/image4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7" Type="http://schemas.openxmlformats.org/officeDocument/2006/relationships/image" Target="../media/image5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3.tiff"/><Relationship Id="rId7" Type="http://schemas.openxmlformats.org/officeDocument/2006/relationships/image" Target="../media/image5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3.tiff"/><Relationship Id="rId7" Type="http://schemas.openxmlformats.org/officeDocument/2006/relationships/image" Target="../media/image6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06" y="-67401"/>
            <a:ext cx="13891589" cy="928442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78387" y="2448272"/>
            <a:ext cx="124326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</a:rPr>
              <a:t>Подведение итогов работы на объектах благоустройства в 2023 году в рамках муниципальной программы «Формирование комфортной городской среды на территории Каменск-Уральского городского округа </a:t>
            </a:r>
          </a:p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</a:rPr>
              <a:t>на 2017-2027 годы»</a:t>
            </a:r>
            <a:endParaRPr lang="ru-RU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12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3586" y="3084151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8317" y="2448272"/>
            <a:ext cx="13285042" cy="3942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В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2023 году благоустроено 3 общественные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территории и 3 дворовые территории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sz="2800" dirty="0" smtClean="0">
                <a:latin typeface="Times New Roman"/>
                <a:ea typeface="Calibri"/>
              </a:rPr>
              <a:t>      Финансирование составило  </a:t>
            </a: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</a:rPr>
              <a:t>218</a:t>
            </a:r>
            <a:r>
              <a:rPr lang="ru-RU" sz="3600" b="1" dirty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</a:rPr>
              <a:t> 951,56</a:t>
            </a:r>
            <a:r>
              <a:rPr lang="ru-RU" sz="3600" b="1" dirty="0">
                <a:latin typeface="Times New Roman"/>
                <a:ea typeface="Calibri"/>
              </a:rPr>
              <a:t> </a:t>
            </a:r>
            <a:r>
              <a:rPr lang="ru-RU" sz="3600" b="1" dirty="0" err="1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</a:rPr>
              <a:t>тыс.руб</a:t>
            </a:r>
            <a:r>
              <a:rPr lang="ru-RU" sz="2800" dirty="0">
                <a:latin typeface="Times New Roman"/>
                <a:ea typeface="Calibri"/>
              </a:rPr>
              <a:t>., из них</a:t>
            </a:r>
            <a:r>
              <a:rPr lang="ru-RU" sz="2800" dirty="0" smtClean="0">
                <a:latin typeface="Times New Roman"/>
                <a:ea typeface="Calibri"/>
              </a:rPr>
              <a:t>:</a:t>
            </a:r>
          </a:p>
          <a:p>
            <a:pPr marL="457200"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                                   192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 727,10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тыс.руб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. средства областного бюджета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457200"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                                     12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 301,92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тыс.руб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. средства местного бюджета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457200"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                                     13 922,54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тыс.руб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. средства </a:t>
            </a:r>
            <a:r>
              <a:rPr lang="ru-RU" sz="2800" dirty="0" smtClean="0">
                <a:latin typeface="Times New Roman"/>
                <a:ea typeface="Calibri"/>
                <a:cs typeface="Times New Roman"/>
              </a:rPr>
              <a:t>собственников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784973115"/>
              </p:ext>
            </p:extLst>
          </p:nvPr>
        </p:nvGraphicFramePr>
        <p:xfrm>
          <a:off x="144017" y="4419581"/>
          <a:ext cx="5040560" cy="33999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32668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3586" y="3084151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8317" y="2448272"/>
            <a:ext cx="1185706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</a:t>
            </a:r>
          </a:p>
          <a:p>
            <a:pPr algn="ctr"/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дворовых территорий в 2023 году</a:t>
            </a:r>
            <a:endParaRPr lang="ru-RU" sz="40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800" dirty="0" smtClean="0">
                <a:latin typeface="Times New Roman"/>
                <a:ea typeface="Calibri"/>
              </a:rPr>
              <a:t>    </a:t>
            </a:r>
            <a:endParaRPr lang="ru-RU" sz="2800" dirty="0">
              <a:latin typeface="Times New Roman"/>
              <a:ea typeface="Calibri"/>
            </a:endParaRPr>
          </a:p>
          <a:p>
            <a:r>
              <a:rPr lang="ru-RU" sz="2800" dirty="0" smtClean="0">
                <a:latin typeface="Times New Roman"/>
                <a:ea typeface="Calibri"/>
              </a:rPr>
              <a:t>        </a:t>
            </a:r>
            <a:r>
              <a:rPr lang="ru-RU" sz="3200" dirty="0" smtClean="0">
                <a:latin typeface="Times New Roman"/>
                <a:ea typeface="Calibri"/>
              </a:rPr>
              <a:t>Финансирование составило  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</a:rPr>
              <a:t>69 612,70тыс.руб</a:t>
            </a:r>
            <a:r>
              <a:rPr lang="ru-RU" sz="3200" dirty="0">
                <a:latin typeface="Times New Roman"/>
                <a:ea typeface="Calibri"/>
              </a:rPr>
              <a:t>., из </a:t>
            </a:r>
            <a:r>
              <a:rPr lang="ru-RU" sz="3200" dirty="0" smtClean="0">
                <a:latin typeface="Times New Roman"/>
                <a:ea typeface="Calibri"/>
              </a:rPr>
              <a:t>них:</a:t>
            </a:r>
          </a:p>
          <a:p>
            <a:endParaRPr lang="ru-RU" sz="3200" dirty="0" smtClean="0">
              <a:latin typeface="Times New Roman"/>
              <a:ea typeface="Calibri"/>
            </a:endParaRPr>
          </a:p>
          <a:p>
            <a:r>
              <a:rPr lang="ru-RU" sz="3200" dirty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      52 348,70тыс.руб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. средства областного 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бюджета</a:t>
            </a:r>
            <a:endParaRPr lang="ru-RU" sz="3200" dirty="0" smtClean="0">
              <a:latin typeface="Calibri"/>
              <a:ea typeface="Calibri"/>
              <a:cs typeface="Times New Roman"/>
            </a:endParaRPr>
          </a:p>
          <a:p>
            <a:r>
              <a:rPr lang="ru-RU" sz="3200" dirty="0">
                <a:solidFill>
                  <a:schemeClr val="accent5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        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3 341,46тыс.руб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. средства местного 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бюджета</a:t>
            </a:r>
            <a:endParaRPr lang="ru-RU" sz="3200" dirty="0" smtClean="0">
              <a:latin typeface="Calibri"/>
              <a:ea typeface="Calibri"/>
              <a:cs typeface="Times New Roman"/>
            </a:endParaRPr>
          </a:p>
          <a:p>
            <a:r>
              <a:rPr lang="ru-RU" sz="3200" dirty="0">
                <a:solidFill>
                  <a:schemeClr val="accent5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       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13 922,54 </a:t>
            </a:r>
            <a:r>
              <a:rPr lang="ru-RU" sz="3200" dirty="0" err="1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тыс.руб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. средства 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собственников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880" y="5064017"/>
            <a:ext cx="3057552" cy="2640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441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83" y="-31185"/>
            <a:ext cx="13880972" cy="9248209"/>
          </a:xfrm>
          <a:prstGeom prst="rect">
            <a:avLst/>
          </a:prstGeom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t="6277" r="14499" b="10097"/>
          <a:stretch/>
        </p:blipFill>
        <p:spPr bwMode="auto">
          <a:xfrm>
            <a:off x="113809" y="2808312"/>
            <a:ext cx="4479425" cy="2965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84577" y="1854205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дворовой территории </a:t>
            </a:r>
          </a:p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МКД №35 по ул. Суворова, №78 по ул. Механизаторов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5" t="4898" r="13775" b="8997"/>
          <a:stretch/>
        </p:blipFill>
        <p:spPr bwMode="auto">
          <a:xfrm>
            <a:off x="4592391" y="3384376"/>
            <a:ext cx="5184576" cy="3463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5" t="5201" r="14193" b="9491"/>
          <a:stretch/>
        </p:blipFill>
        <p:spPr bwMode="auto">
          <a:xfrm>
            <a:off x="8518190" y="4958254"/>
            <a:ext cx="5112568" cy="3396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2049" y="6433020"/>
            <a:ext cx="6278001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14 089,82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из них: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10 595,54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.-областной бюджет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676,32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.-местный бюджет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2 817,96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.-средства собственников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08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83" y="-31185"/>
            <a:ext cx="13880972" cy="9248209"/>
          </a:xfrm>
          <a:prstGeom prst="rect">
            <a:avLst/>
          </a:prstGeom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88433" y="1584176"/>
            <a:ext cx="9846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дворовой территории </a:t>
            </a:r>
          </a:p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МКД № 58,60,62 по ул. Каменская, </a:t>
            </a:r>
            <a:r>
              <a:rPr lang="ru-RU" sz="2800" b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2800" b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41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ул. Калинина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2049" y="6433020"/>
            <a:ext cx="6278001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20 031,87 </a:t>
            </a:r>
            <a:r>
              <a:rPr lang="ru-RU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из них:</a:t>
            </a:r>
          </a:p>
          <a:p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15 063,95  </a:t>
            </a:r>
            <a:r>
              <a:rPr lang="ru-RU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.-областной бюджет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961,54 </a:t>
            </a:r>
            <a:r>
              <a:rPr lang="ru-RU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.-местный бюджет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4 006,37 </a:t>
            </a:r>
            <a:r>
              <a:rPr lang="ru-RU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.-средства собственников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2" t="7487" r="14639" b="9656"/>
          <a:stretch/>
        </p:blipFill>
        <p:spPr bwMode="auto">
          <a:xfrm>
            <a:off x="144017" y="2520280"/>
            <a:ext cx="495775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9" t="8193" r="14228" b="10296"/>
          <a:stretch/>
        </p:blipFill>
        <p:spPr bwMode="auto">
          <a:xfrm>
            <a:off x="4608513" y="3366990"/>
            <a:ext cx="5472608" cy="3491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1" t="5010" r="13701" b="9851"/>
          <a:stretch/>
        </p:blipFill>
        <p:spPr bwMode="auto">
          <a:xfrm>
            <a:off x="8839514" y="5112569"/>
            <a:ext cx="488166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384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83" y="-31185"/>
            <a:ext cx="13880972" cy="9248209"/>
          </a:xfrm>
          <a:prstGeom prst="rect">
            <a:avLst/>
          </a:prstGeom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92489" y="1584176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дворовой территории </a:t>
            </a:r>
          </a:p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МКД № 36,38,40,42,44 по ул. Калинина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2049" y="6433020"/>
            <a:ext cx="6278001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35 491,01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из них: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26 689,21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.-областной бюджет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1 703,59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.-местный бюджет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7 098,20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.-средства собственников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7" y="2448272"/>
            <a:ext cx="4981575" cy="324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545" y="3351409"/>
            <a:ext cx="5432425" cy="353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985" y="5256584"/>
            <a:ext cx="4752529" cy="3136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188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83" y="-31185"/>
            <a:ext cx="13880972" cy="9248209"/>
          </a:xfrm>
          <a:prstGeom prst="rect">
            <a:avLst/>
          </a:prstGeom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4" t="7457" r="14156" b="10172"/>
          <a:stretch/>
        </p:blipFill>
        <p:spPr bwMode="auto">
          <a:xfrm>
            <a:off x="144017" y="2088232"/>
            <a:ext cx="4804929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9" t="6288" r="14169" b="10994"/>
          <a:stretch/>
        </p:blipFill>
        <p:spPr bwMode="auto">
          <a:xfrm>
            <a:off x="5089846" y="1728192"/>
            <a:ext cx="4830611" cy="3179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5" t="5989" r="13764" b="10337"/>
          <a:stretch/>
        </p:blipFill>
        <p:spPr bwMode="auto">
          <a:xfrm>
            <a:off x="0" y="5544616"/>
            <a:ext cx="4363329" cy="284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6" t="12126" r="14384" b="9989"/>
          <a:stretch/>
        </p:blipFill>
        <p:spPr bwMode="auto">
          <a:xfrm>
            <a:off x="4104457" y="5040830"/>
            <a:ext cx="5166175" cy="3168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0" t="6293" r="14136" b="9654"/>
          <a:stretch/>
        </p:blipFill>
        <p:spPr bwMode="auto">
          <a:xfrm>
            <a:off x="9052496" y="5454848"/>
            <a:ext cx="459883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91" t="5007" r="28911" b="10930"/>
          <a:stretch/>
        </p:blipFill>
        <p:spPr bwMode="auto">
          <a:xfrm>
            <a:off x="10283116" y="1944752"/>
            <a:ext cx="3219620" cy="3383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575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83" y="-31186"/>
            <a:ext cx="13880972" cy="9248209"/>
          </a:xfrm>
          <a:prstGeom prst="rect">
            <a:avLst/>
          </a:prstGeom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69067" y="1440160"/>
            <a:ext cx="62877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Трудовое участие жителей</a:t>
            </a: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2" t="6171" r="32029" b="9530"/>
          <a:stretch/>
        </p:blipFill>
        <p:spPr bwMode="auto">
          <a:xfrm>
            <a:off x="17637" y="2348182"/>
            <a:ext cx="1883614" cy="2494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43" t="6209" r="32051" b="11241"/>
          <a:stretch/>
        </p:blipFill>
        <p:spPr bwMode="auto">
          <a:xfrm>
            <a:off x="10110513" y="2666459"/>
            <a:ext cx="3703938" cy="480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47" t="8010" r="32006" b="11072"/>
          <a:stretch/>
        </p:blipFill>
        <p:spPr bwMode="auto">
          <a:xfrm>
            <a:off x="11665297" y="6799727"/>
            <a:ext cx="1735869" cy="221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91" t="7375" r="35532" b="31644"/>
          <a:stretch/>
        </p:blipFill>
        <p:spPr bwMode="auto">
          <a:xfrm>
            <a:off x="2001814" y="1961753"/>
            <a:ext cx="3344642" cy="3986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5" t="6517" r="10586" b="10103"/>
          <a:stretch/>
        </p:blipFill>
        <p:spPr bwMode="auto">
          <a:xfrm>
            <a:off x="5472609" y="2385299"/>
            <a:ext cx="4475154" cy="2647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2" t="15568" r="8530" b="28961"/>
          <a:stretch/>
        </p:blipFill>
        <p:spPr bwMode="auto">
          <a:xfrm>
            <a:off x="2952329" y="5544616"/>
            <a:ext cx="6995434" cy="2707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43" t="5811" r="32754" b="11180"/>
          <a:stretch/>
        </p:blipFill>
        <p:spPr bwMode="auto">
          <a:xfrm>
            <a:off x="118200" y="5523612"/>
            <a:ext cx="2775712" cy="3492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969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3586" y="3084151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8317" y="2448272"/>
            <a:ext cx="118570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</a:t>
            </a:r>
          </a:p>
          <a:p>
            <a:pPr algn="ctr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общественных территорий в 2023 году</a:t>
            </a:r>
            <a:endParaRPr lang="ru-RU" sz="40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2800" dirty="0" smtClean="0">
                <a:latin typeface="Times New Roman"/>
                <a:ea typeface="Calibri"/>
              </a:rPr>
              <a:t>    </a:t>
            </a:r>
            <a:endParaRPr lang="ru-RU" sz="2800" dirty="0">
              <a:latin typeface="Times New Roman"/>
              <a:ea typeface="Calibri"/>
            </a:endParaRPr>
          </a:p>
          <a:p>
            <a:r>
              <a:rPr lang="ru-RU" sz="2800" dirty="0" smtClean="0">
                <a:latin typeface="Times New Roman"/>
                <a:ea typeface="Calibri"/>
              </a:rPr>
              <a:t>   </a:t>
            </a:r>
            <a:r>
              <a:rPr lang="ru-RU" sz="3600" dirty="0" smtClean="0">
                <a:latin typeface="Times New Roman"/>
                <a:ea typeface="Calibri"/>
              </a:rPr>
              <a:t>Финансирование составило  </a:t>
            </a: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</a:rPr>
              <a:t>149 338,86 </a:t>
            </a:r>
            <a:r>
              <a:rPr lang="ru-RU" sz="3600" b="1" dirty="0" err="1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</a:rPr>
              <a:t>тыс.руб</a:t>
            </a:r>
            <a:r>
              <a:rPr lang="ru-RU" sz="3600" dirty="0">
                <a:latin typeface="Times New Roman"/>
                <a:ea typeface="Calibri"/>
              </a:rPr>
              <a:t>., из </a:t>
            </a:r>
            <a:r>
              <a:rPr lang="ru-RU" sz="3600" dirty="0" smtClean="0">
                <a:latin typeface="Times New Roman"/>
                <a:ea typeface="Calibri"/>
              </a:rPr>
              <a:t>них:</a:t>
            </a:r>
          </a:p>
          <a:p>
            <a:endParaRPr lang="ru-RU" sz="2800" dirty="0" smtClean="0">
              <a:latin typeface="Times New Roman"/>
              <a:ea typeface="Calibri"/>
            </a:endParaRPr>
          </a:p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       140 378,40 </a:t>
            </a:r>
            <a:r>
              <a:rPr lang="ru-RU" sz="3600" dirty="0" err="1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тыс.руб</a:t>
            </a:r>
            <a:r>
              <a:rPr lang="ru-RU" sz="3600" dirty="0">
                <a:latin typeface="Times New Roman"/>
                <a:ea typeface="Calibri"/>
                <a:cs typeface="Times New Roman"/>
              </a:rPr>
              <a:t>. средства областного </a:t>
            </a:r>
            <a:r>
              <a:rPr lang="ru-RU" sz="3600" dirty="0" smtClean="0">
                <a:latin typeface="Times New Roman"/>
                <a:ea typeface="Calibri"/>
                <a:cs typeface="Times New Roman"/>
              </a:rPr>
              <a:t>бюджета</a:t>
            </a:r>
            <a:endParaRPr lang="ru-RU" sz="3600" dirty="0" smtClean="0">
              <a:latin typeface="Calibri"/>
              <a:ea typeface="Calibri"/>
              <a:cs typeface="Times New Roman"/>
            </a:endParaRPr>
          </a:p>
          <a:p>
            <a:r>
              <a:rPr lang="ru-RU" sz="3600" dirty="0">
                <a:solidFill>
                  <a:schemeClr val="accent5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           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8 960,46 </a:t>
            </a:r>
            <a:r>
              <a:rPr lang="ru-RU" sz="3600" dirty="0" err="1" smtClean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тыс.руб</a:t>
            </a:r>
            <a:r>
              <a:rPr lang="ru-RU" sz="3600" dirty="0">
                <a:latin typeface="Times New Roman"/>
                <a:ea typeface="Calibri"/>
                <a:cs typeface="Times New Roman"/>
              </a:rPr>
              <a:t>. средства местного </a:t>
            </a:r>
            <a:r>
              <a:rPr lang="ru-RU" sz="3600" dirty="0" smtClean="0">
                <a:latin typeface="Times New Roman"/>
                <a:ea typeface="Calibri"/>
                <a:cs typeface="Times New Roman"/>
              </a:rPr>
              <a:t>бюджета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      </a:t>
            </a:r>
            <a:endParaRPr lang="ru-RU" sz="3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761" y="5679323"/>
            <a:ext cx="3057552" cy="2640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20481" y="868148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берега р. Исеть вдоль ул. Набережная (3 этап)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42" t="5259" r="31992" b="9903"/>
          <a:stretch/>
        </p:blipFill>
        <p:spPr bwMode="auto">
          <a:xfrm>
            <a:off x="10903425" y="5027080"/>
            <a:ext cx="2708932" cy="3574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3" t="6707" r="31861" b="21096"/>
          <a:stretch/>
        </p:blipFill>
        <p:spPr bwMode="auto">
          <a:xfrm>
            <a:off x="124313" y="2018262"/>
            <a:ext cx="3463687" cy="417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23" t="11578" r="32138" b="15425"/>
          <a:stretch/>
        </p:blipFill>
        <p:spPr bwMode="auto">
          <a:xfrm>
            <a:off x="11083624" y="2068477"/>
            <a:ext cx="2490643" cy="2893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9" t="4972" r="14069" b="10823"/>
          <a:stretch/>
        </p:blipFill>
        <p:spPr bwMode="auto">
          <a:xfrm>
            <a:off x="5562912" y="5400600"/>
            <a:ext cx="5248002" cy="3513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6" t="23165" r="18641" b="15071"/>
          <a:stretch/>
        </p:blipFill>
        <p:spPr bwMode="auto">
          <a:xfrm>
            <a:off x="5040561" y="2064556"/>
            <a:ext cx="5760640" cy="3151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851" y="6814282"/>
            <a:ext cx="576064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71 929,66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 из них:</a:t>
            </a:r>
          </a:p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67 613,81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.-областной бюджет</a:t>
            </a:r>
          </a:p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 4 315,84 </a:t>
            </a:r>
            <a:r>
              <a:rPr lang="ru-RU" dirty="0" err="1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.-местный </a:t>
            </a:r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dirty="0">
              <a:solidFill>
                <a:srgbClr val="4BACC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06" t="5587" r="32181" b="12641"/>
          <a:stretch/>
        </p:blipFill>
        <p:spPr bwMode="auto">
          <a:xfrm>
            <a:off x="3367241" y="3583305"/>
            <a:ext cx="2376264" cy="3095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151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9" y="8532"/>
            <a:ext cx="13891589" cy="92482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0068" y="1926213"/>
            <a:ext cx="13681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 «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Байновский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сад» (2 этап) вдоль ул. Шестакова до ул. Калинина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23540" y="5904656"/>
            <a:ext cx="576064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16 925,37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 из них:</a:t>
            </a:r>
          </a:p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15 909,84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.-областной бюджет</a:t>
            </a:r>
          </a:p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 1 015,54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.-местный </a:t>
            </a:r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dirty="0">
              <a:solidFill>
                <a:srgbClr val="4BACC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8" t="6214" r="14022" b="10317"/>
          <a:stretch/>
        </p:blipFill>
        <p:spPr bwMode="auto">
          <a:xfrm>
            <a:off x="144018" y="2675662"/>
            <a:ext cx="4064254" cy="267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5082" r="13851" b="9926"/>
          <a:stretch/>
        </p:blipFill>
        <p:spPr bwMode="auto">
          <a:xfrm>
            <a:off x="8856985" y="2407746"/>
            <a:ext cx="4850135" cy="3212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5" t="4780" r="13861" b="9198"/>
          <a:stretch/>
        </p:blipFill>
        <p:spPr bwMode="auto">
          <a:xfrm>
            <a:off x="8352929" y="5720771"/>
            <a:ext cx="4747296" cy="3191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08" t="6185" r="14334" b="9995"/>
          <a:stretch/>
        </p:blipFill>
        <p:spPr bwMode="auto">
          <a:xfrm>
            <a:off x="4320481" y="2568799"/>
            <a:ext cx="4386213" cy="2890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25" t="5923" r="32299" b="11353"/>
          <a:stretch/>
        </p:blipFill>
        <p:spPr bwMode="auto">
          <a:xfrm>
            <a:off x="5544617" y="5719730"/>
            <a:ext cx="2428565" cy="3167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95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051" y="-5136"/>
            <a:ext cx="13891589" cy="92482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20479" y="1745286"/>
            <a:ext cx="9386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 возле ДК «Металлург» (2 этап)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47322" y="6419281"/>
            <a:ext cx="576064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60 483,83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 из них:</a:t>
            </a:r>
          </a:p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58 854,75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.-областной бюджет</a:t>
            </a:r>
          </a:p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 3 629,08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.-местный </a:t>
            </a:r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dirty="0">
              <a:solidFill>
                <a:srgbClr val="4BACC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4" t="5134" r="15367" b="11971"/>
          <a:stretch/>
        </p:blipFill>
        <p:spPr bwMode="auto">
          <a:xfrm>
            <a:off x="10401002" y="2235811"/>
            <a:ext cx="3304553" cy="2270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1" t="6475" r="14151" b="16734"/>
          <a:stretch/>
        </p:blipFill>
        <p:spPr bwMode="auto">
          <a:xfrm>
            <a:off x="0" y="2235812"/>
            <a:ext cx="5713319" cy="3511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0" t="6428" r="14186" b="9667"/>
          <a:stretch/>
        </p:blipFill>
        <p:spPr bwMode="auto">
          <a:xfrm>
            <a:off x="5854911" y="2235811"/>
            <a:ext cx="4370226" cy="2868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3" t="7713" r="14060" b="10657"/>
          <a:stretch/>
        </p:blipFill>
        <p:spPr bwMode="auto">
          <a:xfrm>
            <a:off x="5854911" y="5256584"/>
            <a:ext cx="4318412" cy="2759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0" t="4873" r="7198" b="9619"/>
          <a:stretch/>
        </p:blipFill>
        <p:spPr bwMode="auto">
          <a:xfrm>
            <a:off x="10401001" y="4613226"/>
            <a:ext cx="3304553" cy="1835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2" t="8766" r="18168" b="10015"/>
          <a:stretch/>
        </p:blipFill>
        <p:spPr bwMode="auto">
          <a:xfrm>
            <a:off x="10401002" y="6627942"/>
            <a:ext cx="3304552" cy="229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958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355" y="-1068"/>
            <a:ext cx="13891589" cy="92482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91931" y="1262166"/>
            <a:ext cx="6984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Проведение торжественных открытий на благоустроенных территориях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5" name="Picture 9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3" t="12964" r="14957" b="10399"/>
          <a:stretch/>
        </p:blipFill>
        <p:spPr bwMode="auto">
          <a:xfrm>
            <a:off x="199269" y="2216273"/>
            <a:ext cx="4292662" cy="264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8" t="18583" r="15960" b="9207"/>
          <a:stretch/>
        </p:blipFill>
        <p:spPr bwMode="auto">
          <a:xfrm>
            <a:off x="4680521" y="2216272"/>
            <a:ext cx="4234571" cy="264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13" t="13208" r="18871" b="4359"/>
          <a:stretch/>
        </p:blipFill>
        <p:spPr bwMode="auto">
          <a:xfrm>
            <a:off x="9073009" y="2231452"/>
            <a:ext cx="4680520" cy="3516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8" name="Picture 1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09" t="13686" r="15146" b="4781"/>
          <a:stretch/>
        </p:blipFill>
        <p:spPr bwMode="auto">
          <a:xfrm>
            <a:off x="144600" y="4960905"/>
            <a:ext cx="5098653" cy="3367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0" name="Picture 1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4" t="15082" r="18684" b="5930"/>
          <a:stretch/>
        </p:blipFill>
        <p:spPr bwMode="auto">
          <a:xfrm>
            <a:off x="5328593" y="4645336"/>
            <a:ext cx="3914866" cy="281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1" name="Picture 15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8" t="17362" r="11021" b="4180"/>
          <a:stretch/>
        </p:blipFill>
        <p:spPr bwMode="auto">
          <a:xfrm>
            <a:off x="8871633" y="6043581"/>
            <a:ext cx="4881896" cy="276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094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863" y="-31184"/>
            <a:ext cx="13891589" cy="92482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00201" y="1618952"/>
            <a:ext cx="106571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 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Байновский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сад. Благоустройство и развитие в г. Каменске-Уральском»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26862" y="6613130"/>
            <a:ext cx="650758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114 000,00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 из них:</a:t>
            </a:r>
          </a:p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106 000,00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.-областной бюджет</a:t>
            </a:r>
          </a:p>
          <a:p>
            <a:pPr lvl="0"/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   1 000,00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.-местный </a:t>
            </a:r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</a:p>
          <a:p>
            <a:pPr lvl="0"/>
            <a:r>
              <a:rPr lang="ru-RU" dirty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  7 000,00 </a:t>
            </a:r>
            <a:r>
              <a:rPr lang="ru-RU" dirty="0" err="1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rgbClr val="4BAC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.- внебюджетные средства</a:t>
            </a:r>
            <a:endParaRPr lang="ru-RU" dirty="0">
              <a:solidFill>
                <a:srgbClr val="4BACC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1" t="8520" r="14432" b="11046"/>
          <a:stretch/>
        </p:blipFill>
        <p:spPr bwMode="auto">
          <a:xfrm>
            <a:off x="180281" y="2520281"/>
            <a:ext cx="4985856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6" t="10309" r="14294" b="9714"/>
          <a:stretch/>
        </p:blipFill>
        <p:spPr bwMode="auto">
          <a:xfrm>
            <a:off x="8712969" y="2520281"/>
            <a:ext cx="5017216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3" t="6365" r="10209" b="9486"/>
          <a:stretch/>
        </p:blipFill>
        <p:spPr bwMode="auto">
          <a:xfrm>
            <a:off x="9001001" y="5945620"/>
            <a:ext cx="4729184" cy="2808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6" t="8358" r="13839" b="10725"/>
          <a:stretch/>
        </p:blipFill>
        <p:spPr bwMode="auto">
          <a:xfrm>
            <a:off x="4104456" y="3782044"/>
            <a:ext cx="524228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965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864" y="0"/>
            <a:ext cx="13891589" cy="92482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48473" y="918101"/>
            <a:ext cx="69125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Перспектива благоустройства </a:t>
            </a:r>
          </a:p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дворовых территорий в 2024 году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8" t="9762" r="16863" b="8263"/>
          <a:stretch/>
        </p:blipFill>
        <p:spPr bwMode="auto">
          <a:xfrm>
            <a:off x="96341" y="2239440"/>
            <a:ext cx="3930179" cy="2945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9994" y="5460308"/>
            <a:ext cx="2870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Дворовая территория МКД № 9 по ул. Кирова, № 9 по ул.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Кунавина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01" t="10578" r="38052" b="6887"/>
          <a:stretch/>
        </p:blipFill>
        <p:spPr bwMode="auto">
          <a:xfrm>
            <a:off x="4251948" y="2097189"/>
            <a:ext cx="1800200" cy="4127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80" t="16426" r="20611" b="15963"/>
          <a:stretch/>
        </p:blipFill>
        <p:spPr bwMode="auto">
          <a:xfrm>
            <a:off x="272555" y="6118452"/>
            <a:ext cx="3445049" cy="2335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11" t="24245" r="32890" b="24275"/>
          <a:stretch/>
        </p:blipFill>
        <p:spPr bwMode="auto">
          <a:xfrm>
            <a:off x="4133452" y="6963481"/>
            <a:ext cx="2139410" cy="1952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78869" y="6224817"/>
            <a:ext cx="21827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Дворовая территория МКД №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51,53,55,57,63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пр. Победы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4" t="9851" r="16395" b="24539"/>
          <a:stretch/>
        </p:blipFill>
        <p:spPr bwMode="auto">
          <a:xfrm>
            <a:off x="6624737" y="5904163"/>
            <a:ext cx="3301259" cy="1954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09" t="10329" r="16571" b="8294"/>
          <a:stretch/>
        </p:blipFill>
        <p:spPr bwMode="auto">
          <a:xfrm>
            <a:off x="6261625" y="2242044"/>
            <a:ext cx="3787210" cy="2813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715070" y="5184858"/>
            <a:ext cx="28803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Дворовая территория МКД №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42</a:t>
            </a:r>
          </a:p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по ул. Шестакова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38" t="16179" r="22622" b="23553"/>
          <a:stretch/>
        </p:blipFill>
        <p:spPr bwMode="auto">
          <a:xfrm>
            <a:off x="10513202" y="5957658"/>
            <a:ext cx="3007005" cy="2074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2" t="11043" r="17470" b="7822"/>
          <a:stretch/>
        </p:blipFill>
        <p:spPr bwMode="auto">
          <a:xfrm>
            <a:off x="10247897" y="2239440"/>
            <a:ext cx="3537613" cy="265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0369152" y="5052796"/>
            <a:ext cx="32951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Дворовая территория МКД №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по ул.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4-ой Пятилетки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23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628"/>
            <a:ext cx="13891589" cy="92482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384377" y="1073200"/>
            <a:ext cx="910380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Перспектива благоустройства  общественных территорий в 2024 году – продолжение благоустройства «</a:t>
            </a:r>
            <a:r>
              <a:rPr lang="ru-RU" sz="28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Байновский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сад. Благоустройство и развитие общественной территории </a:t>
            </a:r>
          </a:p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г. Каменске-Уральском»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6" t="14883" r="16844" b="22439"/>
          <a:stretch/>
        </p:blipFill>
        <p:spPr bwMode="auto">
          <a:xfrm>
            <a:off x="106562" y="2891679"/>
            <a:ext cx="5629233" cy="3118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11" t="5467" r="29473" b="9655"/>
          <a:stretch/>
        </p:blipFill>
        <p:spPr bwMode="auto">
          <a:xfrm>
            <a:off x="6048673" y="3473227"/>
            <a:ext cx="4032264" cy="4693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6" t="18421" r="18175" b="24911"/>
          <a:stretch/>
        </p:blipFill>
        <p:spPr bwMode="auto">
          <a:xfrm>
            <a:off x="106562" y="6188764"/>
            <a:ext cx="5629233" cy="285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38" t="21146" r="32955" b="34460"/>
          <a:stretch/>
        </p:blipFill>
        <p:spPr bwMode="auto">
          <a:xfrm>
            <a:off x="10369153" y="2880319"/>
            <a:ext cx="3240176" cy="4085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5" t="19867" r="18434" b="24401"/>
          <a:stretch/>
        </p:blipFill>
        <p:spPr bwMode="auto">
          <a:xfrm>
            <a:off x="9613680" y="7024043"/>
            <a:ext cx="4102863" cy="2037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455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051" y="-31185"/>
            <a:ext cx="13891589" cy="92482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88233" y="3888432"/>
            <a:ext cx="9721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  <a:endParaRPr lang="ru-RU" sz="7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51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для презентаций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для презентаций 1</Template>
  <TotalTime>1755</TotalTime>
  <Words>520</Words>
  <Application>Microsoft Office PowerPoint</Application>
  <PresentationFormat>Произвольный</PresentationFormat>
  <Paragraphs>108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Шаблон для презентаций 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Slobodchikova</dc:creator>
  <cp:lastModifiedBy>PeregontsevaYV</cp:lastModifiedBy>
  <cp:revision>106</cp:revision>
  <dcterms:created xsi:type="dcterms:W3CDTF">2019-08-07T06:36:22Z</dcterms:created>
  <dcterms:modified xsi:type="dcterms:W3CDTF">2023-11-30T06:14:38Z</dcterms:modified>
</cp:coreProperties>
</file>