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5" r:id="rId6"/>
    <p:sldId id="264" r:id="rId7"/>
    <p:sldId id="266" r:id="rId8"/>
    <p:sldId id="263" r:id="rId9"/>
    <p:sldId id="262" r:id="rId10"/>
    <p:sldId id="260" r:id="rId11"/>
    <p:sldId id="269" r:id="rId12"/>
    <p:sldId id="267" r:id="rId13"/>
    <p:sldId id="268" r:id="rId14"/>
    <p:sldId id="270" r:id="rId15"/>
    <p:sldId id="25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6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22" d="100"/>
          <a:sy n="122" d="100"/>
        </p:scale>
        <p:origin x="-96" y="5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СУБЪЕКТЫ ПРЕДПРИНИМАТЕЛЬСТВА КАМЕНСКА-УРАЛЬСКОГО,ЕД.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Юридические лица (ООО)</c:v>
                </c:pt>
                <c:pt idx="1">
                  <c:v>Индивидуальные предприниматели (ИП)</c:v>
                </c:pt>
                <c:pt idx="2">
                  <c:v>Самозанятые (СЗ с НПД)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1269</c:v>
                </c:pt>
                <c:pt idx="1">
                  <c:v>3394</c:v>
                </c:pt>
                <c:pt idx="2">
                  <c:v>6875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CCD-484E-866F-D515E996F6A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Юридические лица (ООО)</c:v>
                </c:pt>
                <c:pt idx="1">
                  <c:v>Индивидуальные предприниматели (ИП)</c:v>
                </c:pt>
                <c:pt idx="2">
                  <c:v>Самозанятые (СЗ с НПД)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1341</c:v>
                </c:pt>
                <c:pt idx="1">
                  <c:v>3346</c:v>
                </c:pt>
                <c:pt idx="2">
                  <c:v>5450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CCD-484E-866F-D515E996F6A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105344"/>
        <c:axId val="50127616"/>
      </c:barChart>
      <c:catAx>
        <c:axId val="50105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127616"/>
        <c:crosses val="autoZero"/>
        <c:auto val="1"/>
        <c:lblAlgn val="ctr"/>
        <c:lblOffset val="100"/>
        <c:noMultiLvlLbl val="0"/>
      </c:catAx>
      <c:valAx>
        <c:axId val="5012761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0105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chemeClr val="accent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Всего, занимающихся бизнесом </a:t>
            </a:r>
          </a:p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 2023г.</a:t>
            </a:r>
            <a:r>
              <a:rPr lang="ru-RU" baseline="0" dirty="0"/>
              <a:t> -</a:t>
            </a:r>
            <a:r>
              <a:rPr lang="ru-RU" dirty="0"/>
              <a:t> 11 538 ед.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3418858757674885"/>
          <c:y val="0.23976977117850728"/>
          <c:w val="0.5393901599213583"/>
          <c:h val="0.6114284340959945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Всего, занимающихся бизнесом, ед.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matte">
                <a:bevelT w="63500" h="63500" prst="artDeco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34-4454-A547-1200BF9E0A39}"/>
              </c:ext>
            </c:extLst>
          </c:dPt>
          <c:dPt>
            <c:idx val="1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prstMaterial="matte">
                <a:bevelT w="63500" h="63500" prst="artDeco"/>
                <a:contourClr>
                  <a:srgbClr val="000000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E34-4454-A547-1200BF9E0A39}"/>
              </c:ext>
            </c:extLst>
          </c:dPt>
          <c:dLbls>
            <c:dLbl>
              <c:idx val="0"/>
              <c:layout>
                <c:manualLayout>
                  <c:x val="-2.9934646012485307E-2"/>
                  <c:y val="-5.05462122635416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E34-4454-A547-1200BF9E0A39}"/>
                </c:ext>
              </c:extLst>
            </c:dLbl>
            <c:dLbl>
              <c:idx val="1"/>
              <c:layout>
                <c:manualLayout>
                  <c:x val="-5.6483964441624811E-3"/>
                  <c:y val="-4.67193871903501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E34-4454-A547-1200BF9E0A3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Юридические лица и ИП</c:v>
                </c:pt>
                <c:pt idx="1">
                  <c:v>Самозанятые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4663</c:v>
                </c:pt>
                <c:pt idx="1">
                  <c:v>6875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E34-4454-A547-1200BF9E0A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rgbClr val="0070C0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311F79-9421-4CBC-9BF5-10E6FB8A9623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C2D5606-BBBA-4F05-9951-A855AA3CCABD}">
      <dgm:prSet phldrT="[Текст]" custT="1"/>
      <dgm:spPr/>
      <dgm:t>
        <a:bodyPr/>
        <a:lstStyle/>
        <a:p>
          <a:r>
            <a:rPr lang="ru-RU" sz="1300" i="1" dirty="0">
              <a:solidFill>
                <a:schemeClr val="tx1"/>
              </a:solidFill>
            </a:rPr>
            <a:t>Всего выделено на муниципальную программу </a:t>
          </a:r>
        </a:p>
        <a:p>
          <a:r>
            <a:rPr lang="ru-RU" sz="1600" b="1" i="1" dirty="0">
              <a:solidFill>
                <a:schemeClr val="tx1"/>
              </a:solidFill>
            </a:rPr>
            <a:t>305 </a:t>
          </a:r>
          <a:r>
            <a:rPr lang="ru-RU" sz="1600" b="1" i="1" dirty="0" err="1">
              <a:solidFill>
                <a:schemeClr val="tx1"/>
              </a:solidFill>
            </a:rPr>
            <a:t>млн.руб</a:t>
          </a:r>
          <a:r>
            <a:rPr lang="ru-RU" sz="1600" b="1" i="1" dirty="0">
              <a:solidFill>
                <a:schemeClr val="tx1"/>
              </a:solidFill>
            </a:rPr>
            <a:t>.</a:t>
          </a:r>
        </a:p>
      </dgm:t>
    </dgm:pt>
    <dgm:pt modelId="{27F82043-3FCB-4386-8396-310D107B5E2E}" type="parTrans" cxnId="{B6379EBA-479B-4193-8988-EA55A1389BD8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7FE67E30-1FF6-4E9F-8C85-FA79D765B4B4}" type="sibTrans" cxnId="{B6379EBA-479B-4193-8988-EA55A1389BD8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9AFAB8D6-D47D-444B-A3F8-364C515A5DF5}" type="asst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sz="1300" b="0" i="0" dirty="0">
              <a:solidFill>
                <a:schemeClr val="tx1"/>
              </a:solidFill>
            </a:rPr>
            <a:t>Всего оказано </a:t>
          </a:r>
          <a:r>
            <a:rPr lang="ru-RU" sz="1600" b="0" i="0" dirty="0">
              <a:solidFill>
                <a:schemeClr val="tx1"/>
              </a:solidFill>
            </a:rPr>
            <a:t>44 тыс. </a:t>
          </a:r>
          <a:r>
            <a:rPr lang="ru-RU" sz="1300" b="0" i="0" dirty="0">
              <a:solidFill>
                <a:schemeClr val="tx1"/>
              </a:solidFill>
            </a:rPr>
            <a:t>информационно-консультационных услуг</a:t>
          </a:r>
        </a:p>
      </dgm:t>
    </dgm:pt>
    <dgm:pt modelId="{F4E02DD1-1A6B-4ADA-BB51-4FBBA045BC17}" type="parTrans" cxnId="{8249E55F-98F5-404E-AB38-62268369C2C1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AA5466B2-5CD4-4054-8E52-242BFE6B3A7F}" type="sibTrans" cxnId="{8249E55F-98F5-404E-AB38-62268369C2C1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333A34D2-FAE8-478B-AB05-2CA156123F36}">
      <dgm:prSet phldrT="[Текст]" custT="1"/>
      <dgm:spPr/>
      <dgm:t>
        <a:bodyPr/>
        <a:lstStyle/>
        <a:p>
          <a:r>
            <a:rPr lang="ru-RU" sz="1300" b="0" i="0" dirty="0">
              <a:solidFill>
                <a:schemeClr val="tx1"/>
              </a:solidFill>
            </a:rPr>
            <a:t>Обучение прошли </a:t>
          </a:r>
        </a:p>
        <a:p>
          <a:r>
            <a:rPr lang="ru-RU" sz="1600" b="0" i="0" dirty="0">
              <a:solidFill>
                <a:schemeClr val="tx1"/>
              </a:solidFill>
            </a:rPr>
            <a:t>12 </a:t>
          </a:r>
          <a:r>
            <a:rPr lang="ru-RU" sz="1600" b="0" i="0" dirty="0" err="1">
              <a:solidFill>
                <a:schemeClr val="tx1"/>
              </a:solidFill>
            </a:rPr>
            <a:t>тыс.чел</a:t>
          </a:r>
          <a:r>
            <a:rPr lang="ru-RU" sz="1600" b="0" i="0" dirty="0">
              <a:solidFill>
                <a:schemeClr val="tx1"/>
              </a:solidFill>
            </a:rPr>
            <a:t>.</a:t>
          </a:r>
        </a:p>
        <a:p>
          <a:r>
            <a:rPr lang="ru-RU" sz="1300" b="0" i="0" dirty="0">
              <a:solidFill>
                <a:schemeClr val="tx1"/>
              </a:solidFill>
            </a:rPr>
            <a:t> </a:t>
          </a:r>
          <a:r>
            <a:rPr lang="ru-RU" sz="1600" b="0" i="0" dirty="0">
              <a:solidFill>
                <a:schemeClr val="tx1"/>
              </a:solidFill>
            </a:rPr>
            <a:t>7 тыс. СМСП</a:t>
          </a:r>
        </a:p>
      </dgm:t>
    </dgm:pt>
    <dgm:pt modelId="{243CD0DF-6EB6-4EEA-8FC8-D17C2695B061}" type="parTrans" cxnId="{097ED8FE-D33B-4C1F-918B-B0C8722F5BEB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E820DF1E-7973-4296-851B-2D1666BFD117}" type="sibTrans" cxnId="{097ED8FE-D33B-4C1F-918B-B0C8722F5BEB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B0070D21-D574-4309-88D5-D2120AE928CD}">
      <dgm:prSet phldrT="[Текст]" custT="1"/>
      <dgm:spPr/>
      <dgm:t>
        <a:bodyPr/>
        <a:lstStyle/>
        <a:p>
          <a:r>
            <a:rPr lang="ru-RU" sz="1300" b="0" i="0" dirty="0">
              <a:solidFill>
                <a:schemeClr val="tx1"/>
              </a:solidFill>
            </a:rPr>
            <a:t>В мероприятиях участвовали </a:t>
          </a:r>
        </a:p>
        <a:p>
          <a:r>
            <a:rPr lang="ru-RU" sz="1600" b="0" i="0" dirty="0">
              <a:solidFill>
                <a:schemeClr val="tx1"/>
              </a:solidFill>
            </a:rPr>
            <a:t>85 </a:t>
          </a:r>
          <a:r>
            <a:rPr lang="ru-RU" sz="1600" b="0" i="0" dirty="0" err="1">
              <a:solidFill>
                <a:schemeClr val="tx1"/>
              </a:solidFill>
            </a:rPr>
            <a:t>тыс.чел</a:t>
          </a:r>
          <a:r>
            <a:rPr lang="ru-RU" sz="1600" b="0" i="0" dirty="0">
              <a:solidFill>
                <a:schemeClr val="tx1"/>
              </a:solidFill>
            </a:rPr>
            <a:t>.</a:t>
          </a:r>
        </a:p>
        <a:p>
          <a:r>
            <a:rPr lang="ru-RU" sz="1600" b="0" i="0" dirty="0">
              <a:solidFill>
                <a:schemeClr val="tx1"/>
              </a:solidFill>
            </a:rPr>
            <a:t>8 тыс. СМСП</a:t>
          </a:r>
        </a:p>
      </dgm:t>
    </dgm:pt>
    <dgm:pt modelId="{1BD710CE-CA92-4C9B-8423-15E5A00CBF02}" type="parTrans" cxnId="{57B366AF-177D-470C-861D-FB149D0811D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CFF0C9C2-21A0-4E6F-8EEF-3306AD782BA6}" type="sibTrans" cxnId="{57B366AF-177D-470C-861D-FB149D0811D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0994FD45-6793-40F5-9461-34F5432CC13A}">
      <dgm:prSet phldrT="[Текст]" custT="1"/>
      <dgm:spPr/>
      <dgm:t>
        <a:bodyPr/>
        <a:lstStyle/>
        <a:p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 муниципальных займов на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1,083 </a:t>
          </a:r>
          <a:r>
            <a:rPr lang="ru-RU" sz="1600" b="0" i="0" kern="1200" dirty="0" err="1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млрд.руб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.</a:t>
          </a:r>
        </a:p>
        <a:p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3 тыс. СМСП</a:t>
          </a:r>
        </a:p>
      </dgm:t>
    </dgm:pt>
    <dgm:pt modelId="{C13D3E07-236D-4037-9693-19C725A56DC6}" type="parTrans" cxnId="{570984B6-23C1-47DF-8E8A-564B1BBCA29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FD2D2508-0357-42F5-92F5-D2D537EEEA86}" type="sibTrans" cxnId="{570984B6-23C1-47DF-8E8A-564B1BBCA29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5B1F36D6-21B3-4C1E-9222-9FAC84B10376}">
      <dgm:prSet custT="1"/>
      <dgm:spPr/>
      <dgm:t>
        <a:bodyPr/>
        <a:lstStyle/>
        <a:p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</a:t>
          </a:r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225</a:t>
          </a:r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грантов</a:t>
          </a:r>
        </a:p>
        <a:p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на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55 млн. руб. </a:t>
          </a:r>
        </a:p>
      </dgm:t>
    </dgm:pt>
    <dgm:pt modelId="{FD2B0DC5-8B88-491D-B01A-F6B0DBA533FD}" type="parTrans" cxnId="{66BA7713-5193-447B-A4A5-813C83F13FC4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FBB5CF6A-B70E-4E02-B812-68A7D2CED818}" type="sibTrans" cxnId="{66BA7713-5193-447B-A4A5-813C83F13FC4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9D15FBC4-4638-4593-AB99-0F0E242CE853}">
      <dgm:prSet custT="1"/>
      <dgm:spPr/>
      <dgm:t>
        <a:bodyPr/>
        <a:lstStyle/>
        <a:p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377 субсидий</a:t>
          </a:r>
        </a:p>
        <a:p>
          <a:r>
            <a:rPr lang="ru-RU" sz="1300" b="0" i="0"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на </a:t>
          </a:r>
          <a:r>
            <a:rPr lang="ru-RU" sz="1600" b="0" i="0"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45 </a:t>
          </a:r>
          <a:r>
            <a:rPr lang="ru-RU" sz="1600" b="0" i="0" kern="1200" dirty="0" err="1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млн.руб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.</a:t>
          </a:r>
        </a:p>
      </dgm:t>
    </dgm:pt>
    <dgm:pt modelId="{83034BAF-33D4-4F74-937B-0D62EB00818F}" type="parTrans" cxnId="{D2540B59-31A4-40D2-A5BA-F9B30867F0F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7DF635A1-1C42-467F-ADB3-67D08AB6F254}" type="sibTrans" cxnId="{D2540B59-31A4-40D2-A5BA-F9B30867F0F9}">
      <dgm:prSet/>
      <dgm:spPr/>
      <dgm:t>
        <a:bodyPr/>
        <a:lstStyle/>
        <a:p>
          <a:endParaRPr lang="ru-RU" i="1">
            <a:solidFill>
              <a:schemeClr val="tx1"/>
            </a:solidFill>
          </a:endParaRPr>
        </a:p>
      </dgm:t>
    </dgm:pt>
    <dgm:pt modelId="{5E72D8B7-D04B-416A-850E-9304B81119FA}">
      <dgm:prSet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i="1" dirty="0">
              <a:solidFill>
                <a:schemeClr val="tx1"/>
              </a:solidFill>
            </a:rPr>
            <a:t>147 </a:t>
          </a:r>
          <a:r>
            <a:rPr lang="ru-RU" i="1" dirty="0" err="1">
              <a:solidFill>
                <a:schemeClr val="tx1"/>
              </a:solidFill>
            </a:rPr>
            <a:t>млн.руб</a:t>
          </a:r>
          <a:r>
            <a:rPr lang="ru-RU" i="1" dirty="0">
              <a:solidFill>
                <a:schemeClr val="tx1"/>
              </a:solidFill>
            </a:rPr>
            <a:t>. - МБ</a:t>
          </a:r>
        </a:p>
        <a:p>
          <a:pPr marL="0" lvl="0" defTabSz="533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i="1" dirty="0">
              <a:solidFill>
                <a:schemeClr val="tx1"/>
              </a:solidFill>
            </a:rPr>
            <a:t>142 </a:t>
          </a:r>
          <a:r>
            <a:rPr lang="ru-RU" i="1" dirty="0" err="1">
              <a:solidFill>
                <a:schemeClr val="tx1"/>
              </a:solidFill>
            </a:rPr>
            <a:t>млн.руб</a:t>
          </a:r>
          <a:r>
            <a:rPr lang="ru-RU" i="1" dirty="0">
              <a:solidFill>
                <a:schemeClr val="tx1"/>
              </a:solidFill>
            </a:rPr>
            <a:t>. – ФБ</a:t>
          </a:r>
        </a:p>
        <a:p>
          <a:pPr marL="0" lvl="0" defTabSz="533400">
            <a:lnSpc>
              <a:spcPct val="100000"/>
            </a:lnSpc>
            <a:spcBef>
              <a:spcPts val="0"/>
            </a:spcBef>
            <a:spcAft>
              <a:spcPts val="0"/>
            </a:spcAft>
            <a:buNone/>
          </a:pPr>
          <a:r>
            <a:rPr lang="ru-RU" i="1" dirty="0">
              <a:solidFill>
                <a:schemeClr val="tx1"/>
              </a:solidFill>
            </a:rPr>
            <a:t>16 </a:t>
          </a:r>
          <a:r>
            <a:rPr lang="ru-RU" i="1" dirty="0" err="1">
              <a:solidFill>
                <a:schemeClr val="tx1"/>
              </a:solidFill>
            </a:rPr>
            <a:t>млн.руб</a:t>
          </a:r>
          <a:r>
            <a:rPr lang="ru-RU" i="1" dirty="0">
              <a:solidFill>
                <a:schemeClr val="tx1"/>
              </a:solidFill>
            </a:rPr>
            <a:t>. – ОБ</a:t>
          </a:r>
        </a:p>
      </dgm:t>
    </dgm:pt>
    <dgm:pt modelId="{483E8AD7-1367-4E11-BF21-9840D9D94713}" type="parTrans" cxnId="{8DEC649C-D127-435B-90D7-3AFB6D1E8686}">
      <dgm:prSet/>
      <dgm:spPr/>
      <dgm:t>
        <a:bodyPr/>
        <a:lstStyle/>
        <a:p>
          <a:endParaRPr lang="ru-RU" i="1"/>
        </a:p>
      </dgm:t>
    </dgm:pt>
    <dgm:pt modelId="{8D030DA1-6D32-403D-B10D-B41D5DB64FFD}" type="sibTrans" cxnId="{8DEC649C-D127-435B-90D7-3AFB6D1E8686}">
      <dgm:prSet/>
      <dgm:spPr/>
      <dgm:t>
        <a:bodyPr/>
        <a:lstStyle/>
        <a:p>
          <a:endParaRPr lang="ru-RU" i="1"/>
        </a:p>
      </dgm:t>
    </dgm:pt>
    <dgm:pt modelId="{65448440-B9E4-42F0-AF39-6A11FD500E5E}">
      <dgm:prSet/>
      <dgm:spPr/>
      <dgm:t>
        <a:bodyPr/>
        <a:lstStyle/>
        <a:p>
          <a:r>
            <a:rPr lang="ru-RU" i="1" dirty="0">
              <a:solidFill>
                <a:schemeClr val="tx1"/>
              </a:solidFill>
            </a:rPr>
            <a:t>1 </a:t>
          </a:r>
          <a:r>
            <a:rPr lang="ru-RU" i="1" dirty="0" err="1">
              <a:solidFill>
                <a:schemeClr val="tx1"/>
              </a:solidFill>
            </a:rPr>
            <a:t>млн.руб</a:t>
          </a:r>
          <a:r>
            <a:rPr lang="ru-RU" i="1" dirty="0">
              <a:solidFill>
                <a:schemeClr val="tx1"/>
              </a:solidFill>
            </a:rPr>
            <a:t>. в 1999г.</a:t>
          </a:r>
        </a:p>
        <a:p>
          <a:r>
            <a:rPr lang="ru-RU" i="1" dirty="0">
              <a:solidFill>
                <a:schemeClr val="tx1"/>
              </a:solidFill>
            </a:rPr>
            <a:t>10 </a:t>
          </a:r>
          <a:r>
            <a:rPr lang="ru-RU" i="1" dirty="0" err="1">
              <a:solidFill>
                <a:schemeClr val="tx1"/>
              </a:solidFill>
            </a:rPr>
            <a:t>млн.руб</a:t>
          </a:r>
          <a:r>
            <a:rPr lang="ru-RU" i="1" dirty="0">
              <a:solidFill>
                <a:schemeClr val="tx1"/>
              </a:solidFill>
            </a:rPr>
            <a:t>. в 2023г.</a:t>
          </a:r>
        </a:p>
      </dgm:t>
    </dgm:pt>
    <dgm:pt modelId="{1C8D23D8-0A13-42C2-9A98-799CAB95CB74}" type="parTrans" cxnId="{DF97F721-6028-4AE1-B4AD-1A4F468B4E02}">
      <dgm:prSet/>
      <dgm:spPr/>
      <dgm:t>
        <a:bodyPr/>
        <a:lstStyle/>
        <a:p>
          <a:endParaRPr lang="ru-RU" i="1"/>
        </a:p>
      </dgm:t>
    </dgm:pt>
    <dgm:pt modelId="{920DAE18-1BAE-46A6-9593-5AC70B46CF10}" type="sibTrans" cxnId="{DF97F721-6028-4AE1-B4AD-1A4F468B4E02}">
      <dgm:prSet/>
      <dgm:spPr/>
      <dgm:t>
        <a:bodyPr/>
        <a:lstStyle/>
        <a:p>
          <a:endParaRPr lang="ru-RU" i="1"/>
        </a:p>
      </dgm:t>
    </dgm:pt>
    <dgm:pt modelId="{6BC3A98C-D088-42BD-A298-382508D8A747}" type="asst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i="1" dirty="0">
              <a:solidFill>
                <a:schemeClr val="tx1"/>
              </a:solidFill>
            </a:rPr>
            <a:t>45 услуг в 1998г.</a:t>
          </a:r>
        </a:p>
        <a:p>
          <a:r>
            <a:rPr lang="ru-RU" i="1" dirty="0">
              <a:solidFill>
                <a:schemeClr val="tx1"/>
              </a:solidFill>
            </a:rPr>
            <a:t>Более 2 тыс. в 2023г.</a:t>
          </a:r>
        </a:p>
      </dgm:t>
    </dgm:pt>
    <dgm:pt modelId="{2C856780-9211-4CA7-809F-7EADB6269A08}" type="parTrans" cxnId="{137758F3-AA64-4B34-A590-1268E36DD14F}">
      <dgm:prSet/>
      <dgm:spPr/>
      <dgm:t>
        <a:bodyPr/>
        <a:lstStyle/>
        <a:p>
          <a:endParaRPr lang="ru-RU"/>
        </a:p>
      </dgm:t>
    </dgm:pt>
    <dgm:pt modelId="{C8583EA6-C25E-43DC-95FE-E9B0FD4533A7}" type="sibTrans" cxnId="{137758F3-AA64-4B34-A590-1268E36DD14F}">
      <dgm:prSet/>
      <dgm:spPr/>
      <dgm:t>
        <a:bodyPr/>
        <a:lstStyle/>
        <a:p>
          <a:endParaRPr lang="ru-RU"/>
        </a:p>
      </dgm:t>
    </dgm:pt>
    <dgm:pt modelId="{83AFE791-78FB-4369-9C61-420DFC7362D4}" type="asst">
      <dgm:prSet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ru-RU" i="1" dirty="0">
              <a:solidFill>
                <a:schemeClr val="tx1"/>
              </a:solidFill>
            </a:rPr>
            <a:t>Субсидии на </a:t>
          </a:r>
          <a:r>
            <a:rPr lang="ru-RU" i="1" dirty="0" err="1">
              <a:solidFill>
                <a:schemeClr val="tx1"/>
              </a:solidFill>
            </a:rPr>
            <a:t>техн</a:t>
          </a:r>
          <a:r>
            <a:rPr lang="ru-RU" i="1" dirty="0">
              <a:solidFill>
                <a:schemeClr val="tx1"/>
              </a:solidFill>
            </a:rPr>
            <a:t>. присоединение, лизинг, участие в выставке, </a:t>
          </a:r>
          <a:r>
            <a:rPr lang="ru-RU" i="1" dirty="0" err="1">
              <a:solidFill>
                <a:schemeClr val="tx1"/>
              </a:solidFill>
            </a:rPr>
            <a:t>компенс</a:t>
          </a:r>
          <a:r>
            <a:rPr lang="ru-RU" i="1" dirty="0">
              <a:solidFill>
                <a:schemeClr val="tx1"/>
              </a:solidFill>
            </a:rPr>
            <a:t>. по рекламе, </a:t>
          </a:r>
          <a:r>
            <a:rPr lang="ru-RU" i="1" dirty="0" err="1">
              <a:solidFill>
                <a:schemeClr val="tx1"/>
              </a:solidFill>
            </a:rPr>
            <a:t>компенс</a:t>
          </a:r>
          <a:r>
            <a:rPr lang="ru-RU" i="1" dirty="0">
              <a:solidFill>
                <a:schemeClr val="tx1"/>
              </a:solidFill>
            </a:rPr>
            <a:t>. % по займам, </a:t>
          </a:r>
          <a:r>
            <a:rPr lang="ru-RU" i="1" dirty="0" err="1">
              <a:solidFill>
                <a:schemeClr val="tx1"/>
              </a:solidFill>
            </a:rPr>
            <a:t>компенс</a:t>
          </a:r>
          <a:r>
            <a:rPr lang="ru-RU" i="1" dirty="0">
              <a:solidFill>
                <a:schemeClr val="tx1"/>
              </a:solidFill>
            </a:rPr>
            <a:t>. затрат уч. ШСИ</a:t>
          </a:r>
        </a:p>
      </dgm:t>
    </dgm:pt>
    <dgm:pt modelId="{AD0DC179-D047-490A-8E97-EE13EE3389D6}" type="parTrans" cxnId="{6FCEF1DE-E19C-452D-8A2C-8C6D4C48720E}">
      <dgm:prSet/>
      <dgm:spPr/>
      <dgm:t>
        <a:bodyPr/>
        <a:lstStyle/>
        <a:p>
          <a:endParaRPr lang="ru-RU"/>
        </a:p>
      </dgm:t>
    </dgm:pt>
    <dgm:pt modelId="{296EF41F-496B-4EC9-9921-BA5F6B85E8B2}" type="sibTrans" cxnId="{6FCEF1DE-E19C-452D-8A2C-8C6D4C48720E}">
      <dgm:prSet/>
      <dgm:spPr/>
      <dgm:t>
        <a:bodyPr/>
        <a:lstStyle/>
        <a:p>
          <a:endParaRPr lang="ru-RU"/>
        </a:p>
      </dgm:t>
    </dgm:pt>
    <dgm:pt modelId="{A64EEA10-A3B2-4638-B71E-0A67F73C6F50}" type="pres">
      <dgm:prSet presAssocID="{7D311F79-9421-4CBC-9BF5-10E6FB8A962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A3481C2-322E-410F-BD8A-288233CDB280}" type="pres">
      <dgm:prSet presAssocID="{3C2D5606-BBBA-4F05-9951-A855AA3CCABD}" presName="hierRoot1" presStyleCnt="0">
        <dgm:presLayoutVars>
          <dgm:hierBranch val="init"/>
        </dgm:presLayoutVars>
      </dgm:prSet>
      <dgm:spPr/>
    </dgm:pt>
    <dgm:pt modelId="{70DC44E9-1A9E-4DBB-A85D-71A48B33178B}" type="pres">
      <dgm:prSet presAssocID="{3C2D5606-BBBA-4F05-9951-A855AA3CCABD}" presName="rootComposite1" presStyleCnt="0"/>
      <dgm:spPr/>
    </dgm:pt>
    <dgm:pt modelId="{B0563611-F1D9-4666-B317-BA1878E3B49A}" type="pres">
      <dgm:prSet presAssocID="{3C2D5606-BBBA-4F05-9951-A855AA3CCABD}" presName="rootText1" presStyleLbl="node0" presStyleIdx="0" presStyleCnt="3" custScaleY="124529" custLinFactY="-49435" custLinFactNeighborX="2954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206C11-F57B-46F7-9D90-2CE415F05696}" type="pres">
      <dgm:prSet presAssocID="{3C2D5606-BBBA-4F05-9951-A855AA3CCAB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9E47D95A-89E2-4828-89DB-791A01409E61}" type="pres">
      <dgm:prSet presAssocID="{3C2D5606-BBBA-4F05-9951-A855AA3CCABD}" presName="hierChild2" presStyleCnt="0"/>
      <dgm:spPr/>
    </dgm:pt>
    <dgm:pt modelId="{BBCC2F95-D6CF-42CA-8EF0-9F518C0D8B44}" type="pres">
      <dgm:prSet presAssocID="{243CD0DF-6EB6-4EEA-8FC8-D17C2695B061}" presName="Name64" presStyleLbl="parChTrans1D2" presStyleIdx="0" presStyleCnt="7"/>
      <dgm:spPr/>
      <dgm:t>
        <a:bodyPr/>
        <a:lstStyle/>
        <a:p>
          <a:endParaRPr lang="ru-RU"/>
        </a:p>
      </dgm:t>
    </dgm:pt>
    <dgm:pt modelId="{2BAEAB88-215A-4853-8EF5-B91E1F371469}" type="pres">
      <dgm:prSet presAssocID="{333A34D2-FAE8-478B-AB05-2CA156123F36}" presName="hierRoot2" presStyleCnt="0">
        <dgm:presLayoutVars>
          <dgm:hierBranch val="init"/>
        </dgm:presLayoutVars>
      </dgm:prSet>
      <dgm:spPr/>
    </dgm:pt>
    <dgm:pt modelId="{FCAD19D5-795E-49B2-A6C3-05E35E7F28B0}" type="pres">
      <dgm:prSet presAssocID="{333A34D2-FAE8-478B-AB05-2CA156123F36}" presName="rootComposite" presStyleCnt="0"/>
      <dgm:spPr/>
    </dgm:pt>
    <dgm:pt modelId="{35CEB521-38FE-4DC7-B383-218730ACF0B2}" type="pres">
      <dgm:prSet presAssocID="{333A34D2-FAE8-478B-AB05-2CA156123F36}" presName="rootText" presStyleLbl="node2" presStyleIdx="0" presStyleCnt="5" custScaleX="112543" custScaleY="142542" custLinFactNeighborY="415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6DBF06-ED12-4A92-A528-63075E76240A}" type="pres">
      <dgm:prSet presAssocID="{333A34D2-FAE8-478B-AB05-2CA156123F36}" presName="rootConnector" presStyleLbl="node2" presStyleIdx="0" presStyleCnt="5"/>
      <dgm:spPr/>
      <dgm:t>
        <a:bodyPr/>
        <a:lstStyle/>
        <a:p>
          <a:endParaRPr lang="ru-RU"/>
        </a:p>
      </dgm:t>
    </dgm:pt>
    <dgm:pt modelId="{F52DAB0A-5AF5-410A-96CA-180C162DA506}" type="pres">
      <dgm:prSet presAssocID="{333A34D2-FAE8-478B-AB05-2CA156123F36}" presName="hierChild4" presStyleCnt="0"/>
      <dgm:spPr/>
    </dgm:pt>
    <dgm:pt modelId="{B23A1C62-4F71-4964-8CA3-7E70F6A79A37}" type="pres">
      <dgm:prSet presAssocID="{333A34D2-FAE8-478B-AB05-2CA156123F36}" presName="hierChild5" presStyleCnt="0"/>
      <dgm:spPr/>
    </dgm:pt>
    <dgm:pt modelId="{0020F0CD-D30F-4582-9420-A6E8E609E091}" type="pres">
      <dgm:prSet presAssocID="{1BD710CE-CA92-4C9B-8423-15E5A00CBF02}" presName="Name64" presStyleLbl="parChTrans1D2" presStyleIdx="1" presStyleCnt="7"/>
      <dgm:spPr/>
      <dgm:t>
        <a:bodyPr/>
        <a:lstStyle/>
        <a:p>
          <a:endParaRPr lang="ru-RU"/>
        </a:p>
      </dgm:t>
    </dgm:pt>
    <dgm:pt modelId="{BABE0029-D026-4A9F-AF31-32CEAD9EC1D1}" type="pres">
      <dgm:prSet presAssocID="{B0070D21-D574-4309-88D5-D2120AE928CD}" presName="hierRoot2" presStyleCnt="0">
        <dgm:presLayoutVars>
          <dgm:hierBranch val="init"/>
        </dgm:presLayoutVars>
      </dgm:prSet>
      <dgm:spPr/>
    </dgm:pt>
    <dgm:pt modelId="{69E6ACE9-20F9-42FC-B196-FE32D09A9925}" type="pres">
      <dgm:prSet presAssocID="{B0070D21-D574-4309-88D5-D2120AE928CD}" presName="rootComposite" presStyleCnt="0"/>
      <dgm:spPr/>
    </dgm:pt>
    <dgm:pt modelId="{229DA195-B9DF-4917-93C5-D07CD95AE12C}" type="pres">
      <dgm:prSet presAssocID="{B0070D21-D574-4309-88D5-D2120AE928CD}" presName="rootText" presStyleLbl="node2" presStyleIdx="1" presStyleCnt="5" custScaleX="111403" custScaleY="140816" custLinFactNeighborY="124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CCEF9F0-E487-4E63-9E3A-5622D2052022}" type="pres">
      <dgm:prSet presAssocID="{B0070D21-D574-4309-88D5-D2120AE928CD}" presName="rootConnector" presStyleLbl="node2" presStyleIdx="1" presStyleCnt="5"/>
      <dgm:spPr/>
      <dgm:t>
        <a:bodyPr/>
        <a:lstStyle/>
        <a:p>
          <a:endParaRPr lang="ru-RU"/>
        </a:p>
      </dgm:t>
    </dgm:pt>
    <dgm:pt modelId="{BE206903-F6BC-434F-ACD1-8206A2D66F2A}" type="pres">
      <dgm:prSet presAssocID="{B0070D21-D574-4309-88D5-D2120AE928CD}" presName="hierChild4" presStyleCnt="0"/>
      <dgm:spPr/>
    </dgm:pt>
    <dgm:pt modelId="{8D3E5082-AC4F-4099-A5A6-C22082AAF527}" type="pres">
      <dgm:prSet presAssocID="{B0070D21-D574-4309-88D5-D2120AE928CD}" presName="hierChild5" presStyleCnt="0"/>
      <dgm:spPr/>
    </dgm:pt>
    <dgm:pt modelId="{D85A566A-3C43-4233-AC72-DF97DDFA5B12}" type="pres">
      <dgm:prSet presAssocID="{C13D3E07-236D-4037-9693-19C725A56DC6}" presName="Name64" presStyleLbl="parChTrans1D2" presStyleIdx="2" presStyleCnt="7"/>
      <dgm:spPr/>
      <dgm:t>
        <a:bodyPr/>
        <a:lstStyle/>
        <a:p>
          <a:endParaRPr lang="ru-RU"/>
        </a:p>
      </dgm:t>
    </dgm:pt>
    <dgm:pt modelId="{78DDBC9D-8CA4-4353-B5F5-F6DD2F3A67C9}" type="pres">
      <dgm:prSet presAssocID="{0994FD45-6793-40F5-9461-34F5432CC13A}" presName="hierRoot2" presStyleCnt="0">
        <dgm:presLayoutVars>
          <dgm:hierBranch val="init"/>
        </dgm:presLayoutVars>
      </dgm:prSet>
      <dgm:spPr/>
    </dgm:pt>
    <dgm:pt modelId="{59BC6AFE-2E8A-4D1B-8C18-EF6AB597A19B}" type="pres">
      <dgm:prSet presAssocID="{0994FD45-6793-40F5-9461-34F5432CC13A}" presName="rootComposite" presStyleCnt="0"/>
      <dgm:spPr/>
    </dgm:pt>
    <dgm:pt modelId="{8BB65A99-A94B-4D85-A2D5-31E0D0194126}" type="pres">
      <dgm:prSet presAssocID="{0994FD45-6793-40F5-9461-34F5432CC13A}" presName="rootText" presStyleLbl="node2" presStyleIdx="2" presStyleCnt="5" custScaleX="112047" custScaleY="140398" custLinFactNeighborY="-1383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EDB2FF-9858-4BD8-A39C-B31F6D26FE02}" type="pres">
      <dgm:prSet presAssocID="{0994FD45-6793-40F5-9461-34F5432CC13A}" presName="rootConnector" presStyleLbl="node2" presStyleIdx="2" presStyleCnt="5"/>
      <dgm:spPr/>
      <dgm:t>
        <a:bodyPr/>
        <a:lstStyle/>
        <a:p>
          <a:endParaRPr lang="ru-RU"/>
        </a:p>
      </dgm:t>
    </dgm:pt>
    <dgm:pt modelId="{2B288F60-FCBC-4F73-BD35-299C70F3E391}" type="pres">
      <dgm:prSet presAssocID="{0994FD45-6793-40F5-9461-34F5432CC13A}" presName="hierChild4" presStyleCnt="0"/>
      <dgm:spPr/>
    </dgm:pt>
    <dgm:pt modelId="{89F0B561-A56A-478D-9E20-A25E84F8ABDD}" type="pres">
      <dgm:prSet presAssocID="{0994FD45-6793-40F5-9461-34F5432CC13A}" presName="hierChild5" presStyleCnt="0"/>
      <dgm:spPr/>
    </dgm:pt>
    <dgm:pt modelId="{E26A6DBA-6041-403A-A2FE-D8B6EE4CD3FE}" type="pres">
      <dgm:prSet presAssocID="{FD2B0DC5-8B88-491D-B01A-F6B0DBA533FD}" presName="Name64" presStyleLbl="parChTrans1D2" presStyleIdx="3" presStyleCnt="7"/>
      <dgm:spPr/>
      <dgm:t>
        <a:bodyPr/>
        <a:lstStyle/>
        <a:p>
          <a:endParaRPr lang="ru-RU"/>
        </a:p>
      </dgm:t>
    </dgm:pt>
    <dgm:pt modelId="{90575716-4718-4822-BFDD-C28BDC03725F}" type="pres">
      <dgm:prSet presAssocID="{5B1F36D6-21B3-4C1E-9222-9FAC84B10376}" presName="hierRoot2" presStyleCnt="0">
        <dgm:presLayoutVars>
          <dgm:hierBranch val="init"/>
        </dgm:presLayoutVars>
      </dgm:prSet>
      <dgm:spPr/>
    </dgm:pt>
    <dgm:pt modelId="{4D320853-3B09-47C8-AC73-2C0F3F3150E2}" type="pres">
      <dgm:prSet presAssocID="{5B1F36D6-21B3-4C1E-9222-9FAC84B10376}" presName="rootComposite" presStyleCnt="0"/>
      <dgm:spPr/>
    </dgm:pt>
    <dgm:pt modelId="{687FB5CC-4DEB-4A15-ADE3-274413B5E78D}" type="pres">
      <dgm:prSet presAssocID="{5B1F36D6-21B3-4C1E-9222-9FAC84B10376}" presName="rootText" presStyleLbl="node2" presStyleIdx="3" presStyleCnt="5" custScaleX="111890" custLinFactNeighborX="-76" custLinFactNeighborY="-3682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A37251C-AB98-4A1A-A4E9-4FCB37BCFC95}" type="pres">
      <dgm:prSet presAssocID="{5B1F36D6-21B3-4C1E-9222-9FAC84B10376}" presName="rootConnector" presStyleLbl="node2" presStyleIdx="3" presStyleCnt="5"/>
      <dgm:spPr/>
      <dgm:t>
        <a:bodyPr/>
        <a:lstStyle/>
        <a:p>
          <a:endParaRPr lang="ru-RU"/>
        </a:p>
      </dgm:t>
    </dgm:pt>
    <dgm:pt modelId="{A89995D6-6570-48D5-9646-2696197F5998}" type="pres">
      <dgm:prSet presAssocID="{5B1F36D6-21B3-4C1E-9222-9FAC84B10376}" presName="hierChild4" presStyleCnt="0"/>
      <dgm:spPr/>
    </dgm:pt>
    <dgm:pt modelId="{9FE2DA7F-EE18-4BB1-AAE3-52509E81B8E6}" type="pres">
      <dgm:prSet presAssocID="{5B1F36D6-21B3-4C1E-9222-9FAC84B10376}" presName="hierChild5" presStyleCnt="0"/>
      <dgm:spPr/>
    </dgm:pt>
    <dgm:pt modelId="{48BBE4E9-7A77-4528-81F5-21A304EB1E06}" type="pres">
      <dgm:prSet presAssocID="{83034BAF-33D4-4F74-937B-0D62EB00818F}" presName="Name64" presStyleLbl="parChTrans1D2" presStyleIdx="4" presStyleCnt="7"/>
      <dgm:spPr/>
      <dgm:t>
        <a:bodyPr/>
        <a:lstStyle/>
        <a:p>
          <a:endParaRPr lang="ru-RU"/>
        </a:p>
      </dgm:t>
    </dgm:pt>
    <dgm:pt modelId="{A3CFF534-8B48-4912-9054-8CA8F740E2C0}" type="pres">
      <dgm:prSet presAssocID="{9D15FBC4-4638-4593-AB99-0F0E242CE853}" presName="hierRoot2" presStyleCnt="0">
        <dgm:presLayoutVars>
          <dgm:hierBranch val="init"/>
        </dgm:presLayoutVars>
      </dgm:prSet>
      <dgm:spPr/>
    </dgm:pt>
    <dgm:pt modelId="{A1ED2EF9-9886-4936-831A-4E67E3CE6BF2}" type="pres">
      <dgm:prSet presAssocID="{9D15FBC4-4638-4593-AB99-0F0E242CE853}" presName="rootComposite" presStyleCnt="0"/>
      <dgm:spPr/>
    </dgm:pt>
    <dgm:pt modelId="{14A5C7BE-0ADA-4137-B665-DFB5851C938A}" type="pres">
      <dgm:prSet presAssocID="{9D15FBC4-4638-4593-AB99-0F0E242CE853}" presName="rootText" presStyleLbl="node2" presStyleIdx="4" presStyleCnt="5" custScaleX="111890" custLinFactNeighborX="-76" custLinFactNeighborY="-591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6F13ED-5FCD-4377-988B-B206E33C4759}" type="pres">
      <dgm:prSet presAssocID="{9D15FBC4-4638-4593-AB99-0F0E242CE853}" presName="rootConnector" presStyleLbl="node2" presStyleIdx="4" presStyleCnt="5"/>
      <dgm:spPr/>
      <dgm:t>
        <a:bodyPr/>
        <a:lstStyle/>
        <a:p>
          <a:endParaRPr lang="ru-RU"/>
        </a:p>
      </dgm:t>
    </dgm:pt>
    <dgm:pt modelId="{E2AE8FA8-9971-4418-9FC5-B3355417FB6F}" type="pres">
      <dgm:prSet presAssocID="{9D15FBC4-4638-4593-AB99-0F0E242CE853}" presName="hierChild4" presStyleCnt="0"/>
      <dgm:spPr/>
    </dgm:pt>
    <dgm:pt modelId="{9AF28C58-29CC-4442-B0DB-616EA0810324}" type="pres">
      <dgm:prSet presAssocID="{9D15FBC4-4638-4593-AB99-0F0E242CE853}" presName="hierChild5" presStyleCnt="0"/>
      <dgm:spPr/>
    </dgm:pt>
    <dgm:pt modelId="{F5022447-296A-48D6-ACE2-BA79100A7907}" type="pres">
      <dgm:prSet presAssocID="{AD0DC179-D047-490A-8E97-EE13EE3389D6}" presName="Name115" presStyleLbl="parChTrans1D3" presStyleIdx="0" presStyleCnt="1"/>
      <dgm:spPr/>
      <dgm:t>
        <a:bodyPr/>
        <a:lstStyle/>
        <a:p>
          <a:endParaRPr lang="ru-RU"/>
        </a:p>
      </dgm:t>
    </dgm:pt>
    <dgm:pt modelId="{B9DAB602-9798-4CFD-9236-512E19156E7D}" type="pres">
      <dgm:prSet presAssocID="{83AFE791-78FB-4369-9C61-420DFC7362D4}" presName="hierRoot3" presStyleCnt="0">
        <dgm:presLayoutVars>
          <dgm:hierBranch val="init"/>
        </dgm:presLayoutVars>
      </dgm:prSet>
      <dgm:spPr/>
    </dgm:pt>
    <dgm:pt modelId="{D4EBABEE-0196-4DF1-AD99-90B05DD2A5BE}" type="pres">
      <dgm:prSet presAssocID="{83AFE791-78FB-4369-9C61-420DFC7362D4}" presName="rootComposite3" presStyleCnt="0"/>
      <dgm:spPr/>
    </dgm:pt>
    <dgm:pt modelId="{1B54A55D-4C5A-4F82-9D8D-F45F1E38A974}" type="pres">
      <dgm:prSet presAssocID="{83AFE791-78FB-4369-9C61-420DFC7362D4}" presName="rootText3" presStyleLbl="asst2" presStyleIdx="0" presStyleCnt="1" custScaleX="111987" custLinFactX="-100000" custLinFactY="11274" custLinFactNeighborX="-149945" custLinFactNeighborY="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99BBC48-D02D-4F7D-B8A1-945A2B97721D}" type="pres">
      <dgm:prSet presAssocID="{83AFE791-78FB-4369-9C61-420DFC7362D4}" presName="rootConnector3" presStyleLbl="asst2" presStyleIdx="0" presStyleCnt="1"/>
      <dgm:spPr/>
      <dgm:t>
        <a:bodyPr/>
        <a:lstStyle/>
        <a:p>
          <a:endParaRPr lang="ru-RU"/>
        </a:p>
      </dgm:t>
    </dgm:pt>
    <dgm:pt modelId="{5D7002F7-41C9-4F39-B3CD-779AFA0E06DB}" type="pres">
      <dgm:prSet presAssocID="{83AFE791-78FB-4369-9C61-420DFC7362D4}" presName="hierChild6" presStyleCnt="0"/>
      <dgm:spPr/>
    </dgm:pt>
    <dgm:pt modelId="{BD5B2C2F-4E86-40F7-AB11-045F98148DD8}" type="pres">
      <dgm:prSet presAssocID="{83AFE791-78FB-4369-9C61-420DFC7362D4}" presName="hierChild7" presStyleCnt="0"/>
      <dgm:spPr/>
    </dgm:pt>
    <dgm:pt modelId="{3674C9E1-F381-4373-99E4-5CAB79BC57D4}" type="pres">
      <dgm:prSet presAssocID="{3C2D5606-BBBA-4F05-9951-A855AA3CCABD}" presName="hierChild3" presStyleCnt="0"/>
      <dgm:spPr/>
    </dgm:pt>
    <dgm:pt modelId="{3D90EC78-6E0A-46B0-A039-04E984DBFCA3}" type="pres">
      <dgm:prSet presAssocID="{F4E02DD1-1A6B-4ADA-BB51-4FBBA045BC17}" presName="Name115" presStyleLbl="parChTrans1D2" presStyleIdx="5" presStyleCnt="7"/>
      <dgm:spPr/>
      <dgm:t>
        <a:bodyPr/>
        <a:lstStyle/>
        <a:p>
          <a:endParaRPr lang="ru-RU"/>
        </a:p>
      </dgm:t>
    </dgm:pt>
    <dgm:pt modelId="{BBB96E51-F962-477C-A1AC-DBF8D7D471F0}" type="pres">
      <dgm:prSet presAssocID="{9AFAB8D6-D47D-444B-A3F8-364C515A5DF5}" presName="hierRoot3" presStyleCnt="0">
        <dgm:presLayoutVars>
          <dgm:hierBranch val="init"/>
        </dgm:presLayoutVars>
      </dgm:prSet>
      <dgm:spPr/>
    </dgm:pt>
    <dgm:pt modelId="{5C9BEF47-C66B-41D0-B298-66E9A3688400}" type="pres">
      <dgm:prSet presAssocID="{9AFAB8D6-D47D-444B-A3F8-364C515A5DF5}" presName="rootComposite3" presStyleCnt="0"/>
      <dgm:spPr/>
    </dgm:pt>
    <dgm:pt modelId="{E9D5C7DB-C137-419B-9F84-A6F3E21D7F14}" type="pres">
      <dgm:prSet presAssocID="{9AFAB8D6-D47D-444B-A3F8-364C515A5DF5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BB57A3-FA03-42FF-94F8-CA459EF249E6}" type="pres">
      <dgm:prSet presAssocID="{9AFAB8D6-D47D-444B-A3F8-364C515A5DF5}" presName="rootConnector3" presStyleLbl="asst1" presStyleIdx="0" presStyleCnt="2"/>
      <dgm:spPr/>
      <dgm:t>
        <a:bodyPr/>
        <a:lstStyle/>
        <a:p>
          <a:endParaRPr lang="ru-RU"/>
        </a:p>
      </dgm:t>
    </dgm:pt>
    <dgm:pt modelId="{7F180238-9852-41FA-B139-39907E94FAB6}" type="pres">
      <dgm:prSet presAssocID="{9AFAB8D6-D47D-444B-A3F8-364C515A5DF5}" presName="hierChild6" presStyleCnt="0"/>
      <dgm:spPr/>
    </dgm:pt>
    <dgm:pt modelId="{E05764EA-9767-4C1B-85F6-1830741D1E5F}" type="pres">
      <dgm:prSet presAssocID="{9AFAB8D6-D47D-444B-A3F8-364C515A5DF5}" presName="hierChild7" presStyleCnt="0"/>
      <dgm:spPr/>
    </dgm:pt>
    <dgm:pt modelId="{425F2CFB-6BC7-4587-AC32-6E78B65CBC62}" type="pres">
      <dgm:prSet presAssocID="{2C856780-9211-4CA7-809F-7EADB6269A08}" presName="Name115" presStyleLbl="parChTrans1D2" presStyleIdx="6" presStyleCnt="7"/>
      <dgm:spPr/>
      <dgm:t>
        <a:bodyPr/>
        <a:lstStyle/>
        <a:p>
          <a:endParaRPr lang="ru-RU"/>
        </a:p>
      </dgm:t>
    </dgm:pt>
    <dgm:pt modelId="{DEAA5628-7FBD-4845-9DD2-664721DF9692}" type="pres">
      <dgm:prSet presAssocID="{6BC3A98C-D088-42BD-A298-382508D8A747}" presName="hierRoot3" presStyleCnt="0">
        <dgm:presLayoutVars>
          <dgm:hierBranch val="init"/>
        </dgm:presLayoutVars>
      </dgm:prSet>
      <dgm:spPr/>
    </dgm:pt>
    <dgm:pt modelId="{3E766906-85BE-45C4-A547-245A73722C30}" type="pres">
      <dgm:prSet presAssocID="{6BC3A98C-D088-42BD-A298-382508D8A747}" presName="rootComposite3" presStyleCnt="0"/>
      <dgm:spPr/>
    </dgm:pt>
    <dgm:pt modelId="{69B2374F-7F94-4C2B-91E5-6D89101E685A}" type="pres">
      <dgm:prSet presAssocID="{6BC3A98C-D088-42BD-A298-382508D8A747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F97BAB-3F27-473D-B3A4-4F432B4BD482}" type="pres">
      <dgm:prSet presAssocID="{6BC3A98C-D088-42BD-A298-382508D8A747}" presName="rootConnector3" presStyleLbl="asst1" presStyleIdx="1" presStyleCnt="2"/>
      <dgm:spPr/>
      <dgm:t>
        <a:bodyPr/>
        <a:lstStyle/>
        <a:p>
          <a:endParaRPr lang="ru-RU"/>
        </a:p>
      </dgm:t>
    </dgm:pt>
    <dgm:pt modelId="{959E019B-2814-422D-9FE1-014BACE04A44}" type="pres">
      <dgm:prSet presAssocID="{6BC3A98C-D088-42BD-A298-382508D8A747}" presName="hierChild6" presStyleCnt="0"/>
      <dgm:spPr/>
    </dgm:pt>
    <dgm:pt modelId="{C8BC7072-4CE4-45FF-8350-D9A372F5BC24}" type="pres">
      <dgm:prSet presAssocID="{6BC3A98C-D088-42BD-A298-382508D8A747}" presName="hierChild7" presStyleCnt="0"/>
      <dgm:spPr/>
    </dgm:pt>
    <dgm:pt modelId="{8495416D-326D-4104-9AA3-5661E4242CEA}" type="pres">
      <dgm:prSet presAssocID="{5E72D8B7-D04B-416A-850E-9304B81119FA}" presName="hierRoot1" presStyleCnt="0">
        <dgm:presLayoutVars>
          <dgm:hierBranch val="init"/>
        </dgm:presLayoutVars>
      </dgm:prSet>
      <dgm:spPr/>
    </dgm:pt>
    <dgm:pt modelId="{54003569-803A-4645-8F68-CC1A3D1C798D}" type="pres">
      <dgm:prSet presAssocID="{5E72D8B7-D04B-416A-850E-9304B81119FA}" presName="rootComposite1" presStyleCnt="0"/>
      <dgm:spPr/>
    </dgm:pt>
    <dgm:pt modelId="{5DA0903D-CF6D-411B-92AB-3DC6C0D1C1A1}" type="pres">
      <dgm:prSet presAssocID="{5E72D8B7-D04B-416A-850E-9304B81119FA}" presName="rootText1" presStyleLbl="node0" presStyleIdx="1" presStyleCnt="3" custLinFactY="-57587" custLinFactNeighborX="2532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12E998-9788-4BB9-AFA0-503CDAC519EE}" type="pres">
      <dgm:prSet presAssocID="{5E72D8B7-D04B-416A-850E-9304B811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415BD06-359A-461D-9B25-6A45846F891F}" type="pres">
      <dgm:prSet presAssocID="{5E72D8B7-D04B-416A-850E-9304B81119FA}" presName="hierChild2" presStyleCnt="0"/>
      <dgm:spPr/>
    </dgm:pt>
    <dgm:pt modelId="{7ADF9366-CF6A-4BC6-B650-7C906FA09E40}" type="pres">
      <dgm:prSet presAssocID="{5E72D8B7-D04B-416A-850E-9304B81119FA}" presName="hierChild3" presStyleCnt="0"/>
      <dgm:spPr/>
    </dgm:pt>
    <dgm:pt modelId="{4D1CC6FA-F6D8-4BEE-ACD0-1A694923F3CC}" type="pres">
      <dgm:prSet presAssocID="{65448440-B9E4-42F0-AF39-6A11FD500E5E}" presName="hierRoot1" presStyleCnt="0">
        <dgm:presLayoutVars>
          <dgm:hierBranch val="init"/>
        </dgm:presLayoutVars>
      </dgm:prSet>
      <dgm:spPr/>
    </dgm:pt>
    <dgm:pt modelId="{51288EFB-AB3A-4633-973F-DEB711051245}" type="pres">
      <dgm:prSet presAssocID="{65448440-B9E4-42F0-AF39-6A11FD500E5E}" presName="rootComposite1" presStyleCnt="0"/>
      <dgm:spPr/>
    </dgm:pt>
    <dgm:pt modelId="{B41AD7E0-BDB5-471C-AEB5-A545EA84A7F6}" type="pres">
      <dgm:prSet presAssocID="{65448440-B9E4-42F0-AF39-6A11FD500E5E}" presName="rootText1" presStyleLbl="node0" presStyleIdx="2" presStyleCnt="3" custLinFactY="-63232" custLinFactNeighborX="2225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450A6ED-6618-488A-9D68-106E6C18ED45}" type="pres">
      <dgm:prSet presAssocID="{65448440-B9E4-42F0-AF39-6A11FD500E5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FF59D78-6935-41D0-8A42-6381A87E3CCE}" type="pres">
      <dgm:prSet presAssocID="{65448440-B9E4-42F0-AF39-6A11FD500E5E}" presName="hierChild2" presStyleCnt="0"/>
      <dgm:spPr/>
    </dgm:pt>
    <dgm:pt modelId="{5CB2E7ED-813E-4994-860A-20BB8BD787D0}" type="pres">
      <dgm:prSet presAssocID="{65448440-B9E4-42F0-AF39-6A11FD500E5E}" presName="hierChild3" presStyleCnt="0"/>
      <dgm:spPr/>
    </dgm:pt>
  </dgm:ptLst>
  <dgm:cxnLst>
    <dgm:cxn modelId="{8AB553C2-205E-4FEE-8B5E-AAFBEC35BE63}" type="presOf" srcId="{7D311F79-9421-4CBC-9BF5-10E6FB8A9623}" destId="{A64EEA10-A3B2-4638-B71E-0A67F73C6F50}" srcOrd="0" destOrd="0" presId="urn:microsoft.com/office/officeart/2009/3/layout/HorizontalOrganizationChart"/>
    <dgm:cxn modelId="{290B8BB5-25BB-493C-922C-3FCEEC622E3F}" type="presOf" srcId="{5E72D8B7-D04B-416A-850E-9304B81119FA}" destId="{7812E998-9788-4BB9-AFA0-503CDAC519EE}" srcOrd="1" destOrd="0" presId="urn:microsoft.com/office/officeart/2009/3/layout/HorizontalOrganizationChart"/>
    <dgm:cxn modelId="{B6379EBA-479B-4193-8988-EA55A1389BD8}" srcId="{7D311F79-9421-4CBC-9BF5-10E6FB8A9623}" destId="{3C2D5606-BBBA-4F05-9951-A855AA3CCABD}" srcOrd="0" destOrd="0" parTransId="{27F82043-3FCB-4386-8396-310D107B5E2E}" sibTransId="{7FE67E30-1FF6-4E9F-8C85-FA79D765B4B4}"/>
    <dgm:cxn modelId="{8F30C449-B3E1-42BD-B51B-2C564218286F}" type="presOf" srcId="{3C2D5606-BBBA-4F05-9951-A855AA3CCABD}" destId="{DD206C11-F57B-46F7-9D90-2CE415F05696}" srcOrd="1" destOrd="0" presId="urn:microsoft.com/office/officeart/2009/3/layout/HorizontalOrganizationChart"/>
    <dgm:cxn modelId="{D2540B59-31A4-40D2-A5BA-F9B30867F0F9}" srcId="{3C2D5606-BBBA-4F05-9951-A855AA3CCABD}" destId="{9D15FBC4-4638-4593-AB99-0F0E242CE853}" srcOrd="6" destOrd="0" parTransId="{83034BAF-33D4-4F74-937B-0D62EB00818F}" sibTransId="{7DF635A1-1C42-467F-ADB3-67D08AB6F254}"/>
    <dgm:cxn modelId="{0FBAC621-C4EB-469B-A327-989926C15463}" type="presOf" srcId="{243CD0DF-6EB6-4EEA-8FC8-D17C2695B061}" destId="{BBCC2F95-D6CF-42CA-8EF0-9F518C0D8B44}" srcOrd="0" destOrd="0" presId="urn:microsoft.com/office/officeart/2009/3/layout/HorizontalOrganizationChart"/>
    <dgm:cxn modelId="{2B5902CD-86FF-49E6-8FD9-D3075A65E225}" type="presOf" srcId="{83AFE791-78FB-4369-9C61-420DFC7362D4}" destId="{1B54A55D-4C5A-4F82-9D8D-F45F1E38A974}" srcOrd="0" destOrd="0" presId="urn:microsoft.com/office/officeart/2009/3/layout/HorizontalOrganizationChart"/>
    <dgm:cxn modelId="{FDDB2148-3AA4-4BF2-AF0B-60AC611CB74C}" type="presOf" srcId="{83034BAF-33D4-4F74-937B-0D62EB00818F}" destId="{48BBE4E9-7A77-4528-81F5-21A304EB1E06}" srcOrd="0" destOrd="0" presId="urn:microsoft.com/office/officeart/2009/3/layout/HorizontalOrganizationChart"/>
    <dgm:cxn modelId="{985AED26-D365-4512-97CE-22E89C1C5F61}" type="presOf" srcId="{0994FD45-6793-40F5-9461-34F5432CC13A}" destId="{51EDB2FF-9858-4BD8-A39C-B31F6D26FE02}" srcOrd="1" destOrd="0" presId="urn:microsoft.com/office/officeart/2009/3/layout/HorizontalOrganizationChart"/>
    <dgm:cxn modelId="{4931EDF2-2EE7-4216-867B-B0D3EE73C142}" type="presOf" srcId="{333A34D2-FAE8-478B-AB05-2CA156123F36}" destId="{DD6DBF06-ED12-4A92-A528-63075E76240A}" srcOrd="1" destOrd="0" presId="urn:microsoft.com/office/officeart/2009/3/layout/HorizontalOrganizationChart"/>
    <dgm:cxn modelId="{2671BAE0-2DEB-469E-8CCF-E35BD3F670C7}" type="presOf" srcId="{9D15FBC4-4638-4593-AB99-0F0E242CE853}" destId="{BC6F13ED-5FCD-4377-988B-B206E33C4759}" srcOrd="1" destOrd="0" presId="urn:microsoft.com/office/officeart/2009/3/layout/HorizontalOrganizationChart"/>
    <dgm:cxn modelId="{37439491-4911-4CAE-9175-A843E5A7E58A}" type="presOf" srcId="{5B1F36D6-21B3-4C1E-9222-9FAC84B10376}" destId="{687FB5CC-4DEB-4A15-ADE3-274413B5E78D}" srcOrd="0" destOrd="0" presId="urn:microsoft.com/office/officeart/2009/3/layout/HorizontalOrganizationChart"/>
    <dgm:cxn modelId="{28CF2C29-5157-4E64-B36A-202C01532723}" type="presOf" srcId="{5E72D8B7-D04B-416A-850E-9304B81119FA}" destId="{5DA0903D-CF6D-411B-92AB-3DC6C0D1C1A1}" srcOrd="0" destOrd="0" presId="urn:microsoft.com/office/officeart/2009/3/layout/HorizontalOrganizationChart"/>
    <dgm:cxn modelId="{43B1CD24-AFE6-4C59-8715-1795C52A6499}" type="presOf" srcId="{1BD710CE-CA92-4C9B-8423-15E5A00CBF02}" destId="{0020F0CD-D30F-4582-9420-A6E8E609E091}" srcOrd="0" destOrd="0" presId="urn:microsoft.com/office/officeart/2009/3/layout/HorizontalOrganizationChart"/>
    <dgm:cxn modelId="{570984B6-23C1-47DF-8E8A-564B1BBCA299}" srcId="{3C2D5606-BBBA-4F05-9951-A855AA3CCABD}" destId="{0994FD45-6793-40F5-9461-34F5432CC13A}" srcOrd="4" destOrd="0" parTransId="{C13D3E07-236D-4037-9693-19C725A56DC6}" sibTransId="{FD2D2508-0357-42F5-92F5-D2D537EEEA86}"/>
    <dgm:cxn modelId="{169404F3-8C09-4364-8BD4-210E484C8F83}" type="presOf" srcId="{65448440-B9E4-42F0-AF39-6A11FD500E5E}" destId="{D450A6ED-6618-488A-9D68-106E6C18ED45}" srcOrd="1" destOrd="0" presId="urn:microsoft.com/office/officeart/2009/3/layout/HorizontalOrganizationChart"/>
    <dgm:cxn modelId="{66BA7713-5193-447B-A4A5-813C83F13FC4}" srcId="{3C2D5606-BBBA-4F05-9951-A855AA3CCABD}" destId="{5B1F36D6-21B3-4C1E-9222-9FAC84B10376}" srcOrd="5" destOrd="0" parTransId="{FD2B0DC5-8B88-491D-B01A-F6B0DBA533FD}" sibTransId="{FBB5CF6A-B70E-4E02-B812-68A7D2CED818}"/>
    <dgm:cxn modelId="{220F366D-9C28-4504-A71E-DD77EEE2AB4A}" type="presOf" srcId="{B0070D21-D574-4309-88D5-D2120AE928CD}" destId="{2CCEF9F0-E487-4E63-9E3A-5622D2052022}" srcOrd="1" destOrd="0" presId="urn:microsoft.com/office/officeart/2009/3/layout/HorizontalOrganizationChart"/>
    <dgm:cxn modelId="{137758F3-AA64-4B34-A590-1268E36DD14F}" srcId="{3C2D5606-BBBA-4F05-9951-A855AA3CCABD}" destId="{6BC3A98C-D088-42BD-A298-382508D8A747}" srcOrd="1" destOrd="0" parTransId="{2C856780-9211-4CA7-809F-7EADB6269A08}" sibTransId="{C8583EA6-C25E-43DC-95FE-E9B0FD4533A7}"/>
    <dgm:cxn modelId="{8249E55F-98F5-404E-AB38-62268369C2C1}" srcId="{3C2D5606-BBBA-4F05-9951-A855AA3CCABD}" destId="{9AFAB8D6-D47D-444B-A3F8-364C515A5DF5}" srcOrd="0" destOrd="0" parTransId="{F4E02DD1-1A6B-4ADA-BB51-4FBBA045BC17}" sibTransId="{AA5466B2-5CD4-4054-8E52-242BFE6B3A7F}"/>
    <dgm:cxn modelId="{2DD6E07B-AF20-410C-8BD1-2D8457C2BF4E}" type="presOf" srcId="{B0070D21-D574-4309-88D5-D2120AE928CD}" destId="{229DA195-B9DF-4917-93C5-D07CD95AE12C}" srcOrd="0" destOrd="0" presId="urn:microsoft.com/office/officeart/2009/3/layout/HorizontalOrganizationChart"/>
    <dgm:cxn modelId="{15AA62D3-AE92-4452-99CB-53406EDF1DF0}" type="presOf" srcId="{9D15FBC4-4638-4593-AB99-0F0E242CE853}" destId="{14A5C7BE-0ADA-4137-B665-DFB5851C938A}" srcOrd="0" destOrd="0" presId="urn:microsoft.com/office/officeart/2009/3/layout/HorizontalOrganizationChart"/>
    <dgm:cxn modelId="{3B4B2A3C-7762-481F-8487-F0B46BC09277}" type="presOf" srcId="{65448440-B9E4-42F0-AF39-6A11FD500E5E}" destId="{B41AD7E0-BDB5-471C-AEB5-A545EA84A7F6}" srcOrd="0" destOrd="0" presId="urn:microsoft.com/office/officeart/2009/3/layout/HorizontalOrganizationChart"/>
    <dgm:cxn modelId="{A6CDE7BA-9F9E-4CE3-96E1-497116399BEE}" type="presOf" srcId="{C13D3E07-236D-4037-9693-19C725A56DC6}" destId="{D85A566A-3C43-4233-AC72-DF97DDFA5B12}" srcOrd="0" destOrd="0" presId="urn:microsoft.com/office/officeart/2009/3/layout/HorizontalOrganizationChart"/>
    <dgm:cxn modelId="{57B366AF-177D-470C-861D-FB149D0811D9}" srcId="{3C2D5606-BBBA-4F05-9951-A855AA3CCABD}" destId="{B0070D21-D574-4309-88D5-D2120AE928CD}" srcOrd="3" destOrd="0" parTransId="{1BD710CE-CA92-4C9B-8423-15E5A00CBF02}" sibTransId="{CFF0C9C2-21A0-4E6F-8EEF-3306AD782BA6}"/>
    <dgm:cxn modelId="{18801AAA-3927-417E-981B-E6740BD8C4DC}" type="presOf" srcId="{F4E02DD1-1A6B-4ADA-BB51-4FBBA045BC17}" destId="{3D90EC78-6E0A-46B0-A039-04E984DBFCA3}" srcOrd="0" destOrd="0" presId="urn:microsoft.com/office/officeart/2009/3/layout/HorizontalOrganizationChart"/>
    <dgm:cxn modelId="{2E91D8AF-FC6D-42D9-A89B-85D4956395C2}" type="presOf" srcId="{5B1F36D6-21B3-4C1E-9222-9FAC84B10376}" destId="{4A37251C-AB98-4A1A-A4E9-4FCB37BCFC95}" srcOrd="1" destOrd="0" presId="urn:microsoft.com/office/officeart/2009/3/layout/HorizontalOrganizationChart"/>
    <dgm:cxn modelId="{F9F1966A-FD7D-4B53-A0E0-3C91B06514E2}" type="presOf" srcId="{0994FD45-6793-40F5-9461-34F5432CC13A}" destId="{8BB65A99-A94B-4D85-A2D5-31E0D0194126}" srcOrd="0" destOrd="0" presId="urn:microsoft.com/office/officeart/2009/3/layout/HorizontalOrganizationChart"/>
    <dgm:cxn modelId="{DF97F721-6028-4AE1-B4AD-1A4F468B4E02}" srcId="{7D311F79-9421-4CBC-9BF5-10E6FB8A9623}" destId="{65448440-B9E4-42F0-AF39-6A11FD500E5E}" srcOrd="2" destOrd="0" parTransId="{1C8D23D8-0A13-42C2-9A98-799CAB95CB74}" sibTransId="{920DAE18-1BAE-46A6-9593-5AC70B46CF10}"/>
    <dgm:cxn modelId="{4948ED60-F95C-4B41-B28C-86C6D167FF1E}" type="presOf" srcId="{6BC3A98C-D088-42BD-A298-382508D8A747}" destId="{81F97BAB-3F27-473D-B3A4-4F432B4BD482}" srcOrd="1" destOrd="0" presId="urn:microsoft.com/office/officeart/2009/3/layout/HorizontalOrganizationChart"/>
    <dgm:cxn modelId="{A487BCF8-47EF-4176-B5E6-5C8CD2ED7CE6}" type="presOf" srcId="{333A34D2-FAE8-478B-AB05-2CA156123F36}" destId="{35CEB521-38FE-4DC7-B383-218730ACF0B2}" srcOrd="0" destOrd="0" presId="urn:microsoft.com/office/officeart/2009/3/layout/HorizontalOrganizationChart"/>
    <dgm:cxn modelId="{DA1DB824-A15B-4826-959E-60135B3A98E4}" type="presOf" srcId="{9AFAB8D6-D47D-444B-A3F8-364C515A5DF5}" destId="{1CBB57A3-FA03-42FF-94F8-CA459EF249E6}" srcOrd="1" destOrd="0" presId="urn:microsoft.com/office/officeart/2009/3/layout/HorizontalOrganizationChart"/>
    <dgm:cxn modelId="{6FCEF1DE-E19C-452D-8A2C-8C6D4C48720E}" srcId="{9D15FBC4-4638-4593-AB99-0F0E242CE853}" destId="{83AFE791-78FB-4369-9C61-420DFC7362D4}" srcOrd="0" destOrd="0" parTransId="{AD0DC179-D047-490A-8E97-EE13EE3389D6}" sibTransId="{296EF41F-496B-4EC9-9921-BA5F6B85E8B2}"/>
    <dgm:cxn modelId="{389C6843-C6D7-466E-8884-6254D8885804}" type="presOf" srcId="{3C2D5606-BBBA-4F05-9951-A855AA3CCABD}" destId="{B0563611-F1D9-4666-B317-BA1878E3B49A}" srcOrd="0" destOrd="0" presId="urn:microsoft.com/office/officeart/2009/3/layout/HorizontalOrganizationChart"/>
    <dgm:cxn modelId="{173779C6-F02F-4B60-BF3C-E4BA9D9FF543}" type="presOf" srcId="{6BC3A98C-D088-42BD-A298-382508D8A747}" destId="{69B2374F-7F94-4C2B-91E5-6D89101E685A}" srcOrd="0" destOrd="0" presId="urn:microsoft.com/office/officeart/2009/3/layout/HorizontalOrganizationChart"/>
    <dgm:cxn modelId="{51BD0015-7DD2-4C36-853D-C5ECA1435263}" type="presOf" srcId="{AD0DC179-D047-490A-8E97-EE13EE3389D6}" destId="{F5022447-296A-48D6-ACE2-BA79100A7907}" srcOrd="0" destOrd="0" presId="urn:microsoft.com/office/officeart/2009/3/layout/HorizontalOrganizationChart"/>
    <dgm:cxn modelId="{097ED8FE-D33B-4C1F-918B-B0C8722F5BEB}" srcId="{3C2D5606-BBBA-4F05-9951-A855AA3CCABD}" destId="{333A34D2-FAE8-478B-AB05-2CA156123F36}" srcOrd="2" destOrd="0" parTransId="{243CD0DF-6EB6-4EEA-8FC8-D17C2695B061}" sibTransId="{E820DF1E-7973-4296-851B-2D1666BFD117}"/>
    <dgm:cxn modelId="{6323D682-B9B1-451B-BA0B-90C0E3AF31F4}" type="presOf" srcId="{83AFE791-78FB-4369-9C61-420DFC7362D4}" destId="{099BBC48-D02D-4F7D-B8A1-945A2B97721D}" srcOrd="1" destOrd="0" presId="urn:microsoft.com/office/officeart/2009/3/layout/HorizontalOrganizationChart"/>
    <dgm:cxn modelId="{21D921F0-72BA-4D77-827E-1A94C1CA7488}" type="presOf" srcId="{2C856780-9211-4CA7-809F-7EADB6269A08}" destId="{425F2CFB-6BC7-4587-AC32-6E78B65CBC62}" srcOrd="0" destOrd="0" presId="urn:microsoft.com/office/officeart/2009/3/layout/HorizontalOrganizationChart"/>
    <dgm:cxn modelId="{4F45FE06-3530-4C9F-B20E-735D2DFC2A38}" type="presOf" srcId="{FD2B0DC5-8B88-491D-B01A-F6B0DBA533FD}" destId="{E26A6DBA-6041-403A-A2FE-D8B6EE4CD3FE}" srcOrd="0" destOrd="0" presId="urn:microsoft.com/office/officeart/2009/3/layout/HorizontalOrganizationChart"/>
    <dgm:cxn modelId="{C4494772-30AA-4DFB-B204-AC8E4E81A71D}" type="presOf" srcId="{9AFAB8D6-D47D-444B-A3F8-364C515A5DF5}" destId="{E9D5C7DB-C137-419B-9F84-A6F3E21D7F14}" srcOrd="0" destOrd="0" presId="urn:microsoft.com/office/officeart/2009/3/layout/HorizontalOrganizationChart"/>
    <dgm:cxn modelId="{8DEC649C-D127-435B-90D7-3AFB6D1E8686}" srcId="{7D311F79-9421-4CBC-9BF5-10E6FB8A9623}" destId="{5E72D8B7-D04B-416A-850E-9304B81119FA}" srcOrd="1" destOrd="0" parTransId="{483E8AD7-1367-4E11-BF21-9840D9D94713}" sibTransId="{8D030DA1-6D32-403D-B10D-B41D5DB64FFD}"/>
    <dgm:cxn modelId="{504FBA33-4681-41A1-AA21-FEAD0734D15F}" type="presParOf" srcId="{A64EEA10-A3B2-4638-B71E-0A67F73C6F50}" destId="{6A3481C2-322E-410F-BD8A-288233CDB280}" srcOrd="0" destOrd="0" presId="urn:microsoft.com/office/officeart/2009/3/layout/HorizontalOrganizationChart"/>
    <dgm:cxn modelId="{6F450E31-EA44-4A6D-9C05-C19A191C1EA7}" type="presParOf" srcId="{6A3481C2-322E-410F-BD8A-288233CDB280}" destId="{70DC44E9-1A9E-4DBB-A85D-71A48B33178B}" srcOrd="0" destOrd="0" presId="urn:microsoft.com/office/officeart/2009/3/layout/HorizontalOrganizationChart"/>
    <dgm:cxn modelId="{831EDA78-568D-4261-9C5E-7FAA500FA860}" type="presParOf" srcId="{70DC44E9-1A9E-4DBB-A85D-71A48B33178B}" destId="{B0563611-F1D9-4666-B317-BA1878E3B49A}" srcOrd="0" destOrd="0" presId="urn:microsoft.com/office/officeart/2009/3/layout/HorizontalOrganizationChart"/>
    <dgm:cxn modelId="{84110753-81FD-43DE-B77B-F0CDFB5AF9FC}" type="presParOf" srcId="{70DC44E9-1A9E-4DBB-A85D-71A48B33178B}" destId="{DD206C11-F57B-46F7-9D90-2CE415F05696}" srcOrd="1" destOrd="0" presId="urn:microsoft.com/office/officeart/2009/3/layout/HorizontalOrganizationChart"/>
    <dgm:cxn modelId="{54DE5030-8D97-4716-BC28-099578DA5C97}" type="presParOf" srcId="{6A3481C2-322E-410F-BD8A-288233CDB280}" destId="{9E47D95A-89E2-4828-89DB-791A01409E61}" srcOrd="1" destOrd="0" presId="urn:microsoft.com/office/officeart/2009/3/layout/HorizontalOrganizationChart"/>
    <dgm:cxn modelId="{7D55D388-3F35-4694-894D-4F33FD3C1F97}" type="presParOf" srcId="{9E47D95A-89E2-4828-89DB-791A01409E61}" destId="{BBCC2F95-D6CF-42CA-8EF0-9F518C0D8B44}" srcOrd="0" destOrd="0" presId="urn:microsoft.com/office/officeart/2009/3/layout/HorizontalOrganizationChart"/>
    <dgm:cxn modelId="{683AAE85-A667-4592-BFA1-5737C3FD25CC}" type="presParOf" srcId="{9E47D95A-89E2-4828-89DB-791A01409E61}" destId="{2BAEAB88-215A-4853-8EF5-B91E1F371469}" srcOrd="1" destOrd="0" presId="urn:microsoft.com/office/officeart/2009/3/layout/HorizontalOrganizationChart"/>
    <dgm:cxn modelId="{F7784657-96CA-49E8-BBEE-2F8BAA93B135}" type="presParOf" srcId="{2BAEAB88-215A-4853-8EF5-B91E1F371469}" destId="{FCAD19D5-795E-49B2-A6C3-05E35E7F28B0}" srcOrd="0" destOrd="0" presId="urn:microsoft.com/office/officeart/2009/3/layout/HorizontalOrganizationChart"/>
    <dgm:cxn modelId="{FF865030-1072-45A9-86A2-757B526F48C5}" type="presParOf" srcId="{FCAD19D5-795E-49B2-A6C3-05E35E7F28B0}" destId="{35CEB521-38FE-4DC7-B383-218730ACF0B2}" srcOrd="0" destOrd="0" presId="urn:microsoft.com/office/officeart/2009/3/layout/HorizontalOrganizationChart"/>
    <dgm:cxn modelId="{88D58CF0-3FCD-427B-8F1E-F46A27CD504D}" type="presParOf" srcId="{FCAD19D5-795E-49B2-A6C3-05E35E7F28B0}" destId="{DD6DBF06-ED12-4A92-A528-63075E76240A}" srcOrd="1" destOrd="0" presId="urn:microsoft.com/office/officeart/2009/3/layout/HorizontalOrganizationChart"/>
    <dgm:cxn modelId="{67EECC9F-6254-4E3C-A2DA-73CB0FF79C81}" type="presParOf" srcId="{2BAEAB88-215A-4853-8EF5-B91E1F371469}" destId="{F52DAB0A-5AF5-410A-96CA-180C162DA506}" srcOrd="1" destOrd="0" presId="urn:microsoft.com/office/officeart/2009/3/layout/HorizontalOrganizationChart"/>
    <dgm:cxn modelId="{DF8A6B0C-195A-46E7-AA7F-2C18AE822B07}" type="presParOf" srcId="{2BAEAB88-215A-4853-8EF5-B91E1F371469}" destId="{B23A1C62-4F71-4964-8CA3-7E70F6A79A37}" srcOrd="2" destOrd="0" presId="urn:microsoft.com/office/officeart/2009/3/layout/HorizontalOrganizationChart"/>
    <dgm:cxn modelId="{452A46CF-318C-4316-AC7C-913D897AF41E}" type="presParOf" srcId="{9E47D95A-89E2-4828-89DB-791A01409E61}" destId="{0020F0CD-D30F-4582-9420-A6E8E609E091}" srcOrd="2" destOrd="0" presId="urn:microsoft.com/office/officeart/2009/3/layout/HorizontalOrganizationChart"/>
    <dgm:cxn modelId="{1CCF11B7-6BCD-4395-850A-FD66061BBEFB}" type="presParOf" srcId="{9E47D95A-89E2-4828-89DB-791A01409E61}" destId="{BABE0029-D026-4A9F-AF31-32CEAD9EC1D1}" srcOrd="3" destOrd="0" presId="urn:microsoft.com/office/officeart/2009/3/layout/HorizontalOrganizationChart"/>
    <dgm:cxn modelId="{03C9DDFA-3394-4350-AD90-C13BE49B4800}" type="presParOf" srcId="{BABE0029-D026-4A9F-AF31-32CEAD9EC1D1}" destId="{69E6ACE9-20F9-42FC-B196-FE32D09A9925}" srcOrd="0" destOrd="0" presId="urn:microsoft.com/office/officeart/2009/3/layout/HorizontalOrganizationChart"/>
    <dgm:cxn modelId="{5F72657C-845E-466D-B8B3-07F8A1E42D00}" type="presParOf" srcId="{69E6ACE9-20F9-42FC-B196-FE32D09A9925}" destId="{229DA195-B9DF-4917-93C5-D07CD95AE12C}" srcOrd="0" destOrd="0" presId="urn:microsoft.com/office/officeart/2009/3/layout/HorizontalOrganizationChart"/>
    <dgm:cxn modelId="{B182DCC7-8E1E-40E8-A570-CD2CE2A313FA}" type="presParOf" srcId="{69E6ACE9-20F9-42FC-B196-FE32D09A9925}" destId="{2CCEF9F0-E487-4E63-9E3A-5622D2052022}" srcOrd="1" destOrd="0" presId="urn:microsoft.com/office/officeart/2009/3/layout/HorizontalOrganizationChart"/>
    <dgm:cxn modelId="{D989B280-F338-43E0-A08E-82C2E8F52345}" type="presParOf" srcId="{BABE0029-D026-4A9F-AF31-32CEAD9EC1D1}" destId="{BE206903-F6BC-434F-ACD1-8206A2D66F2A}" srcOrd="1" destOrd="0" presId="urn:microsoft.com/office/officeart/2009/3/layout/HorizontalOrganizationChart"/>
    <dgm:cxn modelId="{7BCE7C4B-A064-4C2C-96A7-10C0A169807C}" type="presParOf" srcId="{BABE0029-D026-4A9F-AF31-32CEAD9EC1D1}" destId="{8D3E5082-AC4F-4099-A5A6-C22082AAF527}" srcOrd="2" destOrd="0" presId="urn:microsoft.com/office/officeart/2009/3/layout/HorizontalOrganizationChart"/>
    <dgm:cxn modelId="{19302CD5-61FF-4163-B3C6-36F8BB8CC898}" type="presParOf" srcId="{9E47D95A-89E2-4828-89DB-791A01409E61}" destId="{D85A566A-3C43-4233-AC72-DF97DDFA5B12}" srcOrd="4" destOrd="0" presId="urn:microsoft.com/office/officeart/2009/3/layout/HorizontalOrganizationChart"/>
    <dgm:cxn modelId="{0633542C-2940-4DE7-B7D0-7469147B33CD}" type="presParOf" srcId="{9E47D95A-89E2-4828-89DB-791A01409E61}" destId="{78DDBC9D-8CA4-4353-B5F5-F6DD2F3A67C9}" srcOrd="5" destOrd="0" presId="urn:microsoft.com/office/officeart/2009/3/layout/HorizontalOrganizationChart"/>
    <dgm:cxn modelId="{B9A0970C-8697-4857-BA96-4E2A2B2A27CA}" type="presParOf" srcId="{78DDBC9D-8CA4-4353-B5F5-F6DD2F3A67C9}" destId="{59BC6AFE-2E8A-4D1B-8C18-EF6AB597A19B}" srcOrd="0" destOrd="0" presId="urn:microsoft.com/office/officeart/2009/3/layout/HorizontalOrganizationChart"/>
    <dgm:cxn modelId="{95CF3F48-0D63-4FB2-B449-AD64AA9630E9}" type="presParOf" srcId="{59BC6AFE-2E8A-4D1B-8C18-EF6AB597A19B}" destId="{8BB65A99-A94B-4D85-A2D5-31E0D0194126}" srcOrd="0" destOrd="0" presId="urn:microsoft.com/office/officeart/2009/3/layout/HorizontalOrganizationChart"/>
    <dgm:cxn modelId="{8F5DE057-B87A-47D2-9874-E532248CCCDB}" type="presParOf" srcId="{59BC6AFE-2E8A-4D1B-8C18-EF6AB597A19B}" destId="{51EDB2FF-9858-4BD8-A39C-B31F6D26FE02}" srcOrd="1" destOrd="0" presId="urn:microsoft.com/office/officeart/2009/3/layout/HorizontalOrganizationChart"/>
    <dgm:cxn modelId="{2E082450-54BE-4FB7-BA8A-810F635EF660}" type="presParOf" srcId="{78DDBC9D-8CA4-4353-B5F5-F6DD2F3A67C9}" destId="{2B288F60-FCBC-4F73-BD35-299C70F3E391}" srcOrd="1" destOrd="0" presId="urn:microsoft.com/office/officeart/2009/3/layout/HorizontalOrganizationChart"/>
    <dgm:cxn modelId="{216ADEEB-9A2D-4DC7-B98E-E806CF2E9F9C}" type="presParOf" srcId="{78DDBC9D-8CA4-4353-B5F5-F6DD2F3A67C9}" destId="{89F0B561-A56A-478D-9E20-A25E84F8ABDD}" srcOrd="2" destOrd="0" presId="urn:microsoft.com/office/officeart/2009/3/layout/HorizontalOrganizationChart"/>
    <dgm:cxn modelId="{8B113BC9-A5A7-48C8-9CFB-6C1B3E3D6BA5}" type="presParOf" srcId="{9E47D95A-89E2-4828-89DB-791A01409E61}" destId="{E26A6DBA-6041-403A-A2FE-D8B6EE4CD3FE}" srcOrd="6" destOrd="0" presId="urn:microsoft.com/office/officeart/2009/3/layout/HorizontalOrganizationChart"/>
    <dgm:cxn modelId="{A332B2D3-6E4F-4AA6-9FC1-C890CD0CF8AC}" type="presParOf" srcId="{9E47D95A-89E2-4828-89DB-791A01409E61}" destId="{90575716-4718-4822-BFDD-C28BDC03725F}" srcOrd="7" destOrd="0" presId="urn:microsoft.com/office/officeart/2009/3/layout/HorizontalOrganizationChart"/>
    <dgm:cxn modelId="{02AC6954-3A97-40A2-B1CC-9216CFFF9E70}" type="presParOf" srcId="{90575716-4718-4822-BFDD-C28BDC03725F}" destId="{4D320853-3B09-47C8-AC73-2C0F3F3150E2}" srcOrd="0" destOrd="0" presId="urn:microsoft.com/office/officeart/2009/3/layout/HorizontalOrganizationChart"/>
    <dgm:cxn modelId="{D56A3FFD-EBEB-49BB-9B71-8489C8A2441C}" type="presParOf" srcId="{4D320853-3B09-47C8-AC73-2C0F3F3150E2}" destId="{687FB5CC-4DEB-4A15-ADE3-274413B5E78D}" srcOrd="0" destOrd="0" presId="urn:microsoft.com/office/officeart/2009/3/layout/HorizontalOrganizationChart"/>
    <dgm:cxn modelId="{5C46E5B3-B80E-41AC-9FCD-F3A0BC14E362}" type="presParOf" srcId="{4D320853-3B09-47C8-AC73-2C0F3F3150E2}" destId="{4A37251C-AB98-4A1A-A4E9-4FCB37BCFC95}" srcOrd="1" destOrd="0" presId="urn:microsoft.com/office/officeart/2009/3/layout/HorizontalOrganizationChart"/>
    <dgm:cxn modelId="{08671C5B-E655-4C83-A9BE-424E1C5FCC57}" type="presParOf" srcId="{90575716-4718-4822-BFDD-C28BDC03725F}" destId="{A89995D6-6570-48D5-9646-2696197F5998}" srcOrd="1" destOrd="0" presId="urn:microsoft.com/office/officeart/2009/3/layout/HorizontalOrganizationChart"/>
    <dgm:cxn modelId="{BEF3D4CF-1C58-49D7-A935-FC6D0A501620}" type="presParOf" srcId="{90575716-4718-4822-BFDD-C28BDC03725F}" destId="{9FE2DA7F-EE18-4BB1-AAE3-52509E81B8E6}" srcOrd="2" destOrd="0" presId="urn:microsoft.com/office/officeart/2009/3/layout/HorizontalOrganizationChart"/>
    <dgm:cxn modelId="{22426898-1143-4118-874A-C1353ADB0AA8}" type="presParOf" srcId="{9E47D95A-89E2-4828-89DB-791A01409E61}" destId="{48BBE4E9-7A77-4528-81F5-21A304EB1E06}" srcOrd="8" destOrd="0" presId="urn:microsoft.com/office/officeart/2009/3/layout/HorizontalOrganizationChart"/>
    <dgm:cxn modelId="{5F43C8EF-2181-449F-9E6E-368A2AA55CEA}" type="presParOf" srcId="{9E47D95A-89E2-4828-89DB-791A01409E61}" destId="{A3CFF534-8B48-4912-9054-8CA8F740E2C0}" srcOrd="9" destOrd="0" presId="urn:microsoft.com/office/officeart/2009/3/layout/HorizontalOrganizationChart"/>
    <dgm:cxn modelId="{DD7DDE92-449C-4729-A4AD-7264EA92B276}" type="presParOf" srcId="{A3CFF534-8B48-4912-9054-8CA8F740E2C0}" destId="{A1ED2EF9-9886-4936-831A-4E67E3CE6BF2}" srcOrd="0" destOrd="0" presId="urn:microsoft.com/office/officeart/2009/3/layout/HorizontalOrganizationChart"/>
    <dgm:cxn modelId="{30FA758F-EB01-4909-8A70-94400A5D97A9}" type="presParOf" srcId="{A1ED2EF9-9886-4936-831A-4E67E3CE6BF2}" destId="{14A5C7BE-0ADA-4137-B665-DFB5851C938A}" srcOrd="0" destOrd="0" presId="urn:microsoft.com/office/officeart/2009/3/layout/HorizontalOrganizationChart"/>
    <dgm:cxn modelId="{112A89A0-33C2-4ED8-948F-829CF16E2475}" type="presParOf" srcId="{A1ED2EF9-9886-4936-831A-4E67E3CE6BF2}" destId="{BC6F13ED-5FCD-4377-988B-B206E33C4759}" srcOrd="1" destOrd="0" presId="urn:microsoft.com/office/officeart/2009/3/layout/HorizontalOrganizationChart"/>
    <dgm:cxn modelId="{A14B883F-C26B-45A3-83A4-56BB1DC71B0A}" type="presParOf" srcId="{A3CFF534-8B48-4912-9054-8CA8F740E2C0}" destId="{E2AE8FA8-9971-4418-9FC5-B3355417FB6F}" srcOrd="1" destOrd="0" presId="urn:microsoft.com/office/officeart/2009/3/layout/HorizontalOrganizationChart"/>
    <dgm:cxn modelId="{72E41CDE-256E-488D-9BF1-64B92D1767E2}" type="presParOf" srcId="{A3CFF534-8B48-4912-9054-8CA8F740E2C0}" destId="{9AF28C58-29CC-4442-B0DB-616EA0810324}" srcOrd="2" destOrd="0" presId="urn:microsoft.com/office/officeart/2009/3/layout/HorizontalOrganizationChart"/>
    <dgm:cxn modelId="{C0CC0CF8-120D-44A5-8E4C-1175F743A859}" type="presParOf" srcId="{9AF28C58-29CC-4442-B0DB-616EA0810324}" destId="{F5022447-296A-48D6-ACE2-BA79100A7907}" srcOrd="0" destOrd="0" presId="urn:microsoft.com/office/officeart/2009/3/layout/HorizontalOrganizationChart"/>
    <dgm:cxn modelId="{0E4ACA43-01FB-4384-BE2D-AA8FCCD0463B}" type="presParOf" srcId="{9AF28C58-29CC-4442-B0DB-616EA0810324}" destId="{B9DAB602-9798-4CFD-9236-512E19156E7D}" srcOrd="1" destOrd="0" presId="urn:microsoft.com/office/officeart/2009/3/layout/HorizontalOrganizationChart"/>
    <dgm:cxn modelId="{3BA1B466-CB38-4401-BE62-EFFE760C945E}" type="presParOf" srcId="{B9DAB602-9798-4CFD-9236-512E19156E7D}" destId="{D4EBABEE-0196-4DF1-AD99-90B05DD2A5BE}" srcOrd="0" destOrd="0" presId="urn:microsoft.com/office/officeart/2009/3/layout/HorizontalOrganizationChart"/>
    <dgm:cxn modelId="{3D595F82-34DE-4F00-8440-FBD60FBC2C52}" type="presParOf" srcId="{D4EBABEE-0196-4DF1-AD99-90B05DD2A5BE}" destId="{1B54A55D-4C5A-4F82-9D8D-F45F1E38A974}" srcOrd="0" destOrd="0" presId="urn:microsoft.com/office/officeart/2009/3/layout/HorizontalOrganizationChart"/>
    <dgm:cxn modelId="{1DFBD1C1-337E-4C5E-8C0F-E6A682409FBD}" type="presParOf" srcId="{D4EBABEE-0196-4DF1-AD99-90B05DD2A5BE}" destId="{099BBC48-D02D-4F7D-B8A1-945A2B97721D}" srcOrd="1" destOrd="0" presId="urn:microsoft.com/office/officeart/2009/3/layout/HorizontalOrganizationChart"/>
    <dgm:cxn modelId="{62CDCE6A-E494-410A-A9FF-14C09ED162AC}" type="presParOf" srcId="{B9DAB602-9798-4CFD-9236-512E19156E7D}" destId="{5D7002F7-41C9-4F39-B3CD-779AFA0E06DB}" srcOrd="1" destOrd="0" presId="urn:microsoft.com/office/officeart/2009/3/layout/HorizontalOrganizationChart"/>
    <dgm:cxn modelId="{153F0DD9-E9EE-419F-B2DD-964DB11B1944}" type="presParOf" srcId="{B9DAB602-9798-4CFD-9236-512E19156E7D}" destId="{BD5B2C2F-4E86-40F7-AB11-045F98148DD8}" srcOrd="2" destOrd="0" presId="urn:microsoft.com/office/officeart/2009/3/layout/HorizontalOrganizationChart"/>
    <dgm:cxn modelId="{8C66250A-8F8C-4738-81CE-F30A092C853C}" type="presParOf" srcId="{6A3481C2-322E-410F-BD8A-288233CDB280}" destId="{3674C9E1-F381-4373-99E4-5CAB79BC57D4}" srcOrd="2" destOrd="0" presId="urn:microsoft.com/office/officeart/2009/3/layout/HorizontalOrganizationChart"/>
    <dgm:cxn modelId="{BE84B294-87C5-4144-98C7-4F4779597A49}" type="presParOf" srcId="{3674C9E1-F381-4373-99E4-5CAB79BC57D4}" destId="{3D90EC78-6E0A-46B0-A039-04E984DBFCA3}" srcOrd="0" destOrd="0" presId="urn:microsoft.com/office/officeart/2009/3/layout/HorizontalOrganizationChart"/>
    <dgm:cxn modelId="{6DA26AC9-35AE-4F3E-8CC8-BFD4FC64F868}" type="presParOf" srcId="{3674C9E1-F381-4373-99E4-5CAB79BC57D4}" destId="{BBB96E51-F962-477C-A1AC-DBF8D7D471F0}" srcOrd="1" destOrd="0" presId="urn:microsoft.com/office/officeart/2009/3/layout/HorizontalOrganizationChart"/>
    <dgm:cxn modelId="{B8957C5B-BD49-4A0F-A940-94F5D1ECA1F9}" type="presParOf" srcId="{BBB96E51-F962-477C-A1AC-DBF8D7D471F0}" destId="{5C9BEF47-C66B-41D0-B298-66E9A3688400}" srcOrd="0" destOrd="0" presId="urn:microsoft.com/office/officeart/2009/3/layout/HorizontalOrganizationChart"/>
    <dgm:cxn modelId="{FAE99D7C-03DF-4035-A6B0-962A665628DF}" type="presParOf" srcId="{5C9BEF47-C66B-41D0-B298-66E9A3688400}" destId="{E9D5C7DB-C137-419B-9F84-A6F3E21D7F14}" srcOrd="0" destOrd="0" presId="urn:microsoft.com/office/officeart/2009/3/layout/HorizontalOrganizationChart"/>
    <dgm:cxn modelId="{E2400BA4-3A73-4903-848C-C5662309C127}" type="presParOf" srcId="{5C9BEF47-C66B-41D0-B298-66E9A3688400}" destId="{1CBB57A3-FA03-42FF-94F8-CA459EF249E6}" srcOrd="1" destOrd="0" presId="urn:microsoft.com/office/officeart/2009/3/layout/HorizontalOrganizationChart"/>
    <dgm:cxn modelId="{49DA803D-E1F5-46D7-8D37-29AD729D736B}" type="presParOf" srcId="{BBB96E51-F962-477C-A1AC-DBF8D7D471F0}" destId="{7F180238-9852-41FA-B139-39907E94FAB6}" srcOrd="1" destOrd="0" presId="urn:microsoft.com/office/officeart/2009/3/layout/HorizontalOrganizationChart"/>
    <dgm:cxn modelId="{F7D08937-B3A6-4A05-ABAB-6EBC9E3A1056}" type="presParOf" srcId="{BBB96E51-F962-477C-A1AC-DBF8D7D471F0}" destId="{E05764EA-9767-4C1B-85F6-1830741D1E5F}" srcOrd="2" destOrd="0" presId="urn:microsoft.com/office/officeart/2009/3/layout/HorizontalOrganizationChart"/>
    <dgm:cxn modelId="{1BA3A7B5-4D57-43D2-934C-213C7D8736CF}" type="presParOf" srcId="{3674C9E1-F381-4373-99E4-5CAB79BC57D4}" destId="{425F2CFB-6BC7-4587-AC32-6E78B65CBC62}" srcOrd="2" destOrd="0" presId="urn:microsoft.com/office/officeart/2009/3/layout/HorizontalOrganizationChart"/>
    <dgm:cxn modelId="{A3630EFD-6DD3-4AD1-8AB5-AE1CA08BAB0D}" type="presParOf" srcId="{3674C9E1-F381-4373-99E4-5CAB79BC57D4}" destId="{DEAA5628-7FBD-4845-9DD2-664721DF9692}" srcOrd="3" destOrd="0" presId="urn:microsoft.com/office/officeart/2009/3/layout/HorizontalOrganizationChart"/>
    <dgm:cxn modelId="{0A22020E-D886-4D93-8ADB-3CF0F46C92FA}" type="presParOf" srcId="{DEAA5628-7FBD-4845-9DD2-664721DF9692}" destId="{3E766906-85BE-45C4-A547-245A73722C30}" srcOrd="0" destOrd="0" presId="urn:microsoft.com/office/officeart/2009/3/layout/HorizontalOrganizationChart"/>
    <dgm:cxn modelId="{B8E7897E-7DC5-4340-A87D-EA44C6850B91}" type="presParOf" srcId="{3E766906-85BE-45C4-A547-245A73722C30}" destId="{69B2374F-7F94-4C2B-91E5-6D89101E685A}" srcOrd="0" destOrd="0" presId="urn:microsoft.com/office/officeart/2009/3/layout/HorizontalOrganizationChart"/>
    <dgm:cxn modelId="{E6275748-5F99-4D31-9196-A9BF8D5BD8BC}" type="presParOf" srcId="{3E766906-85BE-45C4-A547-245A73722C30}" destId="{81F97BAB-3F27-473D-B3A4-4F432B4BD482}" srcOrd="1" destOrd="0" presId="urn:microsoft.com/office/officeart/2009/3/layout/HorizontalOrganizationChart"/>
    <dgm:cxn modelId="{CDCD3CE6-2DEA-4CE3-A13C-4CCD8DECE811}" type="presParOf" srcId="{DEAA5628-7FBD-4845-9DD2-664721DF9692}" destId="{959E019B-2814-422D-9FE1-014BACE04A44}" srcOrd="1" destOrd="0" presId="urn:microsoft.com/office/officeart/2009/3/layout/HorizontalOrganizationChart"/>
    <dgm:cxn modelId="{46456388-4E36-4CF1-8AA1-2224E46BFBBF}" type="presParOf" srcId="{DEAA5628-7FBD-4845-9DD2-664721DF9692}" destId="{C8BC7072-4CE4-45FF-8350-D9A372F5BC24}" srcOrd="2" destOrd="0" presId="urn:microsoft.com/office/officeart/2009/3/layout/HorizontalOrganizationChart"/>
    <dgm:cxn modelId="{5699FBD7-EBE8-4CF2-B759-707E4372990E}" type="presParOf" srcId="{A64EEA10-A3B2-4638-B71E-0A67F73C6F50}" destId="{8495416D-326D-4104-9AA3-5661E4242CEA}" srcOrd="1" destOrd="0" presId="urn:microsoft.com/office/officeart/2009/3/layout/HorizontalOrganizationChart"/>
    <dgm:cxn modelId="{89AA90DE-0726-420F-B7FC-3A4CAB350677}" type="presParOf" srcId="{8495416D-326D-4104-9AA3-5661E4242CEA}" destId="{54003569-803A-4645-8F68-CC1A3D1C798D}" srcOrd="0" destOrd="0" presId="urn:microsoft.com/office/officeart/2009/3/layout/HorizontalOrganizationChart"/>
    <dgm:cxn modelId="{04E177DC-5492-4681-BEE6-85FC4D7AB397}" type="presParOf" srcId="{54003569-803A-4645-8F68-CC1A3D1C798D}" destId="{5DA0903D-CF6D-411B-92AB-3DC6C0D1C1A1}" srcOrd="0" destOrd="0" presId="urn:microsoft.com/office/officeart/2009/3/layout/HorizontalOrganizationChart"/>
    <dgm:cxn modelId="{5DFA1708-BBDA-4411-95E1-9555FDD19853}" type="presParOf" srcId="{54003569-803A-4645-8F68-CC1A3D1C798D}" destId="{7812E998-9788-4BB9-AFA0-503CDAC519EE}" srcOrd="1" destOrd="0" presId="urn:microsoft.com/office/officeart/2009/3/layout/HorizontalOrganizationChart"/>
    <dgm:cxn modelId="{E0A68AC8-3688-4943-A71F-F42E0A3633A2}" type="presParOf" srcId="{8495416D-326D-4104-9AA3-5661E4242CEA}" destId="{D415BD06-359A-461D-9B25-6A45846F891F}" srcOrd="1" destOrd="0" presId="urn:microsoft.com/office/officeart/2009/3/layout/HorizontalOrganizationChart"/>
    <dgm:cxn modelId="{053C76B2-9667-4F43-8C55-576B2AD3936B}" type="presParOf" srcId="{8495416D-326D-4104-9AA3-5661E4242CEA}" destId="{7ADF9366-CF6A-4BC6-B650-7C906FA09E40}" srcOrd="2" destOrd="0" presId="urn:microsoft.com/office/officeart/2009/3/layout/HorizontalOrganizationChart"/>
    <dgm:cxn modelId="{DC708DCE-677C-4948-BE20-844AD3C56236}" type="presParOf" srcId="{A64EEA10-A3B2-4638-B71E-0A67F73C6F50}" destId="{4D1CC6FA-F6D8-4BEE-ACD0-1A694923F3CC}" srcOrd="2" destOrd="0" presId="urn:microsoft.com/office/officeart/2009/3/layout/HorizontalOrganizationChart"/>
    <dgm:cxn modelId="{A7DB0C8F-8534-4485-A704-2C5ADA37E3E9}" type="presParOf" srcId="{4D1CC6FA-F6D8-4BEE-ACD0-1A694923F3CC}" destId="{51288EFB-AB3A-4633-973F-DEB711051245}" srcOrd="0" destOrd="0" presId="urn:microsoft.com/office/officeart/2009/3/layout/HorizontalOrganizationChart"/>
    <dgm:cxn modelId="{BCFDB478-925F-4B3C-909C-685282D5CB68}" type="presParOf" srcId="{51288EFB-AB3A-4633-973F-DEB711051245}" destId="{B41AD7E0-BDB5-471C-AEB5-A545EA84A7F6}" srcOrd="0" destOrd="0" presId="urn:microsoft.com/office/officeart/2009/3/layout/HorizontalOrganizationChart"/>
    <dgm:cxn modelId="{8F6CECB1-AE4C-4F49-B423-3738D015A91F}" type="presParOf" srcId="{51288EFB-AB3A-4633-973F-DEB711051245}" destId="{D450A6ED-6618-488A-9D68-106E6C18ED45}" srcOrd="1" destOrd="0" presId="urn:microsoft.com/office/officeart/2009/3/layout/HorizontalOrganizationChart"/>
    <dgm:cxn modelId="{6E775C96-E9C3-41CE-9E04-2FB4DC130D23}" type="presParOf" srcId="{4D1CC6FA-F6D8-4BEE-ACD0-1A694923F3CC}" destId="{6FF59D78-6935-41D0-8A42-6381A87E3CCE}" srcOrd="1" destOrd="0" presId="urn:microsoft.com/office/officeart/2009/3/layout/HorizontalOrganizationChart"/>
    <dgm:cxn modelId="{FC7B2DCE-ECC6-44E0-B8D2-8B06013E91C2}" type="presParOf" srcId="{4D1CC6FA-F6D8-4BEE-ACD0-1A694923F3CC}" destId="{5CB2E7ED-813E-4994-860A-20BB8BD787D0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E044A6-ABDC-497F-B516-6CEB456335EC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2FF7D86C-C8C3-4652-9777-F06AA60178E1}">
      <dgm:prSet phldrT="[Текст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ru-RU" sz="1400" dirty="0"/>
            <a:t>Зарегистрировано более 500 </a:t>
          </a:r>
        </a:p>
        <a:p>
          <a:r>
            <a:rPr lang="ru-RU" sz="1400" dirty="0"/>
            <a:t>новых СМСП и СЗ</a:t>
          </a:r>
        </a:p>
      </dgm:t>
    </dgm:pt>
    <dgm:pt modelId="{136A6E24-0462-4604-907E-36B7B64802D9}" type="parTrans" cxnId="{6F6ABFEF-829D-46BF-8466-A57735DF0285}">
      <dgm:prSet/>
      <dgm:spPr/>
      <dgm:t>
        <a:bodyPr/>
        <a:lstStyle/>
        <a:p>
          <a:endParaRPr lang="ru-RU" sz="1400"/>
        </a:p>
      </dgm:t>
    </dgm:pt>
    <dgm:pt modelId="{4EC3C292-256E-4729-83B4-5F6F2F4E8651}" type="sibTrans" cxnId="{6F6ABFEF-829D-46BF-8466-A57735DF0285}">
      <dgm:prSet/>
      <dgm:spPr/>
      <dgm:t>
        <a:bodyPr/>
        <a:lstStyle/>
        <a:p>
          <a:endParaRPr lang="ru-RU" sz="1400"/>
        </a:p>
      </dgm:t>
    </dgm:pt>
    <dgm:pt modelId="{F5E97E06-C8F4-4A79-85F9-AE03659D0D8A}">
      <dgm:prSet phldrT="[Текст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sz="1400" dirty="0"/>
            <a:t>Школу бизнеса посетили </a:t>
          </a:r>
        </a:p>
        <a:p>
          <a:r>
            <a:rPr lang="ru-RU" sz="1400" dirty="0"/>
            <a:t>более 900 чел. школьников и студентов</a:t>
          </a:r>
        </a:p>
      </dgm:t>
    </dgm:pt>
    <dgm:pt modelId="{0336E3F2-52C0-4740-B0FD-AAF255C4C12D}" type="parTrans" cxnId="{81016F17-5AEF-4FC2-B5F7-FD30BBB46E82}">
      <dgm:prSet/>
      <dgm:spPr/>
      <dgm:t>
        <a:bodyPr/>
        <a:lstStyle/>
        <a:p>
          <a:endParaRPr lang="ru-RU" sz="1400"/>
        </a:p>
      </dgm:t>
    </dgm:pt>
    <dgm:pt modelId="{9A7E14B0-7368-4A6E-A4C5-8203DF7D83D7}" type="sibTrans" cxnId="{81016F17-5AEF-4FC2-B5F7-FD30BBB46E82}">
      <dgm:prSet/>
      <dgm:spPr/>
      <dgm:t>
        <a:bodyPr/>
        <a:lstStyle/>
        <a:p>
          <a:endParaRPr lang="ru-RU" sz="1400"/>
        </a:p>
      </dgm:t>
    </dgm:pt>
    <dgm:pt modelId="{7396AD20-CE56-4D1C-BAAD-A172AB46B61E}">
      <dgm:prSet phldrT="[Текст]" custT="1"/>
      <dgm:spPr>
        <a:solidFill>
          <a:schemeClr val="accent4">
            <a:lumMod val="60000"/>
            <a:lumOff val="40000"/>
            <a:alpha val="50000"/>
          </a:schemeClr>
        </a:solidFill>
      </dgm:spPr>
      <dgm:t>
        <a:bodyPr/>
        <a:lstStyle/>
        <a:p>
          <a:endParaRPr lang="ru-RU" sz="1400" dirty="0"/>
        </a:p>
        <a:p>
          <a:r>
            <a:rPr lang="ru-RU" sz="1400" dirty="0"/>
            <a:t>Получателя-ми поддержки создано более </a:t>
          </a:r>
        </a:p>
        <a:p>
          <a:r>
            <a:rPr lang="ru-RU" sz="1400" dirty="0"/>
            <a:t>3 тыс. рабочих мест</a:t>
          </a:r>
        </a:p>
      </dgm:t>
    </dgm:pt>
    <dgm:pt modelId="{38D78EA1-D822-4A78-9599-9DD65CF425B6}" type="parTrans" cxnId="{2DB315ED-B99D-4982-98E4-6E3D23155CEA}">
      <dgm:prSet/>
      <dgm:spPr/>
      <dgm:t>
        <a:bodyPr/>
        <a:lstStyle/>
        <a:p>
          <a:endParaRPr lang="ru-RU" sz="1400"/>
        </a:p>
      </dgm:t>
    </dgm:pt>
    <dgm:pt modelId="{9CA227FC-7217-4409-A002-E4270A2B17B1}" type="sibTrans" cxnId="{2DB315ED-B99D-4982-98E4-6E3D23155CEA}">
      <dgm:prSet/>
      <dgm:spPr/>
      <dgm:t>
        <a:bodyPr/>
        <a:lstStyle/>
        <a:p>
          <a:endParaRPr lang="ru-RU" sz="1400"/>
        </a:p>
      </dgm:t>
    </dgm:pt>
    <dgm:pt modelId="{D101F97C-680A-434F-B093-86A1DE28B80E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ru-RU" sz="1400" dirty="0"/>
            <a:t>В Школе социальных инициатив выучились 200 человек</a:t>
          </a:r>
        </a:p>
      </dgm:t>
    </dgm:pt>
    <dgm:pt modelId="{F91A2615-A7EB-4987-8B78-55BB50A2F05D}" type="parTrans" cxnId="{5B2B34F3-BECB-406E-89FB-683ECCF5B885}">
      <dgm:prSet/>
      <dgm:spPr/>
      <dgm:t>
        <a:bodyPr/>
        <a:lstStyle/>
        <a:p>
          <a:endParaRPr lang="ru-RU" sz="1400"/>
        </a:p>
      </dgm:t>
    </dgm:pt>
    <dgm:pt modelId="{7DFD3FE7-EC01-4B9A-8B47-47CAC450852A}" type="sibTrans" cxnId="{5B2B34F3-BECB-406E-89FB-683ECCF5B885}">
      <dgm:prSet/>
      <dgm:spPr/>
      <dgm:t>
        <a:bodyPr/>
        <a:lstStyle/>
        <a:p>
          <a:endParaRPr lang="ru-RU" sz="1400"/>
        </a:p>
      </dgm:t>
    </dgm:pt>
    <dgm:pt modelId="{3782E92C-733E-46C0-84FC-643AF952F8E2}" type="pres">
      <dgm:prSet presAssocID="{3EE044A6-ABDC-497F-B516-6CEB456335EC}" presName="compositeShape" presStyleCnt="0">
        <dgm:presLayoutVars>
          <dgm:chMax val="7"/>
          <dgm:dir/>
          <dgm:resizeHandles val="exact"/>
        </dgm:presLayoutVars>
      </dgm:prSet>
      <dgm:spPr/>
    </dgm:pt>
    <dgm:pt modelId="{023D4B2D-634D-444E-BDC9-666F23C8EF52}" type="pres">
      <dgm:prSet presAssocID="{2FF7D86C-C8C3-4652-9777-F06AA60178E1}" presName="circ1" presStyleLbl="vennNode1" presStyleIdx="0" presStyleCnt="4" custLinFactNeighborX="2924" custLinFactNeighborY="-1082"/>
      <dgm:spPr/>
      <dgm:t>
        <a:bodyPr/>
        <a:lstStyle/>
        <a:p>
          <a:endParaRPr lang="ru-RU"/>
        </a:p>
      </dgm:t>
    </dgm:pt>
    <dgm:pt modelId="{FF8445B9-D0A7-4F03-85DB-4466CA06497B}" type="pres">
      <dgm:prSet presAssocID="{2FF7D86C-C8C3-4652-9777-F06AA60178E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74CB1E-BFEA-4470-8375-48504D827D63}" type="pres">
      <dgm:prSet presAssocID="{D101F97C-680A-434F-B093-86A1DE28B80E}" presName="circ2" presStyleLbl="vennNode1" presStyleIdx="1" presStyleCnt="4" custScaleX="100604" custScaleY="101937"/>
      <dgm:spPr/>
      <dgm:t>
        <a:bodyPr/>
        <a:lstStyle/>
        <a:p>
          <a:endParaRPr lang="ru-RU"/>
        </a:p>
      </dgm:t>
    </dgm:pt>
    <dgm:pt modelId="{2CDA91E6-7C52-44B2-BB68-EC6207F60C4F}" type="pres">
      <dgm:prSet presAssocID="{D101F97C-680A-434F-B093-86A1DE28B80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F89EE-174B-469E-A646-30F0CFC31402}" type="pres">
      <dgm:prSet presAssocID="{F5E97E06-C8F4-4A79-85F9-AE03659D0D8A}" presName="circ3" presStyleLbl="vennNode1" presStyleIdx="2" presStyleCnt="4"/>
      <dgm:spPr/>
      <dgm:t>
        <a:bodyPr/>
        <a:lstStyle/>
        <a:p>
          <a:endParaRPr lang="ru-RU"/>
        </a:p>
      </dgm:t>
    </dgm:pt>
    <dgm:pt modelId="{9BBF4E1F-121C-42BA-BF0C-B08DC7798030}" type="pres">
      <dgm:prSet presAssocID="{F5E97E06-C8F4-4A79-85F9-AE03659D0D8A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76674-354D-4362-ADDC-3E1305381444}" type="pres">
      <dgm:prSet presAssocID="{7396AD20-CE56-4D1C-BAAD-A172AB46B61E}" presName="circ4" presStyleLbl="vennNode1" presStyleIdx="3" presStyleCnt="4" custScaleX="103673" custScaleY="108756" custLinFactNeighborX="-5372" custLinFactNeighborY="-2370"/>
      <dgm:spPr/>
      <dgm:t>
        <a:bodyPr/>
        <a:lstStyle/>
        <a:p>
          <a:endParaRPr lang="ru-RU"/>
        </a:p>
      </dgm:t>
    </dgm:pt>
    <dgm:pt modelId="{03FF2945-A0B6-42BB-90F5-CD2D732C78F1}" type="pres">
      <dgm:prSet presAssocID="{7396AD20-CE56-4D1C-BAAD-A172AB46B61E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D6FE81C-DBF8-4323-BC77-A68A4F3B74AF}" type="presOf" srcId="{7396AD20-CE56-4D1C-BAAD-A172AB46B61E}" destId="{D5E76674-354D-4362-ADDC-3E1305381444}" srcOrd="0" destOrd="0" presId="urn:microsoft.com/office/officeart/2005/8/layout/venn1"/>
    <dgm:cxn modelId="{6370A957-7B0E-46B5-83E8-0F495408AA90}" type="presOf" srcId="{D101F97C-680A-434F-B093-86A1DE28B80E}" destId="{1C74CB1E-BFEA-4470-8375-48504D827D63}" srcOrd="0" destOrd="0" presId="urn:microsoft.com/office/officeart/2005/8/layout/venn1"/>
    <dgm:cxn modelId="{5B2B34F3-BECB-406E-89FB-683ECCF5B885}" srcId="{3EE044A6-ABDC-497F-B516-6CEB456335EC}" destId="{D101F97C-680A-434F-B093-86A1DE28B80E}" srcOrd="1" destOrd="0" parTransId="{F91A2615-A7EB-4987-8B78-55BB50A2F05D}" sibTransId="{7DFD3FE7-EC01-4B9A-8B47-47CAC450852A}"/>
    <dgm:cxn modelId="{81016F17-5AEF-4FC2-B5F7-FD30BBB46E82}" srcId="{3EE044A6-ABDC-497F-B516-6CEB456335EC}" destId="{F5E97E06-C8F4-4A79-85F9-AE03659D0D8A}" srcOrd="2" destOrd="0" parTransId="{0336E3F2-52C0-4740-B0FD-AAF255C4C12D}" sibTransId="{9A7E14B0-7368-4A6E-A4C5-8203DF7D83D7}"/>
    <dgm:cxn modelId="{E2CB3B9A-C03D-4E89-9B8B-EBC23A8644B3}" type="presOf" srcId="{2FF7D86C-C8C3-4652-9777-F06AA60178E1}" destId="{FF8445B9-D0A7-4F03-85DB-4466CA06497B}" srcOrd="1" destOrd="0" presId="urn:microsoft.com/office/officeart/2005/8/layout/venn1"/>
    <dgm:cxn modelId="{E6637AAB-B23F-486D-929C-16E9FC0B8022}" type="presOf" srcId="{3EE044A6-ABDC-497F-B516-6CEB456335EC}" destId="{3782E92C-733E-46C0-84FC-643AF952F8E2}" srcOrd="0" destOrd="0" presId="urn:microsoft.com/office/officeart/2005/8/layout/venn1"/>
    <dgm:cxn modelId="{E6D4B2B0-45C8-49BE-8A72-C1B709ACB66C}" type="presOf" srcId="{F5E97E06-C8F4-4A79-85F9-AE03659D0D8A}" destId="{310F89EE-174B-469E-A646-30F0CFC31402}" srcOrd="0" destOrd="0" presId="urn:microsoft.com/office/officeart/2005/8/layout/venn1"/>
    <dgm:cxn modelId="{03B39AFC-97F1-4300-B5FA-869A9653FC0E}" type="presOf" srcId="{F5E97E06-C8F4-4A79-85F9-AE03659D0D8A}" destId="{9BBF4E1F-121C-42BA-BF0C-B08DC7798030}" srcOrd="1" destOrd="0" presId="urn:microsoft.com/office/officeart/2005/8/layout/venn1"/>
    <dgm:cxn modelId="{B3271F52-FED3-44AA-88BB-EBAD1B8BBBB5}" type="presOf" srcId="{7396AD20-CE56-4D1C-BAAD-A172AB46B61E}" destId="{03FF2945-A0B6-42BB-90F5-CD2D732C78F1}" srcOrd="1" destOrd="0" presId="urn:microsoft.com/office/officeart/2005/8/layout/venn1"/>
    <dgm:cxn modelId="{2DB315ED-B99D-4982-98E4-6E3D23155CEA}" srcId="{3EE044A6-ABDC-497F-B516-6CEB456335EC}" destId="{7396AD20-CE56-4D1C-BAAD-A172AB46B61E}" srcOrd="3" destOrd="0" parTransId="{38D78EA1-D822-4A78-9599-9DD65CF425B6}" sibTransId="{9CA227FC-7217-4409-A002-E4270A2B17B1}"/>
    <dgm:cxn modelId="{0F1E12F5-42FB-4DF4-ABF2-7A4D0913F093}" type="presOf" srcId="{D101F97C-680A-434F-B093-86A1DE28B80E}" destId="{2CDA91E6-7C52-44B2-BB68-EC6207F60C4F}" srcOrd="1" destOrd="0" presId="urn:microsoft.com/office/officeart/2005/8/layout/venn1"/>
    <dgm:cxn modelId="{6F6ABFEF-829D-46BF-8466-A57735DF0285}" srcId="{3EE044A6-ABDC-497F-B516-6CEB456335EC}" destId="{2FF7D86C-C8C3-4652-9777-F06AA60178E1}" srcOrd="0" destOrd="0" parTransId="{136A6E24-0462-4604-907E-36B7B64802D9}" sibTransId="{4EC3C292-256E-4729-83B4-5F6F2F4E8651}"/>
    <dgm:cxn modelId="{7D6D8E72-BE25-43D9-B5BA-3E8B6D161D91}" type="presOf" srcId="{2FF7D86C-C8C3-4652-9777-F06AA60178E1}" destId="{023D4B2D-634D-444E-BDC9-666F23C8EF52}" srcOrd="0" destOrd="0" presId="urn:microsoft.com/office/officeart/2005/8/layout/venn1"/>
    <dgm:cxn modelId="{356018B9-706C-4BFB-A68B-61CB6C709C7A}" type="presParOf" srcId="{3782E92C-733E-46C0-84FC-643AF952F8E2}" destId="{023D4B2D-634D-444E-BDC9-666F23C8EF52}" srcOrd="0" destOrd="0" presId="urn:microsoft.com/office/officeart/2005/8/layout/venn1"/>
    <dgm:cxn modelId="{F3439787-148A-49E1-AE6C-5AFD3604A471}" type="presParOf" srcId="{3782E92C-733E-46C0-84FC-643AF952F8E2}" destId="{FF8445B9-D0A7-4F03-85DB-4466CA06497B}" srcOrd="1" destOrd="0" presId="urn:microsoft.com/office/officeart/2005/8/layout/venn1"/>
    <dgm:cxn modelId="{1D8BE1B3-8D31-4C7C-BB3E-324CA722D5EE}" type="presParOf" srcId="{3782E92C-733E-46C0-84FC-643AF952F8E2}" destId="{1C74CB1E-BFEA-4470-8375-48504D827D63}" srcOrd="2" destOrd="0" presId="urn:microsoft.com/office/officeart/2005/8/layout/venn1"/>
    <dgm:cxn modelId="{89FF6835-0B36-46E7-93AD-215E965E05D8}" type="presParOf" srcId="{3782E92C-733E-46C0-84FC-643AF952F8E2}" destId="{2CDA91E6-7C52-44B2-BB68-EC6207F60C4F}" srcOrd="3" destOrd="0" presId="urn:microsoft.com/office/officeart/2005/8/layout/venn1"/>
    <dgm:cxn modelId="{F55FA71B-DCC8-4830-81DB-5334FA5D42C7}" type="presParOf" srcId="{3782E92C-733E-46C0-84FC-643AF952F8E2}" destId="{310F89EE-174B-469E-A646-30F0CFC31402}" srcOrd="4" destOrd="0" presId="urn:microsoft.com/office/officeart/2005/8/layout/venn1"/>
    <dgm:cxn modelId="{7FAE243D-751B-4BAD-9381-44B06952CD4A}" type="presParOf" srcId="{3782E92C-733E-46C0-84FC-643AF952F8E2}" destId="{9BBF4E1F-121C-42BA-BF0C-B08DC7798030}" srcOrd="5" destOrd="0" presId="urn:microsoft.com/office/officeart/2005/8/layout/venn1"/>
    <dgm:cxn modelId="{7C96199A-D8BB-4DC8-AAE1-09675AC1BA38}" type="presParOf" srcId="{3782E92C-733E-46C0-84FC-643AF952F8E2}" destId="{D5E76674-354D-4362-ADDC-3E1305381444}" srcOrd="6" destOrd="0" presId="urn:microsoft.com/office/officeart/2005/8/layout/venn1"/>
    <dgm:cxn modelId="{C4D24D3B-86A7-49E8-9E63-0C00B5CA6BCF}" type="presParOf" srcId="{3782E92C-733E-46C0-84FC-643AF952F8E2}" destId="{03FF2945-A0B6-42BB-90F5-CD2D732C78F1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5F2CFB-6BC7-4587-AC32-6E78B65CBC62}">
      <dsp:nvSpPr>
        <dsp:cNvPr id="0" name=""/>
        <dsp:cNvSpPr/>
      </dsp:nvSpPr>
      <dsp:spPr>
        <a:xfrm>
          <a:off x="2086233" y="1828802"/>
          <a:ext cx="1357675" cy="1049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7675" y="0"/>
              </a:lnTo>
              <a:lnTo>
                <a:pt x="1357675" y="1049505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0EC78-6E0A-46B0-A039-04E984DBFCA3}">
      <dsp:nvSpPr>
        <dsp:cNvPr id="0" name=""/>
        <dsp:cNvSpPr/>
      </dsp:nvSpPr>
      <dsp:spPr>
        <a:xfrm>
          <a:off x="2086233" y="1828802"/>
          <a:ext cx="1357675" cy="1787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7675" y="0"/>
              </a:lnTo>
              <a:lnTo>
                <a:pt x="1357675" y="17875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022447-296A-48D6-ACE2-BA79100A7907}">
      <dsp:nvSpPr>
        <dsp:cNvPr id="0" name=""/>
        <dsp:cNvSpPr/>
      </dsp:nvSpPr>
      <dsp:spPr>
        <a:xfrm>
          <a:off x="3604662" y="4510241"/>
          <a:ext cx="3520962" cy="308237"/>
        </a:xfrm>
        <a:custGeom>
          <a:avLst/>
          <a:gdLst/>
          <a:ahLst/>
          <a:cxnLst/>
          <a:rect l="0" t="0" r="0" b="0"/>
          <a:pathLst>
            <a:path>
              <a:moveTo>
                <a:pt x="3520962" y="0"/>
              </a:moveTo>
              <a:lnTo>
                <a:pt x="0" y="308237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BE4E9-7A77-4528-81F5-21A304EB1E06}">
      <dsp:nvSpPr>
        <dsp:cNvPr id="0" name=""/>
        <dsp:cNvSpPr/>
      </dsp:nvSpPr>
      <dsp:spPr>
        <a:xfrm>
          <a:off x="2086233" y="1828802"/>
          <a:ext cx="2773629" cy="26814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71130" y="0"/>
              </a:lnTo>
              <a:lnTo>
                <a:pt x="2571130" y="2681438"/>
              </a:lnTo>
              <a:lnTo>
                <a:pt x="2773629" y="2681438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6A6DBA-6041-403A-A2FE-D8B6EE4CD3FE}">
      <dsp:nvSpPr>
        <dsp:cNvPr id="0" name=""/>
        <dsp:cNvSpPr/>
      </dsp:nvSpPr>
      <dsp:spPr>
        <a:xfrm>
          <a:off x="2086233" y="1828802"/>
          <a:ext cx="2773629" cy="19484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71130" y="0"/>
              </a:lnTo>
              <a:lnTo>
                <a:pt x="2571130" y="1948453"/>
              </a:lnTo>
              <a:lnTo>
                <a:pt x="2773629" y="194845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5A566A-3C43-4233-AC72-DF97DDFA5B12}">
      <dsp:nvSpPr>
        <dsp:cNvPr id="0" name=""/>
        <dsp:cNvSpPr/>
      </dsp:nvSpPr>
      <dsp:spPr>
        <a:xfrm>
          <a:off x="2086233" y="1828802"/>
          <a:ext cx="2775168" cy="10948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72669" y="0"/>
              </a:lnTo>
              <a:lnTo>
                <a:pt x="2572669" y="1094889"/>
              </a:lnTo>
              <a:lnTo>
                <a:pt x="2775168" y="109488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20F0CD-D30F-4582-9420-A6E8E609E091}">
      <dsp:nvSpPr>
        <dsp:cNvPr id="0" name=""/>
        <dsp:cNvSpPr/>
      </dsp:nvSpPr>
      <dsp:spPr>
        <a:xfrm>
          <a:off x="2086233" y="1828802"/>
          <a:ext cx="2775168" cy="1357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72669" y="0"/>
              </a:lnTo>
              <a:lnTo>
                <a:pt x="2572669" y="135749"/>
              </a:lnTo>
              <a:lnTo>
                <a:pt x="2775168" y="135749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CC2F95-D6CF-42CA-8EF0-9F518C0D8B44}">
      <dsp:nvSpPr>
        <dsp:cNvPr id="0" name=""/>
        <dsp:cNvSpPr/>
      </dsp:nvSpPr>
      <dsp:spPr>
        <a:xfrm>
          <a:off x="2086233" y="1015886"/>
          <a:ext cx="2775168" cy="812915"/>
        </a:xfrm>
        <a:custGeom>
          <a:avLst/>
          <a:gdLst/>
          <a:ahLst/>
          <a:cxnLst/>
          <a:rect l="0" t="0" r="0" b="0"/>
          <a:pathLst>
            <a:path>
              <a:moveTo>
                <a:pt x="0" y="812915"/>
              </a:moveTo>
              <a:lnTo>
                <a:pt x="2572669" y="812915"/>
              </a:lnTo>
              <a:lnTo>
                <a:pt x="2572669" y="0"/>
              </a:lnTo>
              <a:lnTo>
                <a:pt x="2775168" y="0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563611-F1D9-4666-B317-BA1878E3B49A}">
      <dsp:nvSpPr>
        <dsp:cNvPr id="0" name=""/>
        <dsp:cNvSpPr/>
      </dsp:nvSpPr>
      <dsp:spPr>
        <a:xfrm>
          <a:off x="61243" y="1444242"/>
          <a:ext cx="2024990" cy="7691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i="1" kern="1200" dirty="0">
              <a:solidFill>
                <a:schemeClr val="tx1"/>
              </a:solidFill>
            </a:rPr>
            <a:t>Всего выделено на муниципальную программу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>
              <a:solidFill>
                <a:schemeClr val="tx1"/>
              </a:solidFill>
            </a:rPr>
            <a:t>305 </a:t>
          </a:r>
          <a:r>
            <a:rPr lang="ru-RU" sz="1600" b="1" i="1" kern="1200" dirty="0" err="1">
              <a:solidFill>
                <a:schemeClr val="tx1"/>
              </a:solidFill>
            </a:rPr>
            <a:t>млн.руб</a:t>
          </a:r>
          <a:r>
            <a:rPr lang="ru-RU" sz="1600" b="1" i="1" kern="1200" dirty="0">
              <a:solidFill>
                <a:schemeClr val="tx1"/>
              </a:solidFill>
            </a:rPr>
            <a:t>.</a:t>
          </a:r>
        </a:p>
      </dsp:txBody>
      <dsp:txXfrm>
        <a:off x="61243" y="1444242"/>
        <a:ext cx="2024990" cy="769118"/>
      </dsp:txXfrm>
    </dsp:sp>
    <dsp:sp modelId="{35CEB521-38FE-4DC7-B383-218730ACF0B2}">
      <dsp:nvSpPr>
        <dsp:cNvPr id="0" name=""/>
        <dsp:cNvSpPr/>
      </dsp:nvSpPr>
      <dsp:spPr>
        <a:xfrm>
          <a:off x="4861402" y="575701"/>
          <a:ext cx="2278985" cy="88037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schemeClr val="tx1"/>
              </a:solidFill>
            </a:rPr>
            <a:t>Обучение прошли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>
              <a:solidFill>
                <a:schemeClr val="tx1"/>
              </a:solidFill>
            </a:rPr>
            <a:t>12 </a:t>
          </a:r>
          <a:r>
            <a:rPr lang="ru-RU" sz="1600" b="0" i="0" kern="1200" dirty="0" err="1">
              <a:solidFill>
                <a:schemeClr val="tx1"/>
              </a:solidFill>
            </a:rPr>
            <a:t>тыс.чел</a:t>
          </a:r>
          <a:r>
            <a:rPr lang="ru-RU" sz="1600" b="0" i="0" kern="1200" dirty="0">
              <a:solidFill>
                <a:schemeClr val="tx1"/>
              </a:solidFill>
            </a:rPr>
            <a:t>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schemeClr val="tx1"/>
              </a:solidFill>
            </a:rPr>
            <a:t> </a:t>
          </a:r>
          <a:r>
            <a:rPr lang="ru-RU" sz="1600" b="0" i="0" kern="1200" dirty="0">
              <a:solidFill>
                <a:schemeClr val="tx1"/>
              </a:solidFill>
            </a:rPr>
            <a:t>7 тыс. СМСП</a:t>
          </a:r>
        </a:p>
      </dsp:txBody>
      <dsp:txXfrm>
        <a:off x="4861402" y="575701"/>
        <a:ext cx="2278985" cy="880370"/>
      </dsp:txXfrm>
    </dsp:sp>
    <dsp:sp modelId="{229DA195-B9DF-4917-93C5-D07CD95AE12C}">
      <dsp:nvSpPr>
        <dsp:cNvPr id="0" name=""/>
        <dsp:cNvSpPr/>
      </dsp:nvSpPr>
      <dsp:spPr>
        <a:xfrm>
          <a:off x="4861402" y="1529696"/>
          <a:ext cx="2255900" cy="86971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schemeClr val="tx1"/>
              </a:solidFill>
            </a:rPr>
            <a:t>В мероприятиях участвовали 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>
              <a:solidFill>
                <a:schemeClr val="tx1"/>
              </a:solidFill>
            </a:rPr>
            <a:t>85 </a:t>
          </a:r>
          <a:r>
            <a:rPr lang="ru-RU" sz="1600" b="0" i="0" kern="1200" dirty="0" err="1">
              <a:solidFill>
                <a:schemeClr val="tx1"/>
              </a:solidFill>
            </a:rPr>
            <a:t>тыс.чел</a:t>
          </a:r>
          <a:r>
            <a:rPr lang="ru-RU" sz="1600" b="0" i="0" kern="1200" dirty="0">
              <a:solidFill>
                <a:schemeClr val="tx1"/>
              </a:solidFill>
            </a:rPr>
            <a:t>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>
              <a:solidFill>
                <a:schemeClr val="tx1"/>
              </a:solidFill>
            </a:rPr>
            <a:t>8 тыс. СМСП</a:t>
          </a:r>
        </a:p>
      </dsp:txBody>
      <dsp:txXfrm>
        <a:off x="4861402" y="1529696"/>
        <a:ext cx="2255900" cy="869710"/>
      </dsp:txXfrm>
    </dsp:sp>
    <dsp:sp modelId="{8BB65A99-A94B-4D85-A2D5-31E0D0194126}">
      <dsp:nvSpPr>
        <dsp:cNvPr id="0" name=""/>
        <dsp:cNvSpPr/>
      </dsp:nvSpPr>
      <dsp:spPr>
        <a:xfrm>
          <a:off x="4861402" y="2490127"/>
          <a:ext cx="2268941" cy="86712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 муниципальных займов на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1,083 </a:t>
          </a:r>
          <a:r>
            <a:rPr lang="ru-RU" sz="1600" b="0" i="0" kern="1200" dirty="0" err="1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млрд.руб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3 тыс. СМСП</a:t>
          </a:r>
        </a:p>
      </dsp:txBody>
      <dsp:txXfrm>
        <a:off x="4861402" y="2490127"/>
        <a:ext cx="2268941" cy="867129"/>
      </dsp:txXfrm>
    </dsp:sp>
    <dsp:sp modelId="{687FB5CC-4DEB-4A15-ADE3-274413B5E78D}">
      <dsp:nvSpPr>
        <dsp:cNvPr id="0" name=""/>
        <dsp:cNvSpPr/>
      </dsp:nvSpPr>
      <dsp:spPr>
        <a:xfrm>
          <a:off x="4859863" y="3468444"/>
          <a:ext cx="2265762" cy="61762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</a:t>
          </a:r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225</a:t>
          </a:r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грантов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на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55 млн. руб. </a:t>
          </a:r>
        </a:p>
      </dsp:txBody>
      <dsp:txXfrm>
        <a:off x="4859863" y="3468444"/>
        <a:ext cx="2265762" cy="617622"/>
      </dsp:txXfrm>
    </dsp:sp>
    <dsp:sp modelId="{14A5C7BE-0ADA-4137-B665-DFB5851C938A}">
      <dsp:nvSpPr>
        <dsp:cNvPr id="0" name=""/>
        <dsp:cNvSpPr/>
      </dsp:nvSpPr>
      <dsp:spPr>
        <a:xfrm>
          <a:off x="4859863" y="4201430"/>
          <a:ext cx="2265762" cy="61762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Выдано 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377 субсидий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на </a:t>
          </a:r>
          <a:r>
            <a:rPr lang="ru-RU" sz="1600" b="0" i="0" kern="120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45 </a:t>
          </a:r>
          <a:r>
            <a:rPr lang="ru-RU" sz="1600" b="0" i="0" kern="1200" dirty="0" err="1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млн.руб</a:t>
          </a:r>
          <a:r>
            <a:rPr lang="ru-RU" sz="1600" b="0" i="0" kern="12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rPr>
            <a:t>.</a:t>
          </a:r>
        </a:p>
      </dsp:txBody>
      <dsp:txXfrm>
        <a:off x="4859863" y="4201430"/>
        <a:ext cx="2265762" cy="617622"/>
      </dsp:txXfrm>
    </dsp:sp>
    <dsp:sp modelId="{1B54A55D-4C5A-4F82-9D8D-F45F1E38A974}">
      <dsp:nvSpPr>
        <dsp:cNvPr id="0" name=""/>
        <dsp:cNvSpPr/>
      </dsp:nvSpPr>
      <dsp:spPr>
        <a:xfrm>
          <a:off x="2470799" y="4818479"/>
          <a:ext cx="2267726" cy="617622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>
              <a:solidFill>
                <a:schemeClr val="tx1"/>
              </a:solidFill>
            </a:rPr>
            <a:t>Субсидии на </a:t>
          </a:r>
          <a:r>
            <a:rPr lang="ru-RU" sz="1000" i="1" kern="1200" dirty="0" err="1">
              <a:solidFill>
                <a:schemeClr val="tx1"/>
              </a:solidFill>
            </a:rPr>
            <a:t>техн</a:t>
          </a:r>
          <a:r>
            <a:rPr lang="ru-RU" sz="1000" i="1" kern="1200" dirty="0">
              <a:solidFill>
                <a:schemeClr val="tx1"/>
              </a:solidFill>
            </a:rPr>
            <a:t>. присоединение, лизинг, участие в выставке, </a:t>
          </a:r>
          <a:r>
            <a:rPr lang="ru-RU" sz="1000" i="1" kern="1200" dirty="0" err="1">
              <a:solidFill>
                <a:schemeClr val="tx1"/>
              </a:solidFill>
            </a:rPr>
            <a:t>компенс</a:t>
          </a:r>
          <a:r>
            <a:rPr lang="ru-RU" sz="1000" i="1" kern="1200" dirty="0">
              <a:solidFill>
                <a:schemeClr val="tx1"/>
              </a:solidFill>
            </a:rPr>
            <a:t>. по рекламе, </a:t>
          </a:r>
          <a:r>
            <a:rPr lang="ru-RU" sz="1000" i="1" kern="1200" dirty="0" err="1">
              <a:solidFill>
                <a:schemeClr val="tx1"/>
              </a:solidFill>
            </a:rPr>
            <a:t>компенс</a:t>
          </a:r>
          <a:r>
            <a:rPr lang="ru-RU" sz="1000" i="1" kern="1200" dirty="0">
              <a:solidFill>
                <a:schemeClr val="tx1"/>
              </a:solidFill>
            </a:rPr>
            <a:t>. % по займам, </a:t>
          </a:r>
          <a:r>
            <a:rPr lang="ru-RU" sz="1000" i="1" kern="1200" dirty="0" err="1">
              <a:solidFill>
                <a:schemeClr val="tx1"/>
              </a:solidFill>
            </a:rPr>
            <a:t>компенс</a:t>
          </a:r>
          <a:r>
            <a:rPr lang="ru-RU" sz="1000" i="1" kern="1200" dirty="0">
              <a:solidFill>
                <a:schemeClr val="tx1"/>
              </a:solidFill>
            </a:rPr>
            <a:t>. затрат уч. ШСИ</a:t>
          </a:r>
        </a:p>
      </dsp:txBody>
      <dsp:txXfrm>
        <a:off x="2470799" y="4818479"/>
        <a:ext cx="2267726" cy="617622"/>
      </dsp:txXfrm>
    </dsp:sp>
    <dsp:sp modelId="{E9D5C7DB-C137-419B-9F84-A6F3E21D7F14}">
      <dsp:nvSpPr>
        <dsp:cNvPr id="0" name=""/>
        <dsp:cNvSpPr/>
      </dsp:nvSpPr>
      <dsp:spPr>
        <a:xfrm>
          <a:off x="2431413" y="2007561"/>
          <a:ext cx="2024990" cy="61762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0" i="0" kern="1200" dirty="0">
              <a:solidFill>
                <a:schemeClr val="tx1"/>
              </a:solidFill>
            </a:rPr>
            <a:t>Всего оказано </a:t>
          </a:r>
          <a:r>
            <a:rPr lang="ru-RU" sz="1600" b="0" i="0" kern="1200" dirty="0">
              <a:solidFill>
                <a:schemeClr val="tx1"/>
              </a:solidFill>
            </a:rPr>
            <a:t>44 тыс. </a:t>
          </a:r>
          <a:r>
            <a:rPr lang="ru-RU" sz="1300" b="0" i="0" kern="1200" dirty="0">
              <a:solidFill>
                <a:schemeClr val="tx1"/>
              </a:solidFill>
            </a:rPr>
            <a:t>информационно-консультационных услуг</a:t>
          </a:r>
        </a:p>
      </dsp:txBody>
      <dsp:txXfrm>
        <a:off x="2431413" y="2007561"/>
        <a:ext cx="2024990" cy="617622"/>
      </dsp:txXfrm>
    </dsp:sp>
    <dsp:sp modelId="{69B2374F-7F94-4C2B-91E5-6D89101E685A}">
      <dsp:nvSpPr>
        <dsp:cNvPr id="0" name=""/>
        <dsp:cNvSpPr/>
      </dsp:nvSpPr>
      <dsp:spPr>
        <a:xfrm>
          <a:off x="2431413" y="2878307"/>
          <a:ext cx="2024990" cy="617622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>
              <a:solidFill>
                <a:schemeClr val="tx1"/>
              </a:solidFill>
            </a:rPr>
            <a:t>45 услуг в 1998г.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>
              <a:solidFill>
                <a:schemeClr val="tx1"/>
              </a:solidFill>
            </a:rPr>
            <a:t>Более 2 тыс. в 2023г.</a:t>
          </a:r>
        </a:p>
      </dsp:txBody>
      <dsp:txXfrm>
        <a:off x="2431413" y="2878307"/>
        <a:ext cx="2024990" cy="617622"/>
      </dsp:txXfrm>
    </dsp:sp>
    <dsp:sp modelId="{5DA0903D-CF6D-411B-92AB-3DC6C0D1C1A1}">
      <dsp:nvSpPr>
        <dsp:cNvPr id="0" name=""/>
        <dsp:cNvSpPr/>
      </dsp:nvSpPr>
      <dsp:spPr>
        <a:xfrm>
          <a:off x="52697" y="2416136"/>
          <a:ext cx="2024990" cy="6176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i="1" kern="1200" dirty="0">
              <a:solidFill>
                <a:schemeClr val="tx1"/>
              </a:solidFill>
            </a:rPr>
            <a:t>147 </a:t>
          </a:r>
          <a:r>
            <a:rPr lang="ru-RU" sz="1000" i="1" kern="1200" dirty="0" err="1">
              <a:solidFill>
                <a:schemeClr val="tx1"/>
              </a:solidFill>
            </a:rPr>
            <a:t>млн.руб</a:t>
          </a:r>
          <a:r>
            <a:rPr lang="ru-RU" sz="1000" i="1" kern="1200" dirty="0">
              <a:solidFill>
                <a:schemeClr val="tx1"/>
              </a:solidFill>
            </a:rPr>
            <a:t>. - МБ</a:t>
          </a:r>
        </a:p>
        <a:p>
          <a:pPr marL="0"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00" i="1" kern="1200" dirty="0">
              <a:solidFill>
                <a:schemeClr val="tx1"/>
              </a:solidFill>
            </a:rPr>
            <a:t>142 </a:t>
          </a:r>
          <a:r>
            <a:rPr lang="ru-RU" sz="1000" i="1" kern="1200" dirty="0" err="1">
              <a:solidFill>
                <a:schemeClr val="tx1"/>
              </a:solidFill>
            </a:rPr>
            <a:t>млн.руб</a:t>
          </a:r>
          <a:r>
            <a:rPr lang="ru-RU" sz="1000" i="1" kern="1200" dirty="0">
              <a:solidFill>
                <a:schemeClr val="tx1"/>
              </a:solidFill>
            </a:rPr>
            <a:t>. – ФБ</a:t>
          </a:r>
        </a:p>
        <a:p>
          <a:pPr marL="0" lvl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000" i="1" kern="1200" dirty="0">
              <a:solidFill>
                <a:schemeClr val="tx1"/>
              </a:solidFill>
            </a:rPr>
            <a:t>16 </a:t>
          </a:r>
          <a:r>
            <a:rPr lang="ru-RU" sz="1000" i="1" kern="1200" dirty="0" err="1">
              <a:solidFill>
                <a:schemeClr val="tx1"/>
              </a:solidFill>
            </a:rPr>
            <a:t>млн.руб</a:t>
          </a:r>
          <a:r>
            <a:rPr lang="ru-RU" sz="1000" i="1" kern="1200" dirty="0">
              <a:solidFill>
                <a:schemeClr val="tx1"/>
              </a:solidFill>
            </a:rPr>
            <a:t>. – ОБ</a:t>
          </a:r>
        </a:p>
      </dsp:txBody>
      <dsp:txXfrm>
        <a:off x="52697" y="2416136"/>
        <a:ext cx="2024990" cy="617622"/>
      </dsp:txXfrm>
    </dsp:sp>
    <dsp:sp modelId="{B41AD7E0-BDB5-471C-AEB5-A545EA84A7F6}">
      <dsp:nvSpPr>
        <dsp:cNvPr id="0" name=""/>
        <dsp:cNvSpPr/>
      </dsp:nvSpPr>
      <dsp:spPr>
        <a:xfrm>
          <a:off x="46480" y="3252018"/>
          <a:ext cx="2024990" cy="61762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>
              <a:solidFill>
                <a:schemeClr val="tx1"/>
              </a:solidFill>
            </a:rPr>
            <a:t>1 </a:t>
          </a:r>
          <a:r>
            <a:rPr lang="ru-RU" sz="1000" i="1" kern="1200" dirty="0" err="1">
              <a:solidFill>
                <a:schemeClr val="tx1"/>
              </a:solidFill>
            </a:rPr>
            <a:t>млн.руб</a:t>
          </a:r>
          <a:r>
            <a:rPr lang="ru-RU" sz="1000" i="1" kern="1200" dirty="0">
              <a:solidFill>
                <a:schemeClr val="tx1"/>
              </a:solidFill>
            </a:rPr>
            <a:t>. в 1999г.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>
              <a:solidFill>
                <a:schemeClr val="tx1"/>
              </a:solidFill>
            </a:rPr>
            <a:t>10 </a:t>
          </a:r>
          <a:r>
            <a:rPr lang="ru-RU" sz="1000" i="1" kern="1200" dirty="0" err="1">
              <a:solidFill>
                <a:schemeClr val="tx1"/>
              </a:solidFill>
            </a:rPr>
            <a:t>млн.руб</a:t>
          </a:r>
          <a:r>
            <a:rPr lang="ru-RU" sz="1000" i="1" kern="1200" dirty="0">
              <a:solidFill>
                <a:schemeClr val="tx1"/>
              </a:solidFill>
            </a:rPr>
            <a:t>. в 2023г.</a:t>
          </a:r>
        </a:p>
      </dsp:txBody>
      <dsp:txXfrm>
        <a:off x="46480" y="3252018"/>
        <a:ext cx="2024990" cy="6176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3D4B2D-634D-444E-BDC9-666F23C8EF52}">
      <dsp:nvSpPr>
        <dsp:cNvPr id="0" name=""/>
        <dsp:cNvSpPr/>
      </dsp:nvSpPr>
      <dsp:spPr>
        <a:xfrm>
          <a:off x="1460404" y="19883"/>
          <a:ext cx="2364107" cy="2364107"/>
        </a:xfrm>
        <a:prstGeom prst="ellipse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Зарегистрировано более 500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новых СМСП и СЗ</a:t>
          </a:r>
        </a:p>
      </dsp:txBody>
      <dsp:txXfrm>
        <a:off x="1733185" y="338129"/>
        <a:ext cx="1818544" cy="750149"/>
      </dsp:txXfrm>
    </dsp:sp>
    <dsp:sp modelId="{1C74CB1E-BFEA-4470-8375-48504D827D63}">
      <dsp:nvSpPr>
        <dsp:cNvPr id="0" name=""/>
        <dsp:cNvSpPr/>
      </dsp:nvSpPr>
      <dsp:spPr>
        <a:xfrm>
          <a:off x="2429801" y="1068230"/>
          <a:ext cx="2378386" cy="2409900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В Школе социальных инициатив выучились 200 человек</a:t>
          </a:r>
        </a:p>
      </dsp:txBody>
      <dsp:txXfrm>
        <a:off x="3710471" y="1346295"/>
        <a:ext cx="914764" cy="1853769"/>
      </dsp:txXfrm>
    </dsp:sp>
    <dsp:sp modelId="{310F89EE-174B-469E-A646-30F0CFC31402}">
      <dsp:nvSpPr>
        <dsp:cNvPr id="0" name=""/>
        <dsp:cNvSpPr/>
      </dsp:nvSpPr>
      <dsp:spPr>
        <a:xfrm>
          <a:off x="1391277" y="2136789"/>
          <a:ext cx="2364107" cy="2364107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Школу бизнеса посетили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более 900 чел. школьников и студентов</a:t>
          </a:r>
        </a:p>
      </dsp:txBody>
      <dsp:txXfrm>
        <a:off x="1664059" y="3432502"/>
        <a:ext cx="1818544" cy="750149"/>
      </dsp:txXfrm>
    </dsp:sp>
    <dsp:sp modelId="{D5E76674-354D-4362-ADDC-3E1305381444}">
      <dsp:nvSpPr>
        <dsp:cNvPr id="0" name=""/>
        <dsp:cNvSpPr/>
      </dsp:nvSpPr>
      <dsp:spPr>
        <a:xfrm>
          <a:off x="175198" y="931596"/>
          <a:ext cx="2450941" cy="2571108"/>
        </a:xfrm>
        <a:prstGeom prst="ellipse">
          <a:avLst/>
        </a:prstGeom>
        <a:solidFill>
          <a:schemeClr val="accent4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Получателя-ми поддержки создано более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/>
            <a:t>3 тыс. рабочих мест</a:t>
          </a:r>
        </a:p>
      </dsp:txBody>
      <dsp:txXfrm>
        <a:off x="363731" y="1228263"/>
        <a:ext cx="942669" cy="1977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68FE56-8E2E-406C-9678-4E1424471C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900" y="1523999"/>
            <a:ext cx="7581900" cy="2387600"/>
          </a:xfrm>
        </p:spPr>
        <p:txBody>
          <a:bodyPr anchor="b"/>
          <a:lstStyle>
            <a:lvl1pPr algn="ctr">
              <a:defRPr sz="6000" b="1">
                <a:solidFill>
                  <a:schemeClr val="accent5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6FCE0532-CCCA-492E-AE32-6C27CF95A17D}"/>
              </a:ext>
            </a:extLst>
          </p:cNvPr>
          <p:cNvSpPr/>
          <p:nvPr userDrawn="1"/>
        </p:nvSpPr>
        <p:spPr>
          <a:xfrm>
            <a:off x="7988530" y="2717799"/>
            <a:ext cx="4862946" cy="1422402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02D1B33B-3A87-48DC-A925-B086711DBCB3}"/>
              </a:ext>
            </a:extLst>
          </p:cNvPr>
          <p:cNvSpPr/>
          <p:nvPr userDrawn="1"/>
        </p:nvSpPr>
        <p:spPr>
          <a:xfrm>
            <a:off x="-457200" y="-660400"/>
            <a:ext cx="2921000" cy="2921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BB3C4884-FCEA-4753-9A39-DCF5062E0A38}"/>
              </a:ext>
            </a:extLst>
          </p:cNvPr>
          <p:cNvSpPr/>
          <p:nvPr userDrawn="1"/>
        </p:nvSpPr>
        <p:spPr>
          <a:xfrm>
            <a:off x="5511800" y="5651498"/>
            <a:ext cx="1155700" cy="119338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EB0C781D-92E3-44A1-8C0B-7CEAD4B9BE0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68953" y="3136900"/>
            <a:ext cx="4102100" cy="584200"/>
          </a:xfrm>
        </p:spPr>
        <p:txBody>
          <a:bodyPr>
            <a:no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</a:defRPr>
            </a:lvl1pPr>
            <a:lvl2pPr marL="457200" indent="0">
              <a:buNone/>
              <a:defRPr sz="3600">
                <a:solidFill>
                  <a:schemeClr val="bg1"/>
                </a:solidFill>
              </a:defRPr>
            </a:lvl2pPr>
            <a:lvl3pPr marL="914400" indent="0">
              <a:buNone/>
              <a:defRPr sz="3200">
                <a:solidFill>
                  <a:schemeClr val="bg1"/>
                </a:solidFill>
              </a:defRPr>
            </a:lvl3pPr>
            <a:lvl4pPr marL="1371600" indent="0"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56A423F8-6447-4B06-96DF-FC08F61D3148}"/>
              </a:ext>
            </a:extLst>
          </p:cNvPr>
          <p:cNvSpPr/>
          <p:nvPr userDrawn="1"/>
        </p:nvSpPr>
        <p:spPr>
          <a:xfrm>
            <a:off x="6832830" y="5651498"/>
            <a:ext cx="1155700" cy="119338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73B50895-34CB-4779-921F-2EDDCC4F1071}"/>
              </a:ext>
            </a:extLst>
          </p:cNvPr>
          <p:cNvSpPr/>
          <p:nvPr userDrawn="1"/>
        </p:nvSpPr>
        <p:spPr>
          <a:xfrm>
            <a:off x="8153860" y="5651498"/>
            <a:ext cx="1155700" cy="119338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725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D73C3F7-BB3F-41CD-B4B9-70103C3DAE81}"/>
              </a:ext>
            </a:extLst>
          </p:cNvPr>
          <p:cNvSpPr/>
          <p:nvPr userDrawn="1"/>
        </p:nvSpPr>
        <p:spPr>
          <a:xfrm>
            <a:off x="0" y="1"/>
            <a:ext cx="12192000" cy="1646238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FACCCC-8891-4AD2-BFC5-9128BD8BD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10515600" cy="1325563"/>
          </a:xfr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9786EC-7313-4F3A-A2F6-E1AEA39A8A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  <a:lvl2pPr>
              <a:defRPr>
                <a:solidFill>
                  <a:schemeClr val="accent5"/>
                </a:solidFill>
              </a:defRPr>
            </a:lvl2pPr>
            <a:lvl3pPr>
              <a:defRPr>
                <a:solidFill>
                  <a:schemeClr val="accent5"/>
                </a:solidFill>
              </a:defRPr>
            </a:lvl3pPr>
            <a:lvl4pPr>
              <a:defRPr>
                <a:solidFill>
                  <a:schemeClr val="accent5"/>
                </a:solidFill>
              </a:defRPr>
            </a:lvl4pPr>
            <a:lvl5pPr>
              <a:defRPr>
                <a:solidFill>
                  <a:schemeClr val="accent5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03776C-B37F-459C-8642-6133EBDE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F3DCF3F-CFAC-4872-B190-2A061C422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8C67F94-DD3E-43FD-9A9B-128BAEF22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344D0E96-6656-4CB7-858D-0BE7C3A3C283}"/>
              </a:ext>
            </a:extLst>
          </p:cNvPr>
          <p:cNvSpPr/>
          <p:nvPr userDrawn="1"/>
        </p:nvSpPr>
        <p:spPr>
          <a:xfrm>
            <a:off x="11230200" y="5821475"/>
            <a:ext cx="1800000" cy="1800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Круг: прозрачная заливка 6">
            <a:extLst>
              <a:ext uri="{FF2B5EF4-FFF2-40B4-BE49-F238E27FC236}">
                <a16:creationId xmlns:a16="http://schemas.microsoft.com/office/drawing/2014/main" xmlns="" id="{83F3C1EF-9F90-43EE-92E7-008B74F398E1}"/>
              </a:ext>
            </a:extLst>
          </p:cNvPr>
          <p:cNvSpPr/>
          <p:nvPr userDrawn="1"/>
        </p:nvSpPr>
        <p:spPr>
          <a:xfrm>
            <a:off x="11230200" y="-871198"/>
            <a:ext cx="1800000" cy="180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xmlns="" id="{C24A8845-D471-4ED7-ADCD-E869D561F185}"/>
              </a:ext>
            </a:extLst>
          </p:cNvPr>
          <p:cNvSpPr/>
          <p:nvPr userDrawn="1"/>
        </p:nvSpPr>
        <p:spPr>
          <a:xfrm>
            <a:off x="11413512" y="-720000"/>
            <a:ext cx="1440000" cy="144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xmlns="" id="{3086F889-752C-43F8-AFE5-521150068151}"/>
              </a:ext>
            </a:extLst>
          </p:cNvPr>
          <p:cNvSpPr/>
          <p:nvPr userDrawn="1"/>
        </p:nvSpPr>
        <p:spPr>
          <a:xfrm>
            <a:off x="11593512" y="-540000"/>
            <a:ext cx="1080000" cy="108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Круг: прозрачная заливка 12">
            <a:extLst>
              <a:ext uri="{FF2B5EF4-FFF2-40B4-BE49-F238E27FC236}">
                <a16:creationId xmlns:a16="http://schemas.microsoft.com/office/drawing/2014/main" xmlns="" id="{5E38DCC6-E4B5-4C01-9A35-C23C90A48BCA}"/>
              </a:ext>
            </a:extLst>
          </p:cNvPr>
          <p:cNvSpPr/>
          <p:nvPr userDrawn="1"/>
        </p:nvSpPr>
        <p:spPr>
          <a:xfrm>
            <a:off x="11770200" y="-360000"/>
            <a:ext cx="720000" cy="72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FACCCC-8891-4AD2-BFC5-9128BD8BD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8100" y="365125"/>
            <a:ext cx="8775700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B9786EC-7313-4F3A-A2F6-E1AEA39A8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27377"/>
            <a:ext cx="10515600" cy="3949586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A03776C-B37F-459C-8642-6133EBDE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F3DCF3F-CFAC-4872-B190-2A061C422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8C67F94-DD3E-43FD-9A9B-128BAEF22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74D8CE6A-78FD-4F7A-A178-9D8C0466B546}"/>
              </a:ext>
            </a:extLst>
          </p:cNvPr>
          <p:cNvSpPr/>
          <p:nvPr userDrawn="1"/>
        </p:nvSpPr>
        <p:spPr>
          <a:xfrm>
            <a:off x="-457200" y="-660400"/>
            <a:ext cx="2921000" cy="29210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: прозрачная заливка 8">
            <a:extLst>
              <a:ext uri="{FF2B5EF4-FFF2-40B4-BE49-F238E27FC236}">
                <a16:creationId xmlns:a16="http://schemas.microsoft.com/office/drawing/2014/main" xmlns="" id="{EA995ABB-BBF6-4C56-89BD-F578622649B5}"/>
              </a:ext>
            </a:extLst>
          </p:cNvPr>
          <p:cNvSpPr/>
          <p:nvPr userDrawn="1"/>
        </p:nvSpPr>
        <p:spPr>
          <a:xfrm>
            <a:off x="11230200" y="-871198"/>
            <a:ext cx="1800000" cy="180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Круг: прозрачная заливка 9">
            <a:extLst>
              <a:ext uri="{FF2B5EF4-FFF2-40B4-BE49-F238E27FC236}">
                <a16:creationId xmlns:a16="http://schemas.microsoft.com/office/drawing/2014/main" xmlns="" id="{2CA2A8EE-306C-4602-B5EC-6F5F7130BDAE}"/>
              </a:ext>
            </a:extLst>
          </p:cNvPr>
          <p:cNvSpPr/>
          <p:nvPr userDrawn="1"/>
        </p:nvSpPr>
        <p:spPr>
          <a:xfrm>
            <a:off x="11413512" y="-720000"/>
            <a:ext cx="1440000" cy="144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Круг: прозрачная заливка 10">
            <a:extLst>
              <a:ext uri="{FF2B5EF4-FFF2-40B4-BE49-F238E27FC236}">
                <a16:creationId xmlns:a16="http://schemas.microsoft.com/office/drawing/2014/main" xmlns="" id="{24412614-E7CC-4E45-8EC3-EDBB07A1B5D2}"/>
              </a:ext>
            </a:extLst>
          </p:cNvPr>
          <p:cNvSpPr/>
          <p:nvPr userDrawn="1"/>
        </p:nvSpPr>
        <p:spPr>
          <a:xfrm>
            <a:off x="11593512" y="-540000"/>
            <a:ext cx="1080000" cy="108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Круг: прозрачная заливка 11">
            <a:extLst>
              <a:ext uri="{FF2B5EF4-FFF2-40B4-BE49-F238E27FC236}">
                <a16:creationId xmlns:a16="http://schemas.microsoft.com/office/drawing/2014/main" xmlns="" id="{AE0591C1-6F20-4BE4-85E7-7EE8C6049D40}"/>
              </a:ext>
            </a:extLst>
          </p:cNvPr>
          <p:cNvSpPr/>
          <p:nvPr userDrawn="1"/>
        </p:nvSpPr>
        <p:spPr>
          <a:xfrm>
            <a:off x="11770200" y="-360000"/>
            <a:ext cx="720000" cy="720000"/>
          </a:xfrm>
          <a:prstGeom prst="donut">
            <a:avLst>
              <a:gd name="adj" fmla="val 793"/>
            </a:avLst>
          </a:prstGeom>
          <a:solidFill>
            <a:schemeClr val="accent2"/>
          </a:solidFill>
          <a:ln w="44450">
            <a:solidFill>
              <a:schemeClr val="accent2"/>
            </a:solidFill>
          </a:ln>
          <a:effectLst>
            <a:outerShdw blurRad="50800" dist="50800" dir="5400000" sx="1000" sy="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Овал 12">
            <a:extLst>
              <a:ext uri="{FF2B5EF4-FFF2-40B4-BE49-F238E27FC236}">
                <a16:creationId xmlns:a16="http://schemas.microsoft.com/office/drawing/2014/main" xmlns="" id="{15523768-A58A-4E80-A68E-77AAD4C4907B}"/>
              </a:ext>
            </a:extLst>
          </p:cNvPr>
          <p:cNvSpPr/>
          <p:nvPr userDrawn="1"/>
        </p:nvSpPr>
        <p:spPr>
          <a:xfrm>
            <a:off x="11230200" y="5821475"/>
            <a:ext cx="1800000" cy="1800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3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1529A156-1A5A-4CD9-934D-3498D5AF37A1}"/>
              </a:ext>
            </a:extLst>
          </p:cNvPr>
          <p:cNvSpPr/>
          <p:nvPr userDrawn="1"/>
        </p:nvSpPr>
        <p:spPr>
          <a:xfrm>
            <a:off x="-762000" y="-914400"/>
            <a:ext cx="2336800" cy="2336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219D3CFF-3C59-4B50-AF40-295BB77E2D1D}"/>
              </a:ext>
            </a:extLst>
          </p:cNvPr>
          <p:cNvSpPr/>
          <p:nvPr userDrawn="1"/>
        </p:nvSpPr>
        <p:spPr>
          <a:xfrm>
            <a:off x="11230200" y="5821475"/>
            <a:ext cx="1800000" cy="1800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229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AB6A2D-D7C3-492A-9A7C-B9B1F3603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630DCB3-9117-4A82-84CA-FDDD87467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E8B6642-8632-46B6-B978-C846D233F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4017B90-4909-479E-A01C-064329422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1069E89-9D58-4C19-9A90-B17748A54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3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E54FAF-702D-460E-9860-75EBB404A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3C35766-5DA3-4CD6-A331-3FFB785879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06259266-BF39-4550-8183-2817531FCC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1F706710-CD15-4B7C-BF0D-7AC77D24B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1DC2ADF-D9E6-4878-9614-51A3ABFD2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8A51E446-D1BE-494E-A0CC-734682607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25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8DC88FB-11F3-449E-B12E-18A806501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1187A53-2A34-433D-98A8-CE3D9A964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DAF68F6-E3D4-4116-919E-BC1B51D371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F830C087-48C0-4D8C-A047-40BD7E2C61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66F52FE7-0181-471C-A34B-51565E9EA7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736A896-C485-4121-97FE-2FEBBB224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B56E551-42C8-46BD-9EEE-91D21BA3A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F5D4D9DE-CD9A-44D4-B60D-3C01AB2FB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3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75FBDC1-19C9-4757-8F70-77C40673E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7B980EB1-BA4A-4593-B779-498B65722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0F567163-F6E4-470A-A17C-019C87D43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C5EC9C8-63C7-48A4-8603-89DF73D02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0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1864AEE3-7435-4244-B5CD-DDB0CD0FE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B32183C9-96DE-4686-870A-C80BACA467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BEA4687-D57A-49B5-9514-735CF3B2D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325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68C517-2F48-47FD-BE74-69102A08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A946774-A30D-4EEA-B0C9-70292A7FB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AE2EC7B8-7360-4AEF-AAED-C1B7CBF9C9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ECE7347-BCE6-45A8-9ABD-10DA107A3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B123C57-BE9D-45C3-B1A6-2873DC4E8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370ECD7-D2E2-4E2D-982D-C36304D75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00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C108EE-3C31-42FF-8368-1189C4859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6DBEAEA1-DA85-4F22-8C93-CD4A30A9B8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3F212A7-B218-4D0F-ACB7-3604510657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1D0640E-81FE-49EE-B9C8-E0E619107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769CA6E-2B11-40C5-98D3-E8ED60EEE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A296933-BD32-4D3F-B7FB-AF6D05F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74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EF64028-570E-4984-8E47-7F578476F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C894454F-B563-4DEC-AB40-1149873031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85E4DDB-B7AB-40E4-A907-DEC1029A8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54692BC-A5EA-495D-8BD5-6BA19E65B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388DAA3-6A85-4393-B3F1-F6EF58C62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5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A8291653-29A5-49F5-B7D5-56E498741D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4AEC49E4-888E-4416-8BC3-682B1E4582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735FFB5-B861-43DE-9DB6-CF8DAD1C9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A7E1DFE-3198-4878-B18B-543D052BE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60FB0B0-E4F0-4373-8108-CD7B30C51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73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D9ED9A-F692-45EB-BF45-87703247B5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19F8CB9-7508-42D7-84A6-2382C314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F06C950-5AD6-4563-866D-6F91B5BE38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C5754-0585-46D0-99CC-16E3F56ED207}" type="datetimeFigureOut">
              <a:rPr lang="ru-RU" smtClean="0"/>
              <a:t>07.11.2023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26DFB5C-CA9A-4C81-9CB6-F69B29257B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6B2C3A4-27A7-4175-B7A3-873DB3E1E9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A1761-61CF-4A76-B060-B8C3138A7F46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  <a:extLst>
              <a:ext uri="{FF2B5EF4-FFF2-40B4-BE49-F238E27FC236}">
                <a16:creationId xmlns:a16="http://schemas.microsoft.com/office/drawing/2014/main" xmlns="" id="{A216BDCB-8A58-4A8B-AE1F-C20820F9FD9C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18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18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11" Type="http://schemas.openxmlformats.org/officeDocument/2006/relationships/image" Target="../media/image53.pn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jpeg"/><Relationship Id="rId7" Type="http://schemas.openxmlformats.org/officeDocument/2006/relationships/image" Target="../media/image6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Relationship Id="rId9" Type="http://schemas.openxmlformats.org/officeDocument/2006/relationships/image" Target="../media/image77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80.svg"/><Relationship Id="rId7" Type="http://schemas.openxmlformats.org/officeDocument/2006/relationships/image" Target="../media/image84.sv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0.png"/><Relationship Id="rId5" Type="http://schemas.openxmlformats.org/officeDocument/2006/relationships/image" Target="../media/image82.svg"/><Relationship Id="rId4" Type="http://schemas.openxmlformats.org/officeDocument/2006/relationships/image" Target="../media/image79.png"/><Relationship Id="rId9" Type="http://schemas.openxmlformats.org/officeDocument/2006/relationships/image" Target="../media/image8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684BD22-8AA4-4CD7-AAFC-BC0D0BFC59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259" y="2501900"/>
            <a:ext cx="7581900" cy="238760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ИТОГИ РАБОТЫ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2EA9206-050D-4F28-829D-21CE0EC570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206691" y="2895600"/>
            <a:ext cx="4102100" cy="533400"/>
          </a:xfrm>
        </p:spPr>
        <p:txBody>
          <a:bodyPr>
            <a:noAutofit/>
          </a:bodyPr>
          <a:lstStyle/>
          <a:p>
            <a:r>
              <a:rPr lang="ru-RU" sz="3200" dirty="0"/>
              <a:t>2023г.</a:t>
            </a:r>
          </a:p>
          <a:p>
            <a:r>
              <a:rPr lang="ru-RU" sz="3200" dirty="0"/>
              <a:t>  за 10 месяцев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2FBD70A-13C7-490D-A5C7-C797F201F81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8115792" y="2997692"/>
            <a:ext cx="862616" cy="86261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4682F9DF-FCF9-4C1F-BBDA-3016F0C32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616" y="1528705"/>
            <a:ext cx="3604237" cy="106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2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14C904-9DF5-45B1-BFF0-42D22ED44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СОДЕЙСТВИЕ РАЗВИТИЮ ПРЕДПРИНИМАТЕЛЬСТВА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F3E2E5-1CF5-4B47-B326-B3AEE2F24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52087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Реализация мероприятий муниципальной программы поддержки предпринимательства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Реализация мероприятий агентского соглашения  и договоров с  СОФПП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Выдача займов из портфеля Муниципального Фонда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Предоставление услуг СМСП в рамках партнёрских договоров с банками: Альфа-Банк, </a:t>
            </a:r>
            <a:r>
              <a:rPr lang="ru-RU" dirty="0" err="1">
                <a:solidFill>
                  <a:schemeClr val="tx1"/>
                </a:solidFill>
              </a:rPr>
              <a:t>Сбер</a:t>
            </a:r>
            <a:r>
              <a:rPr lang="ru-RU" dirty="0">
                <a:solidFill>
                  <a:schemeClr val="tx1"/>
                </a:solidFill>
              </a:rPr>
              <a:t>-Банк, ПСБ, СКБ-Банк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Участие в круглых столах, выставках, форумах, деловых миссиях и прочих мероприятиях с целью продвижения СМСП Каменска-Уральского</a:t>
            </a:r>
          </a:p>
          <a:p>
            <a:r>
              <a:rPr lang="ru-RU" dirty="0">
                <a:solidFill>
                  <a:schemeClr val="tx1"/>
                </a:solidFill>
              </a:rPr>
              <a:t>Консультирование СМСП по мерам поддержки, ведению своего бизнеса, бухгалтерским и юридически вопросам, помощь в подготовке заявок на получение государственной поддержки</a:t>
            </a:r>
          </a:p>
          <a:p>
            <a:r>
              <a:rPr lang="ru-RU" dirty="0">
                <a:solidFill>
                  <a:schemeClr val="tx1"/>
                </a:solidFill>
              </a:rPr>
              <a:t>Участие в комиссиях по выдаче субсидий на открытие своего дела в ЦЗ и </a:t>
            </a:r>
            <a:r>
              <a:rPr lang="ru-RU" dirty="0" err="1">
                <a:solidFill>
                  <a:schemeClr val="tx1"/>
                </a:solidFill>
              </a:rPr>
              <a:t>Соц.политике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Осуществление мероприятий в рамках Уставной деятельности Фонда</a:t>
            </a:r>
          </a:p>
        </p:txBody>
      </p:sp>
    </p:spTree>
    <p:extLst>
      <p:ext uri="{BB962C8B-B14F-4D97-AF65-F5344CB8AC3E}">
        <p14:creationId xmlns:p14="http://schemas.microsoft.com/office/powerpoint/2010/main" val="280511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66B92D-19B9-42C8-A667-B1B07747A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ЕДИНЫЙ РЕЕСТР СМСП  НА 10.10.2023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xmlns="" id="{BF109D77-A3A6-4252-A5D5-DCA7FC823C3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4718395"/>
              </p:ext>
            </p:extLst>
          </p:nvPr>
        </p:nvGraphicFramePr>
        <p:xfrm>
          <a:off x="838199" y="1825625"/>
          <a:ext cx="5759153" cy="4327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xmlns="" id="{FD31FB34-4341-40AE-AF5E-78B78FAC20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0162920"/>
              </p:ext>
            </p:extLst>
          </p:nvPr>
        </p:nvGraphicFramePr>
        <p:xfrm>
          <a:off x="6828090" y="1825624"/>
          <a:ext cx="4905286" cy="4327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34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43921C-9E6D-4A7D-B040-1D8BA695D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МУНИЦИПАЛЬНАЯ ПРОГРАММА ПОДДЕРЖКИ  СМСП  2023г., РУБ.</a:t>
            </a: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xmlns="" id="{975C0172-2BC5-49CC-B3B9-65030390F349}"/>
              </a:ext>
            </a:extLst>
          </p:cNvPr>
          <p:cNvSpPr txBox="1">
            <a:spLocks/>
          </p:cNvSpPr>
          <p:nvPr/>
        </p:nvSpPr>
        <p:spPr>
          <a:xfrm>
            <a:off x="282011" y="1831481"/>
            <a:ext cx="11699192" cy="2070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6000" dirty="0"/>
              <a:t>10 150 000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2000" dirty="0">
                <a:solidFill>
                  <a:schemeClr val="accent2"/>
                </a:solidFill>
              </a:rPr>
              <a:t>МУНИЦИПАЛЬНЫЙ БЮДЖЕТ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F75B3D6-34FA-4EB0-85E6-8D9BD869C4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3067940" cy="218792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8745F81-16A7-4487-BA4D-264AD53A7F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118" y="5618277"/>
            <a:ext cx="2036882" cy="125254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E618C53-7F8D-4FDF-AB08-1CF348DFBB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132" y="5574469"/>
            <a:ext cx="1932224" cy="12963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71CF635D-5EE6-4FB8-8FB2-86F0841585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000" y="3421781"/>
            <a:ext cx="3105000" cy="221797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7A981D4-44DC-4D28-B929-B1482B7ECC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16922"/>
            <a:ext cx="1853956" cy="124107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517A578-98E3-4B21-BF27-07C777EA245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167" y="5616922"/>
            <a:ext cx="2451546" cy="124107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4B4F42B8-7F2E-4403-8FE8-E608060222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13" y="5616923"/>
            <a:ext cx="1988345" cy="124107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C96C6C92-8BF4-4C9B-8419-3CA62C92C59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409" y="3420453"/>
            <a:ext cx="3340591" cy="222651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1879C178-0C54-4857-8AD7-EC9305E94C4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996" y="5608376"/>
            <a:ext cx="1989122" cy="1262443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AB062D3A-BF0A-4A08-A9AA-DAA5B8B67F7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285" y="3421108"/>
            <a:ext cx="3198484" cy="218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33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01BD2C2-5670-495E-B929-FD547E13F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МЕРОПРИЯТИЯ МУНИЦИПАЛЬНОЙ ПРОГРАММЫ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4A138A22-A292-4056-9C75-EAEE15A27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1785" y="1806373"/>
            <a:ext cx="8263781" cy="264706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Проведение мероприятий, направленных на популяризацию и продвижение предпринимательства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Обучение, тренинги, семинары, круглые столы, выставки, конкурсы, форумы, имиджевые статьи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Подготовка бизнес-проектов, ведение реестра инвестиционных площадок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Содержание инфраструктуры поддержки, ремонт в Центре «Мой бизнес»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6E2AF8B-3971-4784-959D-158B4C84E4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1044717" y="1880076"/>
            <a:ext cx="2647068" cy="26470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E592206-20DA-4B42-8D21-7563BEFBD7D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81340"/>
            <a:ext cx="3072569" cy="204837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91162B1-65CF-44D0-9E5A-BD816BE39D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569" y="4681340"/>
            <a:ext cx="3302594" cy="204837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3657816-08E3-48B5-B874-CB28FBC3F17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042" y="4681340"/>
            <a:ext cx="3109332" cy="204837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DD36551-EFB5-4F7E-B048-16DEEB11D6B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470" y="4681341"/>
            <a:ext cx="2933587" cy="201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88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BE9322-AFE4-483C-B570-E984F0A6F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450"/>
            <a:ext cx="10515600" cy="1325563"/>
          </a:xfrm>
        </p:spPr>
        <p:txBody>
          <a:bodyPr/>
          <a:lstStyle/>
          <a:p>
            <a:r>
              <a:rPr lang="ru-RU" dirty="0"/>
              <a:t>ЦЕЛЕВЫЕ ПОКАЗАТЕЛИ, ВЫПОЛНЕНО:</a:t>
            </a:r>
          </a:p>
        </p:txBody>
      </p:sp>
      <p:sp>
        <p:nvSpPr>
          <p:cNvPr id="4" name="Прямоугольник: усеченные верхние углы 3">
            <a:extLst>
              <a:ext uri="{FF2B5EF4-FFF2-40B4-BE49-F238E27FC236}">
                <a16:creationId xmlns:a16="http://schemas.microsoft.com/office/drawing/2014/main" xmlns="" id="{BC2E521A-D04F-471C-B09E-1061BC38C998}"/>
              </a:ext>
            </a:extLst>
          </p:cNvPr>
          <p:cNvSpPr/>
          <p:nvPr/>
        </p:nvSpPr>
        <p:spPr>
          <a:xfrm>
            <a:off x="1668412" y="3425274"/>
            <a:ext cx="1334496" cy="810000"/>
          </a:xfrm>
          <a:prstGeom prst="snip2SameRect">
            <a:avLst>
              <a:gd name="adj1" fmla="val 49985"/>
              <a:gd name="adj2" fmla="val 0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усеченные верхние углы 4">
            <a:extLst>
              <a:ext uri="{FF2B5EF4-FFF2-40B4-BE49-F238E27FC236}">
                <a16:creationId xmlns:a16="http://schemas.microsoft.com/office/drawing/2014/main" xmlns="" id="{6C49EA61-F84D-4B32-AC0C-C859EF57A284}"/>
              </a:ext>
            </a:extLst>
          </p:cNvPr>
          <p:cNvSpPr/>
          <p:nvPr/>
        </p:nvSpPr>
        <p:spPr>
          <a:xfrm>
            <a:off x="4587570" y="3425274"/>
            <a:ext cx="1340035" cy="810000"/>
          </a:xfrm>
          <a:prstGeom prst="snip2SameRect">
            <a:avLst>
              <a:gd name="adj1" fmla="val 49985"/>
              <a:gd name="adj2" fmla="val 0"/>
            </a:avLst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усеченные верхние углы 5">
            <a:extLst>
              <a:ext uri="{FF2B5EF4-FFF2-40B4-BE49-F238E27FC236}">
                <a16:creationId xmlns:a16="http://schemas.microsoft.com/office/drawing/2014/main" xmlns="" id="{B5F8276D-6089-493B-B106-64A3256B7E16}"/>
              </a:ext>
            </a:extLst>
          </p:cNvPr>
          <p:cNvSpPr/>
          <p:nvPr/>
        </p:nvSpPr>
        <p:spPr>
          <a:xfrm>
            <a:off x="7299694" y="3430898"/>
            <a:ext cx="1356149" cy="810000"/>
          </a:xfrm>
          <a:prstGeom prst="snip2SameRect">
            <a:avLst>
              <a:gd name="adj1" fmla="val 49985"/>
              <a:gd name="adj2" fmla="val 0"/>
            </a:avLst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: усеченные верхние углы 6">
            <a:extLst>
              <a:ext uri="{FF2B5EF4-FFF2-40B4-BE49-F238E27FC236}">
                <a16:creationId xmlns:a16="http://schemas.microsoft.com/office/drawing/2014/main" xmlns="" id="{03273DBC-C281-44FB-9C61-3755D07CBC0F}"/>
              </a:ext>
            </a:extLst>
          </p:cNvPr>
          <p:cNvSpPr/>
          <p:nvPr/>
        </p:nvSpPr>
        <p:spPr>
          <a:xfrm>
            <a:off x="9785999" y="3430900"/>
            <a:ext cx="1314987" cy="810000"/>
          </a:xfrm>
          <a:prstGeom prst="snip2SameRect">
            <a:avLst>
              <a:gd name="adj1" fmla="val 49985"/>
              <a:gd name="adj2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xmlns="" id="{49824BA8-D7AE-4115-9649-136D4C97C421}"/>
              </a:ext>
            </a:extLst>
          </p:cNvPr>
          <p:cNvSpPr/>
          <p:nvPr/>
        </p:nvSpPr>
        <p:spPr>
          <a:xfrm>
            <a:off x="83749" y="3699000"/>
            <a:ext cx="12087251" cy="1622860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bg1"/>
          </a:solidFill>
          <a:ln w="107950">
            <a:noFill/>
          </a:ln>
          <a:effectLst>
            <a:outerShdw blurRad="63500" algn="c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xmlns="" id="{C3E89B24-80B6-47FF-B608-AF5B4F08D7BF}"/>
              </a:ext>
            </a:extLst>
          </p:cNvPr>
          <p:cNvSpPr/>
          <p:nvPr/>
        </p:nvSpPr>
        <p:spPr>
          <a:xfrm>
            <a:off x="838200" y="3741707"/>
            <a:ext cx="10515600" cy="1537447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bg1"/>
          </a:solidFill>
          <a:ln w="1079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0" name="Полилиния: фигура 9">
            <a:extLst>
              <a:ext uri="{FF2B5EF4-FFF2-40B4-BE49-F238E27FC236}">
                <a16:creationId xmlns:a16="http://schemas.microsoft.com/office/drawing/2014/main" xmlns="" id="{89D95147-B571-4C08-B258-E30083379326}"/>
              </a:ext>
            </a:extLst>
          </p:cNvPr>
          <p:cNvSpPr/>
          <p:nvPr/>
        </p:nvSpPr>
        <p:spPr>
          <a:xfrm rot="5400000">
            <a:off x="9291784" y="4324268"/>
            <a:ext cx="2316732" cy="526200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accent5"/>
          </a:solidFill>
          <a:ln w="1079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721CE067-F548-420D-8155-263F80C465A2}"/>
              </a:ext>
            </a:extLst>
          </p:cNvPr>
          <p:cNvSpPr/>
          <p:nvPr/>
        </p:nvSpPr>
        <p:spPr>
          <a:xfrm>
            <a:off x="8360960" y="5459963"/>
            <a:ext cx="18232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129 СМСП</a:t>
            </a:r>
          </a:p>
          <a:p>
            <a:pPr algn="ctr"/>
            <a:r>
              <a:rPr lang="ru-RU" sz="1400" dirty="0"/>
              <a:t>135 чел.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6D28C20E-B08F-4803-882E-6C4711D3655B}"/>
              </a:ext>
            </a:extLst>
          </p:cNvPr>
          <p:cNvSpPr/>
          <p:nvPr/>
        </p:nvSpPr>
        <p:spPr>
          <a:xfrm>
            <a:off x="8245324" y="4508322"/>
            <a:ext cx="1938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Мероприятия </a:t>
            </a:r>
          </a:p>
          <a:p>
            <a:pPr algn="ctr"/>
            <a:r>
              <a:rPr lang="ru-RU" sz="1600" b="1" dirty="0"/>
              <a:t>в рамках </a:t>
            </a:r>
          </a:p>
          <a:p>
            <a:pPr algn="ctr"/>
            <a:r>
              <a:rPr lang="ru-RU" sz="1600" b="1" dirty="0"/>
              <a:t>ДНЕЙ БИЗНЕСА</a:t>
            </a:r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xmlns="" id="{743FC14A-9837-4480-8C30-AC114EA6E124}"/>
              </a:ext>
            </a:extLst>
          </p:cNvPr>
          <p:cNvSpPr/>
          <p:nvPr/>
        </p:nvSpPr>
        <p:spPr>
          <a:xfrm rot="5400000">
            <a:off x="6823858" y="4324267"/>
            <a:ext cx="2316732" cy="526198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accent4"/>
          </a:solidFill>
          <a:ln w="1079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2237F5E6-53F1-4420-8BCD-0327E576109A}"/>
              </a:ext>
            </a:extLst>
          </p:cNvPr>
          <p:cNvSpPr/>
          <p:nvPr/>
        </p:nvSpPr>
        <p:spPr>
          <a:xfrm>
            <a:off x="5781316" y="5419107"/>
            <a:ext cx="18232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40 СМСП</a:t>
            </a:r>
          </a:p>
          <a:p>
            <a:pPr algn="ctr"/>
            <a:r>
              <a:rPr lang="ru-RU" sz="1400" dirty="0"/>
              <a:t>68 ЧЕЛ.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312D1482-A029-47B2-AE4F-E9BF611E0C07}"/>
              </a:ext>
            </a:extLst>
          </p:cNvPr>
          <p:cNvSpPr/>
          <p:nvPr/>
        </p:nvSpPr>
        <p:spPr>
          <a:xfrm>
            <a:off x="5524855" y="4483076"/>
            <a:ext cx="21659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Гражданский ФОРУМ</a:t>
            </a:r>
          </a:p>
          <a:p>
            <a:pPr algn="ctr"/>
            <a:r>
              <a:rPr lang="ru-RU" sz="1600" b="1" dirty="0"/>
              <a:t>День Российского предпринимательства</a:t>
            </a:r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xmlns="" id="{F7E8BE20-BAC1-482A-9FE3-0BEC076DE935}"/>
              </a:ext>
            </a:extLst>
          </p:cNvPr>
          <p:cNvSpPr/>
          <p:nvPr/>
        </p:nvSpPr>
        <p:spPr>
          <a:xfrm rot="5400000">
            <a:off x="4103390" y="4318643"/>
            <a:ext cx="2316732" cy="526198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accent2"/>
          </a:solidFill>
          <a:ln w="1079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B9F56521-2CB8-4D9B-BB62-7A0169396DB2}"/>
              </a:ext>
            </a:extLst>
          </p:cNvPr>
          <p:cNvSpPr/>
          <p:nvPr/>
        </p:nvSpPr>
        <p:spPr>
          <a:xfrm>
            <a:off x="2941851" y="5427125"/>
            <a:ext cx="1823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/>
              <a:t>50 </a:t>
            </a:r>
            <a:r>
              <a:rPr lang="ru-RU" sz="1400" dirty="0"/>
              <a:t>СМСП</a:t>
            </a:r>
          </a:p>
          <a:p>
            <a:pPr algn="ctr"/>
            <a:r>
              <a:rPr lang="ru-RU" sz="1400" dirty="0"/>
              <a:t>4,5 ТЫС. ПРОГОЛОСОВАВШИХ</a:t>
            </a:r>
          </a:p>
          <a:p>
            <a:pPr algn="ctr"/>
            <a:endParaRPr lang="ru-RU" sz="14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B7C846F9-F91C-4E24-9D40-7B35D135F927}"/>
              </a:ext>
            </a:extLst>
          </p:cNvPr>
          <p:cNvSpPr/>
          <p:nvPr/>
        </p:nvSpPr>
        <p:spPr>
          <a:xfrm>
            <a:off x="2584713" y="4578798"/>
            <a:ext cx="24955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НАРОДНАЯ ПРЕМИЯ </a:t>
            </a:r>
            <a:r>
              <a:rPr lang="en-US" sz="1600" b="1" dirty="0"/>
              <a:t>#</a:t>
            </a:r>
            <a:r>
              <a:rPr lang="ru-RU" sz="1600" b="1" dirty="0"/>
              <a:t>КАМЕНСКВЫБИРАЕТ.РФ</a:t>
            </a:r>
          </a:p>
        </p:txBody>
      </p:sp>
      <p:sp>
        <p:nvSpPr>
          <p:cNvPr id="25" name="Полилиния: фигура 24">
            <a:extLst>
              <a:ext uri="{FF2B5EF4-FFF2-40B4-BE49-F238E27FC236}">
                <a16:creationId xmlns:a16="http://schemas.microsoft.com/office/drawing/2014/main" xmlns="" id="{6D33B255-27EF-4252-964F-3419313F09DD}"/>
              </a:ext>
            </a:extLst>
          </p:cNvPr>
          <p:cNvSpPr/>
          <p:nvPr/>
        </p:nvSpPr>
        <p:spPr>
          <a:xfrm rot="5400000">
            <a:off x="1168722" y="4324116"/>
            <a:ext cx="2316732" cy="515251"/>
          </a:xfrm>
          <a:custGeom>
            <a:avLst/>
            <a:gdLst>
              <a:gd name="connsiteX0" fmla="*/ 0 w 4590000"/>
              <a:gd name="connsiteY0" fmla="*/ 0 h 1620000"/>
              <a:gd name="connsiteX1" fmla="*/ 2880000 w 4590000"/>
              <a:gd name="connsiteY1" fmla="*/ 0 h 1620000"/>
              <a:gd name="connsiteX2" fmla="*/ 3510000 w 4590000"/>
              <a:gd name="connsiteY2" fmla="*/ 0 h 1620000"/>
              <a:gd name="connsiteX3" fmla="*/ 4185000 w 4590000"/>
              <a:gd name="connsiteY3" fmla="*/ 0 h 1620000"/>
              <a:gd name="connsiteX4" fmla="*/ 4590000 w 4590000"/>
              <a:gd name="connsiteY4" fmla="*/ 810000 h 1620000"/>
              <a:gd name="connsiteX5" fmla="*/ 4185000 w 4590000"/>
              <a:gd name="connsiteY5" fmla="*/ 1620000 h 1620000"/>
              <a:gd name="connsiteX6" fmla="*/ 3510000 w 4590000"/>
              <a:gd name="connsiteY6" fmla="*/ 1620000 h 1620000"/>
              <a:gd name="connsiteX7" fmla="*/ 2880000 w 4590000"/>
              <a:gd name="connsiteY7" fmla="*/ 1620000 h 1620000"/>
              <a:gd name="connsiteX8" fmla="*/ 0 w 4590000"/>
              <a:gd name="connsiteY8" fmla="*/ 162000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590000" h="1620000">
                <a:moveTo>
                  <a:pt x="0" y="0"/>
                </a:moveTo>
                <a:lnTo>
                  <a:pt x="2880000" y="0"/>
                </a:lnTo>
                <a:lnTo>
                  <a:pt x="3510000" y="0"/>
                </a:lnTo>
                <a:lnTo>
                  <a:pt x="4185000" y="0"/>
                </a:lnTo>
                <a:lnTo>
                  <a:pt x="4590000" y="810000"/>
                </a:lnTo>
                <a:lnTo>
                  <a:pt x="4185000" y="1620000"/>
                </a:lnTo>
                <a:lnTo>
                  <a:pt x="3510000" y="1620000"/>
                </a:lnTo>
                <a:lnTo>
                  <a:pt x="2880000" y="1620000"/>
                </a:lnTo>
                <a:lnTo>
                  <a:pt x="0" y="1620000"/>
                </a:lnTo>
                <a:close/>
              </a:path>
            </a:pathLst>
          </a:custGeom>
          <a:solidFill>
            <a:schemeClr val="accent1"/>
          </a:solidFill>
          <a:ln w="1079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 dirty="0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9020993E-93DF-42C9-8ACA-7A91A99DF6EF}"/>
              </a:ext>
            </a:extLst>
          </p:cNvPr>
          <p:cNvSpPr/>
          <p:nvPr/>
        </p:nvSpPr>
        <p:spPr>
          <a:xfrm>
            <a:off x="83749" y="5391699"/>
            <a:ext cx="19829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92 СМСП </a:t>
            </a:r>
          </a:p>
          <a:p>
            <a:pPr algn="ctr"/>
            <a:r>
              <a:rPr lang="ru-RU" sz="1400" dirty="0"/>
              <a:t>12 ТЫС.</a:t>
            </a:r>
          </a:p>
          <a:p>
            <a:pPr algn="ctr"/>
            <a:r>
              <a:rPr lang="ru-RU" sz="1400" dirty="0"/>
              <a:t>ПОСЕТИТЕЛЕЙ</a:t>
            </a:r>
          </a:p>
          <a:p>
            <a:pPr algn="ctr"/>
            <a:r>
              <a:rPr lang="ru-RU" sz="1200" dirty="0"/>
              <a:t>участники:</a:t>
            </a:r>
          </a:p>
          <a:p>
            <a:pPr algn="ctr"/>
            <a:r>
              <a:rPr lang="ru-RU" sz="1200" dirty="0"/>
              <a:t>5 муниципалитетов ЮУО</a:t>
            </a:r>
          </a:p>
          <a:p>
            <a:pPr algn="ctr"/>
            <a:r>
              <a:rPr lang="ru-RU" sz="1200" dirty="0"/>
              <a:t>Ярмарка «Город мастеров»</a:t>
            </a:r>
          </a:p>
          <a:p>
            <a:pPr algn="ctr"/>
            <a:r>
              <a:rPr lang="ru-RU" sz="1200" dirty="0"/>
              <a:t>Праздник «Вкусное дело»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E386B148-6ACB-4CF7-9D73-890F1A76F603}"/>
              </a:ext>
            </a:extLst>
          </p:cNvPr>
          <p:cNvSpPr/>
          <p:nvPr/>
        </p:nvSpPr>
        <p:spPr>
          <a:xfrm>
            <a:off x="70630" y="4587366"/>
            <a:ext cx="2037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/>
              <a:t>ВЫБИРАЕМ НАШЕ</a:t>
            </a:r>
          </a:p>
        </p:txBody>
      </p:sp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7909C9A1-67CD-46B1-A695-327CE4DAD4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752" y="3708528"/>
            <a:ext cx="991787" cy="801902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xmlns="" id="{35A0D418-CB2A-4EDB-9B35-15D70872CC47}"/>
              </a:ext>
            </a:extLst>
          </p:cNvPr>
          <p:cNvSpPr/>
          <p:nvPr/>
        </p:nvSpPr>
        <p:spPr>
          <a:xfrm>
            <a:off x="2941851" y="1669999"/>
            <a:ext cx="78903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популяризация и продвижение предпринимательства </a:t>
            </a:r>
          </a:p>
          <a:p>
            <a:pPr algn="ctr"/>
            <a:r>
              <a:rPr lang="ru-RU" sz="28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участников  412 СМСП и 100 СЗ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CBAA2CFC-FEEA-4D9D-9223-A5E23B53BD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16" y="3764913"/>
            <a:ext cx="1131678" cy="646331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xmlns="" id="{7C78D792-5061-4AB8-8E1E-52DBD4D267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254" y="3750787"/>
            <a:ext cx="774974" cy="844168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51D3319B-94DD-4C15-A3BE-1B2DFF250B46}"/>
              </a:ext>
            </a:extLst>
          </p:cNvPr>
          <p:cNvSpPr txBox="1"/>
          <p:nvPr/>
        </p:nvSpPr>
        <p:spPr>
          <a:xfrm>
            <a:off x="6096000" y="6276433"/>
            <a:ext cx="5102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/>
              <a:t>КОНСУЛЬТАЦИИ в центре «МОЙ БИЗНЕС»  </a:t>
            </a:r>
            <a:r>
              <a:rPr lang="ru-RU" sz="1600" dirty="0"/>
              <a:t>- 101 </a:t>
            </a:r>
            <a:r>
              <a:rPr lang="ru-RU" sz="1600" dirty="0" err="1"/>
              <a:t>конс</a:t>
            </a:r>
            <a:r>
              <a:rPr lang="ru-RU" sz="1600" dirty="0"/>
              <a:t>.</a:t>
            </a:r>
          </a:p>
        </p:txBody>
      </p:sp>
      <p:pic>
        <p:nvPicPr>
          <p:cNvPr id="40" name="Picture 18">
            <a:extLst>
              <a:ext uri="{FF2B5EF4-FFF2-40B4-BE49-F238E27FC236}">
                <a16:creationId xmlns:a16="http://schemas.microsoft.com/office/drawing/2014/main" xmlns="" id="{A58FF166-B358-45A2-81F1-CE3960385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604" y="6134973"/>
            <a:ext cx="621474" cy="621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62F0E560-4B63-4A87-BD11-E228386680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49" y="1724587"/>
            <a:ext cx="2636641" cy="166387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D5114D28-7E45-476B-9622-0867CBB50E1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78" y="3756013"/>
            <a:ext cx="1432843" cy="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2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A13EBDD-79DD-451B-9688-AD9DE35C4269}"/>
              </a:ext>
            </a:extLst>
          </p:cNvPr>
          <p:cNvSpPr/>
          <p:nvPr/>
        </p:nvSpPr>
        <p:spPr>
          <a:xfrm>
            <a:off x="1206531" y="2883549"/>
            <a:ext cx="2886075" cy="24507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BEB7D8F0-8A62-4ADA-A486-0C870D6C5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7625" y="3089274"/>
            <a:ext cx="2946726" cy="2667001"/>
          </a:xfrm>
          <a:noFill/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ШКОЛА БИЗНЕСА: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100 УЧАСТНИКОВ</a:t>
            </a:r>
          </a:p>
          <a:p>
            <a:r>
              <a:rPr lang="ru-RU" sz="2000" dirty="0">
                <a:solidFill>
                  <a:schemeClr val="bg1"/>
                </a:solidFill>
              </a:rPr>
              <a:t>10 ПРОЕКТОВ</a:t>
            </a:r>
          </a:p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7B277F0-B032-4285-9046-CDB9C53F15D9}"/>
              </a:ext>
            </a:extLst>
          </p:cNvPr>
          <p:cNvSpPr/>
          <p:nvPr/>
        </p:nvSpPr>
        <p:spPr>
          <a:xfrm>
            <a:off x="4203700" y="2883549"/>
            <a:ext cx="2886075" cy="24507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85ED42D7-2078-4F3A-96A9-2F984F23E666}"/>
              </a:ext>
            </a:extLst>
          </p:cNvPr>
          <p:cNvSpPr txBox="1">
            <a:spLocks/>
          </p:cNvSpPr>
          <p:nvPr/>
        </p:nvSpPr>
        <p:spPr>
          <a:xfrm>
            <a:off x="4691063" y="3089274"/>
            <a:ext cx="2886075" cy="217493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chemeClr val="bg1"/>
                </a:solidFill>
              </a:rPr>
              <a:t>ШКОЛА СОЦИАЛЬНЫХ ИНИЦИАТИВ:</a:t>
            </a:r>
          </a:p>
          <a:p>
            <a:r>
              <a:rPr lang="ru-RU" sz="2000" dirty="0">
                <a:solidFill>
                  <a:schemeClr val="bg1"/>
                </a:solidFill>
              </a:rPr>
              <a:t>39 УЧАСТНИКОВ</a:t>
            </a:r>
          </a:p>
          <a:p>
            <a:r>
              <a:rPr lang="ru-RU" sz="2000" dirty="0">
                <a:solidFill>
                  <a:schemeClr val="bg1"/>
                </a:solidFill>
              </a:rPr>
              <a:t>9 ПРОЕКТОВ</a:t>
            </a:r>
          </a:p>
          <a:p>
            <a:pPr marL="0" indent="0">
              <a:buNone/>
            </a:pP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120E715A-0E3A-4B77-805C-1ECE47C20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450"/>
            <a:ext cx="10515600" cy="1325563"/>
          </a:xfrm>
        </p:spPr>
        <p:txBody>
          <a:bodyPr/>
          <a:lstStyle/>
          <a:p>
            <a:r>
              <a:rPr lang="ru-RU" dirty="0"/>
              <a:t>ЦЕЛЕВЫЕ ПОКАЗАТЕЛИ, ВЫПОЛНЕНО: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C078AAD-6967-4514-A207-1B5F66F1BBF7}"/>
              </a:ext>
            </a:extLst>
          </p:cNvPr>
          <p:cNvSpPr txBox="1"/>
          <p:nvPr/>
        </p:nvSpPr>
        <p:spPr>
          <a:xfrm>
            <a:off x="2147522" y="1658831"/>
            <a:ext cx="37721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Два обучающих проекта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5F74809-931B-49AC-9F06-FBF757A447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21" y="2303586"/>
            <a:ext cx="601588" cy="564211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DCD7A25F-835E-4E4E-A59B-D88B4B1555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700" y="2341214"/>
            <a:ext cx="870010" cy="508086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3E8E8F87-FDA2-4414-B2DE-AAD4135B9D57}"/>
              </a:ext>
            </a:extLst>
          </p:cNvPr>
          <p:cNvSpPr/>
          <p:nvPr/>
        </p:nvSpPr>
        <p:spPr>
          <a:xfrm>
            <a:off x="10455389" y="1964669"/>
            <a:ext cx="1443764" cy="470898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В апреле 2023г. на втором международном форуме-выставке «СОЦИО», проект «Школа социальных инициатив» получил диплом победителя за первое место в номинации «Лучший социальный проект некоммерческой организации в сфере развития городских и сельских территорий» регионального конкурса социальных проектов</a:t>
            </a:r>
            <a:endParaRPr lang="ru-RU" sz="1200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9B60B95D-49FE-4B7C-864A-D8CCEF460B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668" y="1964670"/>
            <a:ext cx="3194812" cy="46754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4C5B00D-7D89-48D7-95D4-BFBFEF6AEBC7}"/>
              </a:ext>
            </a:extLst>
          </p:cNvPr>
          <p:cNvSpPr txBox="1"/>
          <p:nvPr/>
        </p:nvSpPr>
        <p:spPr>
          <a:xfrm>
            <a:off x="5335589" y="5358793"/>
            <a:ext cx="18730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rgbClr val="926F00"/>
                </a:solidFill>
              </a:rPr>
              <a:t>Победитель регионального этапа 2022г.</a:t>
            </a:r>
          </a:p>
        </p:txBody>
      </p:sp>
      <p:pic>
        <p:nvPicPr>
          <p:cNvPr id="26" name="Picture 23">
            <a:extLst>
              <a:ext uri="{FF2B5EF4-FFF2-40B4-BE49-F238E27FC236}">
                <a16:creationId xmlns:a16="http://schemas.microsoft.com/office/drawing/2014/main" xmlns="" id="{7FDADE04-BED4-4BDE-B740-2A791EE2B1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58" y="5363651"/>
            <a:ext cx="1179105" cy="38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3">
            <a:extLst>
              <a:ext uri="{FF2B5EF4-FFF2-40B4-BE49-F238E27FC236}">
                <a16:creationId xmlns:a16="http://schemas.microsoft.com/office/drawing/2014/main" xmlns="" id="{2C26527F-0171-4BC0-A804-C0B37A0B2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0833" y="5369287"/>
            <a:ext cx="1179105" cy="38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3">
            <a:extLst>
              <a:ext uri="{FF2B5EF4-FFF2-40B4-BE49-F238E27FC236}">
                <a16:creationId xmlns:a16="http://schemas.microsoft.com/office/drawing/2014/main" xmlns="" id="{06521169-C236-4756-8702-30FDCED12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072" y="5389313"/>
            <a:ext cx="1580543" cy="33568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AE7ED4D-0F12-476A-B2F7-6EA595505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657" y="5797119"/>
            <a:ext cx="1179105" cy="47073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36552BDE-6EAA-44B1-8C38-C66D747C2422}"/>
              </a:ext>
            </a:extLst>
          </p:cNvPr>
          <p:cNvSpPr txBox="1"/>
          <p:nvPr/>
        </p:nvSpPr>
        <p:spPr>
          <a:xfrm>
            <a:off x="2613398" y="5836963"/>
            <a:ext cx="15190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>
                <a:solidFill>
                  <a:srgbClr val="926F00"/>
                </a:solidFill>
              </a:rPr>
              <a:t>Проект участник конкурсов 2023</a:t>
            </a:r>
          </a:p>
        </p:txBody>
      </p:sp>
    </p:spTree>
    <p:extLst>
      <p:ext uri="{BB962C8B-B14F-4D97-AF65-F5344CB8AC3E}">
        <p14:creationId xmlns:p14="http://schemas.microsoft.com/office/powerpoint/2010/main" val="2000454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A13EBDD-79DD-451B-9688-AD9DE35C4269}"/>
              </a:ext>
            </a:extLst>
          </p:cNvPr>
          <p:cNvSpPr/>
          <p:nvPr/>
        </p:nvSpPr>
        <p:spPr>
          <a:xfrm>
            <a:off x="1317626" y="2651125"/>
            <a:ext cx="2996469" cy="24421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BEB7D8F0-8A62-4ADA-A486-0C870D6C5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7625" y="3089274"/>
            <a:ext cx="2946726" cy="2667001"/>
          </a:xfrm>
          <a:noFill/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Обучение прошли 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bg1"/>
                </a:solidFill>
              </a:rPr>
              <a:t>    637 чел:</a:t>
            </a:r>
          </a:p>
          <a:p>
            <a:r>
              <a:rPr lang="ru-RU" sz="2000" dirty="0">
                <a:solidFill>
                  <a:schemeClr val="bg1"/>
                </a:solidFill>
              </a:rPr>
              <a:t>СМСП – 140</a:t>
            </a:r>
          </a:p>
          <a:p>
            <a:r>
              <a:rPr lang="ru-RU" sz="2000" dirty="0">
                <a:solidFill>
                  <a:schemeClr val="bg1"/>
                </a:solidFill>
              </a:rPr>
              <a:t>СЗ – 67</a:t>
            </a:r>
          </a:p>
          <a:p>
            <a:r>
              <a:rPr lang="ru-RU" sz="2000" dirty="0">
                <a:solidFill>
                  <a:schemeClr val="bg1"/>
                </a:solidFill>
              </a:rPr>
              <a:t>ФЛ - 430</a:t>
            </a:r>
          </a:p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2BE3F518-B8D4-4E23-9ED1-E75F0EAE72B8}"/>
              </a:ext>
            </a:extLst>
          </p:cNvPr>
          <p:cNvSpPr/>
          <p:nvPr/>
        </p:nvSpPr>
        <p:spPr>
          <a:xfrm>
            <a:off x="2384426" y="2309823"/>
            <a:ext cx="733425" cy="73342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7B277F0-B032-4285-9046-CDB9C53F15D9}"/>
              </a:ext>
            </a:extLst>
          </p:cNvPr>
          <p:cNvSpPr/>
          <p:nvPr/>
        </p:nvSpPr>
        <p:spPr>
          <a:xfrm>
            <a:off x="4691063" y="2651125"/>
            <a:ext cx="3047271" cy="24421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85ED42D7-2078-4F3A-96A9-2F984F23E666}"/>
              </a:ext>
            </a:extLst>
          </p:cNvPr>
          <p:cNvSpPr txBox="1">
            <a:spLocks/>
          </p:cNvSpPr>
          <p:nvPr/>
        </p:nvSpPr>
        <p:spPr>
          <a:xfrm>
            <a:off x="4681537" y="2905569"/>
            <a:ext cx="2886075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chemeClr val="bg1"/>
                </a:solidFill>
              </a:rPr>
              <a:t>Участие в мероприятиях приняли – 680 чел</a:t>
            </a:r>
            <a:r>
              <a:rPr lang="ru-RU" sz="2000" dirty="0">
                <a:solidFill>
                  <a:schemeClr val="bg1"/>
                </a:solidFill>
              </a:rPr>
              <a:t>.:</a:t>
            </a:r>
          </a:p>
          <a:p>
            <a:r>
              <a:rPr lang="ru-RU" sz="2000" dirty="0">
                <a:solidFill>
                  <a:schemeClr val="bg1"/>
                </a:solidFill>
              </a:rPr>
              <a:t>СМСП – 407</a:t>
            </a:r>
          </a:p>
          <a:p>
            <a:r>
              <a:rPr lang="ru-RU" sz="2000" dirty="0">
                <a:solidFill>
                  <a:schemeClr val="bg1"/>
                </a:solidFill>
              </a:rPr>
              <a:t>СЗ – 126</a:t>
            </a:r>
          </a:p>
          <a:p>
            <a:r>
              <a:rPr lang="ru-RU" sz="2000" dirty="0">
                <a:solidFill>
                  <a:schemeClr val="bg1"/>
                </a:solidFill>
              </a:rPr>
              <a:t>ФЛ -  147</a:t>
            </a:r>
            <a:endParaRPr lang="en-US" sz="2000" dirty="0">
              <a:solidFill>
                <a:schemeClr val="bg1"/>
              </a:solidFill>
            </a:endParaRPr>
          </a:p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45F0E8BC-217F-4876-B2C2-8F86E8A36F43}"/>
              </a:ext>
            </a:extLst>
          </p:cNvPr>
          <p:cNvSpPr/>
          <p:nvPr/>
        </p:nvSpPr>
        <p:spPr>
          <a:xfrm>
            <a:off x="5757863" y="2309823"/>
            <a:ext cx="733425" cy="7334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E2187F23-852B-489C-8478-AE0EDEB7FA67}"/>
              </a:ext>
            </a:extLst>
          </p:cNvPr>
          <p:cNvSpPr/>
          <p:nvPr/>
        </p:nvSpPr>
        <p:spPr>
          <a:xfrm>
            <a:off x="8115302" y="2651125"/>
            <a:ext cx="3455704" cy="24421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xmlns="" id="{248530D7-5D4F-486F-A726-915AF34ABE02}"/>
              </a:ext>
            </a:extLst>
          </p:cNvPr>
          <p:cNvSpPr txBox="1">
            <a:spLocks/>
          </p:cNvSpPr>
          <p:nvPr/>
        </p:nvSpPr>
        <p:spPr>
          <a:xfrm>
            <a:off x="8115300" y="3089274"/>
            <a:ext cx="3592435" cy="2667001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chemeClr val="bg1"/>
                </a:solidFill>
              </a:rPr>
              <a:t>Подготовлено 10 Бизнес-проектов по заявлениям предпринимателей</a:t>
            </a:r>
            <a:endParaRPr lang="en-US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Размещено новых 13 </a:t>
            </a:r>
            <a:r>
              <a:rPr lang="ru-RU" sz="2000" b="1" dirty="0" err="1">
                <a:solidFill>
                  <a:schemeClr val="bg1"/>
                </a:solidFill>
              </a:rPr>
              <a:t>инвест</a:t>
            </a:r>
            <a:r>
              <a:rPr lang="ru-RU" sz="2000" b="1" dirty="0">
                <a:solidFill>
                  <a:schemeClr val="bg1"/>
                </a:solidFill>
              </a:rPr>
              <a:t>. площадок, всего в реестре 106 </a:t>
            </a:r>
            <a:endParaRPr lang="en-US" sz="2000" b="1" dirty="0">
              <a:solidFill>
                <a:schemeClr val="bg1"/>
              </a:solidFill>
            </a:endParaRPr>
          </a:p>
          <a:p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xmlns="" id="{6A233C3E-3BED-4F63-A3D0-3F98EF31035F}"/>
              </a:ext>
            </a:extLst>
          </p:cNvPr>
          <p:cNvSpPr/>
          <p:nvPr/>
        </p:nvSpPr>
        <p:spPr>
          <a:xfrm>
            <a:off x="9182102" y="2309823"/>
            <a:ext cx="733425" cy="733425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120E715A-0E3A-4B77-805C-1ECE47C20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450"/>
            <a:ext cx="10515600" cy="1325563"/>
          </a:xfrm>
        </p:spPr>
        <p:txBody>
          <a:bodyPr/>
          <a:lstStyle/>
          <a:p>
            <a:r>
              <a:rPr lang="ru-RU" dirty="0"/>
              <a:t>ЦЕЛЕВЫЕ ПОКАЗАТЕЛИ, ВЫПОЛНЕНО: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C05340D-33F4-4C2F-B3E8-B4F80CE11F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467" y="2427985"/>
            <a:ext cx="460766" cy="47758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F92FE22E-048C-4C12-837C-AC2C09DEB1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717" y="2427984"/>
            <a:ext cx="460766" cy="47758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B44504AE-14D2-466E-A5B3-5F69FCCD47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8431" y="2437742"/>
            <a:ext cx="460766" cy="47758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7851957E-8567-4ED6-8A6B-478BDE0CBC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9" y="5176293"/>
            <a:ext cx="2368877" cy="164684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ABB8B8AD-86B1-466B-B466-6A202A0BC5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427" y="5176293"/>
            <a:ext cx="2539192" cy="164684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AAE49BEC-19B7-4F6E-9C8F-1CA55EE452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197" y="5173503"/>
            <a:ext cx="2325800" cy="1675087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6DF167DB-4979-4CA1-BFC5-CD56FADDB6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738" y="5176293"/>
            <a:ext cx="2482670" cy="164684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8A38B43-0CC4-4918-AC6D-BDA45382C3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8" y="5171259"/>
            <a:ext cx="2467789" cy="166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90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74BA03-DF1F-4F3F-827E-BFE9A7911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ПОКАЗАТЕЛИ ЭФФЕКТИВНОСТИ, на 01.11.23</a:t>
            </a:r>
          </a:p>
        </p:txBody>
      </p:sp>
      <p:graphicFrame>
        <p:nvGraphicFramePr>
          <p:cNvPr id="9" name="Таблица 9">
            <a:extLst>
              <a:ext uri="{FF2B5EF4-FFF2-40B4-BE49-F238E27FC236}">
                <a16:creationId xmlns:a16="http://schemas.microsoft.com/office/drawing/2014/main" xmlns="" id="{560EAC8D-1380-47C5-B9BA-EAAE6BD6C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811230"/>
              </p:ext>
            </p:extLst>
          </p:nvPr>
        </p:nvGraphicFramePr>
        <p:xfrm>
          <a:off x="4340197" y="1903804"/>
          <a:ext cx="7675192" cy="461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9262">
                  <a:extLst>
                    <a:ext uri="{9D8B030D-6E8A-4147-A177-3AD203B41FA5}">
                      <a16:colId xmlns:a16="http://schemas.microsoft.com/office/drawing/2014/main" xmlns="" val="12730448"/>
                    </a:ext>
                  </a:extLst>
                </a:gridCol>
                <a:gridCol w="2785930">
                  <a:extLst>
                    <a:ext uri="{9D8B030D-6E8A-4147-A177-3AD203B41FA5}">
                      <a16:colId xmlns:a16="http://schemas.microsoft.com/office/drawing/2014/main" xmlns="" val="3636982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Наименование услуги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Кол-во  услуг, ед.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2132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/>
                        <a:t>Информационно-консультационные услуги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2059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64131661"/>
                  </a:ext>
                </a:extLst>
              </a:tr>
              <a:tr h="1582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Бухгалтерские услуги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170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53234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Услуги коворкинга (предоставление рабочего места)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61959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Юридические услуги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39446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Выдано займов (инвестиционные займы «ВДЕЛО»), портфель Фонда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30 ед.    на    44,2 </a:t>
                      </a:r>
                      <a:r>
                        <a:rPr lang="ru-RU" sz="1400" dirty="0" err="1"/>
                        <a:t>млн.руб</a:t>
                      </a:r>
                      <a:r>
                        <a:rPr lang="ru-RU" sz="14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46991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Выдано займов, портфель СОФПП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55 ед.    на  111,4 </a:t>
                      </a:r>
                      <a:r>
                        <a:rPr lang="ru-RU" sz="1400" dirty="0" err="1"/>
                        <a:t>млн.руб</a:t>
                      </a:r>
                      <a:r>
                        <a:rPr lang="ru-RU" sz="14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3987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На мероприятия СОФПП привлечено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316 участников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451479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Открыто новых СМСП и СЗ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2710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Создано новых рабочих мест получателями поддержки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09299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Обратились в Фонд за услугами уникальные СМСП и СЗ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668 (в т.ч.  547 СМСП, 121 СЗ)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42624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/>
                        <a:t>Обратились в Фонд за услугами уникальные ФЛ, желающих стать предпринимателями (консультации и обучение)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299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5447973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F647E42-037D-4DA0-831B-91D50944B3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6" y="1903804"/>
            <a:ext cx="2121581" cy="145278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B30D17FD-17F3-41D3-9E6C-3D22FBAF80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156" y="1903804"/>
            <a:ext cx="2121581" cy="145278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5E10B789-B648-4F55-A98C-EB3E5EF4AC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" y="3429000"/>
            <a:ext cx="2121903" cy="159142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7E52EAAF-A88F-4EA5-926E-9973645B4C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6" y="5063660"/>
            <a:ext cx="2178750" cy="145278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D0CE941D-8599-44B0-A1FF-2B85C97919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986" y="5063659"/>
            <a:ext cx="2178750" cy="145278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5FDD0A5-117F-49E4-AA79-69F54C4ED1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445" y="3425391"/>
            <a:ext cx="2246292" cy="159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48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1541CD-C623-4D22-B151-02D1472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9272187" cy="1325563"/>
          </a:xfrm>
        </p:spPr>
        <p:txBody>
          <a:bodyPr>
            <a:normAutofit/>
          </a:bodyPr>
          <a:lstStyle/>
          <a:p>
            <a:r>
              <a:rPr lang="ru-RU" dirty="0"/>
              <a:t>Цифры и факты  1998г. – 2023г.</a:t>
            </a:r>
            <a:br>
              <a:rPr lang="ru-RU" dirty="0"/>
            </a:br>
            <a:r>
              <a:rPr lang="ru-RU" dirty="0"/>
              <a:t>25 лет Фонду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4750F8A-D0D5-40B2-9234-7E0821EB8F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160" y="64093"/>
            <a:ext cx="2114371" cy="2114371"/>
          </a:xfrm>
          <a:prstGeom prst="rect">
            <a:avLst/>
          </a:prstGeom>
        </p:spPr>
      </p:pic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xmlns="" id="{A075B3A0-5DF7-4C97-AB03-30A690FDF7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9248234"/>
              </p:ext>
            </p:extLst>
          </p:nvPr>
        </p:nvGraphicFramePr>
        <p:xfrm>
          <a:off x="103263" y="1290415"/>
          <a:ext cx="9801314" cy="5503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6" name="Схема 25">
            <a:extLst>
              <a:ext uri="{FF2B5EF4-FFF2-40B4-BE49-F238E27FC236}">
                <a16:creationId xmlns:a16="http://schemas.microsoft.com/office/drawing/2014/main" xmlns="" id="{43063E56-3044-4D83-905E-F50C34E956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1710864"/>
              </p:ext>
            </p:extLst>
          </p:nvPr>
        </p:nvGraphicFramePr>
        <p:xfrm>
          <a:off x="7183807" y="2033900"/>
          <a:ext cx="5110386" cy="45463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xmlns="" id="{5416A27C-D242-45AB-B8CF-B3E794D1924E}"/>
              </a:ext>
            </a:extLst>
          </p:cNvPr>
          <p:cNvCxnSpPr/>
          <p:nvPr/>
        </p:nvCxnSpPr>
        <p:spPr>
          <a:xfrm>
            <a:off x="1162228" y="3495229"/>
            <a:ext cx="0" cy="2357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95F3BE02-C260-4C56-99F0-B7D6E94FB500}"/>
              </a:ext>
            </a:extLst>
          </p:cNvPr>
          <p:cNvCxnSpPr/>
          <p:nvPr/>
        </p:nvCxnSpPr>
        <p:spPr>
          <a:xfrm>
            <a:off x="1162228" y="4317317"/>
            <a:ext cx="0" cy="2478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C6031B5-B02F-44CD-89DF-289143791D5F}"/>
              </a:ext>
            </a:extLst>
          </p:cNvPr>
          <p:cNvSpPr txBox="1"/>
          <p:nvPr/>
        </p:nvSpPr>
        <p:spPr>
          <a:xfrm>
            <a:off x="8843281" y="3804250"/>
            <a:ext cx="1859805" cy="7694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100" b="1" dirty="0"/>
              <a:t>15% </a:t>
            </a:r>
          </a:p>
          <a:p>
            <a:pPr algn="ctr"/>
            <a:r>
              <a:rPr lang="ru-RU" sz="1100" b="1" dirty="0"/>
              <a:t>зарегистрированных СМСП</a:t>
            </a:r>
          </a:p>
          <a:p>
            <a:pPr algn="ctr"/>
            <a:r>
              <a:rPr lang="ru-RU" sz="1100" b="1" dirty="0"/>
              <a:t>охвачено </a:t>
            </a:r>
          </a:p>
          <a:p>
            <a:pPr algn="ctr"/>
            <a:r>
              <a:rPr lang="ru-RU" sz="1100" b="1" dirty="0"/>
              <a:t>услугами поддержки</a:t>
            </a:r>
          </a:p>
        </p:txBody>
      </p:sp>
    </p:spTree>
    <p:extLst>
      <p:ext uri="{BB962C8B-B14F-4D97-AF65-F5344CB8AC3E}">
        <p14:creationId xmlns:p14="http://schemas.microsoft.com/office/powerpoint/2010/main" val="139147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8A7FD8B2-068B-4F67-97FD-C8DC0C6527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8022" y="1714190"/>
            <a:ext cx="2483979" cy="206305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1541CD-C623-4D22-B151-02D1472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9272187" cy="1325563"/>
          </a:xfrm>
        </p:spPr>
        <p:txBody>
          <a:bodyPr>
            <a:normAutofit/>
          </a:bodyPr>
          <a:lstStyle/>
          <a:p>
            <a:r>
              <a:rPr lang="ru-RU" dirty="0"/>
              <a:t>25 рукопожатий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67F3C24-BBAD-4AA0-8CC0-975A31C4F3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72" y="1725951"/>
            <a:ext cx="3067355" cy="205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BFED443-B937-4F90-AAE0-12DA7AB77F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3823295"/>
            <a:ext cx="3010300" cy="21074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F8DDEA4-6D82-41F1-B153-A070814BA2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2737"/>
            <a:ext cx="3070655" cy="20626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3AFD294D-271A-4F85-A579-A4A879C89D0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820697"/>
            <a:ext cx="3085699" cy="211862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9FDE08A3-56BB-45ED-8855-3D815F60B45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701" y="3823295"/>
            <a:ext cx="3010300" cy="2107483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F984896E-7976-4A77-B1FC-702F5C7CA331}"/>
              </a:ext>
            </a:extLst>
          </p:cNvPr>
          <p:cNvSpPr/>
          <p:nvPr/>
        </p:nvSpPr>
        <p:spPr>
          <a:xfrm>
            <a:off x="-1" y="5912801"/>
            <a:ext cx="12191999" cy="93871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</a:rPr>
              <a:t>Мы отмечаем бизнесы - ровесники Фонду, тех, кто является нашими уважаемыми постоянными клиентами на протяжении многих лет и сами ведут бизнес не менее 25ти лет. В юбилейном году мы посещаем 25 предпринимателей, получивших поддержку в рамках программы поддержки, отметим и начинающих и действующих. Экологический субботник «Точка Роста» помог прибраться на территории строящегося центра «Мой бизнес». Мы отметили 43-тысячного клиента, пришедшего в Фонд за услугами  в день рождения Фонда. Отметили 2555 клиента, получившего заём по муниципальной программе. Участники Школы бизнеса и Школы социальных инициатив, получившие 25-ый по счету выданный нами диплом победителя проекта  получили памятные подарки. 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ea typeface="Calibri" panose="020F0502020204030204" pitchFamily="34" charset="0"/>
              </a:rPr>
              <a:t>25-й зарегистрировавший свой бизнес в этом году так же был отмечен памятным подарком.  Всего в мероприятиях уже приняли участие более 50 чел., 18 СМСП.</a:t>
            </a:r>
            <a:endParaRPr lang="ru-RU" sz="1100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AA026A4A-2B87-4715-9DEF-E8517CED58F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189" y="3801553"/>
            <a:ext cx="3085699" cy="21292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1A9883A-31D1-4FCB-BD44-AFF0E9DD9F9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109" y="1733881"/>
            <a:ext cx="3236141" cy="205611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ECA61177-281A-4EE7-A74A-67FB56E800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905" y="1739760"/>
            <a:ext cx="1587693" cy="20455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4750F8A-D0D5-40B2-9234-7E0821EB8F9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9762" y="48133"/>
            <a:ext cx="1933382" cy="193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00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1541CD-C623-4D22-B151-02D1472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9272187" cy="1325563"/>
          </a:xfrm>
        </p:spPr>
        <p:txBody>
          <a:bodyPr>
            <a:normAutofit/>
          </a:bodyPr>
          <a:lstStyle/>
          <a:p>
            <a:r>
              <a:rPr lang="ru-RU" dirty="0"/>
              <a:t>Центр «Мой бизнес» пр.Победы,75</a:t>
            </a:r>
            <a:br>
              <a:rPr lang="ru-RU" dirty="0"/>
            </a:br>
            <a:r>
              <a:rPr lang="ru-RU" dirty="0"/>
              <a:t>план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C2F8837-63E2-4F43-8DDF-A142871DBD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55576" y="1735772"/>
            <a:ext cx="4442062" cy="23662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F45FEA3-1F02-4CC0-8A08-822A19C6D617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278902" y="1735772"/>
            <a:ext cx="3913098" cy="236620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00592EB-EA68-4255-A1E3-12B21AB5D8A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55577" y="4246174"/>
            <a:ext cx="4442062" cy="261182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C5B2251-2C4C-40E6-8B95-A3EE11E66F4B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732397" y="4246175"/>
            <a:ext cx="3411746" cy="261182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D428ABD-8AB2-4658-A177-82CC70D7E81B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8336148" y="4246173"/>
            <a:ext cx="3855852" cy="261182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7D323EE-9DEA-492D-8F73-8F7F01661F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036" y="1735772"/>
            <a:ext cx="3675109" cy="244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43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1541CD-C623-4D22-B151-02D1472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9272187" cy="1325563"/>
          </a:xfrm>
        </p:spPr>
        <p:txBody>
          <a:bodyPr>
            <a:normAutofit/>
          </a:bodyPr>
          <a:lstStyle/>
          <a:p>
            <a:r>
              <a:rPr lang="ru-RU" dirty="0"/>
              <a:t>Центр «Мой бизнес» пр.Победы,75</a:t>
            </a:r>
            <a:br>
              <a:rPr lang="ru-RU" dirty="0"/>
            </a:br>
            <a:r>
              <a:rPr lang="ru-RU" dirty="0"/>
              <a:t>выполнено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C882384-E120-4175-B74B-07163750B0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6923" y="1692854"/>
            <a:ext cx="2102268" cy="236718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EC353133-688C-4D40-8EE8-F743B7ADB0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7503" y="4129714"/>
            <a:ext cx="1831688" cy="257873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F58CF2DC-D829-41EC-9B82-46E537030B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20801" y="4184400"/>
            <a:ext cx="2558813" cy="246768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0D0FF06-671D-4477-8CB3-AB63FD378E52}"/>
              </a:ext>
            </a:extLst>
          </p:cNvPr>
          <p:cNvSpPr txBox="1"/>
          <p:nvPr/>
        </p:nvSpPr>
        <p:spPr>
          <a:xfrm>
            <a:off x="4227321" y="783624"/>
            <a:ext cx="5000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Всего направлено на техническую документацию и ремонтные работы: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 СОФПП – 21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 МБ – 4,5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Средства Фонда – 0,7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FEAA3CC-B790-4B45-A109-BD27A493F0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593" y="1692858"/>
            <a:ext cx="3156247" cy="23671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78EC3C3-0175-4D0D-993D-84D03A2004B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4618"/>
            <a:ext cx="3156245" cy="237542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89ED7F8-7A7C-498A-A1A6-FFFE666DA88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518" y="1692294"/>
            <a:ext cx="2329619" cy="23754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2CA21F55-8FD8-47E3-BA6E-3AE7EDEEF66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7" y="4138267"/>
            <a:ext cx="3301524" cy="255938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CD2794C3-E498-4AA3-801C-455CB9632B9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677" y="4138267"/>
            <a:ext cx="2467688" cy="255938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xmlns="" id="{A5B5DC28-06B2-42CF-BB26-082DDFFB7DA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309" y="4129714"/>
            <a:ext cx="2251896" cy="257873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3EF1A06D-65A6-4AB5-A68E-E8B52810E5A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9841" y="1692066"/>
            <a:ext cx="2251897" cy="236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21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1541CD-C623-4D22-B151-02D1472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338"/>
            <a:ext cx="9272187" cy="1325563"/>
          </a:xfrm>
        </p:spPr>
        <p:txBody>
          <a:bodyPr>
            <a:normAutofit/>
          </a:bodyPr>
          <a:lstStyle/>
          <a:p>
            <a:r>
              <a:rPr lang="ru-RU" dirty="0"/>
              <a:t>Центр «Мой бизнес» пр.Победы,75</a:t>
            </a:r>
            <a:br>
              <a:rPr lang="ru-RU" dirty="0"/>
            </a:br>
            <a:r>
              <a:rPr lang="ru-RU" dirty="0"/>
              <a:t>выполнено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90D0FF06-671D-4477-8CB3-AB63FD378E52}"/>
              </a:ext>
            </a:extLst>
          </p:cNvPr>
          <p:cNvSpPr txBox="1"/>
          <p:nvPr/>
        </p:nvSpPr>
        <p:spPr>
          <a:xfrm>
            <a:off x="4227321" y="783624"/>
            <a:ext cx="5000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bg1"/>
                </a:solidFill>
              </a:rPr>
              <a:t>Всего направлено на техническую документацию и ремонтные работы: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 СОФПП – 21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 МБ – 4,1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ru-RU" sz="1200" b="1" dirty="0">
                <a:solidFill>
                  <a:schemeClr val="bg1"/>
                </a:solidFill>
              </a:rPr>
              <a:t>Средства Фонда – 0,7 </a:t>
            </a:r>
            <a:r>
              <a:rPr lang="ru-RU" sz="1200" b="1" dirty="0" err="1">
                <a:solidFill>
                  <a:schemeClr val="bg1"/>
                </a:solidFill>
              </a:rPr>
              <a:t>млн.руб</a:t>
            </a:r>
            <a:r>
              <a:rPr lang="ru-RU" sz="1200" b="1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056464E-DF9C-48B9-88B9-F25735FD5C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77525"/>
            <a:ext cx="3213219" cy="228813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64BE78A-3776-4888-8F03-6AFDCD1C1B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219" y="1777525"/>
            <a:ext cx="3045151" cy="228386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472FD9E-5637-40FB-BA93-C29E903374C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370" y="1777525"/>
            <a:ext cx="2248256" cy="228386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DB970A31-E392-43C8-B683-260A514EC6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626" y="1777525"/>
            <a:ext cx="3532261" cy="228386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F02D8F32-C48B-4C0F-8D8D-751AB842D6C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204531"/>
            <a:ext cx="3734513" cy="241846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A6FAF87E-DA52-411D-BF68-3E59182D1B0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512" y="4204527"/>
            <a:ext cx="4037531" cy="241846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45CAD037-F8E5-40DA-B359-CB010CE6635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043" y="4204528"/>
            <a:ext cx="2329619" cy="241846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BFAE1B8B-4E95-4148-AC62-717A26F638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662" y="4204528"/>
            <a:ext cx="1937225" cy="241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9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9">
            <a:extLst>
              <a:ext uri="{FF2B5EF4-FFF2-40B4-BE49-F238E27FC236}">
                <a16:creationId xmlns:a16="http://schemas.microsoft.com/office/drawing/2014/main" xmlns="" id="{F287E3D3-FA24-43E3-A69C-963383FA208C}"/>
              </a:ext>
            </a:extLst>
          </p:cNvPr>
          <p:cNvSpPr txBox="1">
            <a:spLocks/>
          </p:cNvSpPr>
          <p:nvPr/>
        </p:nvSpPr>
        <p:spPr>
          <a:xfrm>
            <a:off x="4059750" y="1693291"/>
            <a:ext cx="4432499" cy="115026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7200" b="1" dirty="0">
                <a:solidFill>
                  <a:schemeClr val="accent1"/>
                </a:solidFill>
              </a:rPr>
              <a:t>СПАСИБО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C9EE279-B09A-4812-AB88-E30AD87B2C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615372" y="4926550"/>
            <a:ext cx="630000" cy="63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64D145F-3BF2-4E0C-8FB2-30DAC9A07F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/>
        </p:blipFill>
        <p:spPr>
          <a:xfrm>
            <a:off x="5515372" y="4922479"/>
            <a:ext cx="630000" cy="630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563068B-408F-4514-9B76-3FC93BF6CDF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/>
        </p:blipFill>
        <p:spPr>
          <a:xfrm>
            <a:off x="6415372" y="4922479"/>
            <a:ext cx="630000" cy="630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EB41C48B-90FB-4B33-B266-55A7508694C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/>
        </p:blipFill>
        <p:spPr>
          <a:xfrm>
            <a:off x="7315372" y="4922479"/>
            <a:ext cx="630000" cy="6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37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907</Words>
  <Application>Microsoft Office PowerPoint</Application>
  <PresentationFormat>Произвольный</PresentationFormat>
  <Paragraphs>153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ИТОГИ РАБОТЫ </vt:lpstr>
      <vt:lpstr>СОДЕЙСТВИЕ РАЗВИТИЮ ПРЕДПРИНИМАТЕЛЬСТВА</vt:lpstr>
      <vt:lpstr>ЕДИНЫЙ РЕЕСТР СМСП  НА 10.10.2023</vt:lpstr>
      <vt:lpstr>МУНИЦИПАЛЬНАЯ ПРОГРАММА ПОДДЕРЖКИ  СМСП  2023г., РУБ.</vt:lpstr>
      <vt:lpstr>МЕРОПРИЯТИЯ МУНИЦИПАЛЬНОЙ ПРОГРАММЫ</vt:lpstr>
      <vt:lpstr>ЦЕЛЕВЫЕ ПОКАЗАТЕЛИ, ВЫПОЛНЕНО:</vt:lpstr>
      <vt:lpstr>ЦЕЛЕВЫЕ ПОКАЗАТЕЛИ, ВЫПОЛНЕНО:</vt:lpstr>
      <vt:lpstr>ЦЕЛЕВЫЕ ПОКАЗАТЕЛИ, ВЫПОЛНЕНО:</vt:lpstr>
      <vt:lpstr>ПОКАЗАТЕЛИ ЭФФЕКТИВНОСТИ, на 01.11.23</vt:lpstr>
      <vt:lpstr>Цифры и факты  1998г. – 2023г. 25 лет Фонду</vt:lpstr>
      <vt:lpstr>25 рукопожатий</vt:lpstr>
      <vt:lpstr>Центр «Мой бизнес» пр.Победы,75 план</vt:lpstr>
      <vt:lpstr>Центр «Мой бизнес» пр.Победы,75 выполнено</vt:lpstr>
      <vt:lpstr>Центр «Мой бизнес» пр.Победы,75 выполнено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</dc:title>
  <dc:creator>User Obstinate</dc:creator>
  <cp:lastModifiedBy>CherkashinaOA</cp:lastModifiedBy>
  <cp:revision>29</cp:revision>
  <dcterms:created xsi:type="dcterms:W3CDTF">2021-05-04T11:19:16Z</dcterms:created>
  <dcterms:modified xsi:type="dcterms:W3CDTF">2023-11-07T05:59:19Z</dcterms:modified>
</cp:coreProperties>
</file>