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9" r:id="rId4"/>
    <p:sldId id="257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5B44C7D-E4F1-4921-8F57-3F844A9F6452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790EE49-2FC8-42C7-AA01-6E008E3687C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suslugi.ru/" TargetMode="External"/><Relationship Id="rId2" Type="http://schemas.openxmlformats.org/officeDocument/2006/relationships/hyperlink" Target="https://connectgas.ru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69951"/>
              </p:ext>
            </p:extLst>
          </p:nvPr>
        </p:nvGraphicFramePr>
        <p:xfrm>
          <a:off x="611560" y="1484784"/>
          <a:ext cx="7776864" cy="19442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76864"/>
              </a:tblGrid>
              <a:tr h="6480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</a:rPr>
                        <a:t>1. На сайте сайт 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hlinkClick r:id="rId2"/>
                        </a:rPr>
                        <a:t>СОЦГАЗ.РФ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</a:rPr>
                        <a:t>;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</a:rPr>
                        <a:t>2. Через 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hlinkClick r:id="rId3"/>
                        </a:rPr>
                        <a:t>портал </a:t>
                      </a:r>
                      <a:r>
                        <a:rPr lang="ru-RU" sz="1600" u="none" strike="noStrike" dirty="0" err="1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hlinkClick r:id="rId3"/>
                        </a:rPr>
                        <a:t>Госуслуг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</a:rPr>
                        <a:t>;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</a:rPr>
                        <a:t>3. Придя в офис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</a:rPr>
                        <a:t>газораспределительной 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</a:rPr>
                        <a:t>компании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</a:rPr>
                        <a:t>АО «ГАЗЭКС»: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</a:rPr>
                        <a:t>г. Каменск-Уральский, ул. Мусорского, 4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691680" y="692696"/>
            <a:ext cx="51845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Как подать заявку на </a:t>
            </a:r>
            <a:r>
              <a:rPr kumimoji="0" lang="ru-RU" altLang="ru-RU" b="1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догазификацию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?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3645024"/>
            <a:ext cx="7704856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1600" b="1" dirty="0">
                <a:latin typeface="Liberation Serif" panose="02020603050405020304" pitchFamily="18" charset="0"/>
              </a:rPr>
              <a:t>Единый номер контакт-центра газораспределительных организаций по вопросам </a:t>
            </a:r>
            <a:r>
              <a:rPr lang="ru-RU" sz="1600" b="1" dirty="0" err="1">
                <a:latin typeface="Liberation Serif" panose="02020603050405020304" pitchFamily="18" charset="0"/>
              </a:rPr>
              <a:t>догазификации</a:t>
            </a:r>
            <a:r>
              <a:rPr lang="ru-RU" sz="1600" b="1" dirty="0">
                <a:latin typeface="Liberation Serif" panose="02020603050405020304" pitchFamily="18" charset="0"/>
              </a:rPr>
              <a:t> Акционерное общество «ГАЗЭКС</a:t>
            </a:r>
            <a:r>
              <a:rPr lang="ru-RU" sz="1600" b="1" dirty="0" smtClean="0">
                <a:latin typeface="Liberation Serif" panose="02020603050405020304" pitchFamily="18" charset="0"/>
              </a:rPr>
              <a:t>»: </a:t>
            </a:r>
            <a:r>
              <a:rPr lang="ru-RU" sz="1600" b="1" dirty="0">
                <a:latin typeface="Liberation Serif" panose="02020603050405020304" pitchFamily="18" charset="0"/>
              </a:rPr>
              <a:t>8 (912)-04-00-004</a:t>
            </a:r>
          </a:p>
        </p:txBody>
      </p:sp>
    </p:spTree>
    <p:extLst>
      <p:ext uri="{BB962C8B-B14F-4D97-AF65-F5344CB8AC3E}">
        <p14:creationId xmlns:p14="http://schemas.microsoft.com/office/powerpoint/2010/main" val="4204432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8208912" cy="4525963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latin typeface="Liberation Serif" panose="02020603050405020304" pitchFamily="18" charset="0"/>
              </a:rPr>
              <a:t>Бесплатное подключение газа (подведение к участку) через </a:t>
            </a:r>
            <a:r>
              <a:rPr lang="ru-RU" dirty="0" err="1" smtClean="0">
                <a:latin typeface="Liberation Serif" panose="02020603050405020304" pitchFamily="18" charset="0"/>
              </a:rPr>
              <a:t>госуслуги</a:t>
            </a:r>
            <a:r>
              <a:rPr lang="ru-RU" dirty="0" smtClean="0">
                <a:latin typeface="Liberation Serif" panose="02020603050405020304" pitchFamily="18" charset="0"/>
              </a:rPr>
              <a:t> оформляется через подачу заявления. На портале государственных услуг нужно иметь учетную запись, чтобы заполнить и отправить электронное заявление. Потребуется данные: СНИЛС, ПАСПОРТ, КАДАСТРОВЫЙ НОМЕР УЧАСТКА, ДОКУМЕНТЫ НА ВЛАДЕНИЕ, СИТУАЦИОННЫЙ ПЛАН. </a:t>
            </a:r>
          </a:p>
          <a:p>
            <a:pPr algn="just"/>
            <a:endParaRPr lang="ru-RU" dirty="0" smtClean="0">
              <a:latin typeface="Liberation Serif" panose="02020603050405020304" pitchFamily="18" charset="0"/>
            </a:endParaRPr>
          </a:p>
          <a:p>
            <a:pPr algn="just"/>
            <a:r>
              <a:rPr lang="ru-RU" dirty="0" smtClean="0">
                <a:latin typeface="Liberation Serif" panose="02020603050405020304" pitchFamily="18" charset="0"/>
              </a:rPr>
              <a:t>Заявка на подключение к сети газораспределения в рамках </a:t>
            </a:r>
            <a:r>
              <a:rPr lang="ru-RU" dirty="0" err="1" smtClean="0">
                <a:latin typeface="Liberation Serif" panose="02020603050405020304" pitchFamily="18" charset="0"/>
              </a:rPr>
              <a:t>догазификации</a:t>
            </a:r>
            <a:r>
              <a:rPr lang="ru-RU" dirty="0" smtClean="0">
                <a:latin typeface="Liberation Serif" panose="02020603050405020304" pitchFamily="18" charset="0"/>
              </a:rPr>
              <a:t> доступна правообладатели земельных участков и расположенных на них домовладений, не подключённых к газу. Граждане этих владений могут подать заявку на подключение к сетям газораспределения в рамках </a:t>
            </a:r>
            <a:r>
              <a:rPr lang="ru-RU" dirty="0" err="1" smtClean="0">
                <a:latin typeface="Liberation Serif" panose="02020603050405020304" pitchFamily="18" charset="0"/>
              </a:rPr>
              <a:t>догазификации</a:t>
            </a:r>
            <a:r>
              <a:rPr lang="ru-RU" dirty="0" smtClean="0">
                <a:latin typeface="Liberation Serif" panose="02020603050405020304" pitchFamily="18" charset="0"/>
              </a:rPr>
              <a:t>. Услуга доступна физическим лицам, если их домовладение находится в границах газифицированных населённых пунктов.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ПОДКЛЮЧЕНИЕ ЧЕРЕЗ САЙТ ГОСУСЛУГИ</a:t>
            </a:r>
            <a:endParaRPr lang="ru-RU" sz="2800" b="1" dirty="0">
              <a:solidFill>
                <a:srgbClr val="FF0000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086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4707" y="620688"/>
            <a:ext cx="8229600" cy="1440160"/>
          </a:xfrm>
        </p:spPr>
        <p:txBody>
          <a:bodyPr>
            <a:no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ru-RU" sz="4000" dirty="0">
                <a:latin typeface="Liberation Serif" panose="02020603050405020304" pitchFamily="18" charset="0"/>
              </a:rPr>
              <a:t>Пошаговая инструкция подачи заявки на </a:t>
            </a:r>
            <a:r>
              <a:rPr lang="ru-RU" sz="4000" dirty="0" err="1">
                <a:latin typeface="Liberation Serif" panose="02020603050405020304" pitchFamily="18" charset="0"/>
              </a:rPr>
              <a:t>на</a:t>
            </a:r>
            <a:r>
              <a:rPr lang="ru-RU" sz="4000" dirty="0">
                <a:latin typeface="Liberation Serif" panose="02020603050405020304" pitchFamily="18" charset="0"/>
              </a:rPr>
              <a:t> подведение газа к участку через </a:t>
            </a:r>
            <a:r>
              <a:rPr lang="ru-RU" sz="4000" dirty="0" err="1">
                <a:latin typeface="Liberation Serif" panose="02020603050405020304" pitchFamily="18" charset="0"/>
              </a:rPr>
              <a:t>госуслуги</a:t>
            </a:r>
            <a:r>
              <a:rPr lang="ru-RU" sz="4000" dirty="0">
                <a:latin typeface="Liberation Serif" panose="02020603050405020304" pitchFamily="18" charset="0"/>
              </a:rPr>
              <a:t>.  </a:t>
            </a:r>
            <a:endParaRPr lang="ru-RU" sz="4000" dirty="0">
              <a:latin typeface="Liberation Serif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420888"/>
            <a:ext cx="8280920" cy="286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sz="2200" dirty="0">
              <a:latin typeface="Liberation Serif" panose="02020603050405020304" pitchFamily="18" charset="0"/>
            </a:endParaRP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200" dirty="0">
                <a:latin typeface="Liberation Serif" panose="02020603050405020304" pitchFamily="18" charset="0"/>
              </a:rPr>
              <a:t>Шаг 1 – Авторизация на сайте под личной учетной записью.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sz="2200" dirty="0">
              <a:latin typeface="Liberation Serif" panose="02020603050405020304" pitchFamily="18" charset="0"/>
            </a:endParaRP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200" dirty="0">
                <a:latin typeface="Liberation Serif" panose="02020603050405020304" pitchFamily="18" charset="0"/>
              </a:rPr>
              <a:t>Шаг 2 – В поиске по сайту ищем фразу «Газификация» и переходим по всплывающей подсказке «Заявка на подключение к сети газораспределения в рамках </a:t>
            </a:r>
            <a:r>
              <a:rPr lang="ru-RU" sz="2200" dirty="0" err="1">
                <a:latin typeface="Liberation Serif" panose="02020603050405020304" pitchFamily="18" charset="0"/>
              </a:rPr>
              <a:t>догазификации</a:t>
            </a:r>
            <a:r>
              <a:rPr lang="ru-RU" sz="2200" dirty="0">
                <a:latin typeface="Liberation Serif" panose="02020603050405020304" pitchFamily="18" charset="0"/>
              </a:rPr>
              <a:t>».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sz="2200" dirty="0">
              <a:latin typeface="Liberation Serif" panose="02020603050405020304" pitchFamily="18" charset="0"/>
            </a:endParaRP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200" dirty="0">
                <a:latin typeface="Liberation Serif" panose="02020603050405020304" pitchFamily="18" charset="0"/>
              </a:rPr>
              <a:t>Шаг 3 – Читаем условия предоставления услуги и нажимаем на кнопку «НАЧАТЬ».</a:t>
            </a:r>
          </a:p>
        </p:txBody>
      </p:sp>
    </p:spTree>
    <p:extLst>
      <p:ext uri="{BB962C8B-B14F-4D97-AF65-F5344CB8AC3E}">
        <p14:creationId xmlns:p14="http://schemas.microsoft.com/office/powerpoint/2010/main" val="1404051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0919" y="548680"/>
            <a:ext cx="8280920" cy="592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Liberation Serif" panose="02020603050405020304" pitchFamily="18" charset="0"/>
            </a:endParaRP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200" dirty="0">
                <a:latin typeface="Liberation Serif" panose="02020603050405020304" pitchFamily="18" charset="0"/>
              </a:rPr>
              <a:t>Шаг 4 – Проверяем персональные данные.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sz="2200" dirty="0">
              <a:latin typeface="Liberation Serif" panose="02020603050405020304" pitchFamily="18" charset="0"/>
            </a:endParaRP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200" dirty="0">
                <a:latin typeface="Liberation Serif" panose="02020603050405020304" pitchFamily="18" charset="0"/>
              </a:rPr>
              <a:t>Шаг 5 – Выбираем работы для выполнения в границах земельного участка и указываем планируемую величину максимального часового расхода газа и указываем кадастровый номер.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sz="2200" dirty="0">
              <a:latin typeface="Liberation Serif" panose="02020603050405020304" pitchFamily="18" charset="0"/>
            </a:endParaRP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200" dirty="0">
                <a:latin typeface="Liberation Serif" panose="02020603050405020304" pitchFamily="18" charset="0"/>
              </a:rPr>
              <a:t>Шаг 6 – Загружаем ситуационный план земельного участка в графическом виде с отражением схематического расположения по отношению к местности (населенному пункту, улице).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sz="2200" dirty="0">
              <a:latin typeface="Liberation Serif" panose="02020603050405020304" pitchFamily="18" charset="0"/>
            </a:endParaRP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200" dirty="0">
                <a:latin typeface="Liberation Serif" panose="02020603050405020304" pitchFamily="18" charset="0"/>
              </a:rPr>
              <a:t>Шаг 7 - Загружаем правоустанавливающие документы на объект капитального строительства и земельный участок. Например, договор купли-продажи, свидетельство о праве на наследство и иные документы.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sz="2200" dirty="0">
              <a:latin typeface="Liberation Serif" panose="02020603050405020304" pitchFamily="18" charset="0"/>
            </a:endParaRP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200" dirty="0">
                <a:latin typeface="Liberation Serif" panose="02020603050405020304" pitchFamily="18" charset="0"/>
              </a:rPr>
              <a:t>Шаг 8 - Отправляем заявление. 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sz="22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060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1484784"/>
            <a:ext cx="799288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Готово. Ждем уведомление о рассмотрении заявки. Следить за ходом рассмотрения заявления можно в разделе «МОИ ЗАЯВЛЕНИЯ.». </a:t>
            </a:r>
            <a:endParaRPr lang="ru-RU" dirty="0">
              <a:latin typeface="Liberation Serif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3105835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Liberation Serif" panose="02020603050405020304" pitchFamily="18" charset="0"/>
              </a:rPr>
              <a:t>Посмотреть видео инструкцию можно: </a:t>
            </a:r>
          </a:p>
          <a:p>
            <a:endParaRPr lang="ru-RU" sz="2000" dirty="0">
              <a:latin typeface="Liberation Serif" panose="02020603050405020304" pitchFamily="18" charset="0"/>
            </a:endParaRPr>
          </a:p>
          <a:p>
            <a:r>
              <a:rPr lang="en-US" sz="2000" dirty="0" smtClean="0">
                <a:latin typeface="Liberation Serif" panose="02020603050405020304" pitchFamily="18" charset="0"/>
              </a:rPr>
              <a:t>https://www.youtube.com/watch?v=k_qcEF0GXJ0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3114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</TotalTime>
  <Words>343</Words>
  <Application>Microsoft Office PowerPoint</Application>
  <PresentationFormat>Экран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Открытая</vt:lpstr>
      <vt:lpstr>Презентация PowerPoint</vt:lpstr>
      <vt:lpstr>ПОДКЛЮЧЕНИЕ ЧЕРЕЗ САЙТ ГОСУСЛУГИ</vt:lpstr>
      <vt:lpstr>Пошаговая инструкция подачи заявки на на подведение газа к участку через госуслуги.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</cp:revision>
  <dcterms:created xsi:type="dcterms:W3CDTF">2023-07-17T06:12:03Z</dcterms:created>
  <dcterms:modified xsi:type="dcterms:W3CDTF">2023-07-17T06:33:28Z</dcterms:modified>
</cp:coreProperties>
</file>