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12"/>
  </p:notesMasterIdLst>
  <p:sldIdLst>
    <p:sldId id="320" r:id="rId2"/>
    <p:sldId id="324" r:id="rId3"/>
    <p:sldId id="325" r:id="rId4"/>
    <p:sldId id="327" r:id="rId5"/>
    <p:sldId id="323" r:id="rId6"/>
    <p:sldId id="302" r:id="rId7"/>
    <p:sldId id="298" r:id="rId8"/>
    <p:sldId id="329" r:id="rId9"/>
    <p:sldId id="331" r:id="rId10"/>
    <p:sldId id="318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0000"/>
    <a:srgbClr val="1D2143"/>
    <a:srgbClr val="FFFF99"/>
    <a:srgbClr val="CCFFFF"/>
    <a:srgbClr val="3399FF"/>
    <a:srgbClr val="1F497D"/>
    <a:srgbClr val="86722A"/>
    <a:srgbClr val="3F4071"/>
    <a:srgbClr val="0357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14" autoAdjust="0"/>
    <p:restoredTop sz="96229" autoAdjust="0"/>
  </p:normalViewPr>
  <p:slideViewPr>
    <p:cSldViewPr>
      <p:cViewPr varScale="1">
        <p:scale>
          <a:sx n="112" d="100"/>
          <a:sy n="112" d="100"/>
        </p:scale>
        <p:origin x="480" y="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8DDCD6-1359-4011-8389-FCF688A23327}" type="doc">
      <dgm:prSet loTypeId="urn:microsoft.com/office/officeart/2005/8/layout/chevron2" loCatId="list" qsTypeId="urn:microsoft.com/office/officeart/2005/8/quickstyle/3d1" qsCatId="3D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8FB507A6-2208-48CD-B0AF-F4219EBE069F}">
      <dgm:prSet phldrT="[Текст]"/>
      <dgm:spPr/>
      <dgm:t>
        <a:bodyPr/>
        <a:lstStyle/>
        <a:p>
          <a:r>
            <a:rPr lang="ru-RU" smtClean="0"/>
            <a:t>инструментальная панель для переключения режимов работы редактора</a:t>
          </a:r>
          <a:endParaRPr lang="ru-RU" dirty="0"/>
        </a:p>
      </dgm:t>
    </dgm:pt>
    <dgm:pt modelId="{A104E502-CBB3-4AFF-8349-AE307DE88B40}" type="parTrans" cxnId="{627E355A-FB0E-4B3C-A9A8-4B8B3BC983A4}">
      <dgm:prSet/>
      <dgm:spPr/>
      <dgm:t>
        <a:bodyPr/>
        <a:lstStyle/>
        <a:p>
          <a:endParaRPr lang="ru-RU"/>
        </a:p>
      </dgm:t>
    </dgm:pt>
    <dgm:pt modelId="{81357115-6F0A-4EC2-84CA-5B6B2A3A8756}" type="sibTrans" cxnId="{627E355A-FB0E-4B3C-A9A8-4B8B3BC983A4}">
      <dgm:prSet/>
      <dgm:spPr/>
      <dgm:t>
        <a:bodyPr/>
        <a:lstStyle/>
        <a:p>
          <a:endParaRPr lang="ru-RU"/>
        </a:p>
      </dgm:t>
    </dgm:pt>
    <dgm:pt modelId="{E4102420-4058-419F-A1C2-FC22096F0BEB}">
      <dgm:prSet phldrT="[Текст]" phldr="1"/>
      <dgm:spPr>
        <a:solidFill>
          <a:srgbClr val="C00000"/>
        </a:solidFill>
      </dgm:spPr>
      <dgm:t>
        <a:bodyPr/>
        <a:lstStyle/>
        <a:p>
          <a:endParaRPr lang="ru-RU" dirty="0"/>
        </a:p>
      </dgm:t>
    </dgm:pt>
    <dgm:pt modelId="{238D9DE9-CCC9-468D-B667-B319545461A6}" type="parTrans" cxnId="{9B8CD66C-5DFE-4274-8FBB-601FDD789E03}">
      <dgm:prSet/>
      <dgm:spPr/>
      <dgm:t>
        <a:bodyPr/>
        <a:lstStyle/>
        <a:p>
          <a:endParaRPr lang="ru-RU"/>
        </a:p>
      </dgm:t>
    </dgm:pt>
    <dgm:pt modelId="{AE67EA29-6CC0-4970-B364-384C47DA6B96}" type="sibTrans" cxnId="{9B8CD66C-5DFE-4274-8FBB-601FDD789E03}">
      <dgm:prSet/>
      <dgm:spPr/>
      <dgm:t>
        <a:bodyPr/>
        <a:lstStyle/>
        <a:p>
          <a:endParaRPr lang="ru-RU"/>
        </a:p>
      </dgm:t>
    </dgm:pt>
    <dgm:pt modelId="{9E6BBDAE-7615-4915-B576-E13F914C004A}">
      <dgm:prSet phldrT="[Текст]"/>
      <dgm:spPr/>
      <dgm:t>
        <a:bodyPr/>
        <a:lstStyle/>
        <a:p>
          <a:r>
            <a:rPr lang="ru-RU" dirty="0" smtClean="0"/>
            <a:t>возможность изменения положения камеры в трехмерном пространстве, масштабирования, изменения угла обзора, а также уровня освещенности помещения</a:t>
          </a:r>
          <a:endParaRPr lang="ru-RU" dirty="0"/>
        </a:p>
      </dgm:t>
    </dgm:pt>
    <dgm:pt modelId="{73371910-70F1-4797-9BE1-D20B7C40BD4B}" type="parTrans" cxnId="{9004E7C2-284F-4DB3-9149-B1C4951D4D8B}">
      <dgm:prSet/>
      <dgm:spPr/>
      <dgm:t>
        <a:bodyPr/>
        <a:lstStyle/>
        <a:p>
          <a:endParaRPr lang="ru-RU"/>
        </a:p>
      </dgm:t>
    </dgm:pt>
    <dgm:pt modelId="{8EA4A9A0-D0A7-4949-8FC6-0E16A150383F}" type="sibTrans" cxnId="{9004E7C2-284F-4DB3-9149-B1C4951D4D8B}">
      <dgm:prSet/>
      <dgm:spPr/>
      <dgm:t>
        <a:bodyPr/>
        <a:lstStyle/>
        <a:p>
          <a:endParaRPr lang="ru-RU"/>
        </a:p>
      </dgm:t>
    </dgm:pt>
    <dgm:pt modelId="{382592A7-186F-468B-8050-CCEA0E9BC2AA}">
      <dgm:prSet phldrT="[Текст]" phldr="1"/>
      <dgm:spPr>
        <a:solidFill>
          <a:srgbClr val="C00000"/>
        </a:solidFill>
      </dgm:spPr>
      <dgm:t>
        <a:bodyPr/>
        <a:lstStyle/>
        <a:p>
          <a:endParaRPr lang="ru-RU" dirty="0"/>
        </a:p>
      </dgm:t>
    </dgm:pt>
    <dgm:pt modelId="{2BD09E79-57D3-4E60-853A-EAF19CDCA343}" type="parTrans" cxnId="{449FDF7F-0085-4D54-A919-2E5B8BAF0013}">
      <dgm:prSet/>
      <dgm:spPr/>
      <dgm:t>
        <a:bodyPr/>
        <a:lstStyle/>
        <a:p>
          <a:endParaRPr lang="ru-RU"/>
        </a:p>
      </dgm:t>
    </dgm:pt>
    <dgm:pt modelId="{565010D9-81F6-48CC-8C50-0BF4E1BDB4A7}" type="sibTrans" cxnId="{449FDF7F-0085-4D54-A919-2E5B8BAF0013}">
      <dgm:prSet/>
      <dgm:spPr/>
      <dgm:t>
        <a:bodyPr/>
        <a:lstStyle/>
        <a:p>
          <a:endParaRPr lang="ru-RU"/>
        </a:p>
      </dgm:t>
    </dgm:pt>
    <dgm:pt modelId="{DDC98788-E184-46EB-AADD-63E2C2653C08}">
      <dgm:prSet phldrT="[Текст]"/>
      <dgm:spPr/>
      <dgm:t>
        <a:bodyPr/>
        <a:lstStyle/>
        <a:p>
          <a:r>
            <a:rPr lang="ru-RU" dirty="0" smtClean="0"/>
            <a:t>сохранение созданного проекта модели в личном кабинете</a:t>
          </a:r>
          <a:endParaRPr lang="ru-RU" dirty="0"/>
        </a:p>
      </dgm:t>
    </dgm:pt>
    <dgm:pt modelId="{CDC00B3B-43C2-40EE-877B-25ED627EDE79}" type="parTrans" cxnId="{18392C7B-8EA7-41D2-BFD5-E4D606CA913C}">
      <dgm:prSet/>
      <dgm:spPr/>
      <dgm:t>
        <a:bodyPr/>
        <a:lstStyle/>
        <a:p>
          <a:endParaRPr lang="ru-RU"/>
        </a:p>
      </dgm:t>
    </dgm:pt>
    <dgm:pt modelId="{CE14C2AE-78C7-4BE6-99C5-3E3785CC88B2}" type="sibTrans" cxnId="{18392C7B-8EA7-41D2-BFD5-E4D606CA913C}">
      <dgm:prSet/>
      <dgm:spPr/>
      <dgm:t>
        <a:bodyPr/>
        <a:lstStyle/>
        <a:p>
          <a:endParaRPr lang="ru-RU"/>
        </a:p>
      </dgm:t>
    </dgm:pt>
    <dgm:pt modelId="{FBACC3F8-97CE-4926-A74C-3ACC98558CCC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8C7E5A50-2911-40BB-AB71-428BCF0B4C81}" type="parTrans" cxnId="{B9D4E7EC-039C-4FF1-B312-7EB8F8FED97C}">
      <dgm:prSet/>
      <dgm:spPr/>
      <dgm:t>
        <a:bodyPr/>
        <a:lstStyle/>
        <a:p>
          <a:endParaRPr lang="ru-RU"/>
        </a:p>
      </dgm:t>
    </dgm:pt>
    <dgm:pt modelId="{D0C41DE8-8090-4035-BEFB-CC51487886F9}" type="sibTrans" cxnId="{B9D4E7EC-039C-4FF1-B312-7EB8F8FED97C}">
      <dgm:prSet/>
      <dgm:spPr/>
      <dgm:t>
        <a:bodyPr/>
        <a:lstStyle/>
        <a:p>
          <a:endParaRPr lang="ru-RU"/>
        </a:p>
      </dgm:t>
    </dgm:pt>
    <dgm:pt modelId="{36899CE5-531C-4E1C-9428-8645B1ED29BB}">
      <dgm:prSet/>
      <dgm:spPr/>
      <dgm:t>
        <a:bodyPr/>
        <a:lstStyle/>
        <a:p>
          <a:r>
            <a:rPr lang="ru-RU" smtClean="0"/>
            <a:t>использование готового модуля помещения с мебелью и техникой, либо проектирование рабочего места самостоятельно, используя модель «пустое помещение»</a:t>
          </a:r>
          <a:endParaRPr lang="ru-RU" dirty="0"/>
        </a:p>
      </dgm:t>
    </dgm:pt>
    <dgm:pt modelId="{FFA91AF8-CEC7-489E-8ABE-62AA0D896586}" type="parTrans" cxnId="{98309A60-35C8-411D-BB14-666E3A2DD478}">
      <dgm:prSet/>
      <dgm:spPr/>
      <dgm:t>
        <a:bodyPr/>
        <a:lstStyle/>
        <a:p>
          <a:endParaRPr lang="ru-RU"/>
        </a:p>
      </dgm:t>
    </dgm:pt>
    <dgm:pt modelId="{B60ECE19-FA4A-4034-8D00-FE20D55885DC}" type="sibTrans" cxnId="{98309A60-35C8-411D-BB14-666E3A2DD478}">
      <dgm:prSet/>
      <dgm:spPr/>
      <dgm:t>
        <a:bodyPr/>
        <a:lstStyle/>
        <a:p>
          <a:endParaRPr lang="ru-RU"/>
        </a:p>
      </dgm:t>
    </dgm:pt>
    <dgm:pt modelId="{B7504AAC-CB55-4CBC-9BA8-0249D41F9B37}">
      <dgm:prSet phldrT="[Текст]" phldr="1"/>
      <dgm:spPr>
        <a:solidFill>
          <a:srgbClr val="C00000"/>
        </a:solidFill>
      </dgm:spPr>
      <dgm:t>
        <a:bodyPr/>
        <a:lstStyle/>
        <a:p>
          <a:endParaRPr lang="ru-RU" dirty="0"/>
        </a:p>
      </dgm:t>
    </dgm:pt>
    <dgm:pt modelId="{9C961F46-F885-4CBA-8BEF-76D80995413E}" type="sibTrans" cxnId="{3A3614A5-0CFD-4CD9-9250-2B2F4348C0C7}">
      <dgm:prSet/>
      <dgm:spPr/>
      <dgm:t>
        <a:bodyPr/>
        <a:lstStyle/>
        <a:p>
          <a:endParaRPr lang="ru-RU"/>
        </a:p>
      </dgm:t>
    </dgm:pt>
    <dgm:pt modelId="{EEF741E6-5248-4D5B-AE63-74C7793A9D24}" type="parTrans" cxnId="{3A3614A5-0CFD-4CD9-9250-2B2F4348C0C7}">
      <dgm:prSet/>
      <dgm:spPr/>
      <dgm:t>
        <a:bodyPr/>
        <a:lstStyle/>
        <a:p>
          <a:endParaRPr lang="ru-RU"/>
        </a:p>
      </dgm:t>
    </dgm:pt>
    <dgm:pt modelId="{58300534-26C0-44FF-9E87-218AA0D74511}" type="pres">
      <dgm:prSet presAssocID="{E48DDCD6-1359-4011-8389-FCF688A2332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BDB76B-8BEA-459B-98A0-302AEF1F6D8B}" type="pres">
      <dgm:prSet presAssocID="{B7504AAC-CB55-4CBC-9BA8-0249D41F9B37}" presName="composite" presStyleCnt="0"/>
      <dgm:spPr/>
    </dgm:pt>
    <dgm:pt modelId="{D6A933A2-6F75-450D-842B-0FDBAF9B8AE6}" type="pres">
      <dgm:prSet presAssocID="{B7504AAC-CB55-4CBC-9BA8-0249D41F9B37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F05C0C-C1EF-4961-869A-4C7DA599A514}" type="pres">
      <dgm:prSet presAssocID="{B7504AAC-CB55-4CBC-9BA8-0249D41F9B37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D8DFAA-6A52-4741-A633-20EEA7048DB5}" type="pres">
      <dgm:prSet presAssocID="{9C961F46-F885-4CBA-8BEF-76D80995413E}" presName="sp" presStyleCnt="0"/>
      <dgm:spPr/>
    </dgm:pt>
    <dgm:pt modelId="{403EE511-4CF8-430F-B78F-B8B0B8AA6694}" type="pres">
      <dgm:prSet presAssocID="{FBACC3F8-97CE-4926-A74C-3ACC98558CCC}" presName="composite" presStyleCnt="0"/>
      <dgm:spPr/>
    </dgm:pt>
    <dgm:pt modelId="{D817CB43-0645-4DBF-B54D-8DCD9210BCB8}" type="pres">
      <dgm:prSet presAssocID="{FBACC3F8-97CE-4926-A74C-3ACC98558CCC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F51768-3106-49CC-820B-8C3D572D4B40}" type="pres">
      <dgm:prSet presAssocID="{FBACC3F8-97CE-4926-A74C-3ACC98558CCC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9D6BCC-DD90-44EE-877C-18A29734784F}" type="pres">
      <dgm:prSet presAssocID="{D0C41DE8-8090-4035-BEFB-CC51487886F9}" presName="sp" presStyleCnt="0"/>
      <dgm:spPr/>
    </dgm:pt>
    <dgm:pt modelId="{5220C790-E64E-40A3-92E1-DA1A84252C43}" type="pres">
      <dgm:prSet presAssocID="{E4102420-4058-419F-A1C2-FC22096F0BEB}" presName="composite" presStyleCnt="0"/>
      <dgm:spPr/>
    </dgm:pt>
    <dgm:pt modelId="{8AAB3B77-4CFD-4C01-9252-30599FE8B55B}" type="pres">
      <dgm:prSet presAssocID="{E4102420-4058-419F-A1C2-FC22096F0BE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C130EC-F4DD-4AD4-9CD4-E5BED763C616}" type="pres">
      <dgm:prSet presAssocID="{E4102420-4058-419F-A1C2-FC22096F0BE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B3DECA-B198-439B-A3E1-04CE239B70BD}" type="pres">
      <dgm:prSet presAssocID="{AE67EA29-6CC0-4970-B364-384C47DA6B96}" presName="sp" presStyleCnt="0"/>
      <dgm:spPr/>
    </dgm:pt>
    <dgm:pt modelId="{AF2A7C89-7EA4-4C2C-ADF5-C0236C5D354B}" type="pres">
      <dgm:prSet presAssocID="{382592A7-186F-468B-8050-CCEA0E9BC2AA}" presName="composite" presStyleCnt="0"/>
      <dgm:spPr/>
    </dgm:pt>
    <dgm:pt modelId="{CE80D21F-F8B9-4914-9480-163E7759CD6E}" type="pres">
      <dgm:prSet presAssocID="{382592A7-186F-468B-8050-CCEA0E9BC2A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941EC6-62C4-427A-8551-909D5AC04EA8}" type="pres">
      <dgm:prSet presAssocID="{382592A7-186F-468B-8050-CCEA0E9BC2AA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D4E7EC-039C-4FF1-B312-7EB8F8FED97C}" srcId="{E48DDCD6-1359-4011-8389-FCF688A23327}" destId="{FBACC3F8-97CE-4926-A74C-3ACC98558CCC}" srcOrd="1" destOrd="0" parTransId="{8C7E5A50-2911-40BB-AB71-428BCF0B4C81}" sibTransId="{D0C41DE8-8090-4035-BEFB-CC51487886F9}"/>
    <dgm:cxn modelId="{DC2F6187-50E0-4094-890D-CE37A06D39FD}" type="presOf" srcId="{B7504AAC-CB55-4CBC-9BA8-0249D41F9B37}" destId="{D6A933A2-6F75-450D-842B-0FDBAF9B8AE6}" srcOrd="0" destOrd="0" presId="urn:microsoft.com/office/officeart/2005/8/layout/chevron2"/>
    <dgm:cxn modelId="{627E355A-FB0E-4B3C-A9A8-4B8B3BC983A4}" srcId="{B7504AAC-CB55-4CBC-9BA8-0249D41F9B37}" destId="{8FB507A6-2208-48CD-B0AF-F4219EBE069F}" srcOrd="0" destOrd="0" parTransId="{A104E502-CBB3-4AFF-8349-AE307DE88B40}" sibTransId="{81357115-6F0A-4EC2-84CA-5B6B2A3A8756}"/>
    <dgm:cxn modelId="{3A3614A5-0CFD-4CD9-9250-2B2F4348C0C7}" srcId="{E48DDCD6-1359-4011-8389-FCF688A23327}" destId="{B7504AAC-CB55-4CBC-9BA8-0249D41F9B37}" srcOrd="0" destOrd="0" parTransId="{EEF741E6-5248-4D5B-AE63-74C7793A9D24}" sibTransId="{9C961F46-F885-4CBA-8BEF-76D80995413E}"/>
    <dgm:cxn modelId="{E4245967-ABFA-4401-88FB-FE7B372AC64B}" type="presOf" srcId="{8FB507A6-2208-48CD-B0AF-F4219EBE069F}" destId="{CCF05C0C-C1EF-4961-869A-4C7DA599A514}" srcOrd="0" destOrd="0" presId="urn:microsoft.com/office/officeart/2005/8/layout/chevron2"/>
    <dgm:cxn modelId="{98309A60-35C8-411D-BB14-666E3A2DD478}" srcId="{FBACC3F8-97CE-4926-A74C-3ACC98558CCC}" destId="{36899CE5-531C-4E1C-9428-8645B1ED29BB}" srcOrd="0" destOrd="0" parTransId="{FFA91AF8-CEC7-489E-8ABE-62AA0D896586}" sibTransId="{B60ECE19-FA4A-4034-8D00-FE20D55885DC}"/>
    <dgm:cxn modelId="{C741C6C2-1A1C-44FF-8E3B-B92D173E74E9}" type="presOf" srcId="{9E6BBDAE-7615-4915-B576-E13F914C004A}" destId="{41C130EC-F4DD-4AD4-9CD4-E5BED763C616}" srcOrd="0" destOrd="0" presId="urn:microsoft.com/office/officeart/2005/8/layout/chevron2"/>
    <dgm:cxn modelId="{9004E7C2-284F-4DB3-9149-B1C4951D4D8B}" srcId="{E4102420-4058-419F-A1C2-FC22096F0BEB}" destId="{9E6BBDAE-7615-4915-B576-E13F914C004A}" srcOrd="0" destOrd="0" parTransId="{73371910-70F1-4797-9BE1-D20B7C40BD4B}" sibTransId="{8EA4A9A0-D0A7-4949-8FC6-0E16A150383F}"/>
    <dgm:cxn modelId="{0ADA03B2-7443-4329-ABF1-841560103B53}" type="presOf" srcId="{FBACC3F8-97CE-4926-A74C-3ACC98558CCC}" destId="{D817CB43-0645-4DBF-B54D-8DCD9210BCB8}" srcOrd="0" destOrd="0" presId="urn:microsoft.com/office/officeart/2005/8/layout/chevron2"/>
    <dgm:cxn modelId="{AD115179-6884-4399-A8EA-0AC3E10835EB}" type="presOf" srcId="{36899CE5-531C-4E1C-9428-8645B1ED29BB}" destId="{11F51768-3106-49CC-820B-8C3D572D4B40}" srcOrd="0" destOrd="0" presId="urn:microsoft.com/office/officeart/2005/8/layout/chevron2"/>
    <dgm:cxn modelId="{18392C7B-8EA7-41D2-BFD5-E4D606CA913C}" srcId="{382592A7-186F-468B-8050-CCEA0E9BC2AA}" destId="{DDC98788-E184-46EB-AADD-63E2C2653C08}" srcOrd="0" destOrd="0" parTransId="{CDC00B3B-43C2-40EE-877B-25ED627EDE79}" sibTransId="{CE14C2AE-78C7-4BE6-99C5-3E3785CC88B2}"/>
    <dgm:cxn modelId="{71008A86-3576-4C0D-BC2B-DC2BB97B1BF7}" type="presOf" srcId="{DDC98788-E184-46EB-AADD-63E2C2653C08}" destId="{6D941EC6-62C4-427A-8551-909D5AC04EA8}" srcOrd="0" destOrd="0" presId="urn:microsoft.com/office/officeart/2005/8/layout/chevron2"/>
    <dgm:cxn modelId="{449FDF7F-0085-4D54-A919-2E5B8BAF0013}" srcId="{E48DDCD6-1359-4011-8389-FCF688A23327}" destId="{382592A7-186F-468B-8050-CCEA0E9BC2AA}" srcOrd="3" destOrd="0" parTransId="{2BD09E79-57D3-4E60-853A-EAF19CDCA343}" sibTransId="{565010D9-81F6-48CC-8C50-0BF4E1BDB4A7}"/>
    <dgm:cxn modelId="{9B8CD66C-5DFE-4274-8FBB-601FDD789E03}" srcId="{E48DDCD6-1359-4011-8389-FCF688A23327}" destId="{E4102420-4058-419F-A1C2-FC22096F0BEB}" srcOrd="2" destOrd="0" parTransId="{238D9DE9-CCC9-468D-B667-B319545461A6}" sibTransId="{AE67EA29-6CC0-4970-B364-384C47DA6B96}"/>
    <dgm:cxn modelId="{1F245054-F46E-4334-B9C9-6AAE3FB1F289}" type="presOf" srcId="{E48DDCD6-1359-4011-8389-FCF688A23327}" destId="{58300534-26C0-44FF-9E87-218AA0D74511}" srcOrd="0" destOrd="0" presId="urn:microsoft.com/office/officeart/2005/8/layout/chevron2"/>
    <dgm:cxn modelId="{48127021-8C89-4985-9773-86D6B184FACC}" type="presOf" srcId="{E4102420-4058-419F-A1C2-FC22096F0BEB}" destId="{8AAB3B77-4CFD-4C01-9252-30599FE8B55B}" srcOrd="0" destOrd="0" presId="urn:microsoft.com/office/officeart/2005/8/layout/chevron2"/>
    <dgm:cxn modelId="{A781A59B-2DA4-4EB5-B856-504CD498C8B3}" type="presOf" srcId="{382592A7-186F-468B-8050-CCEA0E9BC2AA}" destId="{CE80D21F-F8B9-4914-9480-163E7759CD6E}" srcOrd="0" destOrd="0" presId="urn:microsoft.com/office/officeart/2005/8/layout/chevron2"/>
    <dgm:cxn modelId="{E8A3A10D-C0A0-4306-A5DB-195EAD1753D6}" type="presParOf" srcId="{58300534-26C0-44FF-9E87-218AA0D74511}" destId="{88BDB76B-8BEA-459B-98A0-302AEF1F6D8B}" srcOrd="0" destOrd="0" presId="urn:microsoft.com/office/officeart/2005/8/layout/chevron2"/>
    <dgm:cxn modelId="{A8D76A8B-851C-4479-B032-59ABF6070B55}" type="presParOf" srcId="{88BDB76B-8BEA-459B-98A0-302AEF1F6D8B}" destId="{D6A933A2-6F75-450D-842B-0FDBAF9B8AE6}" srcOrd="0" destOrd="0" presId="urn:microsoft.com/office/officeart/2005/8/layout/chevron2"/>
    <dgm:cxn modelId="{F90A6177-8083-4526-8046-6CB90D894043}" type="presParOf" srcId="{88BDB76B-8BEA-459B-98A0-302AEF1F6D8B}" destId="{CCF05C0C-C1EF-4961-869A-4C7DA599A514}" srcOrd="1" destOrd="0" presId="urn:microsoft.com/office/officeart/2005/8/layout/chevron2"/>
    <dgm:cxn modelId="{0FDAEF62-6572-4A6A-929C-B5059056F68C}" type="presParOf" srcId="{58300534-26C0-44FF-9E87-218AA0D74511}" destId="{CFD8DFAA-6A52-4741-A633-20EEA7048DB5}" srcOrd="1" destOrd="0" presId="urn:microsoft.com/office/officeart/2005/8/layout/chevron2"/>
    <dgm:cxn modelId="{AA3CBF13-3111-4C7F-A99F-1C5293ED39EC}" type="presParOf" srcId="{58300534-26C0-44FF-9E87-218AA0D74511}" destId="{403EE511-4CF8-430F-B78F-B8B0B8AA6694}" srcOrd="2" destOrd="0" presId="urn:microsoft.com/office/officeart/2005/8/layout/chevron2"/>
    <dgm:cxn modelId="{DDC341DE-20E1-4C93-989B-FEF52F5E195A}" type="presParOf" srcId="{403EE511-4CF8-430F-B78F-B8B0B8AA6694}" destId="{D817CB43-0645-4DBF-B54D-8DCD9210BCB8}" srcOrd="0" destOrd="0" presId="urn:microsoft.com/office/officeart/2005/8/layout/chevron2"/>
    <dgm:cxn modelId="{A48CE2EB-6BCA-4C87-87D1-A5134B1B8E61}" type="presParOf" srcId="{403EE511-4CF8-430F-B78F-B8B0B8AA6694}" destId="{11F51768-3106-49CC-820B-8C3D572D4B40}" srcOrd="1" destOrd="0" presId="urn:microsoft.com/office/officeart/2005/8/layout/chevron2"/>
    <dgm:cxn modelId="{513226BB-E43C-44B7-B2C3-F33CC99F2FAF}" type="presParOf" srcId="{58300534-26C0-44FF-9E87-218AA0D74511}" destId="{309D6BCC-DD90-44EE-877C-18A29734784F}" srcOrd="3" destOrd="0" presId="urn:microsoft.com/office/officeart/2005/8/layout/chevron2"/>
    <dgm:cxn modelId="{467486A2-F846-4738-AD7F-61E5B322B480}" type="presParOf" srcId="{58300534-26C0-44FF-9E87-218AA0D74511}" destId="{5220C790-E64E-40A3-92E1-DA1A84252C43}" srcOrd="4" destOrd="0" presId="urn:microsoft.com/office/officeart/2005/8/layout/chevron2"/>
    <dgm:cxn modelId="{87784538-EE91-4DA8-8B6E-D85AD7148E93}" type="presParOf" srcId="{5220C790-E64E-40A3-92E1-DA1A84252C43}" destId="{8AAB3B77-4CFD-4C01-9252-30599FE8B55B}" srcOrd="0" destOrd="0" presId="urn:microsoft.com/office/officeart/2005/8/layout/chevron2"/>
    <dgm:cxn modelId="{FC71FB88-74F6-4E82-BA7B-CFE564ADF74C}" type="presParOf" srcId="{5220C790-E64E-40A3-92E1-DA1A84252C43}" destId="{41C130EC-F4DD-4AD4-9CD4-E5BED763C616}" srcOrd="1" destOrd="0" presId="urn:microsoft.com/office/officeart/2005/8/layout/chevron2"/>
    <dgm:cxn modelId="{017DA7DC-A4B5-419E-87C0-C78550B5E1A7}" type="presParOf" srcId="{58300534-26C0-44FF-9E87-218AA0D74511}" destId="{24B3DECA-B198-439B-A3E1-04CE239B70BD}" srcOrd="5" destOrd="0" presId="urn:microsoft.com/office/officeart/2005/8/layout/chevron2"/>
    <dgm:cxn modelId="{3B87B2DC-AC84-4FAF-B659-3D04952ECAD7}" type="presParOf" srcId="{58300534-26C0-44FF-9E87-218AA0D74511}" destId="{AF2A7C89-7EA4-4C2C-ADF5-C0236C5D354B}" srcOrd="6" destOrd="0" presId="urn:microsoft.com/office/officeart/2005/8/layout/chevron2"/>
    <dgm:cxn modelId="{88CA7781-963F-4B16-AA74-ED545E8B0AFA}" type="presParOf" srcId="{AF2A7C89-7EA4-4C2C-ADF5-C0236C5D354B}" destId="{CE80D21F-F8B9-4914-9480-163E7759CD6E}" srcOrd="0" destOrd="0" presId="urn:microsoft.com/office/officeart/2005/8/layout/chevron2"/>
    <dgm:cxn modelId="{C8A99FEA-D10D-4DDF-A590-BE70584011EA}" type="presParOf" srcId="{AF2A7C89-7EA4-4C2C-ADF5-C0236C5D354B}" destId="{6D941EC6-62C4-427A-8551-909D5AC04EA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933A2-6F75-450D-842B-0FDBAF9B8AE6}">
      <dsp:nvSpPr>
        <dsp:cNvPr id="0" name=""/>
        <dsp:cNvSpPr/>
      </dsp:nvSpPr>
      <dsp:spPr>
        <a:xfrm rot="5400000">
          <a:off x="-149112" y="151524"/>
          <a:ext cx="994083" cy="695858"/>
        </a:xfrm>
        <a:prstGeom prst="chevron">
          <a:avLst/>
        </a:prstGeom>
        <a:solidFill>
          <a:srgbClr val="C00000"/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350340"/>
        <a:ext cx="695858" cy="298225"/>
      </dsp:txXfrm>
    </dsp:sp>
    <dsp:sp modelId="{CCF05C0C-C1EF-4961-869A-4C7DA599A514}">
      <dsp:nvSpPr>
        <dsp:cNvPr id="0" name=""/>
        <dsp:cNvSpPr/>
      </dsp:nvSpPr>
      <dsp:spPr>
        <a:xfrm rot="5400000">
          <a:off x="2257099" y="-1558829"/>
          <a:ext cx="646154" cy="37686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smtClean="0"/>
            <a:t>инструментальная панель для переключения режимов работы редактора</a:t>
          </a:r>
          <a:endParaRPr lang="ru-RU" sz="1000" kern="1200" dirty="0"/>
        </a:p>
      </dsp:txBody>
      <dsp:txXfrm rot="-5400000">
        <a:off x="695859" y="33954"/>
        <a:ext cx="3737093" cy="583068"/>
      </dsp:txXfrm>
    </dsp:sp>
    <dsp:sp modelId="{D817CB43-0645-4DBF-B54D-8DCD9210BCB8}">
      <dsp:nvSpPr>
        <dsp:cNvPr id="0" name=""/>
        <dsp:cNvSpPr/>
      </dsp:nvSpPr>
      <dsp:spPr>
        <a:xfrm rot="5400000">
          <a:off x="-149112" y="994686"/>
          <a:ext cx="994083" cy="695858"/>
        </a:xfrm>
        <a:prstGeom prst="chevron">
          <a:avLst/>
        </a:prstGeom>
        <a:solidFill>
          <a:srgbClr val="C00000"/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-5400000">
        <a:off x="1" y="1193502"/>
        <a:ext cx="695858" cy="298225"/>
      </dsp:txXfrm>
    </dsp:sp>
    <dsp:sp modelId="{11F51768-3106-49CC-820B-8C3D572D4B40}">
      <dsp:nvSpPr>
        <dsp:cNvPr id="0" name=""/>
        <dsp:cNvSpPr/>
      </dsp:nvSpPr>
      <dsp:spPr>
        <a:xfrm rot="5400000">
          <a:off x="2257099" y="-715667"/>
          <a:ext cx="646154" cy="37686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smtClean="0"/>
            <a:t>использование готового модуля помещения с мебелью и техникой, либо проектирование рабочего места самостоятельно, используя модель «пустое помещение»</a:t>
          </a:r>
          <a:endParaRPr lang="ru-RU" sz="1000" kern="1200" dirty="0"/>
        </a:p>
      </dsp:txBody>
      <dsp:txXfrm rot="-5400000">
        <a:off x="695859" y="877116"/>
        <a:ext cx="3737093" cy="583068"/>
      </dsp:txXfrm>
    </dsp:sp>
    <dsp:sp modelId="{8AAB3B77-4CFD-4C01-9252-30599FE8B55B}">
      <dsp:nvSpPr>
        <dsp:cNvPr id="0" name=""/>
        <dsp:cNvSpPr/>
      </dsp:nvSpPr>
      <dsp:spPr>
        <a:xfrm rot="5400000">
          <a:off x="-149112" y="1837847"/>
          <a:ext cx="994083" cy="695858"/>
        </a:xfrm>
        <a:prstGeom prst="chevron">
          <a:avLst/>
        </a:prstGeom>
        <a:solidFill>
          <a:srgbClr val="C00000"/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2036663"/>
        <a:ext cx="695858" cy="298225"/>
      </dsp:txXfrm>
    </dsp:sp>
    <dsp:sp modelId="{41C130EC-F4DD-4AD4-9CD4-E5BED763C616}">
      <dsp:nvSpPr>
        <dsp:cNvPr id="0" name=""/>
        <dsp:cNvSpPr/>
      </dsp:nvSpPr>
      <dsp:spPr>
        <a:xfrm rot="5400000">
          <a:off x="2257099" y="127493"/>
          <a:ext cx="646154" cy="37686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возможность изменения положения камеры в трехмерном пространстве, масштабирования, изменения угла обзора, а также уровня освещенности помещения</a:t>
          </a:r>
          <a:endParaRPr lang="ru-RU" sz="1000" kern="1200" dirty="0"/>
        </a:p>
      </dsp:txBody>
      <dsp:txXfrm rot="-5400000">
        <a:off x="695859" y="1720277"/>
        <a:ext cx="3737093" cy="583068"/>
      </dsp:txXfrm>
    </dsp:sp>
    <dsp:sp modelId="{CE80D21F-F8B9-4914-9480-163E7759CD6E}">
      <dsp:nvSpPr>
        <dsp:cNvPr id="0" name=""/>
        <dsp:cNvSpPr/>
      </dsp:nvSpPr>
      <dsp:spPr>
        <a:xfrm rot="5400000">
          <a:off x="-149112" y="2681009"/>
          <a:ext cx="994083" cy="695858"/>
        </a:xfrm>
        <a:prstGeom prst="chevron">
          <a:avLst/>
        </a:prstGeom>
        <a:solidFill>
          <a:srgbClr val="C00000"/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" y="2879825"/>
        <a:ext cx="695858" cy="298225"/>
      </dsp:txXfrm>
    </dsp:sp>
    <dsp:sp modelId="{6D941EC6-62C4-427A-8551-909D5AC04EA8}">
      <dsp:nvSpPr>
        <dsp:cNvPr id="0" name=""/>
        <dsp:cNvSpPr/>
      </dsp:nvSpPr>
      <dsp:spPr>
        <a:xfrm rot="5400000">
          <a:off x="2257099" y="970655"/>
          <a:ext cx="646154" cy="37686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сохранение созданного проекта модели в личном кабинете</a:t>
          </a:r>
          <a:endParaRPr lang="ru-RU" sz="1000" kern="1200" dirty="0"/>
        </a:p>
      </dsp:txBody>
      <dsp:txXfrm rot="-5400000">
        <a:off x="695859" y="2563439"/>
        <a:ext cx="3737093" cy="5830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126C7-D457-4CEA-924A-77B84B805D5A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1EF276-353B-4C6C-B1F9-F3BDE93EA3B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8931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982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/>
          <p:cNvGrpSpPr/>
          <p:nvPr userDrawn="1"/>
        </p:nvGrpSpPr>
        <p:grpSpPr>
          <a:xfrm>
            <a:off x="0" y="5048851"/>
            <a:ext cx="9144000" cy="94649"/>
            <a:chOff x="0" y="2573904"/>
            <a:chExt cx="8767278" cy="44695"/>
          </a:xfrm>
        </p:grpSpPr>
        <p:grpSp>
          <p:nvGrpSpPr>
            <p:cNvPr id="4" name="Group 43"/>
            <p:cNvGrpSpPr/>
            <p:nvPr/>
          </p:nvGrpSpPr>
          <p:grpSpPr>
            <a:xfrm>
              <a:off x="0" y="2573904"/>
              <a:ext cx="3752335" cy="44695"/>
              <a:chOff x="0" y="2573904"/>
              <a:chExt cx="3752335" cy="44695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" name="Group 44"/>
            <p:cNvGrpSpPr/>
            <p:nvPr/>
          </p:nvGrpSpPr>
          <p:grpSpPr>
            <a:xfrm>
              <a:off x="3752335" y="2573904"/>
              <a:ext cx="5014943" cy="44695"/>
              <a:chOff x="0" y="2573904"/>
              <a:chExt cx="5014943" cy="44695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3752335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768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Title+ SubTitle+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54724" y="267471"/>
            <a:ext cx="5638800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2400" b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54724" y="619462"/>
            <a:ext cx="4114800" cy="20074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400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  <p:grpSp>
        <p:nvGrpSpPr>
          <p:cNvPr id="3" name="Group 7"/>
          <p:cNvGrpSpPr/>
          <p:nvPr userDrawn="1"/>
        </p:nvGrpSpPr>
        <p:grpSpPr>
          <a:xfrm>
            <a:off x="0" y="5048851"/>
            <a:ext cx="9144000" cy="94649"/>
            <a:chOff x="0" y="2573904"/>
            <a:chExt cx="8767278" cy="44695"/>
          </a:xfrm>
        </p:grpSpPr>
        <p:grpSp>
          <p:nvGrpSpPr>
            <p:cNvPr id="4" name="Group 43"/>
            <p:cNvGrpSpPr/>
            <p:nvPr/>
          </p:nvGrpSpPr>
          <p:grpSpPr>
            <a:xfrm>
              <a:off x="0" y="2573904"/>
              <a:ext cx="3752335" cy="44695"/>
              <a:chOff x="0" y="2573904"/>
              <a:chExt cx="3752335" cy="44695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" name="Group 44"/>
            <p:cNvGrpSpPr/>
            <p:nvPr/>
          </p:nvGrpSpPr>
          <p:grpSpPr>
            <a:xfrm>
              <a:off x="3752335" y="2573904"/>
              <a:ext cx="5014943" cy="44695"/>
              <a:chOff x="0" y="2573904"/>
              <a:chExt cx="5014943" cy="44695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0" y="2573904"/>
                <a:ext cx="1262608" cy="4469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262608" y="2573904"/>
                <a:ext cx="1262608" cy="44695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2489727" y="2573904"/>
                <a:ext cx="1262608" cy="4469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3752335" y="2573904"/>
                <a:ext cx="1262608" cy="4469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22" name="Flowchart: Off-page Connector 21"/>
          <p:cNvSpPr/>
          <p:nvPr userDrawn="1"/>
        </p:nvSpPr>
        <p:spPr>
          <a:xfrm rot="5400000">
            <a:off x="8798358" y="94649"/>
            <a:ext cx="288035" cy="403249"/>
          </a:xfrm>
          <a:prstGeom prst="flowChartOffpageConnector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77311" y="152256"/>
            <a:ext cx="381001" cy="274637"/>
          </a:xfrm>
          <a:prstGeom prst="rect">
            <a:avLst/>
          </a:prstGeom>
        </p:spPr>
        <p:txBody>
          <a:bodyPr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C136B7D2-B98C-44FD-8D04-7EC62A5649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32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0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0DC0B06B-ED3D-4DF3-AE6E-1ADB5517D65F}" type="datetimeFigureOut">
              <a:rPr lang="ru-RU" smtClean="0"/>
              <a:pPr/>
              <a:t>13.10.2022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076AE3A6-F603-49C0-AA97-9A81421EDE4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660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4.jpeg"/><Relationship Id="rId5" Type="http://schemas.openxmlformats.org/officeDocument/2006/relationships/image" Target="../media/image11.png"/><Relationship Id="rId1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3.png"/><Relationship Id="rId1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1.png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4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.png"/><Relationship Id="rId4" Type="http://schemas.openxmlformats.org/officeDocument/2006/relationships/image" Target="../media/image25.png"/><Relationship Id="rId9" Type="http://schemas.microsoft.com/office/2007/relationships/diagramDrawing" Target="../diagrams/drawing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88668" y="2006729"/>
            <a:ext cx="194421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cap="all" spc="150" dirty="0">
                <a:solidFill>
                  <a:prstClr val="white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Министерство труда, </a:t>
            </a:r>
            <a:br>
              <a:rPr lang="ru-RU" sz="1400" cap="all" spc="150" dirty="0">
                <a:solidFill>
                  <a:prstClr val="white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1400" cap="all" spc="150" dirty="0">
                <a:solidFill>
                  <a:prstClr val="white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занятости и миграционной политики Самарской области</a:t>
            </a:r>
            <a:endParaRPr lang="ru-RU" dirty="0">
              <a:solidFill>
                <a:schemeClr val="tx2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347614"/>
            <a:ext cx="70202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-1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Интерактивная платформа виртуальных моделей рабочих мест для инвалидов с учетом их профессии и вида </a:t>
            </a:r>
          </a:p>
          <a:p>
            <a:pPr algn="ctr"/>
            <a:r>
              <a:rPr lang="ru-RU" sz="2800" b="1" spc="-1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заболевания в 3</a:t>
            </a:r>
            <a:r>
              <a:rPr lang="en-US" sz="2800" b="1" spc="-1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D-</a:t>
            </a:r>
            <a:r>
              <a:rPr lang="ru-RU" sz="2800" b="1" spc="-1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формате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776" y="312640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kozelbl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83347"/>
            <a:ext cx="1040504" cy="98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46124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2018 году министерством труда Самарской области запущен уникальный социально значимый проект «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Интерактивная платформа</a:t>
            </a:r>
            <a:r>
              <a:rPr lang="ru-RU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виртуальных моделей рабочих мест для инвалидов с учетом их профессии и вида заболевания».</a:t>
            </a:r>
          </a:p>
          <a:p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Интерактивная платформа - первый </a:t>
            </a:r>
            <a:r>
              <a:rPr lang="ru-RU" b="1" dirty="0" err="1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агрегатор</a:t>
            </a:r>
            <a:r>
              <a: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информации по оснащению рабочих мест для инвалидов соответствующим оборудованием и элементами доступности.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400" b="1" cap="none" spc="0" dirty="0">
                <a:solidFill>
                  <a:prstClr val="white"/>
                </a:solidFill>
                <a:latin typeface="Arial Black" pitchFamily="34" charset="0"/>
                <a:ea typeface="+mn-ea"/>
                <a:cs typeface="+mn-cs"/>
              </a:rPr>
              <a:t>О проекте</a:t>
            </a:r>
          </a:p>
        </p:txBody>
      </p:sp>
      <p:pic>
        <p:nvPicPr>
          <p:cNvPr id="4" name="Picture 2" descr="kozelbl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7494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676456" y="4659982"/>
            <a:ext cx="2680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fld id="{C136B7D2-B98C-44FD-8D04-7EC62A564975}" type="slidenum">
              <a:rPr lang="en-US" sz="1100">
                <a:solidFill>
                  <a:srgbClr val="534949"/>
                </a:solidFill>
              </a:rPr>
              <a:pPr lvl="0" algn="ctr"/>
              <a:t>2</a:t>
            </a:fld>
            <a:endParaRPr lang="en-US" sz="1100" dirty="0">
              <a:solidFill>
                <a:srgbClr val="53494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776" y="312640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0819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400" b="1" cap="none" spc="0" dirty="0">
                <a:solidFill>
                  <a:prstClr val="white"/>
                </a:solidFill>
                <a:latin typeface="Arial Black" pitchFamily="34" charset="0"/>
                <a:ea typeface="+mn-ea"/>
                <a:cs typeface="+mn-cs"/>
              </a:rPr>
              <a:t>Поддержка АСИ</a:t>
            </a:r>
          </a:p>
        </p:txBody>
      </p:sp>
      <p:pic>
        <p:nvPicPr>
          <p:cNvPr id="4" name="Picture 3" descr="C:\Users\SysuevAV\Desktop\Форум соц инноваций 2019\картинки\ASI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75606"/>
            <a:ext cx="3168352" cy="1312309"/>
          </a:xfrm>
          <a:prstGeom prst="rect">
            <a:avLst/>
          </a:prstGeom>
          <a:solidFill>
            <a:sysClr val="window" lastClr="FFFFFF"/>
          </a:solidFill>
        </p:spPr>
      </p:pic>
      <p:pic>
        <p:nvPicPr>
          <p:cNvPr id="5" name="Picture 4" descr="C:\Users\SysuevAV\Desktop\Форум соц инноваций 2019\картинки\президиум с Долгановой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290" y="2597543"/>
            <a:ext cx="3178198" cy="212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1491630"/>
            <a:ext cx="4572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Инициатива по созданию Интерактивной платформы была одобрена </a:t>
            </a:r>
            <a:r>
              <a:rPr lang="ru-RU" sz="2200" b="1" dirty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АНО «Агентство стратегических инициатив по продвижению новых проектов»</a:t>
            </a:r>
            <a:r>
              <a:rPr lang="ru-RU" sz="2200" dirty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на Специализированном Форуме   «Безопасность и охрана труда»</a:t>
            </a:r>
            <a:endParaRPr lang="ru-RU" sz="1600" dirty="0">
              <a:solidFill>
                <a:prstClr val="white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2" descr="kozelbl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7494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696466" y="4790787"/>
            <a:ext cx="2680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fld id="{C136B7D2-B98C-44FD-8D04-7EC62A564975}" type="slidenum">
              <a:rPr lang="en-US" sz="1100">
                <a:solidFill>
                  <a:srgbClr val="534949"/>
                </a:solidFill>
              </a:rPr>
              <a:pPr lvl="0" algn="ctr"/>
              <a:t>3</a:t>
            </a:fld>
            <a:endParaRPr lang="en-US" sz="1100" dirty="0">
              <a:solidFill>
                <a:srgbClr val="53494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776" y="312640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2550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3872" y="1637482"/>
            <a:ext cx="8407893" cy="33055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8" name="Slide Number Placeholder 37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ru-RU" sz="1800" b="0" dirty="0" smtClean="0">
                <a:solidFill>
                  <a:schemeClr val="bg1"/>
                </a:solidFill>
                <a:latin typeface="Arial Black" pitchFamily="34" charset="0"/>
              </a:rPr>
              <a:t>Предпосылки создания интерактивной платформы</a:t>
            </a:r>
            <a:endParaRPr lang="en-US" sz="1800" b="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311834" y="1909254"/>
            <a:ext cx="2815592" cy="2815589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Teardrop 25"/>
          <p:cNvSpPr>
            <a:spLocks noChangeAspect="1"/>
          </p:cNvSpPr>
          <p:nvPr/>
        </p:nvSpPr>
        <p:spPr>
          <a:xfrm rot="13976589">
            <a:off x="6575035" y="2263761"/>
            <a:ext cx="2387263" cy="2387263"/>
          </a:xfrm>
          <a:prstGeom prst="teardrop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9" name="Teardrop 28"/>
          <p:cNvSpPr>
            <a:spLocks noChangeAspect="1"/>
          </p:cNvSpPr>
          <p:nvPr/>
        </p:nvSpPr>
        <p:spPr>
          <a:xfrm rot="7461556" flipH="1">
            <a:off x="391198" y="2366937"/>
            <a:ext cx="2429422" cy="2429422"/>
          </a:xfrm>
          <a:prstGeom prst="teardrop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4288" y="3240147"/>
            <a:ext cx="1389812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Создано 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счет квоты 10,7 тыс. рабочих мест, на них работают</a:t>
            </a:r>
            <a:endParaRPr lang="en-US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 тыс. инвалидов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841834" y="3147814"/>
            <a:ext cx="1602416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регионе 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200,9 тыс. инвалидов, из них</a:t>
            </a:r>
            <a:r>
              <a:rPr lang="en-US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82,4 тыс. – 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трудоспособного возраста, в том числе 22,3 тыс. – работающие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9552" y="1464280"/>
            <a:ext cx="214314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Недостаточная включенность инвалидов в трудовую деятельность</a:t>
            </a:r>
            <a:endParaRPr lang="ru-RU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86512" y="1325780"/>
            <a:ext cx="2571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Недостаточная информированность работодателей о требованиях по оснащению рабочих мест для инвалидов</a:t>
            </a:r>
          </a:p>
        </p:txBody>
      </p:sp>
      <p:sp>
        <p:nvSpPr>
          <p:cNvPr id="21" name="Freeform 120"/>
          <p:cNvSpPr>
            <a:spLocks noEditPoints="1"/>
          </p:cNvSpPr>
          <p:nvPr/>
        </p:nvSpPr>
        <p:spPr bwMode="auto">
          <a:xfrm>
            <a:off x="1357290" y="2500312"/>
            <a:ext cx="571504" cy="489860"/>
          </a:xfrm>
          <a:custGeom>
            <a:avLst/>
            <a:gdLst/>
            <a:ahLst/>
            <a:cxnLst>
              <a:cxn ang="0">
                <a:pos x="11" y="58"/>
              </a:cxn>
              <a:cxn ang="0">
                <a:pos x="9" y="58"/>
              </a:cxn>
              <a:cxn ang="0">
                <a:pos x="0" y="49"/>
              </a:cxn>
              <a:cxn ang="0">
                <a:pos x="0" y="18"/>
              </a:cxn>
              <a:cxn ang="0">
                <a:pos x="9" y="9"/>
              </a:cxn>
              <a:cxn ang="0">
                <a:pos x="11" y="9"/>
              </a:cxn>
              <a:cxn ang="0">
                <a:pos x="11" y="58"/>
              </a:cxn>
              <a:cxn ang="0">
                <a:pos x="54" y="58"/>
              </a:cxn>
              <a:cxn ang="0">
                <a:pos x="15" y="58"/>
              </a:cxn>
              <a:cxn ang="0">
                <a:pos x="15" y="9"/>
              </a:cxn>
              <a:cxn ang="0">
                <a:pos x="20" y="9"/>
              </a:cxn>
              <a:cxn ang="0">
                <a:pos x="20" y="3"/>
              </a:cxn>
              <a:cxn ang="0">
                <a:pos x="24" y="0"/>
              </a:cxn>
              <a:cxn ang="0">
                <a:pos x="45" y="0"/>
              </a:cxn>
              <a:cxn ang="0">
                <a:pos x="49" y="3"/>
              </a:cxn>
              <a:cxn ang="0">
                <a:pos x="49" y="9"/>
              </a:cxn>
              <a:cxn ang="0">
                <a:pos x="54" y="9"/>
              </a:cxn>
              <a:cxn ang="0">
                <a:pos x="54" y="58"/>
              </a:cxn>
              <a:cxn ang="0">
                <a:pos x="44" y="9"/>
              </a:cxn>
              <a:cxn ang="0">
                <a:pos x="44" y="4"/>
              </a:cxn>
              <a:cxn ang="0">
                <a:pos x="25" y="4"/>
              </a:cxn>
              <a:cxn ang="0">
                <a:pos x="25" y="9"/>
              </a:cxn>
              <a:cxn ang="0">
                <a:pos x="44" y="9"/>
              </a:cxn>
              <a:cxn ang="0">
                <a:pos x="68" y="49"/>
              </a:cxn>
              <a:cxn ang="0">
                <a:pos x="60" y="58"/>
              </a:cxn>
              <a:cxn ang="0">
                <a:pos x="58" y="58"/>
              </a:cxn>
              <a:cxn ang="0">
                <a:pos x="58" y="9"/>
              </a:cxn>
              <a:cxn ang="0">
                <a:pos x="60" y="9"/>
              </a:cxn>
              <a:cxn ang="0">
                <a:pos x="68" y="18"/>
              </a:cxn>
              <a:cxn ang="0">
                <a:pos x="68" y="49"/>
              </a:cxn>
            </a:cxnLst>
            <a:rect l="0" t="0" r="r" b="b"/>
            <a:pathLst>
              <a:path w="68" h="58">
                <a:moveTo>
                  <a:pt x="11" y="58"/>
                </a:moveTo>
                <a:cubicBezTo>
                  <a:pt x="9" y="58"/>
                  <a:pt x="9" y="58"/>
                  <a:pt x="9" y="58"/>
                </a:cubicBezTo>
                <a:cubicBezTo>
                  <a:pt x="4" y="58"/>
                  <a:pt x="0" y="54"/>
                  <a:pt x="0" y="49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3"/>
                  <a:pt x="4" y="9"/>
                  <a:pt x="9" y="9"/>
                </a:cubicBezTo>
                <a:cubicBezTo>
                  <a:pt x="11" y="9"/>
                  <a:pt x="11" y="9"/>
                  <a:pt x="11" y="9"/>
                </a:cubicBezTo>
                <a:lnTo>
                  <a:pt x="11" y="58"/>
                </a:lnTo>
                <a:close/>
                <a:moveTo>
                  <a:pt x="54" y="58"/>
                </a:moveTo>
                <a:cubicBezTo>
                  <a:pt x="15" y="58"/>
                  <a:pt x="15" y="58"/>
                  <a:pt x="15" y="58"/>
                </a:cubicBezTo>
                <a:cubicBezTo>
                  <a:pt x="15" y="9"/>
                  <a:pt x="15" y="9"/>
                  <a:pt x="15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54" y="9"/>
                  <a:pt x="54" y="9"/>
                  <a:pt x="54" y="9"/>
                </a:cubicBezTo>
                <a:lnTo>
                  <a:pt x="54" y="58"/>
                </a:lnTo>
                <a:close/>
                <a:moveTo>
                  <a:pt x="44" y="9"/>
                </a:moveTo>
                <a:cubicBezTo>
                  <a:pt x="44" y="4"/>
                  <a:pt x="44" y="4"/>
                  <a:pt x="4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68" y="49"/>
                </a:moveTo>
                <a:cubicBezTo>
                  <a:pt x="68" y="54"/>
                  <a:pt x="65" y="58"/>
                  <a:pt x="60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9"/>
                  <a:pt x="58" y="9"/>
                  <a:pt x="58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5" y="9"/>
                  <a:pt x="68" y="13"/>
                  <a:pt x="68" y="18"/>
                </a:cubicBezTo>
                <a:lnTo>
                  <a:pt x="68" y="4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9461" name="Picture 5" descr="C:\Users\Andrew\Downloads\work-station.png"/>
          <p:cNvPicPr>
            <a:picLocks noChangeAspect="1" noChangeArrowheads="1"/>
          </p:cNvPicPr>
          <p:nvPr/>
        </p:nvPicPr>
        <p:blipFill>
          <a:blip r:embed="rId3" cstate="print">
            <a:lum bright="100000"/>
          </a:blip>
          <a:stretch>
            <a:fillRect/>
          </a:stretch>
        </p:blipFill>
        <p:spPr bwMode="auto">
          <a:xfrm>
            <a:off x="7380312" y="2393445"/>
            <a:ext cx="642942" cy="642942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TextBox 27"/>
          <p:cNvSpPr txBox="1"/>
          <p:nvPr/>
        </p:nvSpPr>
        <p:spPr>
          <a:xfrm>
            <a:off x="3747821" y="2973649"/>
            <a:ext cx="2000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Необходимость создания единого информационного ресурса</a:t>
            </a:r>
            <a:endParaRPr lang="ru-RU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2" name="Picture 6" descr="C:\Users\Andrew\Downloads\global-network.png"/>
          <p:cNvPicPr>
            <a:picLocks noChangeAspect="1" noChangeArrowheads="1"/>
          </p:cNvPicPr>
          <p:nvPr/>
        </p:nvPicPr>
        <p:blipFill>
          <a:blip r:embed="rId4" cstate="print">
            <a:lum bright="100000"/>
          </a:blip>
          <a:srcRect/>
          <a:stretch>
            <a:fillRect/>
          </a:stretch>
        </p:blipFill>
        <p:spPr bwMode="auto">
          <a:xfrm>
            <a:off x="4351567" y="2211710"/>
            <a:ext cx="723888" cy="723888"/>
          </a:xfrm>
          <a:prstGeom prst="rect">
            <a:avLst/>
          </a:prstGeom>
          <a:noFill/>
        </p:spPr>
      </p:pic>
      <p:pic>
        <p:nvPicPr>
          <p:cNvPr id="16" name="Picture 2" descr="kozelbl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7494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776" y="312640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47285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734" y="1086691"/>
            <a:ext cx="6423275" cy="136989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07504" y="123478"/>
            <a:ext cx="8943975" cy="10795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2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Интерактивная платформа виртуальных моделей рабочих мест </a:t>
            </a:r>
            <a:br>
              <a:rPr lang="ru-RU" sz="2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для инвалидов с учетом их профессии и вида заболевания </a:t>
            </a:r>
            <a:br>
              <a:rPr lang="ru-RU" sz="2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en-US" sz="21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(orm-invalid.samregion.ru)</a:t>
            </a:r>
            <a:endParaRPr lang="ru-RU" sz="21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73" name="Flowchart: Off-page Connector 30"/>
          <p:cNvSpPr/>
          <p:nvPr/>
        </p:nvSpPr>
        <p:spPr>
          <a:xfrm rot="10800000">
            <a:off x="4860031" y="2343420"/>
            <a:ext cx="1722141" cy="1294671"/>
          </a:xfrm>
          <a:prstGeom prst="flowChartOffpageConnector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928B70">
                  <a:lumMod val="50000"/>
                </a:srgbClr>
              </a:solidFill>
            </a:endParaRPr>
          </a:p>
        </p:txBody>
      </p:sp>
      <p:sp>
        <p:nvSpPr>
          <p:cNvPr id="76" name="Flowchart: Off-page Connector 30"/>
          <p:cNvSpPr/>
          <p:nvPr/>
        </p:nvSpPr>
        <p:spPr>
          <a:xfrm rot="10800000">
            <a:off x="2483768" y="2347637"/>
            <a:ext cx="1728192" cy="1290454"/>
          </a:xfrm>
          <a:prstGeom prst="flowChartOffpageConnector">
            <a:avLst/>
          </a:prstGeom>
          <a:solidFill>
            <a:srgbClr val="3399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928B70">
                  <a:lumMod val="50000"/>
                </a:srgbClr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627784" y="2635465"/>
            <a:ext cx="1665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Проводится </a:t>
            </a:r>
          </a:p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широкомасштабная </a:t>
            </a:r>
          </a:p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информационная кампания о возможностях сайта</a:t>
            </a:r>
            <a:endParaRPr lang="ru-RU" sz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080" name="Picture 8" descr="C:\Users\SysuevAV\Downloads\information-butt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82" y="2422636"/>
            <a:ext cx="289048" cy="289048"/>
          </a:xfrm>
          <a:prstGeom prst="rect">
            <a:avLst/>
          </a:prstGeom>
          <a:solidFill>
            <a:srgbClr val="3399FF"/>
          </a:solidFill>
          <a:extLst/>
        </p:spPr>
      </p:pic>
      <p:sp>
        <p:nvSpPr>
          <p:cNvPr id="10" name="Flowchart: Off-page Connector 30"/>
          <p:cNvSpPr/>
          <p:nvPr/>
        </p:nvSpPr>
        <p:spPr>
          <a:xfrm rot="10800000">
            <a:off x="299854" y="2195396"/>
            <a:ext cx="1549398" cy="1442694"/>
          </a:xfrm>
          <a:prstGeom prst="flowChartOffpageConnector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928B70">
                  <a:lumMod val="50000"/>
                </a:srgbClr>
              </a:solidFill>
            </a:endParaRPr>
          </a:p>
        </p:txBody>
      </p:sp>
      <p:sp>
        <p:nvSpPr>
          <p:cNvPr id="11" name="Freeform 245"/>
          <p:cNvSpPr>
            <a:spLocks/>
          </p:cNvSpPr>
          <p:nvPr/>
        </p:nvSpPr>
        <p:spPr bwMode="auto">
          <a:xfrm>
            <a:off x="811845" y="2331804"/>
            <a:ext cx="342826" cy="32755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2040" y="2659363"/>
            <a:ext cx="1624816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Функционирование в </a:t>
            </a:r>
            <a:r>
              <a:rPr lang="ru-RU" sz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современных версиях </a:t>
            </a: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браузеров, в </a:t>
            </a:r>
            <a:r>
              <a:rPr lang="ru-RU" sz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том числе для мобильных </a:t>
            </a: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платформ</a:t>
            </a:r>
            <a:endParaRPr lang="ru-RU" sz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Flowchart: Off-page Connector 30"/>
          <p:cNvSpPr/>
          <p:nvPr/>
        </p:nvSpPr>
        <p:spPr>
          <a:xfrm rot="10800000">
            <a:off x="7125334" y="2220039"/>
            <a:ext cx="1623130" cy="1418050"/>
          </a:xfrm>
          <a:prstGeom prst="flowChartOffpageConnector">
            <a:avLst/>
          </a:prstGeom>
          <a:solidFill>
            <a:srgbClr val="3399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928B70">
                  <a:lumMod val="5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09922" y="2807095"/>
            <a:ext cx="129614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Платформа </a:t>
            </a:r>
          </a:p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адаптирована </a:t>
            </a:r>
          </a:p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для инвалидов </a:t>
            </a:r>
          </a:p>
          <a:p>
            <a:pPr algn="ctr">
              <a:lnSpc>
                <a:spcPct val="8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по зрению</a:t>
            </a:r>
            <a:endParaRPr lang="ru-RU" sz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30651" y="2625233"/>
            <a:ext cx="1618601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В мае 2019 года </a:t>
            </a:r>
          </a:p>
          <a:p>
            <a:pPr algn="ctr">
              <a:lnSpc>
                <a:spcPct val="90000"/>
              </a:lnSpc>
            </a:pPr>
            <a:r>
              <a:rPr lang="ru-RU" sz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запущена эксплуатация в сети Интернет</a:t>
            </a:r>
            <a:endParaRPr lang="ru-RU" sz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149" name="Picture 5" descr="C:\Users\SysuevAV\Desktop\Форум соц инноваций 2019\картинки\eye-on-magnifying-glas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2" y="2467495"/>
            <a:ext cx="405194" cy="40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SysuevAV\Downloads\we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52" y="2398511"/>
            <a:ext cx="337297" cy="33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806163" y="3723878"/>
            <a:ext cx="3546656" cy="432792"/>
          </a:xfrm>
          <a:prstGeom prst="roundRect">
            <a:avLst>
              <a:gd name="adj" fmla="val 49867"/>
            </a:avLst>
          </a:prstGeom>
          <a:solidFill>
            <a:srgbClr val="C00000">
              <a:alpha val="68000"/>
            </a:srgb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b">
            <a:spAutoFit/>
          </a:bodyPr>
          <a:lstStyle/>
          <a:p>
            <a:pPr algn="ctr"/>
            <a:r>
              <a:rPr lang="ru-RU" sz="1400" dirty="0" smtClean="0"/>
              <a:t>Разработчики сайта:</a:t>
            </a:r>
            <a:endParaRPr lang="ru-RU" sz="1400" dirty="0"/>
          </a:p>
        </p:txBody>
      </p:sp>
      <p:sp>
        <p:nvSpPr>
          <p:cNvPr id="19" name="Прямоугольник с двумя вырезанными противолежащими углами 18"/>
          <p:cNvSpPr/>
          <p:nvPr/>
        </p:nvSpPr>
        <p:spPr>
          <a:xfrm>
            <a:off x="404739" y="4247338"/>
            <a:ext cx="2066570" cy="720077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1100" dirty="0" smtClean="0"/>
              <a:t>Министерство </a:t>
            </a:r>
          </a:p>
          <a:p>
            <a:pPr algn="r"/>
            <a:r>
              <a:rPr lang="ru-RU" sz="1100" dirty="0" smtClean="0"/>
              <a:t>труда, занятости и миграционной политики Самарской области</a:t>
            </a:r>
            <a:endParaRPr lang="ru-RU" sz="1100" dirty="0"/>
          </a:p>
        </p:txBody>
      </p:sp>
      <p:sp>
        <p:nvSpPr>
          <p:cNvPr id="20" name="Прямоугольник с двумя вырезанными противолежащими углами 19"/>
          <p:cNvSpPr/>
          <p:nvPr/>
        </p:nvSpPr>
        <p:spPr>
          <a:xfrm>
            <a:off x="2474966" y="4247338"/>
            <a:ext cx="1953528" cy="720078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1100" dirty="0" smtClean="0"/>
              <a:t>Общественные организации инвалидов</a:t>
            </a:r>
            <a:endParaRPr lang="ru-RU" sz="1100" dirty="0"/>
          </a:p>
        </p:txBody>
      </p:sp>
      <p:sp>
        <p:nvSpPr>
          <p:cNvPr id="21" name="Прямоугольник с двумя вырезанными противолежащими углами 20"/>
          <p:cNvSpPr/>
          <p:nvPr/>
        </p:nvSpPr>
        <p:spPr>
          <a:xfrm>
            <a:off x="4512799" y="4231366"/>
            <a:ext cx="2027761" cy="720079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1100" dirty="0" smtClean="0"/>
              <a:t>Ведущие ВУЗы </a:t>
            </a:r>
          </a:p>
          <a:p>
            <a:pPr algn="r"/>
            <a:r>
              <a:rPr lang="ru-RU" sz="1100" dirty="0" smtClean="0"/>
              <a:t>Самарской области</a:t>
            </a:r>
            <a:endParaRPr lang="ru-RU" sz="1100" dirty="0"/>
          </a:p>
        </p:txBody>
      </p:sp>
      <p:sp>
        <p:nvSpPr>
          <p:cNvPr id="22" name="Прямоугольник с двумя вырезанными противолежащими углами 21"/>
          <p:cNvSpPr/>
          <p:nvPr/>
        </p:nvSpPr>
        <p:spPr>
          <a:xfrm>
            <a:off x="6582172" y="4220414"/>
            <a:ext cx="2024783" cy="711987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1100" dirty="0" smtClean="0"/>
              <a:t>Главное</a:t>
            </a:r>
          </a:p>
          <a:p>
            <a:pPr algn="r"/>
            <a:r>
              <a:rPr lang="ru-RU" sz="1100" dirty="0" smtClean="0"/>
              <a:t> бюро МСЭ по Самарской области</a:t>
            </a:r>
            <a:endParaRPr lang="ru-RU" sz="1100" dirty="0"/>
          </a:p>
        </p:txBody>
      </p:sp>
      <p:pic>
        <p:nvPicPr>
          <p:cNvPr id="23" name="Picture 2" descr="C:\Users\TalbatskyJP\Desktop\ЯТ\2019\Бережливое производство\мин-труд-лого-ai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756" t="74554" r="37349" b="4955"/>
          <a:stretch/>
        </p:blipFill>
        <p:spPr bwMode="auto">
          <a:xfrm>
            <a:off x="467544" y="4247338"/>
            <a:ext cx="395236" cy="3600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9" descr="C:\Users\SysuevAV\Desktop\Форум соц инноваций 2019\картинки\VOG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267021"/>
            <a:ext cx="411794" cy="411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Users\SysuevAV\Desktop\Форум соц инноваций 2019\картинки\5aa2bd4bc9a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799" y="4240684"/>
            <a:ext cx="775095" cy="3600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7" name="Picture 6" descr="C:\Users\SysuevAV\Desktop\Форум соц инноваций 2019\картинки\МСЭ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818" y="4249099"/>
            <a:ext cx="413516" cy="4117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pic>
        <p:nvPicPr>
          <p:cNvPr id="26" name="Picture 2" descr="kozelblu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12" y="230066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8676456" y="4659982"/>
            <a:ext cx="2680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fld id="{C136B7D2-B98C-44FD-8D04-7EC62A564975}" type="slidenum">
              <a:rPr lang="en-US" sz="1100">
                <a:solidFill>
                  <a:srgbClr val="534949"/>
                </a:solidFill>
              </a:rPr>
              <a:pPr lvl="0" algn="ctr"/>
              <a:t>5</a:t>
            </a:fld>
            <a:endParaRPr lang="en-US" sz="1100" dirty="0">
              <a:solidFill>
                <a:srgbClr val="534949"/>
              </a:solidFill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3452" y="230066"/>
            <a:ext cx="686007" cy="62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7415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81" y="1567730"/>
            <a:ext cx="1978263" cy="34055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053" y="1635646"/>
            <a:ext cx="1943889" cy="3328221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241983" y="267494"/>
            <a:ext cx="8640959" cy="504056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Нозологии интерактивной платформы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51" name="Group 35"/>
          <p:cNvGrpSpPr/>
          <p:nvPr/>
        </p:nvGrpSpPr>
        <p:grpSpPr>
          <a:xfrm>
            <a:off x="2389553" y="1581789"/>
            <a:ext cx="4271687" cy="646331"/>
            <a:chOff x="-288738" y="901147"/>
            <a:chExt cx="3708598" cy="2131459"/>
          </a:xfr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2" name="Rectangle 51"/>
            <p:cNvSpPr/>
            <p:nvPr/>
          </p:nvSpPr>
          <p:spPr>
            <a:xfrm>
              <a:off x="-7984" y="901147"/>
              <a:ext cx="3160757" cy="213145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Isosceles Triangle 52"/>
            <p:cNvSpPr/>
            <p:nvPr/>
          </p:nvSpPr>
          <p:spPr>
            <a:xfrm rot="5400000">
              <a:off x="3036277" y="1813721"/>
              <a:ext cx="460856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Isosceles Triangle 53"/>
            <p:cNvSpPr/>
            <p:nvPr/>
          </p:nvSpPr>
          <p:spPr>
            <a:xfrm rot="16200000" flipH="1">
              <a:off x="-366010" y="1813722"/>
              <a:ext cx="460856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2419483" y="2340918"/>
            <a:ext cx="4191956" cy="597264"/>
            <a:chOff x="-288739" y="901147"/>
            <a:chExt cx="3708599" cy="2131453"/>
          </a:xfrm>
          <a:solidFill>
            <a:srgbClr val="33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0" name="Rectangle 59"/>
            <p:cNvSpPr/>
            <p:nvPr/>
          </p:nvSpPr>
          <p:spPr>
            <a:xfrm>
              <a:off x="-7985" y="901147"/>
              <a:ext cx="3160757" cy="2131453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Isosceles Triangle 62"/>
            <p:cNvSpPr/>
            <p:nvPr/>
          </p:nvSpPr>
          <p:spPr>
            <a:xfrm rot="5400000">
              <a:off x="3036278" y="1813721"/>
              <a:ext cx="460854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Isosceles Triangle 66"/>
            <p:cNvSpPr/>
            <p:nvPr/>
          </p:nvSpPr>
          <p:spPr>
            <a:xfrm rot="16200000" flipH="1">
              <a:off x="-366010" y="1813721"/>
              <a:ext cx="460854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437289" y="3149045"/>
            <a:ext cx="4191956" cy="646331"/>
            <a:chOff x="-288738" y="901147"/>
            <a:chExt cx="3708598" cy="2131459"/>
          </a:xfr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7" name="Rectangle 72"/>
            <p:cNvSpPr/>
            <p:nvPr/>
          </p:nvSpPr>
          <p:spPr>
            <a:xfrm>
              <a:off x="-7985" y="901147"/>
              <a:ext cx="3160757" cy="213145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Isosceles Triangle 75"/>
            <p:cNvSpPr/>
            <p:nvPr/>
          </p:nvSpPr>
          <p:spPr>
            <a:xfrm rot="5400000">
              <a:off x="3036277" y="1813721"/>
              <a:ext cx="460856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Isosceles Triangle 78"/>
            <p:cNvSpPr/>
            <p:nvPr/>
          </p:nvSpPr>
          <p:spPr>
            <a:xfrm rot="16200000" flipH="1">
              <a:off x="-366010" y="1813722"/>
              <a:ext cx="460856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0" name="Group 35"/>
          <p:cNvGrpSpPr/>
          <p:nvPr/>
        </p:nvGrpSpPr>
        <p:grpSpPr>
          <a:xfrm>
            <a:off x="2452265" y="4021434"/>
            <a:ext cx="4208975" cy="638548"/>
            <a:chOff x="-288738" y="1037927"/>
            <a:chExt cx="3708598" cy="1994679"/>
          </a:xfrm>
          <a:solidFill>
            <a:srgbClr val="3399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1" name="Rectangle 72"/>
            <p:cNvSpPr/>
            <p:nvPr/>
          </p:nvSpPr>
          <p:spPr>
            <a:xfrm>
              <a:off x="-7985" y="1037927"/>
              <a:ext cx="3160757" cy="199467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Isosceles Triangle 75"/>
            <p:cNvSpPr/>
            <p:nvPr/>
          </p:nvSpPr>
          <p:spPr>
            <a:xfrm rot="5400000">
              <a:off x="3036277" y="1813721"/>
              <a:ext cx="460856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Isosceles Triangle 78"/>
            <p:cNvSpPr/>
            <p:nvPr/>
          </p:nvSpPr>
          <p:spPr>
            <a:xfrm rot="16200000" flipH="1">
              <a:off x="-366010" y="1813722"/>
              <a:ext cx="460856" cy="30631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2768361" y="1565605"/>
            <a:ext cx="350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Архитектурно-дизайнерское решение помещения офиса в зависимости </a:t>
            </a:r>
            <a:endParaRPr lang="ru-RU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от нозологии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809535" y="2408717"/>
            <a:ext cx="344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План рабочего места инвалида в 3-х проекциях с указанием всех размеров и расстояний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798273" y="4087982"/>
            <a:ext cx="3528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Перечень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технического оснащения и 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мебели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для рабочего 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места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790666" y="3154394"/>
            <a:ext cx="344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Планировочное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решение </a:t>
            </a:r>
            <a:endParaRPr lang="ru-RU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(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чертеж ) 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офиса с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учетом </a:t>
            </a:r>
            <a:endParaRPr lang="ru-RU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СНИПов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и 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СанПИНов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5698" y="815563"/>
            <a:ext cx="2124257" cy="649188"/>
          </a:xfrm>
          <a:prstGeom prst="roundRect">
            <a:avLst>
              <a:gd name="adj" fmla="val 49867"/>
            </a:avLst>
          </a:prstGeom>
          <a:solidFill>
            <a:srgbClr val="C00000">
              <a:alpha val="68000"/>
            </a:srgb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b">
            <a:spAutoFit/>
          </a:bodyPr>
          <a:lstStyle/>
          <a:p>
            <a:pPr algn="ctr"/>
            <a:r>
              <a:rPr lang="ru-RU" sz="1200" dirty="0" smtClean="0"/>
              <a:t>Нарушения </a:t>
            </a:r>
          </a:p>
          <a:p>
            <a:pPr algn="ctr"/>
            <a:r>
              <a:rPr lang="ru-RU" sz="1200" dirty="0" smtClean="0"/>
              <a:t>зрения</a:t>
            </a:r>
            <a:endParaRPr lang="ru-RU" sz="1200" dirty="0"/>
          </a:p>
        </p:txBody>
      </p:sp>
      <p:sp>
        <p:nvSpPr>
          <p:cNvPr id="44" name="TextBox 43"/>
          <p:cNvSpPr txBox="1"/>
          <p:nvPr/>
        </p:nvSpPr>
        <p:spPr>
          <a:xfrm>
            <a:off x="3396831" y="851175"/>
            <a:ext cx="2173270" cy="649188"/>
          </a:xfrm>
          <a:prstGeom prst="roundRect">
            <a:avLst>
              <a:gd name="adj" fmla="val 49867"/>
            </a:avLst>
          </a:prstGeom>
          <a:solidFill>
            <a:srgbClr val="C00000">
              <a:alpha val="68000"/>
            </a:srgb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b">
            <a:spAutoFit/>
          </a:bodyPr>
          <a:lstStyle/>
          <a:p>
            <a:pPr algn="ctr"/>
            <a:r>
              <a:rPr lang="ru-RU" sz="1200" dirty="0" smtClean="0"/>
              <a:t>Нарушения опорно-двигательного аппарата</a:t>
            </a:r>
            <a:endParaRPr lang="ru-RU" sz="1200" dirty="0"/>
          </a:p>
        </p:txBody>
      </p:sp>
      <p:sp>
        <p:nvSpPr>
          <p:cNvPr id="45" name="TextBox 44"/>
          <p:cNvSpPr txBox="1"/>
          <p:nvPr/>
        </p:nvSpPr>
        <p:spPr>
          <a:xfrm>
            <a:off x="6611439" y="830236"/>
            <a:ext cx="2059317" cy="649188"/>
          </a:xfrm>
          <a:prstGeom prst="roundRect">
            <a:avLst>
              <a:gd name="adj" fmla="val 49867"/>
            </a:avLst>
          </a:prstGeom>
          <a:solidFill>
            <a:srgbClr val="C00000">
              <a:alpha val="68000"/>
            </a:srgb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b">
            <a:spAutoFit/>
          </a:bodyPr>
          <a:lstStyle/>
          <a:p>
            <a:pPr algn="ctr"/>
            <a:r>
              <a:rPr lang="ru-RU" sz="1200" dirty="0" smtClean="0"/>
              <a:t>Нарушения </a:t>
            </a:r>
          </a:p>
          <a:p>
            <a:pPr algn="ctr"/>
            <a:r>
              <a:rPr lang="ru-RU" sz="1200" dirty="0" smtClean="0"/>
              <a:t>слуха и речи</a:t>
            </a:r>
            <a:endParaRPr lang="ru-RU" sz="1200" dirty="0"/>
          </a:p>
        </p:txBody>
      </p:sp>
      <p:pic>
        <p:nvPicPr>
          <p:cNvPr id="29" name="Picture 2" descr="kozelbl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366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8810467" y="4790787"/>
            <a:ext cx="2680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fld id="{C136B7D2-B98C-44FD-8D04-7EC62A564975}" type="slidenum">
              <a:rPr lang="en-US" sz="1100">
                <a:solidFill>
                  <a:srgbClr val="534949"/>
                </a:solidFill>
              </a:rPr>
              <a:pPr lvl="0" algn="ctr"/>
              <a:t>6</a:t>
            </a:fld>
            <a:endParaRPr lang="en-US" sz="1100" dirty="0">
              <a:solidFill>
                <a:srgbClr val="534949"/>
              </a:solidFill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776" y="136906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52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1"/>
          <p:cNvSpPr txBox="1">
            <a:spLocks/>
          </p:cNvSpPr>
          <p:nvPr/>
        </p:nvSpPr>
        <p:spPr>
          <a:xfrm>
            <a:off x="780538" y="267494"/>
            <a:ext cx="7632847" cy="504056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Содержание интерактивной платформы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21" name="Group 52"/>
          <p:cNvGrpSpPr/>
          <p:nvPr/>
        </p:nvGrpSpPr>
        <p:grpSpPr>
          <a:xfrm>
            <a:off x="3209848" y="934238"/>
            <a:ext cx="2774225" cy="856750"/>
            <a:chOff x="4568507" y="2105026"/>
            <a:chExt cx="2554606" cy="136557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4568507" y="2199014"/>
              <a:ext cx="2551113" cy="1271588"/>
            </a:xfrm>
            <a:custGeom>
              <a:avLst/>
              <a:gdLst/>
              <a:ahLst/>
              <a:cxnLst>
                <a:cxn ang="0">
                  <a:pos x="599" y="0"/>
                </a:cxn>
                <a:cxn ang="0">
                  <a:pos x="615" y="0"/>
                </a:cxn>
                <a:cxn ang="0">
                  <a:pos x="677" y="72"/>
                </a:cxn>
                <a:cxn ang="0">
                  <a:pos x="677" y="160"/>
                </a:cxn>
                <a:cxn ang="0">
                  <a:pos x="615" y="232"/>
                </a:cxn>
                <a:cxn ang="0">
                  <a:pos x="599" y="232"/>
                </a:cxn>
                <a:cxn ang="0">
                  <a:pos x="95" y="232"/>
                </a:cxn>
                <a:cxn ang="0">
                  <a:pos x="32" y="263"/>
                </a:cxn>
                <a:cxn ang="0">
                  <a:pos x="0" y="338"/>
                </a:cxn>
                <a:cxn ang="0">
                  <a:pos x="0" y="72"/>
                </a:cxn>
                <a:cxn ang="0">
                  <a:pos x="23" y="13"/>
                </a:cxn>
                <a:cxn ang="0">
                  <a:pos x="72" y="0"/>
                </a:cxn>
                <a:cxn ang="0">
                  <a:pos x="599" y="0"/>
                </a:cxn>
              </a:cxnLst>
              <a:rect l="0" t="0" r="r" b="b"/>
              <a:pathLst>
                <a:path w="677" h="338">
                  <a:moveTo>
                    <a:pt x="599" y="0"/>
                  </a:moveTo>
                  <a:cubicBezTo>
                    <a:pt x="604" y="0"/>
                    <a:pt x="610" y="0"/>
                    <a:pt x="615" y="0"/>
                  </a:cubicBezTo>
                  <a:cubicBezTo>
                    <a:pt x="656" y="3"/>
                    <a:pt x="677" y="27"/>
                    <a:pt x="677" y="72"/>
                  </a:cubicBezTo>
                  <a:cubicBezTo>
                    <a:pt x="677" y="160"/>
                    <a:pt x="677" y="160"/>
                    <a:pt x="677" y="160"/>
                  </a:cubicBezTo>
                  <a:cubicBezTo>
                    <a:pt x="677" y="205"/>
                    <a:pt x="656" y="229"/>
                    <a:pt x="615" y="232"/>
                  </a:cubicBezTo>
                  <a:cubicBezTo>
                    <a:pt x="610" y="232"/>
                    <a:pt x="604" y="232"/>
                    <a:pt x="599" y="232"/>
                  </a:cubicBezTo>
                  <a:cubicBezTo>
                    <a:pt x="95" y="232"/>
                    <a:pt x="95" y="232"/>
                    <a:pt x="95" y="232"/>
                  </a:cubicBezTo>
                  <a:cubicBezTo>
                    <a:pt x="71" y="235"/>
                    <a:pt x="50" y="246"/>
                    <a:pt x="32" y="263"/>
                  </a:cubicBezTo>
                  <a:cubicBezTo>
                    <a:pt x="11" y="284"/>
                    <a:pt x="0" y="309"/>
                    <a:pt x="0" y="33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44"/>
                    <a:pt x="7" y="25"/>
                    <a:pt x="23" y="13"/>
                  </a:cubicBezTo>
                  <a:cubicBezTo>
                    <a:pt x="35" y="4"/>
                    <a:pt x="51" y="0"/>
                    <a:pt x="72" y="0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4572000" y="2105026"/>
              <a:ext cx="2551113" cy="1271588"/>
            </a:xfrm>
            <a:custGeom>
              <a:avLst/>
              <a:gdLst/>
              <a:ahLst/>
              <a:cxnLst>
                <a:cxn ang="0">
                  <a:pos x="599" y="0"/>
                </a:cxn>
                <a:cxn ang="0">
                  <a:pos x="615" y="0"/>
                </a:cxn>
                <a:cxn ang="0">
                  <a:pos x="677" y="72"/>
                </a:cxn>
                <a:cxn ang="0">
                  <a:pos x="677" y="160"/>
                </a:cxn>
                <a:cxn ang="0">
                  <a:pos x="615" y="232"/>
                </a:cxn>
                <a:cxn ang="0">
                  <a:pos x="599" y="232"/>
                </a:cxn>
                <a:cxn ang="0">
                  <a:pos x="95" y="232"/>
                </a:cxn>
                <a:cxn ang="0">
                  <a:pos x="32" y="263"/>
                </a:cxn>
                <a:cxn ang="0">
                  <a:pos x="0" y="338"/>
                </a:cxn>
                <a:cxn ang="0">
                  <a:pos x="0" y="72"/>
                </a:cxn>
                <a:cxn ang="0">
                  <a:pos x="23" y="13"/>
                </a:cxn>
                <a:cxn ang="0">
                  <a:pos x="72" y="0"/>
                </a:cxn>
                <a:cxn ang="0">
                  <a:pos x="599" y="0"/>
                </a:cxn>
              </a:cxnLst>
              <a:rect l="0" t="0" r="r" b="b"/>
              <a:pathLst>
                <a:path w="677" h="338">
                  <a:moveTo>
                    <a:pt x="599" y="0"/>
                  </a:moveTo>
                  <a:cubicBezTo>
                    <a:pt x="604" y="0"/>
                    <a:pt x="610" y="0"/>
                    <a:pt x="615" y="0"/>
                  </a:cubicBezTo>
                  <a:cubicBezTo>
                    <a:pt x="656" y="3"/>
                    <a:pt x="677" y="27"/>
                    <a:pt x="677" y="72"/>
                  </a:cubicBezTo>
                  <a:cubicBezTo>
                    <a:pt x="677" y="160"/>
                    <a:pt x="677" y="160"/>
                    <a:pt x="677" y="160"/>
                  </a:cubicBezTo>
                  <a:cubicBezTo>
                    <a:pt x="677" y="205"/>
                    <a:pt x="656" y="229"/>
                    <a:pt x="615" y="232"/>
                  </a:cubicBezTo>
                  <a:cubicBezTo>
                    <a:pt x="610" y="232"/>
                    <a:pt x="604" y="232"/>
                    <a:pt x="599" y="232"/>
                  </a:cubicBezTo>
                  <a:cubicBezTo>
                    <a:pt x="95" y="232"/>
                    <a:pt x="95" y="232"/>
                    <a:pt x="95" y="232"/>
                  </a:cubicBezTo>
                  <a:cubicBezTo>
                    <a:pt x="71" y="235"/>
                    <a:pt x="50" y="246"/>
                    <a:pt x="32" y="263"/>
                  </a:cubicBezTo>
                  <a:cubicBezTo>
                    <a:pt x="11" y="284"/>
                    <a:pt x="0" y="309"/>
                    <a:pt x="0" y="33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44"/>
                    <a:pt x="7" y="25"/>
                    <a:pt x="23" y="13"/>
                  </a:cubicBezTo>
                  <a:cubicBezTo>
                    <a:pt x="35" y="4"/>
                    <a:pt x="51" y="0"/>
                    <a:pt x="72" y="0"/>
                  </a:cubicBezTo>
                  <a:lnTo>
                    <a:pt x="599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50000"/>
                  </a:schemeClr>
                </a:gs>
                <a:gs pos="1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4" name="Group 51"/>
          <p:cNvGrpSpPr/>
          <p:nvPr/>
        </p:nvGrpSpPr>
        <p:grpSpPr>
          <a:xfrm>
            <a:off x="329499" y="956651"/>
            <a:ext cx="2635244" cy="830997"/>
            <a:chOff x="4568507" y="1246188"/>
            <a:chExt cx="2072006" cy="1361863"/>
          </a:xfrm>
          <a:solidFill>
            <a:srgbClr val="C00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4568507" y="1334876"/>
              <a:ext cx="2068513" cy="1273175"/>
            </a:xfrm>
            <a:custGeom>
              <a:avLst/>
              <a:gdLst/>
              <a:ahLst/>
              <a:cxnLst>
                <a:cxn ang="0">
                  <a:pos x="549" y="72"/>
                </a:cxn>
                <a:cxn ang="0">
                  <a:pos x="549" y="161"/>
                </a:cxn>
                <a:cxn ang="0">
                  <a:pos x="487" y="233"/>
                </a:cxn>
                <a:cxn ang="0">
                  <a:pos x="471" y="233"/>
                </a:cxn>
                <a:cxn ang="0">
                  <a:pos x="95" y="233"/>
                </a:cxn>
                <a:cxn ang="0">
                  <a:pos x="32" y="264"/>
                </a:cxn>
                <a:cxn ang="0">
                  <a:pos x="0" y="338"/>
                </a:cxn>
                <a:cxn ang="0">
                  <a:pos x="0" y="72"/>
                </a:cxn>
                <a:cxn ang="0">
                  <a:pos x="23" y="14"/>
                </a:cxn>
                <a:cxn ang="0">
                  <a:pos x="72" y="0"/>
                </a:cxn>
                <a:cxn ang="0">
                  <a:pos x="471" y="0"/>
                </a:cxn>
                <a:cxn ang="0">
                  <a:pos x="487" y="1"/>
                </a:cxn>
                <a:cxn ang="0">
                  <a:pos x="549" y="72"/>
                </a:cxn>
              </a:cxnLst>
              <a:rect l="0" t="0" r="r" b="b"/>
              <a:pathLst>
                <a:path w="549" h="338">
                  <a:moveTo>
                    <a:pt x="549" y="72"/>
                  </a:moveTo>
                  <a:cubicBezTo>
                    <a:pt x="549" y="161"/>
                    <a:pt x="549" y="161"/>
                    <a:pt x="549" y="161"/>
                  </a:cubicBezTo>
                  <a:cubicBezTo>
                    <a:pt x="549" y="206"/>
                    <a:pt x="528" y="229"/>
                    <a:pt x="487" y="233"/>
                  </a:cubicBezTo>
                  <a:cubicBezTo>
                    <a:pt x="482" y="233"/>
                    <a:pt x="476" y="233"/>
                    <a:pt x="471" y="233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71" y="236"/>
                    <a:pt x="50" y="246"/>
                    <a:pt x="32" y="264"/>
                  </a:cubicBezTo>
                  <a:cubicBezTo>
                    <a:pt x="11" y="285"/>
                    <a:pt x="0" y="310"/>
                    <a:pt x="0" y="33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45"/>
                    <a:pt x="7" y="26"/>
                    <a:pt x="23" y="14"/>
                  </a:cubicBezTo>
                  <a:cubicBezTo>
                    <a:pt x="35" y="5"/>
                    <a:pt x="51" y="0"/>
                    <a:pt x="72" y="0"/>
                  </a:cubicBezTo>
                  <a:cubicBezTo>
                    <a:pt x="471" y="0"/>
                    <a:pt x="471" y="0"/>
                    <a:pt x="471" y="0"/>
                  </a:cubicBezTo>
                  <a:cubicBezTo>
                    <a:pt x="476" y="0"/>
                    <a:pt x="482" y="1"/>
                    <a:pt x="487" y="1"/>
                  </a:cubicBezTo>
                  <a:cubicBezTo>
                    <a:pt x="528" y="4"/>
                    <a:pt x="549" y="28"/>
                    <a:pt x="549" y="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4572000" y="1246188"/>
              <a:ext cx="2068513" cy="956776"/>
            </a:xfrm>
            <a:custGeom>
              <a:avLst/>
              <a:gdLst/>
              <a:ahLst/>
              <a:cxnLst>
                <a:cxn ang="0">
                  <a:pos x="549" y="72"/>
                </a:cxn>
                <a:cxn ang="0">
                  <a:pos x="549" y="161"/>
                </a:cxn>
                <a:cxn ang="0">
                  <a:pos x="487" y="233"/>
                </a:cxn>
                <a:cxn ang="0">
                  <a:pos x="471" y="233"/>
                </a:cxn>
                <a:cxn ang="0">
                  <a:pos x="95" y="233"/>
                </a:cxn>
                <a:cxn ang="0">
                  <a:pos x="32" y="264"/>
                </a:cxn>
                <a:cxn ang="0">
                  <a:pos x="0" y="338"/>
                </a:cxn>
                <a:cxn ang="0">
                  <a:pos x="0" y="72"/>
                </a:cxn>
                <a:cxn ang="0">
                  <a:pos x="23" y="14"/>
                </a:cxn>
                <a:cxn ang="0">
                  <a:pos x="72" y="0"/>
                </a:cxn>
                <a:cxn ang="0">
                  <a:pos x="471" y="0"/>
                </a:cxn>
                <a:cxn ang="0">
                  <a:pos x="487" y="1"/>
                </a:cxn>
                <a:cxn ang="0">
                  <a:pos x="549" y="72"/>
                </a:cxn>
              </a:cxnLst>
              <a:rect l="0" t="0" r="r" b="b"/>
              <a:pathLst>
                <a:path w="549" h="338">
                  <a:moveTo>
                    <a:pt x="549" y="72"/>
                  </a:moveTo>
                  <a:cubicBezTo>
                    <a:pt x="549" y="161"/>
                    <a:pt x="549" y="161"/>
                    <a:pt x="549" y="161"/>
                  </a:cubicBezTo>
                  <a:cubicBezTo>
                    <a:pt x="549" y="206"/>
                    <a:pt x="528" y="229"/>
                    <a:pt x="487" y="233"/>
                  </a:cubicBezTo>
                  <a:cubicBezTo>
                    <a:pt x="482" y="233"/>
                    <a:pt x="476" y="233"/>
                    <a:pt x="471" y="233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71" y="236"/>
                    <a:pt x="50" y="246"/>
                    <a:pt x="32" y="264"/>
                  </a:cubicBezTo>
                  <a:cubicBezTo>
                    <a:pt x="11" y="285"/>
                    <a:pt x="0" y="310"/>
                    <a:pt x="0" y="33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45"/>
                    <a:pt x="7" y="26"/>
                    <a:pt x="23" y="14"/>
                  </a:cubicBezTo>
                  <a:cubicBezTo>
                    <a:pt x="35" y="5"/>
                    <a:pt x="51" y="0"/>
                    <a:pt x="72" y="0"/>
                  </a:cubicBezTo>
                  <a:cubicBezTo>
                    <a:pt x="471" y="0"/>
                    <a:pt x="471" y="0"/>
                    <a:pt x="471" y="0"/>
                  </a:cubicBezTo>
                  <a:cubicBezTo>
                    <a:pt x="476" y="0"/>
                    <a:pt x="482" y="1"/>
                    <a:pt x="487" y="1"/>
                  </a:cubicBezTo>
                  <a:cubicBezTo>
                    <a:pt x="528" y="4"/>
                    <a:pt x="549" y="28"/>
                    <a:pt x="549" y="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7" name="Group 59"/>
          <p:cNvGrpSpPr/>
          <p:nvPr/>
        </p:nvGrpSpPr>
        <p:grpSpPr>
          <a:xfrm flipH="1">
            <a:off x="6160952" y="960916"/>
            <a:ext cx="2833143" cy="846124"/>
            <a:chOff x="4568507" y="1246188"/>
            <a:chExt cx="2072006" cy="1361863"/>
          </a:xfrm>
          <a:solidFill>
            <a:srgbClr val="3399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4568507" y="1334876"/>
              <a:ext cx="2068513" cy="1273175"/>
            </a:xfrm>
            <a:custGeom>
              <a:avLst/>
              <a:gdLst/>
              <a:ahLst/>
              <a:cxnLst>
                <a:cxn ang="0">
                  <a:pos x="549" y="72"/>
                </a:cxn>
                <a:cxn ang="0">
                  <a:pos x="549" y="161"/>
                </a:cxn>
                <a:cxn ang="0">
                  <a:pos x="487" y="233"/>
                </a:cxn>
                <a:cxn ang="0">
                  <a:pos x="471" y="233"/>
                </a:cxn>
                <a:cxn ang="0">
                  <a:pos x="95" y="233"/>
                </a:cxn>
                <a:cxn ang="0">
                  <a:pos x="32" y="264"/>
                </a:cxn>
                <a:cxn ang="0">
                  <a:pos x="0" y="338"/>
                </a:cxn>
                <a:cxn ang="0">
                  <a:pos x="0" y="72"/>
                </a:cxn>
                <a:cxn ang="0">
                  <a:pos x="23" y="14"/>
                </a:cxn>
                <a:cxn ang="0">
                  <a:pos x="72" y="0"/>
                </a:cxn>
                <a:cxn ang="0">
                  <a:pos x="471" y="0"/>
                </a:cxn>
                <a:cxn ang="0">
                  <a:pos x="487" y="1"/>
                </a:cxn>
                <a:cxn ang="0">
                  <a:pos x="549" y="72"/>
                </a:cxn>
              </a:cxnLst>
              <a:rect l="0" t="0" r="r" b="b"/>
              <a:pathLst>
                <a:path w="549" h="338">
                  <a:moveTo>
                    <a:pt x="549" y="72"/>
                  </a:moveTo>
                  <a:cubicBezTo>
                    <a:pt x="549" y="161"/>
                    <a:pt x="549" y="161"/>
                    <a:pt x="549" y="161"/>
                  </a:cubicBezTo>
                  <a:cubicBezTo>
                    <a:pt x="549" y="206"/>
                    <a:pt x="528" y="229"/>
                    <a:pt x="487" y="233"/>
                  </a:cubicBezTo>
                  <a:cubicBezTo>
                    <a:pt x="482" y="233"/>
                    <a:pt x="476" y="233"/>
                    <a:pt x="471" y="233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71" y="236"/>
                    <a:pt x="50" y="246"/>
                    <a:pt x="32" y="264"/>
                  </a:cubicBezTo>
                  <a:cubicBezTo>
                    <a:pt x="11" y="285"/>
                    <a:pt x="0" y="310"/>
                    <a:pt x="0" y="33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45"/>
                    <a:pt x="7" y="26"/>
                    <a:pt x="23" y="14"/>
                  </a:cubicBezTo>
                  <a:cubicBezTo>
                    <a:pt x="35" y="5"/>
                    <a:pt x="51" y="0"/>
                    <a:pt x="72" y="0"/>
                  </a:cubicBezTo>
                  <a:cubicBezTo>
                    <a:pt x="471" y="0"/>
                    <a:pt x="471" y="0"/>
                    <a:pt x="471" y="0"/>
                  </a:cubicBezTo>
                  <a:cubicBezTo>
                    <a:pt x="476" y="0"/>
                    <a:pt x="482" y="1"/>
                    <a:pt x="487" y="1"/>
                  </a:cubicBezTo>
                  <a:cubicBezTo>
                    <a:pt x="528" y="4"/>
                    <a:pt x="549" y="28"/>
                    <a:pt x="549" y="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4572000" y="1246188"/>
              <a:ext cx="2068513" cy="1273175"/>
            </a:xfrm>
            <a:custGeom>
              <a:avLst/>
              <a:gdLst/>
              <a:ahLst/>
              <a:cxnLst>
                <a:cxn ang="0">
                  <a:pos x="549" y="72"/>
                </a:cxn>
                <a:cxn ang="0">
                  <a:pos x="549" y="161"/>
                </a:cxn>
                <a:cxn ang="0">
                  <a:pos x="487" y="233"/>
                </a:cxn>
                <a:cxn ang="0">
                  <a:pos x="471" y="233"/>
                </a:cxn>
                <a:cxn ang="0">
                  <a:pos x="95" y="233"/>
                </a:cxn>
                <a:cxn ang="0">
                  <a:pos x="32" y="264"/>
                </a:cxn>
                <a:cxn ang="0">
                  <a:pos x="0" y="338"/>
                </a:cxn>
                <a:cxn ang="0">
                  <a:pos x="0" y="72"/>
                </a:cxn>
                <a:cxn ang="0">
                  <a:pos x="23" y="14"/>
                </a:cxn>
                <a:cxn ang="0">
                  <a:pos x="72" y="0"/>
                </a:cxn>
                <a:cxn ang="0">
                  <a:pos x="471" y="0"/>
                </a:cxn>
                <a:cxn ang="0">
                  <a:pos x="487" y="1"/>
                </a:cxn>
                <a:cxn ang="0">
                  <a:pos x="549" y="72"/>
                </a:cxn>
              </a:cxnLst>
              <a:rect l="0" t="0" r="r" b="b"/>
              <a:pathLst>
                <a:path w="549" h="338">
                  <a:moveTo>
                    <a:pt x="549" y="72"/>
                  </a:moveTo>
                  <a:cubicBezTo>
                    <a:pt x="549" y="161"/>
                    <a:pt x="549" y="161"/>
                    <a:pt x="549" y="161"/>
                  </a:cubicBezTo>
                  <a:cubicBezTo>
                    <a:pt x="549" y="206"/>
                    <a:pt x="528" y="229"/>
                    <a:pt x="487" y="233"/>
                  </a:cubicBezTo>
                  <a:cubicBezTo>
                    <a:pt x="482" y="233"/>
                    <a:pt x="476" y="233"/>
                    <a:pt x="471" y="233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71" y="236"/>
                    <a:pt x="50" y="246"/>
                    <a:pt x="32" y="264"/>
                  </a:cubicBezTo>
                  <a:cubicBezTo>
                    <a:pt x="11" y="285"/>
                    <a:pt x="0" y="310"/>
                    <a:pt x="0" y="33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45"/>
                    <a:pt x="7" y="26"/>
                    <a:pt x="23" y="14"/>
                  </a:cubicBezTo>
                  <a:cubicBezTo>
                    <a:pt x="35" y="5"/>
                    <a:pt x="51" y="0"/>
                    <a:pt x="72" y="0"/>
                  </a:cubicBezTo>
                  <a:cubicBezTo>
                    <a:pt x="471" y="0"/>
                    <a:pt x="471" y="0"/>
                    <a:pt x="471" y="0"/>
                  </a:cubicBezTo>
                  <a:cubicBezTo>
                    <a:pt x="476" y="0"/>
                    <a:pt x="482" y="1"/>
                    <a:pt x="487" y="1"/>
                  </a:cubicBezTo>
                  <a:cubicBezTo>
                    <a:pt x="528" y="4"/>
                    <a:pt x="549" y="28"/>
                    <a:pt x="549" y="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234339" y="956651"/>
            <a:ext cx="2747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еречень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НПА федерального и регионального уровня в сфере создания доступной 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среды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41993" y="924415"/>
            <a:ext cx="2827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роизводители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и поставщики оборудования, элементов доступности и технических средств 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реабилитации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2109" y="1048005"/>
            <a:ext cx="275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О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сновные 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требования к организации рабочего места в соответствии с </a:t>
            </a:r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НПА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7" name="Picture 9" descr="C:\Users\DavletovAH\AppData\Local\Temp\disabled-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69" y="3654971"/>
            <a:ext cx="634359" cy="634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Блок-схема: альтернативный процесс 42"/>
          <p:cNvSpPr/>
          <p:nvPr/>
        </p:nvSpPr>
        <p:spPr>
          <a:xfrm>
            <a:off x="1233812" y="1773928"/>
            <a:ext cx="6776494" cy="5518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ВОЗМОЖНОСТИ САЙТА ДЛЯ ИНВАЛИДОВ И РАБОТОДАТЕЛЕЙ: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09468" y="2401080"/>
            <a:ext cx="8250347" cy="689843"/>
          </a:xfrm>
          <a:prstGeom prst="rect">
            <a:avLst/>
          </a:prstGeom>
          <a:solidFill>
            <a:srgbClr val="33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1233812" y="2380200"/>
            <a:ext cx="737063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/>
              <a:t>Наглядно продемонстрировать варианты оснащения рабочих мест для инвалидов соответствующим оборудованием и элементами доступности в зависимости от их вида заболевания и профессии;</a:t>
            </a:r>
          </a:p>
          <a:p>
            <a:endParaRPr lang="ru-RU" sz="1300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44" name="Picture 5" descr="C:\Users\SysuevAV\Desktop\Форум соц инноваций 2019\картинки\eye-on-magnifying-gla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16" y="2466379"/>
            <a:ext cx="559244" cy="55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7025" y="3244524"/>
            <a:ext cx="8208521" cy="73603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1225118" y="3318919"/>
            <a:ext cx="73328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Ознакомиться с перечнем предприятий и организаций, специализирующихся на производстве и поставке элементов доступности и технических средств реабилитации;</a:t>
            </a:r>
            <a:endParaRPr lang="ru-RU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" name="Picture 9" descr="C:\Users\DavletovAH\AppData\Local\Temp\disabled-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70" y="3269522"/>
            <a:ext cx="634359" cy="634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09469" y="4155926"/>
            <a:ext cx="8262708" cy="700233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Picture 5" descr="C:\Users\SysuevAV\Downloads\questi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47" y="4239419"/>
            <a:ext cx="758382" cy="616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Прямоугольник 48"/>
          <p:cNvSpPr/>
          <p:nvPr/>
        </p:nvSpPr>
        <p:spPr>
          <a:xfrm>
            <a:off x="1271574" y="4244432"/>
            <a:ext cx="72990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Задать эксперту интересующий вопрос в сфере создания доступной среды для инвалидов.</a:t>
            </a:r>
            <a:endParaRPr lang="ru-RU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" name="Picture 2" descr="kozelbl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8" y="185921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8676455" y="4659982"/>
            <a:ext cx="29352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fld id="{C136B7D2-B98C-44FD-8D04-7EC62A564975}" type="slidenum">
              <a:rPr lang="en-US" sz="1100">
                <a:solidFill>
                  <a:srgbClr val="534949"/>
                </a:solidFill>
              </a:rPr>
              <a:pPr lvl="0" algn="ctr"/>
              <a:t>7</a:t>
            </a:fld>
            <a:endParaRPr lang="en-US" sz="1100" dirty="0">
              <a:solidFill>
                <a:srgbClr val="534949"/>
              </a:solidFill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2455" y="134827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9017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460432" y="4659982"/>
            <a:ext cx="439298" cy="312068"/>
          </a:xfrm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6885"/>
            <a:ext cx="8006684" cy="790796"/>
          </a:xfrm>
        </p:spPr>
        <p:txBody>
          <a:bodyPr/>
          <a:lstStyle/>
          <a:p>
            <a:r>
              <a:rPr lang="ru-RU" sz="2400" dirty="0" smtClean="0"/>
              <a:t>Направления модернизации и совершенствования сайта</a:t>
            </a:r>
            <a:endParaRPr lang="ru-RU" sz="2400" dirty="0"/>
          </a:p>
        </p:txBody>
      </p:sp>
      <p:pic>
        <p:nvPicPr>
          <p:cNvPr id="43" name="Picture 2" descr="kozelbl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7494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DavletovAH\Documents\Сайт\Конструкто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48115"/>
            <a:ext cx="3000785" cy="368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avletovAH\Documents\Сайт\Библеотоека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48115"/>
            <a:ext cx="2808312" cy="371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3274458" y="1635646"/>
            <a:ext cx="3337317" cy="936104"/>
            <a:chOff x="3275856" y="1635646"/>
            <a:chExt cx="3386864" cy="936104"/>
          </a:xfrm>
        </p:grpSpPr>
        <p:sp>
          <p:nvSpPr>
            <p:cNvPr id="13" name="Пятиугольник 12"/>
            <p:cNvSpPr/>
            <p:nvPr/>
          </p:nvSpPr>
          <p:spPr>
            <a:xfrm>
              <a:off x="3275856" y="1635646"/>
              <a:ext cx="2880320" cy="936104"/>
            </a:xfrm>
            <a:prstGeom prst="homePlate">
              <a:avLst/>
            </a:prstGeom>
            <a:solidFill>
              <a:srgbClr val="CCFFFF"/>
            </a:solidFill>
            <a:ln w="57150">
              <a:solidFill>
                <a:srgbClr val="1D2143"/>
              </a:solidFill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350352" y="1842088"/>
              <a:ext cx="3312368" cy="46166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txBody>
            <a:bodyPr wrap="square" rtlCol="0">
              <a:spAutoFit/>
            </a:bodyPr>
            <a:lstStyle/>
            <a:p>
              <a:r>
                <a:rPr lang="ru-RU" sz="1200" dirty="0"/>
                <a:t>Создание библиотеки нормативно-технической документации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2771800" y="3795886"/>
            <a:ext cx="3255740" cy="936104"/>
            <a:chOff x="2699792" y="3090861"/>
            <a:chExt cx="3327748" cy="936104"/>
          </a:xfrm>
        </p:grpSpPr>
        <p:sp>
          <p:nvSpPr>
            <p:cNvPr id="42" name="Пятиугольник 41"/>
            <p:cNvSpPr/>
            <p:nvPr/>
          </p:nvSpPr>
          <p:spPr>
            <a:xfrm rot="10800000">
              <a:off x="3147220" y="3090861"/>
              <a:ext cx="2880320" cy="936104"/>
            </a:xfrm>
            <a:prstGeom prst="homePlate">
              <a:avLst/>
            </a:prstGeom>
            <a:solidFill>
              <a:srgbClr val="FFFF99"/>
            </a:solidFill>
            <a:ln w="57150">
              <a:solidFill>
                <a:srgbClr val="1D2143"/>
              </a:solidFill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2699792" y="3191918"/>
              <a:ext cx="3245656" cy="646331"/>
            </a:xfrm>
            <a:prstGeom prst="rect">
              <a:avLst/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txBody>
            <a:bodyPr wrap="square">
              <a:spAutoFit/>
            </a:bodyPr>
            <a:lstStyle/>
            <a:p>
              <a:pPr algn="r"/>
              <a:r>
                <a:rPr lang="ru-RU" sz="1200" dirty="0" smtClean="0"/>
                <a:t>Проектирование </a:t>
              </a:r>
              <a:r>
                <a:rPr lang="ru-RU" sz="1200" dirty="0"/>
                <a:t>рабочих мест </a:t>
              </a:r>
              <a:r>
                <a:rPr lang="ru-RU" sz="1200" dirty="0" smtClean="0"/>
                <a:t/>
              </a:r>
              <a:br>
                <a:rPr lang="ru-RU" sz="1200" dirty="0" smtClean="0"/>
              </a:br>
              <a:r>
                <a:rPr lang="ru-RU" sz="1200" dirty="0" smtClean="0"/>
                <a:t>для </a:t>
              </a:r>
              <a:r>
                <a:rPr lang="ru-RU" sz="1200" dirty="0"/>
                <a:t>инвалидов в интерактивном </a:t>
              </a:r>
              <a:r>
                <a:rPr lang="ru-RU" sz="1200" dirty="0" smtClean="0"/>
                <a:t/>
              </a:r>
              <a:br>
                <a:rPr lang="ru-RU" sz="1200" dirty="0" smtClean="0"/>
              </a:br>
              <a:r>
                <a:rPr lang="ru-RU" sz="1200" dirty="0" smtClean="0"/>
                <a:t>3D-конструкторе</a:t>
              </a:r>
              <a:endParaRPr lang="ru-RU" sz="1200" dirty="0"/>
            </a:p>
          </p:txBody>
        </p:sp>
      </p:grp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776" y="250203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7825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460432" y="4659982"/>
            <a:ext cx="439298" cy="312068"/>
          </a:xfrm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6885"/>
            <a:ext cx="8006684" cy="790796"/>
          </a:xfrm>
        </p:spPr>
        <p:txBody>
          <a:bodyPr/>
          <a:lstStyle/>
          <a:p>
            <a:r>
              <a:rPr lang="ru-RU" sz="2200" dirty="0"/>
              <a:t>Проектирование </a:t>
            </a:r>
            <a:r>
              <a:rPr lang="ru-RU" sz="2200" dirty="0" smtClean="0"/>
              <a:t>рабочих </a:t>
            </a:r>
            <a:r>
              <a:rPr lang="ru-RU" sz="2200" dirty="0"/>
              <a:t>мест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для </a:t>
            </a:r>
            <a:r>
              <a:rPr lang="ru-RU" sz="2200" dirty="0"/>
              <a:t>инвалидов в интерактивном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3D-конструкторе</a:t>
            </a:r>
            <a:endParaRPr lang="ru-RU" sz="2200" dirty="0"/>
          </a:p>
        </p:txBody>
      </p:sp>
      <p:pic>
        <p:nvPicPr>
          <p:cNvPr id="43" name="Picture 2" descr="kozelbl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7494"/>
            <a:ext cx="767183" cy="73480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DavletovAH\Documents\Сайт\конструктор шаблон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52" y="1275606"/>
            <a:ext cx="413091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vletovAH\Documents\Сайт\конструктор шаблон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85113"/>
            <a:ext cx="4146054" cy="1867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402643043"/>
              </p:ext>
            </p:extLst>
          </p:nvPr>
        </p:nvGraphicFramePr>
        <p:xfrm>
          <a:off x="4427984" y="1295306"/>
          <a:ext cx="4464495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32914"/>
            <a:ext cx="843986" cy="76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07159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754981"/>
            <a:ext cx="8280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+mj-ea"/>
                <a:cs typeface="+mj-cs"/>
              </a:rPr>
              <a:t>Благодарю за внимание!</a:t>
            </a:r>
            <a:endParaRPr lang="ru-RU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654574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7034</TotalTime>
  <Words>464</Words>
  <Application>Microsoft Office PowerPoint</Application>
  <PresentationFormat>Экран (16:9)</PresentationFormat>
  <Paragraphs>77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Arial Black</vt:lpstr>
      <vt:lpstr>Calibri</vt:lpstr>
      <vt:lpstr>Comic Sans MS</vt:lpstr>
      <vt:lpstr>Franklin Gothic Medium</vt:lpstr>
      <vt:lpstr>Times New Roman</vt:lpstr>
      <vt:lpstr>Wingdings</vt:lpstr>
      <vt:lpstr>Wingdings 2</vt:lpstr>
      <vt:lpstr>Сетка</vt:lpstr>
      <vt:lpstr>Презентация PowerPoint</vt:lpstr>
      <vt:lpstr>О проекте</vt:lpstr>
      <vt:lpstr>Поддержка АСИ</vt:lpstr>
      <vt:lpstr>Предпосылки создания интерактивной платформы</vt:lpstr>
      <vt:lpstr>Презентация PowerPoint</vt:lpstr>
      <vt:lpstr>Презентация PowerPoint</vt:lpstr>
      <vt:lpstr>Презентация PowerPoint</vt:lpstr>
      <vt:lpstr>Направления модернизации и совершенствования сайта</vt:lpstr>
      <vt:lpstr>Проектирование рабочих мест  для инвалидов в интерактивном  3D-конструкторе</vt:lpstr>
      <vt:lpstr>Презентация PowerPoint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Джонни</dc:creator>
  <cp:lastModifiedBy>Сандакова Екатерина Леонидовна</cp:lastModifiedBy>
  <cp:revision>337</cp:revision>
  <cp:lastPrinted>2019-06-05T05:52:53Z</cp:lastPrinted>
  <dcterms:created xsi:type="dcterms:W3CDTF">2019-05-20T15:20:04Z</dcterms:created>
  <dcterms:modified xsi:type="dcterms:W3CDTF">2022-10-13T07:34:56Z</dcterms:modified>
</cp:coreProperties>
</file>