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60" r:id="rId2"/>
    <p:sldId id="542" r:id="rId3"/>
    <p:sldId id="586" r:id="rId4"/>
    <p:sldId id="588" r:id="rId5"/>
    <p:sldId id="571" r:id="rId6"/>
    <p:sldId id="560" r:id="rId7"/>
    <p:sldId id="589" r:id="rId8"/>
    <p:sldId id="590" r:id="rId9"/>
    <p:sldId id="339" r:id="rId10"/>
    <p:sldId id="539" r:id="rId11"/>
    <p:sldId id="559" r:id="rId12"/>
    <p:sldId id="575" r:id="rId13"/>
    <p:sldId id="591" r:id="rId14"/>
    <p:sldId id="342" r:id="rId15"/>
    <p:sldId id="572" r:id="rId16"/>
    <p:sldId id="574" r:id="rId17"/>
    <p:sldId id="558" r:id="rId18"/>
    <p:sldId id="581" r:id="rId19"/>
    <p:sldId id="360" r:id="rId20"/>
    <p:sldId id="592" r:id="rId21"/>
    <p:sldId id="546" r:id="rId22"/>
    <p:sldId id="583" r:id="rId23"/>
    <p:sldId id="584" r:id="rId24"/>
    <p:sldId id="593" r:id="rId25"/>
    <p:sldId id="453" r:id="rId26"/>
  </p:sldIdLst>
  <p:sldSz cx="13825538" cy="9217025"/>
  <p:notesSz cx="6761163" cy="9942513"/>
  <p:defaultTextStyle>
    <a:defPPr>
      <a:defRPr lang="ru-RU"/>
    </a:defPPr>
    <a:lvl1pPr marL="0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903">
          <p15:clr>
            <a:srgbClr val="A4A3A4"/>
          </p15:clr>
        </p15:guide>
        <p15:guide id="2" pos="43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0099FF"/>
    <a:srgbClr val="FFFFFF"/>
    <a:srgbClr val="FFD9CD"/>
    <a:srgbClr val="0000FF"/>
    <a:srgbClr val="006600"/>
    <a:srgbClr val="008000"/>
    <a:srgbClr val="003300"/>
    <a:srgbClr val="000066"/>
    <a:srgbClr val="2525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13" autoAdjust="0"/>
  </p:normalViewPr>
  <p:slideViewPr>
    <p:cSldViewPr>
      <p:cViewPr varScale="1">
        <p:scale>
          <a:sx n="67" d="100"/>
          <a:sy n="67" d="100"/>
        </p:scale>
        <p:origin x="-912" y="-96"/>
      </p:cViewPr>
      <p:guideLst>
        <p:guide orient="horz" pos="2903"/>
        <p:guide pos="4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image" Target="../media/image23.emf"/><Relationship Id="rId4" Type="http://schemas.openxmlformats.org/officeDocument/2006/relationships/image" Target="../media/image2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29837" cy="497126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1"/>
            <a:ext cx="2929837" cy="497126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162DB118-2135-41F8-8E7C-58D9485233FD}" type="datetimeFigureOut">
              <a:rPr lang="ru-RU" smtClean="0"/>
              <a:pPr/>
              <a:t>25.01.2021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585788" y="746125"/>
            <a:ext cx="55895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31" tIns="45716" rIns="91431" bIns="45716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D9325D46-53EE-463D-99E2-0D1DB0E1F23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428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8592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74531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53836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                    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55580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875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1004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90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6654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776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036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880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0708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003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/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47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065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696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150640"/>
            <a:ext cx="12442984" cy="6082810"/>
          </a:xfrm>
          <a:prstGeom prst="rect">
            <a:avLst/>
          </a:prstGeom>
        </p:spPr>
        <p:txBody>
          <a:bodyPr vert="horz" lIns="131664" tIns="65832" rIns="131664" bIns="6583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1277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3726" y="8542817"/>
            <a:ext cx="4378087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8302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295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131664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3742" indent="-493742" algn="l" defTabSz="131664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9774" indent="-411451" algn="l" defTabSz="131664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806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4128" indent="-329161" algn="l" defTabSz="131664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450" indent="-329161" algn="l" defTabSz="131664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1.jpe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tiff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2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13" Type="http://schemas.openxmlformats.org/officeDocument/2006/relationships/oleObject" Target="../embeddings/_____Microsoft_Excel_97-20033.xls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_____Microsoft_Excel_97-20031.xls"/><Relationship Id="rId12" Type="http://schemas.openxmlformats.org/officeDocument/2006/relationships/oleObject" Target="../embeddings/oleObject3.bin"/><Relationship Id="rId17" Type="http://schemas.openxmlformats.org/officeDocument/2006/relationships/image" Target="../media/image26.e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_____Microsoft_Excel_97-20034.xls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24.emf"/><Relationship Id="rId5" Type="http://schemas.openxmlformats.org/officeDocument/2006/relationships/image" Target="../media/image2.png"/><Relationship Id="rId15" Type="http://schemas.openxmlformats.org/officeDocument/2006/relationships/oleObject" Target="../embeddings/oleObject4.bin"/><Relationship Id="rId10" Type="http://schemas.openxmlformats.org/officeDocument/2006/relationships/oleObject" Target="../embeddings/_____Microsoft_Excel_97-20032.xls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.bin"/><Relationship Id="rId14" Type="http://schemas.openxmlformats.org/officeDocument/2006/relationships/image" Target="../media/image25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_____Microsoft_Excel_97-20035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jpeg"/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12" Type="http://schemas.openxmlformats.org/officeDocument/2006/relationships/image" Target="../media/image3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3.jpeg"/><Relationship Id="rId5" Type="http://schemas.openxmlformats.org/officeDocument/2006/relationships/image" Target="../media/image28.jpeg"/><Relationship Id="rId10" Type="http://schemas.openxmlformats.org/officeDocument/2006/relationships/image" Target="../media/image32.jpeg"/><Relationship Id="rId4" Type="http://schemas.openxmlformats.org/officeDocument/2006/relationships/image" Target="../media/image2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.jpeg"/><Relationship Id="rId7" Type="http://schemas.openxmlformats.org/officeDocument/2006/relationships/image" Target="../media/image38.jpeg"/><Relationship Id="rId12" Type="http://schemas.openxmlformats.org/officeDocument/2006/relationships/image" Target="../media/image4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2.png"/><Relationship Id="rId9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48.png"/><Relationship Id="rId4" Type="http://schemas.openxmlformats.org/officeDocument/2006/relationships/image" Target="../media/image2.png"/><Relationship Id="rId9" Type="http://schemas.openxmlformats.org/officeDocument/2006/relationships/image" Target="../media/image4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.jpeg"/><Relationship Id="rId7" Type="http://schemas.openxmlformats.org/officeDocument/2006/relationships/image" Target="../media/image51.jpeg"/><Relationship Id="rId12" Type="http://schemas.openxmlformats.org/officeDocument/2006/relationships/image" Target="../media/image5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5" Type="http://schemas.openxmlformats.org/officeDocument/2006/relationships/image" Target="../media/image49.jpeg"/><Relationship Id="rId10" Type="http://schemas.openxmlformats.org/officeDocument/2006/relationships/image" Target="../media/image54.png"/><Relationship Id="rId4" Type="http://schemas.openxmlformats.org/officeDocument/2006/relationships/image" Target="../media/image2.png"/><Relationship Id="rId9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1.jpe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2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1.jpe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jpeg"/><Relationship Id="rId4" Type="http://schemas.openxmlformats.org/officeDocument/2006/relationships/image" Target="../media/image2.png"/><Relationship Id="rId9" Type="http://schemas.openxmlformats.org/officeDocument/2006/relationships/image" Target="../media/image6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13" Type="http://schemas.openxmlformats.org/officeDocument/2006/relationships/image" Target="../media/image73.jpeg"/><Relationship Id="rId3" Type="http://schemas.openxmlformats.org/officeDocument/2006/relationships/image" Target="../media/image1.jpeg"/><Relationship Id="rId7" Type="http://schemas.openxmlformats.org/officeDocument/2006/relationships/image" Target="../media/image67.jpeg"/><Relationship Id="rId12" Type="http://schemas.openxmlformats.org/officeDocument/2006/relationships/image" Target="../media/image7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eg"/><Relationship Id="rId11" Type="http://schemas.openxmlformats.org/officeDocument/2006/relationships/image" Target="../media/image71.jpeg"/><Relationship Id="rId5" Type="http://schemas.openxmlformats.org/officeDocument/2006/relationships/image" Target="../media/image15.png"/><Relationship Id="rId10" Type="http://schemas.openxmlformats.org/officeDocument/2006/relationships/image" Target="../media/image70.png"/><Relationship Id="rId4" Type="http://schemas.openxmlformats.org/officeDocument/2006/relationships/image" Target="../media/image2.png"/><Relationship Id="rId9" Type="http://schemas.openxmlformats.org/officeDocument/2006/relationships/image" Target="../media/image69.jpeg"/><Relationship Id="rId14" Type="http://schemas.openxmlformats.org/officeDocument/2006/relationships/image" Target="../media/image7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1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2.png"/><Relationship Id="rId9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8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82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1.jpeg"/><Relationship Id="rId7" Type="http://schemas.openxmlformats.org/officeDocument/2006/relationships/image" Target="../media/image8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2.png"/><Relationship Id="rId9" Type="http://schemas.openxmlformats.org/officeDocument/2006/relationships/image" Target="../media/image9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1.jpeg"/><Relationship Id="rId7" Type="http://schemas.openxmlformats.org/officeDocument/2006/relationships/image" Target="../media/image9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2.png"/><Relationship Id="rId9" Type="http://schemas.openxmlformats.org/officeDocument/2006/relationships/image" Target="../media/image9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1.jpeg"/><Relationship Id="rId7" Type="http://schemas.openxmlformats.org/officeDocument/2006/relationships/image" Target="../media/image10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10" Type="http://schemas.openxmlformats.org/officeDocument/2006/relationships/image" Target="../media/image100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jpeg"/><Relationship Id="rId3" Type="http://schemas.openxmlformats.org/officeDocument/2006/relationships/image" Target="../media/image1.jpeg"/><Relationship Id="rId7" Type="http://schemas.openxmlformats.org/officeDocument/2006/relationships/image" Target="../media/image10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6.jpeg"/><Relationship Id="rId5" Type="http://schemas.openxmlformats.org/officeDocument/2006/relationships/image" Target="../media/image105.png"/><Relationship Id="rId10" Type="http://schemas.openxmlformats.org/officeDocument/2006/relationships/image" Target="../media/image110.jpeg"/><Relationship Id="rId4" Type="http://schemas.openxmlformats.org/officeDocument/2006/relationships/image" Target="../media/image2.png"/><Relationship Id="rId9" Type="http://schemas.openxmlformats.org/officeDocument/2006/relationships/image" Target="../media/image10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jpeg"/><Relationship Id="rId3" Type="http://schemas.openxmlformats.org/officeDocument/2006/relationships/image" Target="../media/image1.jpeg"/><Relationship Id="rId7" Type="http://schemas.openxmlformats.org/officeDocument/2006/relationships/image" Target="../media/image11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055381" y="8251850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28"/>
          <p:cNvSpPr txBox="1">
            <a:spLocks/>
          </p:cNvSpPr>
          <p:nvPr/>
        </p:nvSpPr>
        <p:spPr>
          <a:xfrm>
            <a:off x="340473" y="2179620"/>
            <a:ext cx="13175065" cy="3000396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 fontScale="97500"/>
          </a:bodyPr>
          <a:lstStyle/>
          <a:p>
            <a:pPr algn="ctr" eaLnBrk="0" hangingPunct="0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Об основных итогах и перспективах</a:t>
            </a:r>
          </a:p>
          <a:p>
            <a:pPr algn="ctr" eaLnBrk="0" hangingPunct="0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социально-экономического развития </a:t>
            </a:r>
          </a:p>
          <a:p>
            <a:pPr algn="ctr" eaLnBrk="0" hangingPunct="0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</a:p>
        </p:txBody>
      </p:sp>
      <p:sp>
        <p:nvSpPr>
          <p:cNvPr id="9" name="Заголовок 28"/>
          <p:cNvSpPr txBox="1">
            <a:spLocks/>
          </p:cNvSpPr>
          <p:nvPr/>
        </p:nvSpPr>
        <p:spPr>
          <a:xfrm>
            <a:off x="2340737" y="5465768"/>
            <a:ext cx="10834328" cy="1643074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 fontScale="97500"/>
          </a:bodyPr>
          <a:lstStyle/>
          <a:p>
            <a:pPr algn="r">
              <a:spcBef>
                <a:spcPct val="0"/>
              </a:spcBef>
              <a:defRPr/>
            </a:pPr>
            <a:r>
              <a:rPr lang="ru-RU" sz="2800" b="1" dirty="0" smtClean="0">
                <a:latin typeface="Times New Roman" pitchFamily="18" charset="0"/>
                <a:ea typeface="+mj-ea"/>
                <a:cs typeface="+mj-cs"/>
              </a:rPr>
              <a:t>Глава </a:t>
            </a:r>
          </a:p>
          <a:p>
            <a:pPr algn="r">
              <a:spcBef>
                <a:spcPct val="0"/>
              </a:spcBef>
              <a:defRPr/>
            </a:pPr>
            <a:r>
              <a:rPr lang="ru-RU" sz="2800" b="1" dirty="0" smtClean="0">
                <a:latin typeface="Times New Roman" pitchFamily="18" charset="0"/>
                <a:ea typeface="+mj-ea"/>
                <a:cs typeface="+mj-cs"/>
              </a:rPr>
              <a:t>Каменска-Уральского городского округа</a:t>
            </a:r>
          </a:p>
          <a:p>
            <a:pPr algn="r">
              <a:spcBef>
                <a:spcPct val="0"/>
              </a:spcBef>
              <a:defRPr/>
            </a:pPr>
            <a:r>
              <a:rPr lang="ru-RU" sz="2800" b="1" dirty="0" smtClean="0">
                <a:latin typeface="Times New Roman" pitchFamily="18" charset="0"/>
                <a:ea typeface="+mj-ea"/>
                <a:cs typeface="+mj-cs"/>
              </a:rPr>
              <a:t>Шмыков Алексей Викторович </a:t>
            </a:r>
          </a:p>
        </p:txBody>
      </p:sp>
    </p:spTree>
    <p:extLst>
      <p:ext uri="{BB962C8B-B14F-4D97-AF65-F5344CB8AC3E}">
        <p14:creationId xmlns:p14="http://schemas.microsoft.com/office/powerpoint/2010/main" val="203553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" y="0"/>
            <a:ext cx="13822491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01539" y="1777340"/>
            <a:ext cx="124359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165" algn="ctr">
              <a:spcAft>
                <a:spcPts val="2592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Стратегия развития Каменск-Уральского городского округа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778535" y="5307575"/>
            <a:ext cx="12408381" cy="1526359"/>
            <a:chOff x="795786" y="5040560"/>
            <a:chExt cx="12408381" cy="1526359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795786" y="5040560"/>
              <a:ext cx="12404887" cy="500066"/>
            </a:xfrm>
            <a:prstGeom prst="roundRect">
              <a:avLst/>
            </a:prstGeom>
            <a:solidFill>
              <a:srgbClr val="0099FF">
                <a:alpha val="36863"/>
              </a:srgbClr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Стратегия Свердловской области до 2030 года</a:t>
              </a:r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818790" y="5656290"/>
              <a:ext cx="12385377" cy="428628"/>
            </a:xfrm>
            <a:prstGeom prst="roundRect">
              <a:avLst/>
            </a:prstGeom>
            <a:solidFill>
              <a:srgbClr val="0099FF">
                <a:alpha val="36863"/>
              </a:srgbClr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«Пятилетка развития» Свердловской области на 2017-2021 годы</a:t>
              </a: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818790" y="6209729"/>
              <a:ext cx="12365864" cy="357190"/>
            </a:xfrm>
            <a:prstGeom prst="roundRect">
              <a:avLst/>
            </a:prstGeom>
            <a:solidFill>
              <a:srgbClr val="0099FF">
                <a:alpha val="36863"/>
              </a:srgbClr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Региональные проекты</a:t>
              </a: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808520" y="7149302"/>
            <a:ext cx="12409765" cy="1563666"/>
            <a:chOff x="796151" y="6912768"/>
            <a:chExt cx="12409765" cy="1563666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818789" y="6912768"/>
              <a:ext cx="12362371" cy="428628"/>
            </a:xfrm>
            <a:prstGeom prst="roundRect">
              <a:avLst/>
            </a:prstGeom>
            <a:solidFill>
              <a:srgbClr val="CCECFF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2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Стратегия социально-экономического развития Каменска-Уральского до 2030 года</a:t>
              </a:r>
            </a:p>
          </p:txBody>
        </p:sp>
        <p:sp>
          <p:nvSpPr>
            <p:cNvPr id="36" name="Скругленный прямоугольник 35"/>
            <p:cNvSpPr/>
            <p:nvPr/>
          </p:nvSpPr>
          <p:spPr>
            <a:xfrm>
              <a:off x="820541" y="7488832"/>
              <a:ext cx="12385375" cy="428628"/>
            </a:xfrm>
            <a:prstGeom prst="roundRect">
              <a:avLst/>
            </a:prstGeom>
            <a:solidFill>
              <a:srgbClr val="CCECFF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Программа действий главы города на 2016 – 2020 годы</a:t>
              </a:r>
            </a:p>
          </p:txBody>
        </p:sp>
        <p:sp>
          <p:nvSpPr>
            <p:cNvPr id="37" name="Скругленный прямоугольник 36"/>
            <p:cNvSpPr/>
            <p:nvPr/>
          </p:nvSpPr>
          <p:spPr>
            <a:xfrm>
              <a:off x="796151" y="8047806"/>
              <a:ext cx="12385009" cy="428628"/>
            </a:xfrm>
            <a:prstGeom prst="roundRect">
              <a:avLst/>
            </a:prstGeom>
            <a:solidFill>
              <a:srgbClr val="CCECFF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Муниципальные программы</a:t>
              </a: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808520" y="2452620"/>
            <a:ext cx="12385377" cy="2515932"/>
            <a:chOff x="795784" y="2417841"/>
            <a:chExt cx="12385377" cy="2515932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795784" y="2417841"/>
              <a:ext cx="12385376" cy="739910"/>
            </a:xfrm>
            <a:prstGeom prst="roundRect">
              <a:avLst/>
            </a:prstGeom>
            <a:solidFill>
              <a:srgbClr val="FFD9CD">
                <a:alpha val="52157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600"/>
                </a:spcAft>
                <a:defRPr/>
              </a:pPr>
              <a:r>
                <a:rPr lang="ru-RU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Указ Президента РФ от 07 мая 2018 года № 204 «О национальных целях и стратегических задачах развития Российской Федерации на период до 2024 года»</a:t>
              </a:r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795785" y="4046850"/>
              <a:ext cx="12385376" cy="886923"/>
            </a:xfrm>
            <a:prstGeom prst="roundRect">
              <a:avLst/>
            </a:prstGeom>
            <a:solidFill>
              <a:srgbClr val="FFD9CD">
                <a:alpha val="52157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12 национальных проектов + </a:t>
              </a:r>
              <a:endPara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комплексный </a:t>
              </a:r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план модернизации </a:t>
              </a:r>
              <a:r>
                <a:rPr lang="ru-RU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инфраструктуры</a:t>
              </a:r>
              <a:endPara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Скругленный прямоугольник 37"/>
            <p:cNvSpPr/>
            <p:nvPr/>
          </p:nvSpPr>
          <p:spPr>
            <a:xfrm>
              <a:off x="795785" y="3240360"/>
              <a:ext cx="12385376" cy="739910"/>
            </a:xfrm>
            <a:prstGeom prst="roundRect">
              <a:avLst/>
            </a:prstGeom>
            <a:solidFill>
              <a:srgbClr val="FFD9CD">
                <a:alpha val="52157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600"/>
                </a:spcAft>
              </a:pPr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Указ Президента РФ от 21 июля 2020 года № 474 «О национальных целях развития Российской Федерации на период до 2030 года»</a:t>
              </a:r>
            </a:p>
          </p:txBody>
        </p:sp>
      </p:grpSp>
      <p:sp>
        <p:nvSpPr>
          <p:cNvPr id="6" name="Правая фигурная скобка 5"/>
          <p:cNvSpPr/>
          <p:nvPr/>
        </p:nvSpPr>
        <p:spPr>
          <a:xfrm rot="5400000">
            <a:off x="6632950" y="3592187"/>
            <a:ext cx="343613" cy="3096344"/>
          </a:xfrm>
          <a:prstGeom prst="rightBrace">
            <a:avLst>
              <a:gd name="adj1" fmla="val 54693"/>
              <a:gd name="adj2" fmla="val 50422"/>
            </a:avLst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авая фигурная скобка 39"/>
          <p:cNvSpPr/>
          <p:nvPr/>
        </p:nvSpPr>
        <p:spPr>
          <a:xfrm rot="5400000">
            <a:off x="6732653" y="5453424"/>
            <a:ext cx="321672" cy="3096344"/>
          </a:xfrm>
          <a:prstGeom prst="rightBrace">
            <a:avLst>
              <a:gd name="adj1" fmla="val 54693"/>
              <a:gd name="adj2" fmla="val 50422"/>
            </a:avLst>
          </a:prstGeom>
          <a:noFill/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Picture 4" descr="Программа Пятилетка развития (страница откроется в новом окне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7061" y="5962001"/>
            <a:ext cx="1170781" cy="351235"/>
          </a:xfrm>
          <a:prstGeom prst="rect">
            <a:avLst/>
          </a:prstGeom>
          <a:noFill/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37" y="4070467"/>
            <a:ext cx="1291600" cy="89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3822491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3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917097"/>
              </p:ext>
            </p:extLst>
          </p:nvPr>
        </p:nvGraphicFramePr>
        <p:xfrm>
          <a:off x="6762828" y="2297049"/>
          <a:ext cx="6424184" cy="58732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02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939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65785">
                <a:tc rowSpan="3">
                  <a:txBody>
                    <a:bodyPr/>
                    <a:lstStyle/>
                    <a:p>
                      <a:pPr algn="ctr"/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Каменск-Уральский</a:t>
                      </a: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городской округ </a:t>
                      </a: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участвует </a:t>
                      </a: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реализации</a:t>
                      </a: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10 нацпроектов</a:t>
                      </a:r>
                    </a:p>
                    <a:p>
                      <a:pPr algn="ctr"/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 целевым выделением средств по </a:t>
                      </a:r>
                    </a:p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нацпроектам</a:t>
                      </a:r>
                    </a:p>
                    <a:p>
                      <a:pPr algn="ctr"/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7271">
                <a:tc vMerge="1">
                  <a:txBody>
                    <a:bodyPr/>
                    <a:lstStyle/>
                    <a:p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17271">
                <a:tc vMerge="1">
                  <a:txBody>
                    <a:bodyPr/>
                    <a:lstStyle/>
                    <a:p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72894">
                <a:tc gridSpan="2"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участие предприятий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7" name="Прямоугольник 26"/>
          <p:cNvSpPr/>
          <p:nvPr/>
        </p:nvSpPr>
        <p:spPr>
          <a:xfrm rot="5400000">
            <a:off x="-2179058" y="4905172"/>
            <a:ext cx="58010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  <a:defRPr/>
            </a:pPr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12 национальных проектов</a:t>
            </a:r>
          </a:p>
        </p:txBody>
      </p:sp>
      <p:sp>
        <p:nvSpPr>
          <p:cNvPr id="28" name="Правая фигурная скобка 27"/>
          <p:cNvSpPr/>
          <p:nvPr/>
        </p:nvSpPr>
        <p:spPr>
          <a:xfrm>
            <a:off x="5760641" y="2297049"/>
            <a:ext cx="638266" cy="5479816"/>
          </a:xfrm>
          <a:prstGeom prst="rightBrace">
            <a:avLst/>
          </a:prstGeom>
          <a:ln w="5715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авая фигурная скобка 17"/>
          <p:cNvSpPr/>
          <p:nvPr/>
        </p:nvSpPr>
        <p:spPr>
          <a:xfrm>
            <a:off x="9721081" y="3312368"/>
            <a:ext cx="396715" cy="2924770"/>
          </a:xfrm>
          <a:prstGeom prst="rightBrace">
            <a:avLst/>
          </a:prstGeom>
          <a:ln w="5715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834400" y="1674993"/>
            <a:ext cx="112190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Участие в реализации национальных проектов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1313" y="0"/>
            <a:ext cx="3334225" cy="2318377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67" y="2439267"/>
            <a:ext cx="2306299" cy="6574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48" y="3180956"/>
            <a:ext cx="2317836" cy="63546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755" y="3888432"/>
            <a:ext cx="2326169" cy="6936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48" y="4665662"/>
            <a:ext cx="2317836" cy="61061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384" y="5366692"/>
            <a:ext cx="2315312" cy="775203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730" y="6237138"/>
            <a:ext cx="2335648" cy="8414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488" y="7183736"/>
            <a:ext cx="2336890" cy="59312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12" y="7888042"/>
            <a:ext cx="2333166" cy="56445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434" y="7888042"/>
            <a:ext cx="2336890" cy="56445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434" y="3551086"/>
            <a:ext cx="2317332" cy="62537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434" y="4245026"/>
            <a:ext cx="2317332" cy="65642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434" y="4970015"/>
            <a:ext cx="2317332" cy="704519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934" y="3487722"/>
            <a:ext cx="3174092" cy="90476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934" y="4544243"/>
            <a:ext cx="3173222" cy="85635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934" y="5518455"/>
            <a:ext cx="3173222" cy="898873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166" y="6531643"/>
            <a:ext cx="3178990" cy="87156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166" y="7504960"/>
            <a:ext cx="3178990" cy="96648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4060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3822491" cy="9217025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4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1097220" y="1712922"/>
            <a:ext cx="12025335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Социально-экономическое положение городского округа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9649959"/>
              </p:ext>
            </p:extLst>
          </p:nvPr>
        </p:nvGraphicFramePr>
        <p:xfrm>
          <a:off x="47781" y="2661559"/>
          <a:ext cx="6846090" cy="29711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08" name="Лист" r:id="rId7" imgW="9098280" imgH="3947160" progId="Excel.Sheet.8">
                  <p:embed/>
                </p:oleObj>
              </mc:Choice>
              <mc:Fallback>
                <p:oleObj name="Лист" r:id="rId7" imgW="9098280" imgH="394716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81" y="2661559"/>
                        <a:ext cx="6846090" cy="29711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457431" y="2341731"/>
            <a:ext cx="4536504" cy="44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Оборот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организаций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79976"/>
              </p:ext>
            </p:extLst>
          </p:nvPr>
        </p:nvGraphicFramePr>
        <p:xfrm>
          <a:off x="132415" y="6257250"/>
          <a:ext cx="6974504" cy="2477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09" name="Лист" r:id="rId10" imgW="8503920" imgH="3017520" progId="Excel.Sheet.8">
                  <p:embed/>
                </p:oleObj>
              </mc:Choice>
              <mc:Fallback>
                <p:oleObj name="Лист" r:id="rId10" imgW="8503920" imgH="3017520" progId="Excel.Sheet.8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415" y="6257250"/>
                        <a:ext cx="6974504" cy="24770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904461" y="6089078"/>
            <a:ext cx="5642443" cy="379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</a:t>
            </a:r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(на </a:t>
            </a:r>
            <a:r>
              <a:rPr lang="ru-RU" sz="1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начало </a:t>
            </a:r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года)</a:t>
            </a:r>
            <a:endParaRPr lang="ru-RU" sz="1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-27939" y="6160349"/>
            <a:ext cx="1044117" cy="379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16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0070748"/>
              </p:ext>
            </p:extLst>
          </p:nvPr>
        </p:nvGraphicFramePr>
        <p:xfrm>
          <a:off x="7088417" y="6344258"/>
          <a:ext cx="6621486" cy="2180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10" name="Лист" r:id="rId13" imgW="7459980" imgH="2034540" progId="Excel.Sheet.8">
                  <p:embed/>
                </p:oleObj>
              </mc:Choice>
              <mc:Fallback>
                <p:oleObj name="Лист" r:id="rId13" imgW="7459980" imgH="2034540" progId="Excel.Sheet.8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8417" y="6344258"/>
                        <a:ext cx="6621486" cy="21806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 Box 9"/>
          <p:cNvSpPr txBox="1">
            <a:spLocks noChangeArrowheads="1"/>
          </p:cNvSpPr>
          <p:nvPr/>
        </p:nvSpPr>
        <p:spPr bwMode="auto">
          <a:xfrm>
            <a:off x="7238110" y="5773183"/>
            <a:ext cx="6610257" cy="44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Динамика уровня безработицы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(на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начало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года)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7"/>
          <p:cNvSpPr txBox="1">
            <a:spLocks noChangeArrowheads="1"/>
          </p:cNvSpPr>
          <p:nvPr/>
        </p:nvSpPr>
        <p:spPr bwMode="auto">
          <a:xfrm>
            <a:off x="5958708" y="6170280"/>
            <a:ext cx="1554919" cy="379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тыс. чел.</a:t>
            </a:r>
            <a:endParaRPr lang="ru-RU" sz="16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1737482" y="5779409"/>
            <a:ext cx="4502306" cy="44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Движение населения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17574" y="2411797"/>
            <a:ext cx="1224136" cy="379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16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млрд. руб.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7230302" y="6139502"/>
            <a:ext cx="762587" cy="40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1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33" name="TextBox 7"/>
          <p:cNvSpPr txBox="1">
            <a:spLocks noChangeArrowheads="1"/>
          </p:cNvSpPr>
          <p:nvPr/>
        </p:nvSpPr>
        <p:spPr bwMode="auto">
          <a:xfrm>
            <a:off x="12817425" y="6089078"/>
            <a:ext cx="784888" cy="40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1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9861639"/>
              </p:ext>
            </p:extLst>
          </p:nvPr>
        </p:nvGraphicFramePr>
        <p:xfrm>
          <a:off x="7011839" y="2891590"/>
          <a:ext cx="6817845" cy="28878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11" name="Worksheet" r:id="rId16" imgW="9353590" imgH="3638514" progId="Excel.Sheet.8">
                  <p:embed/>
                </p:oleObj>
              </mc:Choice>
              <mc:Fallback>
                <p:oleObj name="Worksheet" r:id="rId16" imgW="9353590" imgH="3638514" progId="Excel.Sheet.8">
                  <p:embed/>
                  <p:pic>
                    <p:nvPicPr>
                      <p:cNvPr id="0" name="Объект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1839" y="2891590"/>
                        <a:ext cx="6817845" cy="28878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78395" y="2341731"/>
            <a:ext cx="62699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Начисленная среднемесячная заработная плата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 крупным и средним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предприятиям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0"/>
          <p:cNvSpPr txBox="1">
            <a:spLocks noChangeArrowheads="1"/>
          </p:cNvSpPr>
          <p:nvPr/>
        </p:nvSpPr>
        <p:spPr bwMode="auto">
          <a:xfrm>
            <a:off x="7344817" y="2587701"/>
            <a:ext cx="762587" cy="379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sz="16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107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3822491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5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1704261" y="1738130"/>
            <a:ext cx="11400252" cy="1117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 anchor="ctr">
            <a:spAutoFit/>
          </a:bodyPr>
          <a:lstStyle/>
          <a:p>
            <a:pPr algn="ctr" eaLnBrk="0" hangingPunct="0">
              <a:tabLst>
                <a:tab pos="6912384" algn="l"/>
              </a:tabLs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Динамика первоначального и окончательно утвержденного бюджета Каменск-Уральского городского округа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97220" y="2690956"/>
            <a:ext cx="1495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5598628"/>
              </p:ext>
            </p:extLst>
          </p:nvPr>
        </p:nvGraphicFramePr>
        <p:xfrm>
          <a:off x="763652" y="2919631"/>
          <a:ext cx="12295187" cy="5191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716" name="Лист" r:id="rId7" imgW="5958840" imgH="2514600" progId="Excel.Sheet.8">
                  <p:embed/>
                </p:oleObj>
              </mc:Choice>
              <mc:Fallback>
                <p:oleObj name="Лист" r:id="rId7" imgW="5958840" imgH="2514600" progId="Excel.Shee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652" y="2919631"/>
                        <a:ext cx="12295187" cy="5191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16" y="0"/>
            <a:ext cx="13822491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6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100722" y="1816033"/>
            <a:ext cx="12033335" cy="1117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marL="1424080" lvl="1" algn="ctr">
              <a:spcAft>
                <a:spcPts val="864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Участие в национальном проекте                                  «Производительность труда и поддержка занятости»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1846" name="Picture 6" descr="https://www.iknews.info/images/stories/whoiswho/img/mpr_midural_ru.jpg"/>
          <p:cNvPicPr>
            <a:picLocks noChangeAspect="1" noChangeArrowheads="1"/>
          </p:cNvPicPr>
          <p:nvPr/>
        </p:nvPicPr>
        <p:blipFill>
          <a:blip r:embed="rId5"/>
          <a:srcRect l="1852"/>
          <a:stretch>
            <a:fillRect/>
          </a:stretch>
        </p:blipFill>
        <p:spPr bwMode="auto">
          <a:xfrm>
            <a:off x="10436427" y="1930819"/>
            <a:ext cx="1620180" cy="444131"/>
          </a:xfrm>
          <a:prstGeom prst="rect">
            <a:avLst/>
          </a:prstGeom>
          <a:noFill/>
        </p:spPr>
      </p:pic>
      <p:pic>
        <p:nvPicPr>
          <p:cNvPr id="25" name="Объект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8" t="2615" r="8125" b="30718"/>
          <a:stretch>
            <a:fillRect/>
          </a:stretch>
        </p:blipFill>
        <p:spPr>
          <a:xfrm>
            <a:off x="12244454" y="1881416"/>
            <a:ext cx="1425961" cy="63819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1198579" y="2669520"/>
            <a:ext cx="25790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Участвуют:</a:t>
            </a: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Здравмедтех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-Е»      </a:t>
            </a: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«КУЛЗ» 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«КУЗОЦМ»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«ГВУРА»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«МЛЗ»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4" y="36418"/>
            <a:ext cx="2733258" cy="693731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629" y="2812298"/>
            <a:ext cx="2507472" cy="739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Рисунок 34" descr="C:\Users\Кочневы\Desktop\ИРИНА РАБОТА\логотип здравмедтех.png">
            <a:extLst>
              <a:ext uri="{FF2B5EF4-FFF2-40B4-BE49-F238E27FC236}">
                <a16:creationId xmlns:lc="http://schemas.openxmlformats.org/drawingml/2006/lockedCanvas" xmlns:a16="http://schemas.microsoft.com/office/drawing/2014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="http://schemas.microsoft.com/office/drawing/2014/chartex" xmlns:wpc="http://schemas.microsoft.com/office/word/2010/wordprocessingCanvas" xmlns="" id="{00000000-0008-0000-0000-000050000000}"/>
              </a:ext>
            </a:extLst>
          </p:cNvPr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555123" y="2903013"/>
            <a:ext cx="2828586" cy="701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Группа 3"/>
          <p:cNvGrpSpPr/>
          <p:nvPr/>
        </p:nvGrpSpPr>
        <p:grpSpPr>
          <a:xfrm>
            <a:off x="105495" y="3670125"/>
            <a:ext cx="7146992" cy="4639353"/>
            <a:chOff x="-211818" y="4042118"/>
            <a:chExt cx="7146992" cy="4639353"/>
          </a:xfrm>
        </p:grpSpPr>
        <p:pic>
          <p:nvPicPr>
            <p:cNvPr id="34" name="Picture 2" descr="https://kamensk-uralskiy.ru/uploads/filemanager/c/8/a/c8af78811e94348aec59284d626bac0783cb196b4318a8d018f4a608ffff71aee_origin.jp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1818" y="4042118"/>
              <a:ext cx="4031668" cy="298913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/>
          </p:spPr>
        </p:pic>
        <p:sp>
          <p:nvSpPr>
            <p:cNvPr id="3" name="Прямоугольник 2"/>
            <p:cNvSpPr/>
            <p:nvPr/>
          </p:nvSpPr>
          <p:spPr>
            <a:xfrm>
              <a:off x="-34897" y="7358032"/>
              <a:ext cx="3738594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Реализация 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проекта                                          «Оптимизация процесса производства одноразовой медицинской одежды и белья</a:t>
              </a:r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» 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359426" name="Picture 2" descr="https://kamensk-uralskiy.ru/uploads/filemanager/9c/91/82/4f/07/9c91824f073e0022f1fc8083fff292588d9fc9f934c67303ee9c356db9b8ca1d0_origin.jp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6043" y="4042119"/>
              <a:ext cx="2989131" cy="298913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Прямоугольник 35"/>
            <p:cNvSpPr/>
            <p:nvPr/>
          </p:nvSpPr>
          <p:spPr>
            <a:xfrm>
              <a:off x="4235968" y="7299322"/>
              <a:ext cx="2618669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Строительство </a:t>
              </a:r>
            </a:p>
            <a:p>
              <a:pPr algn="ctr"/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второго корпуса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2342768" y="7058529"/>
              <a:ext cx="288453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АО «</a:t>
              </a:r>
              <a:r>
                <a:rPr lang="ru-RU" sz="20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Здравмедтех</a:t>
              </a:r>
              <a:r>
                <a:rPr lang="ru-RU" sz="2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-Е»:</a:t>
              </a:r>
              <a:endPara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7056785" y="3670125"/>
            <a:ext cx="6480720" cy="5091991"/>
            <a:chOff x="7193534" y="3673283"/>
            <a:chExt cx="6480720" cy="5091991"/>
          </a:xfrm>
        </p:grpSpPr>
        <p:pic>
          <p:nvPicPr>
            <p:cNvPr id="30" name="Picture 6" descr="https://kamensk-uralskiy.ru/uploads/filemanager/96/9a/c0/9f/be/9d/969ac09fbe9df0ffa89e70826a6cf9c29b8c3c3bc58e26d41d14c15522968a355_origin.jp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95096" y="4917702"/>
              <a:ext cx="3603692" cy="252413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/>
          </p:spPr>
        </p:pic>
        <p:sp>
          <p:nvSpPr>
            <p:cNvPr id="2" name="Прямоугольник 1"/>
            <p:cNvSpPr/>
            <p:nvPr/>
          </p:nvSpPr>
          <p:spPr>
            <a:xfrm>
              <a:off x="7193534" y="7441835"/>
              <a:ext cx="6480720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АО «</a:t>
              </a:r>
              <a:r>
                <a:rPr lang="ru-RU" sz="2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КУЛЗ»:</a:t>
              </a:r>
            </a:p>
            <a:p>
              <a:pPr algn="ctr"/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Реализация проекта повышения производительности труда на потоке 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«Изготовление колес тормозных КТ97</a:t>
              </a:r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» для 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вертолетов </a:t>
              </a:r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Ми-8</a:t>
              </a:r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Ми-17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22" name="Picture 4" descr="https://kamensk-uralskiy.ru/uploads/filemanager/22/3b/96/a8/223b96a8ca34c875d16bc1d2e0b7051096b7998666dd62cbfb5043fc0e9f1cbe1_origin.jp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2340" y="3673283"/>
              <a:ext cx="4274602" cy="211807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3822491" cy="9217025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7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3324653" y="1800200"/>
            <a:ext cx="6434259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2592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Строительство жилья</a:t>
            </a:r>
          </a:p>
        </p:txBody>
      </p:sp>
      <p:sp>
        <p:nvSpPr>
          <p:cNvPr id="2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15649" y="6509092"/>
            <a:ext cx="2964237" cy="2244935"/>
            <a:chOff x="9768681" y="2649763"/>
            <a:chExt cx="2964237" cy="2280933"/>
          </a:xfrm>
        </p:grpSpPr>
        <p:sp>
          <p:nvSpPr>
            <p:cNvPr id="17" name="Прямоугольник 10"/>
            <p:cNvSpPr>
              <a:spLocks noChangeArrowheads="1"/>
            </p:cNvSpPr>
            <p:nvPr/>
          </p:nvSpPr>
          <p:spPr bwMode="auto">
            <a:xfrm>
              <a:off x="9768681" y="4524170"/>
              <a:ext cx="2964237" cy="4065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пр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.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Победы, 88 (2020г.)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73410" name="Picture 2" descr="D:\shed2\desktop\Новая папка\январь 2019\декабрь объекты 2019\IMG_1070 (2)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3512" y="2649763"/>
              <a:ext cx="2006473" cy="188698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" name="TextBox 20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089899" y="6535894"/>
            <a:ext cx="4334644" cy="2244935"/>
            <a:chOff x="9051226" y="5592258"/>
            <a:chExt cx="4737286" cy="3491316"/>
          </a:xfrm>
        </p:grpSpPr>
        <p:sp>
          <p:nvSpPr>
            <p:cNvPr id="14" name="Прямоугольник 8"/>
            <p:cNvSpPr>
              <a:spLocks noChangeArrowheads="1"/>
            </p:cNvSpPr>
            <p:nvPr/>
          </p:nvSpPr>
          <p:spPr bwMode="auto">
            <a:xfrm>
              <a:off x="9051226" y="8461324"/>
              <a:ext cx="4696036" cy="622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ул. Кутузова, 24А (2020г.)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58404" name="Picture 4" descr="https://kamensk-uralskiy.ru/uploads/filemanager/d/d07232d833216f00b537aeb2200c36e38c779763869beeba030ef662a4a82e65f_origin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46"/>
            <a:stretch/>
          </p:blipFill>
          <p:spPr bwMode="auto">
            <a:xfrm>
              <a:off x="9051226" y="5592258"/>
              <a:ext cx="4737286" cy="288831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Box 28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017195"/>
              </p:ext>
            </p:extLst>
          </p:nvPr>
        </p:nvGraphicFramePr>
        <p:xfrm>
          <a:off x="144017" y="2338746"/>
          <a:ext cx="9766003" cy="142024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76464"/>
                <a:gridCol w="1152128"/>
                <a:gridCol w="1080120"/>
                <a:gridCol w="1080120"/>
                <a:gridCol w="1224136"/>
                <a:gridCol w="1053035"/>
              </a:tblGrid>
              <a:tr h="163956">
                <a:tc>
                  <a:txBody>
                    <a:bodyPr/>
                    <a:lstStyle/>
                    <a:p>
                      <a:pPr marL="0" marR="0" lvl="0" indent="0" algn="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3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2016г.</a:t>
                      </a:r>
                      <a:endParaRPr lang="ru-RU" sz="23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2017г.</a:t>
                      </a:r>
                      <a:endParaRPr lang="ru-RU" sz="2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2018г.</a:t>
                      </a:r>
                      <a:endParaRPr lang="ru-RU" sz="2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2019г.</a:t>
                      </a:r>
                      <a:endParaRPr lang="ru-RU" sz="2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2020г.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0610">
                <a:tc>
                  <a:txBody>
                    <a:bodyPr/>
                    <a:lstStyle/>
                    <a:p>
                      <a:r>
                        <a:rPr lang="ru-RU" sz="2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Объем ввода жилья</a:t>
                      </a:r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тыс. м</a:t>
                      </a:r>
                      <a:r>
                        <a:rPr lang="ru-RU" sz="230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3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61,3</a:t>
                      </a:r>
                      <a:endParaRPr lang="ru-RU" sz="23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36,7</a:t>
                      </a:r>
                      <a:endParaRPr lang="ru-RU" sz="23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23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29,6</a:t>
                      </a:r>
                      <a:endParaRPr lang="ru-RU" sz="23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30,3</a:t>
                      </a:r>
                      <a:endParaRPr lang="ru-RU" sz="23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0610">
                <a:tc>
                  <a:txBody>
                    <a:bodyPr/>
                    <a:lstStyle/>
                    <a:p>
                      <a:pPr marL="657225" lvl="1" indent="-657225"/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 ИЖС</a:t>
                      </a:r>
                      <a:endParaRPr lang="ru-RU" sz="2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22,2</a:t>
                      </a:r>
                      <a:endParaRPr lang="ru-RU" sz="23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2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2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2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2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33" name="Группа 32"/>
          <p:cNvGrpSpPr/>
          <p:nvPr/>
        </p:nvGrpSpPr>
        <p:grpSpPr>
          <a:xfrm>
            <a:off x="2962125" y="3900626"/>
            <a:ext cx="3364228" cy="2508771"/>
            <a:chOff x="340473" y="5394330"/>
            <a:chExt cx="3861514" cy="3208216"/>
          </a:xfrm>
        </p:grpSpPr>
        <p:pic>
          <p:nvPicPr>
            <p:cNvPr id="37" name="Picture 3" descr="C:\Users\user\Desktop\Презентации\2016 - 2017\дорога Каменская.jpg"/>
            <p:cNvPicPr>
              <a:picLocks noChangeAspect="1" noChangeArrowheads="1"/>
            </p:cNvPicPr>
            <p:nvPr/>
          </p:nvPicPr>
          <p:blipFill>
            <a:blip r:embed="rId7"/>
            <a:srcRect l="4369" r="28142" b="38847"/>
            <a:stretch>
              <a:fillRect/>
            </a:stretch>
          </p:blipFill>
          <p:spPr bwMode="auto">
            <a:xfrm>
              <a:off x="554787" y="5394330"/>
              <a:ext cx="3571900" cy="242723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39" name="Прямоугольник 8"/>
            <p:cNvSpPr>
              <a:spLocks noChangeArrowheads="1"/>
            </p:cNvSpPr>
            <p:nvPr/>
          </p:nvSpPr>
          <p:spPr bwMode="auto">
            <a:xfrm>
              <a:off x="340473" y="7894660"/>
              <a:ext cx="3861514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ул. Героев Отечества, 8, 10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(2017г.)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10039286" y="2028686"/>
            <a:ext cx="3680353" cy="2579826"/>
            <a:chOff x="3037238" y="5644749"/>
            <a:chExt cx="3652362" cy="2926554"/>
          </a:xfrm>
        </p:grpSpPr>
        <p:sp>
          <p:nvSpPr>
            <p:cNvPr id="41" name="Прямоугольник 8"/>
            <p:cNvSpPr>
              <a:spLocks noChangeArrowheads="1"/>
            </p:cNvSpPr>
            <p:nvPr/>
          </p:nvSpPr>
          <p:spPr bwMode="auto">
            <a:xfrm>
              <a:off x="3037238" y="7768277"/>
              <a:ext cx="3652362" cy="8030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бул. Комсомольский, 33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(2019г.)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2" name="Picture 2" descr="C:\Users\user\Desktop\Презентации\Фото 2016\Челябинск дом.JP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037238" y="5644749"/>
              <a:ext cx="3550292" cy="212352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grpSp>
        <p:nvGrpSpPr>
          <p:cNvPr id="43" name="Группа 42"/>
          <p:cNvGrpSpPr/>
          <p:nvPr/>
        </p:nvGrpSpPr>
        <p:grpSpPr>
          <a:xfrm>
            <a:off x="6434589" y="3863522"/>
            <a:ext cx="3324323" cy="2672372"/>
            <a:chOff x="9865462" y="5748501"/>
            <a:chExt cx="4252463" cy="3505407"/>
          </a:xfrm>
        </p:grpSpPr>
        <p:sp>
          <p:nvSpPr>
            <p:cNvPr id="44" name="Прямоугольник 8"/>
            <p:cNvSpPr>
              <a:spLocks noChangeArrowheads="1"/>
            </p:cNvSpPr>
            <p:nvPr/>
          </p:nvSpPr>
          <p:spPr bwMode="auto">
            <a:xfrm>
              <a:off x="9865462" y="8325359"/>
              <a:ext cx="4252463" cy="9285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ул. Октябрьская, 43 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(2018г.)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5" name="Picture 1" descr="C:\Users\user\Desktop\Презентации\2019\Изумрудный.JPG"/>
            <p:cNvPicPr>
              <a:picLocks noChangeAspect="1" noChangeArrowheads="1"/>
            </p:cNvPicPr>
            <p:nvPr/>
          </p:nvPicPr>
          <p:blipFill>
            <a:blip r:embed="rId9" cstate="print"/>
            <a:srcRect l="3136"/>
            <a:stretch>
              <a:fillRect/>
            </a:stretch>
          </p:blipFill>
          <p:spPr bwMode="auto">
            <a:xfrm>
              <a:off x="9865462" y="5748501"/>
              <a:ext cx="4252463" cy="252849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grpSp>
        <p:nvGrpSpPr>
          <p:cNvPr id="46" name="Группа 45"/>
          <p:cNvGrpSpPr/>
          <p:nvPr/>
        </p:nvGrpSpPr>
        <p:grpSpPr>
          <a:xfrm>
            <a:off x="239087" y="3863522"/>
            <a:ext cx="2850812" cy="2600628"/>
            <a:chOff x="5564122" y="3771597"/>
            <a:chExt cx="2899357" cy="2939445"/>
          </a:xfrm>
        </p:grpSpPr>
        <p:pic>
          <p:nvPicPr>
            <p:cNvPr id="47" name="Picture 10" descr="C:\Users\user\Desktop\Презентации\2016 - 2017\Генеральский парк ноябрь 2017.jpg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204"/>
            <a:stretch/>
          </p:blipFill>
          <p:spPr bwMode="auto">
            <a:xfrm>
              <a:off x="5564122" y="3771597"/>
              <a:ext cx="2776343" cy="214348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8" name="TextBox 47"/>
            <p:cNvSpPr txBox="1"/>
            <p:nvPr/>
          </p:nvSpPr>
          <p:spPr bwMode="auto">
            <a:xfrm>
              <a:off x="5564122" y="5910931"/>
              <a:ext cx="2899357" cy="800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ул. 4-й </a:t>
              </a:r>
              <a:r>
                <a:rPr lang="ru-RU" dirty="0"/>
                <a:t>Пятилетки, </a:t>
              </a:r>
              <a:r>
                <a:rPr lang="ru-RU" dirty="0" smtClean="0"/>
                <a:t>49</a:t>
              </a:r>
            </a:p>
            <a:p>
              <a:r>
                <a:rPr lang="ru-RU" dirty="0" smtClean="0"/>
                <a:t>(2017г.)</a:t>
              </a:r>
              <a:endParaRPr lang="ru-RU" dirty="0"/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10543043" y="4950114"/>
            <a:ext cx="2880320" cy="3803913"/>
            <a:chOff x="5026253" y="4810161"/>
            <a:chExt cx="2880320" cy="3803913"/>
          </a:xfrm>
        </p:grpSpPr>
        <p:pic>
          <p:nvPicPr>
            <p:cNvPr id="36" name="Picture 14" descr="https://kamensk-uralskiy.ru/uploads/filemanager/a5/d3/18/01/56/40/a5d3180156401a34c6bee50fe080880c8c0f10c8877501acf863f385af506b1bf_origin.jp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1503" y="4810161"/>
              <a:ext cx="2267037" cy="340055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Text Box 6"/>
            <p:cNvSpPr txBox="1">
              <a:spLocks noChangeArrowheads="1"/>
            </p:cNvSpPr>
            <p:nvPr/>
          </p:nvSpPr>
          <p:spPr bwMode="auto">
            <a:xfrm>
              <a:off x="5026253" y="8173348"/>
              <a:ext cx="2880320" cy="440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131664" tIns="65832" rIns="131664" bIns="65832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ул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.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Сибирская (2021г.)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50" name="Picture 2" descr="https://kamensk-uralskiy.ru/uploads/filemanager/da/8a/0e/88/48/40/7a/da8a0e8848407aee30c22a918f2224a3841aca1485339552533f02b3b033454a2_origin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865" y="6535894"/>
            <a:ext cx="2750738" cy="183382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 Box 6"/>
          <p:cNvSpPr txBox="1">
            <a:spLocks noChangeArrowheads="1"/>
          </p:cNvSpPr>
          <p:nvPr/>
        </p:nvSpPr>
        <p:spPr bwMode="auto">
          <a:xfrm>
            <a:off x="7907957" y="8313301"/>
            <a:ext cx="2488553" cy="44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Титова (2021г.)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97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3822491" cy="9217025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8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2232249" y="1800200"/>
            <a:ext cx="8988716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2592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Переселение из аварийного жилья</a:t>
            </a:r>
          </a:p>
        </p:txBody>
      </p:sp>
      <p:sp>
        <p:nvSpPr>
          <p:cNvPr id="2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217738" y="4659313"/>
            <a:ext cx="13825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972158"/>
              </p:ext>
            </p:extLst>
          </p:nvPr>
        </p:nvGraphicFramePr>
        <p:xfrm>
          <a:off x="1523" y="2462174"/>
          <a:ext cx="10303816" cy="370396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33938"/>
                <a:gridCol w="1097271"/>
                <a:gridCol w="1152128"/>
                <a:gridCol w="1152128"/>
                <a:gridCol w="1008112"/>
                <a:gridCol w="1007040"/>
                <a:gridCol w="1153199"/>
              </a:tblGrid>
              <a:tr h="710107">
                <a:tc>
                  <a:txBody>
                    <a:bodyPr/>
                    <a:lstStyle/>
                    <a:p>
                      <a:pPr marL="0" marR="0" lvl="0" indent="0" algn="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2019г.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2020г.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6607">
                <a:tc>
                  <a:txBody>
                    <a:bodyPr/>
                    <a:lstStyle/>
                    <a:p>
                      <a:pPr algn="l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Объем средств, </a:t>
                      </a:r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млн. руб., в </a:t>
                      </a:r>
                      <a:r>
                        <a:rPr lang="ru-RU" sz="2000" b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т.ч</a:t>
                      </a:r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9,8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45,7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158,0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29,4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40,3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283,2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6607">
                <a:tc>
                  <a:txBody>
                    <a:bodyPr/>
                    <a:lstStyle/>
                    <a:p>
                      <a:pPr algn="l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200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федеральный бюджет</a:t>
                      </a:r>
                      <a:endParaRPr lang="ru-RU" sz="2000" b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11,8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10,1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21,9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6607">
                <a:tc>
                  <a:txBody>
                    <a:bodyPr/>
                    <a:lstStyle/>
                    <a:p>
                      <a:pPr algn="l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200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областной бюджет</a:t>
                      </a:r>
                      <a:endParaRPr lang="ru-RU" sz="2000" b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41,0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0,8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0,6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42,4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6607">
                <a:tc>
                  <a:txBody>
                    <a:bodyPr/>
                    <a:lstStyle/>
                    <a:p>
                      <a:pPr algn="l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местный бюджет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9,8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45,7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117,0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16,8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29,6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218,9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ru-RU" sz="2000" b="1" kern="120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Расселено:</a:t>
                      </a:r>
                      <a:endParaRPr lang="ru-RU" sz="20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endParaRPr lang="ru-RU" sz="1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6607">
                <a:tc>
                  <a:txBody>
                    <a:bodyPr/>
                    <a:lstStyle/>
                    <a:p>
                      <a:pPr algn="l"/>
                      <a:r>
                        <a:rPr lang="ru-RU" sz="2000" b="1" kern="120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площадь</a:t>
                      </a:r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тыс. м</a:t>
                      </a:r>
                      <a:r>
                        <a:rPr lang="ru-RU" sz="2000" b="0" kern="120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1,4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4,2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1,2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1,6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8,7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6607">
                <a:tc>
                  <a:txBody>
                    <a:bodyPr/>
                    <a:lstStyle/>
                    <a:p>
                      <a:pPr algn="l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человек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287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88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116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601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5" name="Группа 24"/>
          <p:cNvGrpSpPr>
            <a:grpSpLocks/>
          </p:cNvGrpSpPr>
          <p:nvPr/>
        </p:nvGrpSpPr>
        <p:grpSpPr bwMode="auto">
          <a:xfrm>
            <a:off x="333307" y="6412557"/>
            <a:ext cx="2808312" cy="2257544"/>
            <a:chOff x="214282" y="2214554"/>
            <a:chExt cx="2500331" cy="1709161"/>
          </a:xfrm>
        </p:grpSpPr>
        <p:pic>
          <p:nvPicPr>
            <p:cNvPr id="17" name="Picture 4" descr="Z:\INF\Кравченко В.А\Доклад главы для встречи с ТК\Ломаева\IMG_2884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14283" y="2214554"/>
              <a:ext cx="2500330" cy="166688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18" name="Прямоугольник 19"/>
            <p:cNvSpPr>
              <a:spLocks noChangeArrowheads="1"/>
            </p:cNvSpPr>
            <p:nvPr/>
          </p:nvSpPr>
          <p:spPr bwMode="auto">
            <a:xfrm>
              <a:off x="214282" y="3611126"/>
              <a:ext cx="2500314" cy="31258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600"/>
                </a:spcAft>
              </a:pPr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ул. </a:t>
              </a:r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Трубная 16, 18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4" name="Группа 29"/>
          <p:cNvGrpSpPr>
            <a:grpSpLocks/>
          </p:cNvGrpSpPr>
          <p:nvPr/>
        </p:nvGrpSpPr>
        <p:grpSpPr bwMode="auto">
          <a:xfrm>
            <a:off x="3419753" y="6434745"/>
            <a:ext cx="2823452" cy="2198192"/>
            <a:chOff x="6286512" y="4071943"/>
            <a:chExt cx="2661031" cy="1700896"/>
          </a:xfrm>
        </p:grpSpPr>
        <p:pic>
          <p:nvPicPr>
            <p:cNvPr id="30" name="Picture 5" descr="Z:\INF\Кравченко В.А\Доклад главы для встречи с ТК\Ломаева\IMG_2877.JPG"/>
            <p:cNvPicPr>
              <a:picLocks noChangeAspect="1" noChangeArrowheads="1"/>
            </p:cNvPicPr>
            <p:nvPr/>
          </p:nvPicPr>
          <p:blipFill>
            <a:blip r:embed="rId6"/>
            <a:srcRect b="5643"/>
            <a:stretch>
              <a:fillRect/>
            </a:stretch>
          </p:blipFill>
          <p:spPr bwMode="auto">
            <a:xfrm>
              <a:off x="6286512" y="4071943"/>
              <a:ext cx="2628831" cy="165365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33" name="Прямоугольник 32"/>
            <p:cNvSpPr>
              <a:spLocks noChangeArrowheads="1"/>
            </p:cNvSpPr>
            <p:nvPr/>
          </p:nvSpPr>
          <p:spPr bwMode="auto">
            <a:xfrm>
              <a:off x="6286512" y="5510876"/>
              <a:ext cx="2661031" cy="26196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Aft>
                  <a:spcPts val="600"/>
                </a:spcAft>
              </a:pPr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ул. </a:t>
              </a:r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Привокзальная 9, 27, 79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35" name="Рисунок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7320" y="21525"/>
            <a:ext cx="2458118" cy="69630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pSp>
        <p:nvGrpSpPr>
          <p:cNvPr id="2" name="Группа 1"/>
          <p:cNvGrpSpPr/>
          <p:nvPr/>
        </p:nvGrpSpPr>
        <p:grpSpPr>
          <a:xfrm>
            <a:off x="6541783" y="6411435"/>
            <a:ext cx="3324019" cy="2221503"/>
            <a:chOff x="10067569" y="6449451"/>
            <a:chExt cx="3324019" cy="2221503"/>
          </a:xfrm>
        </p:grpSpPr>
        <p:sp>
          <p:nvSpPr>
            <p:cNvPr id="36" name="Прямоугольник 16"/>
            <p:cNvSpPr>
              <a:spLocks noChangeArrowheads="1"/>
            </p:cNvSpPr>
            <p:nvPr/>
          </p:nvSpPr>
          <p:spPr bwMode="auto">
            <a:xfrm>
              <a:off x="10067569" y="8332400"/>
              <a:ext cx="3324019" cy="33855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ул. </a:t>
              </a:r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Привокзальная, 33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60452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67569" y="6449451"/>
              <a:ext cx="3324018" cy="188775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grpSp>
        <p:nvGrpSpPr>
          <p:cNvPr id="3" name="Группа 2"/>
          <p:cNvGrpSpPr/>
          <p:nvPr/>
        </p:nvGrpSpPr>
        <p:grpSpPr>
          <a:xfrm>
            <a:off x="10153129" y="6412557"/>
            <a:ext cx="3272623" cy="2236851"/>
            <a:chOff x="10468661" y="4318758"/>
            <a:chExt cx="3101109" cy="1990496"/>
          </a:xfrm>
        </p:grpSpPr>
        <p:pic>
          <p:nvPicPr>
            <p:cNvPr id="360451" name="Picture 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68661" y="4318758"/>
              <a:ext cx="3101108" cy="175226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7" name="Прямоугольник 16"/>
            <p:cNvSpPr>
              <a:spLocks noChangeArrowheads="1"/>
            </p:cNvSpPr>
            <p:nvPr/>
          </p:nvSpPr>
          <p:spPr bwMode="auto">
            <a:xfrm>
              <a:off x="10468662" y="6007987"/>
              <a:ext cx="3101108" cy="30126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ул. </a:t>
              </a:r>
              <a:r>
                <a:rPr lang="ru-RU" sz="1600" b="1" smtClean="0">
                  <a:latin typeface="Times New Roman" pitchFamily="18" charset="0"/>
                  <a:cs typeface="Times New Roman" pitchFamily="18" charset="0"/>
                </a:rPr>
                <a:t>Кунавино, </a:t>
              </a:r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9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10403187" y="3535661"/>
            <a:ext cx="3166581" cy="2145702"/>
            <a:chOff x="10403187" y="2009276"/>
            <a:chExt cx="3166581" cy="2145702"/>
          </a:xfrm>
        </p:grpSpPr>
        <p:pic>
          <p:nvPicPr>
            <p:cNvPr id="360450" name="Picture 2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03187" y="2009276"/>
              <a:ext cx="3166581" cy="180714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8" name="Прямоугольник 16"/>
            <p:cNvSpPr>
              <a:spLocks noChangeArrowheads="1"/>
            </p:cNvSpPr>
            <p:nvPr/>
          </p:nvSpPr>
          <p:spPr bwMode="auto">
            <a:xfrm>
              <a:off x="10403187" y="3816424"/>
              <a:ext cx="3166581" cy="33855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ул. </a:t>
              </a:r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Коттедж, 4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601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3822491" cy="9217025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9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533588" y="1800200"/>
            <a:ext cx="12231850" cy="871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Муниципальная программа «Обеспечение жильем отдельных категорий граждан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Каменск-Уральском городском округе»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802573"/>
              </p:ext>
            </p:extLst>
          </p:nvPr>
        </p:nvGraphicFramePr>
        <p:xfrm>
          <a:off x="218066" y="2671814"/>
          <a:ext cx="13387884" cy="598564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4087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1099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51970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419041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Подпрограммы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2016г.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2017г.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2018г.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2019г. </a:t>
                      </a:r>
                      <a:endParaRPr lang="ru-RU" sz="2400" b="1" dirty="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2020г. 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2695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 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молодых семей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b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сертификатов /</a:t>
                      </a:r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млн.руб.</a:t>
                      </a:r>
                      <a:endParaRPr lang="ru-RU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/ 10,5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/ 9,4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/ 9,1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/ 8,5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/ 13,6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32695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жилыми помещениями 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малоимущих граждан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», квартир / млн.руб.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/ 9,7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/ 16,6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 / 108,7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/ 13,7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60004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молодых специалистов-работников здравоохранения, образования, культуры и спорта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», свидетельств / млн.руб.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/ 0,5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/ 1,7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/ 1,5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/ 1,7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1" indent="0"/>
                      <a:endParaRPr lang="ru-RU" sz="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57414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Предоставление с согласия граждан, имеющих трех</a:t>
                      </a:r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 более детей, взамен земельного участка </a:t>
                      </a:r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социальной выплаты 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(200 тыс. руб.):</a:t>
                      </a:r>
                    </a:p>
                    <a:p>
                      <a:pPr marL="342900" lvl="1" indent="-342900">
                        <a:buFontTx/>
                        <a:buChar char="-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семей, ед.</a:t>
                      </a:r>
                    </a:p>
                    <a:p>
                      <a:pPr marL="342900" lvl="1" indent="-342900">
                        <a:buFontTx/>
                        <a:buChar char="-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сумму, млн. руб.</a:t>
                      </a:r>
                      <a:endParaRPr lang="ru-RU" sz="2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591</a:t>
                      </a: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118,2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210</a:t>
                      </a: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42,0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858" y="0"/>
            <a:ext cx="13864911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952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10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8"/>
          <p:cNvSpPr>
            <a:spLocks noChangeArrowheads="1"/>
          </p:cNvSpPr>
          <p:nvPr/>
        </p:nvSpPr>
        <p:spPr bwMode="auto">
          <a:xfrm>
            <a:off x="2806496" y="1671656"/>
            <a:ext cx="7761786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marL="0" lvl="3" algn="ctr">
              <a:spcAft>
                <a:spcPts val="1200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Развитие сферы образования </a:t>
            </a:r>
          </a:p>
        </p:txBody>
      </p:sp>
      <p:sp>
        <p:nvSpPr>
          <p:cNvPr id="35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353447"/>
              </p:ext>
            </p:extLst>
          </p:nvPr>
        </p:nvGraphicFramePr>
        <p:xfrm>
          <a:off x="1746079" y="4909446"/>
          <a:ext cx="10026832" cy="130599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12753"/>
                <a:gridCol w="1288106"/>
                <a:gridCol w="1353413"/>
                <a:gridCol w="1282180"/>
                <a:gridCol w="1210948"/>
                <a:gridCol w="1139716"/>
                <a:gridCol w="1139716"/>
              </a:tblGrid>
              <a:tr h="160065">
                <a:tc>
                  <a:txBody>
                    <a:bodyPr/>
                    <a:lstStyle/>
                    <a:p>
                      <a:pPr marL="0" marR="0" lvl="0" indent="0" algn="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2017г.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2018г.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2019г.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2020г.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3974">
                <a:tc>
                  <a:txBody>
                    <a:bodyPr/>
                    <a:lstStyle/>
                    <a:p>
                      <a:pPr marL="657225" lvl="1" indent="-657225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создано мест, ед.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562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1 682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0610">
                <a:tc>
                  <a:txBody>
                    <a:bodyPr/>
                    <a:lstStyle/>
                    <a:p>
                      <a:pPr marL="657225" lvl="1" indent="-657225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на сумму, млн. руб.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31,1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42,3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77,3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29,9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182,8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545203" y="6295243"/>
            <a:ext cx="47336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lvl="1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Реконструкция школьных стадионов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0988" y="4595190"/>
            <a:ext cx="123133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Содействие созданию в субъектах РФ  новых мест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общеобразовательных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организациях»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350" y="4029318"/>
            <a:ext cx="10244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Строительство школы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 1 275 мест в жилом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районе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«Южный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 (2019-2020г.)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7092375" y="6695353"/>
            <a:ext cx="3149641" cy="2094074"/>
            <a:chOff x="299684" y="4563545"/>
            <a:chExt cx="3149641" cy="2094074"/>
          </a:xfrm>
        </p:grpSpPr>
        <p:pic>
          <p:nvPicPr>
            <p:cNvPr id="31" name="Picture 2" descr="D:\Мои документы\2018 год\Фото-2018\Лицей 10\Линейка-81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99684" y="4563545"/>
              <a:ext cx="3149641" cy="1761373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</p:pic>
        <p:sp>
          <p:nvSpPr>
            <p:cNvPr id="32" name="Прямоугольник 31"/>
            <p:cNvSpPr/>
            <p:nvPr/>
          </p:nvSpPr>
          <p:spPr>
            <a:xfrm>
              <a:off x="438027" y="6257509"/>
              <a:ext cx="287295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0488" lvl="1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Лицей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№ 10 (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2018г.)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788451" y="6680745"/>
            <a:ext cx="2883958" cy="2105392"/>
            <a:chOff x="493413" y="4572248"/>
            <a:chExt cx="2883958" cy="2105392"/>
          </a:xfrm>
        </p:grpSpPr>
        <p:pic>
          <p:nvPicPr>
            <p:cNvPr id="42" name="Рисунок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" t="18886" b="10880"/>
            <a:stretch>
              <a:fillRect/>
            </a:stretch>
          </p:blipFill>
          <p:spPr bwMode="auto">
            <a:xfrm>
              <a:off x="493414" y="4572248"/>
              <a:ext cx="2883957" cy="178184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Прямоугольник 42"/>
            <p:cNvSpPr/>
            <p:nvPr/>
          </p:nvSpPr>
          <p:spPr>
            <a:xfrm>
              <a:off x="493413" y="6277530"/>
              <a:ext cx="279808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0488" lvl="1"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Школа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№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17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2017г.)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4023771" y="6672587"/>
            <a:ext cx="2663618" cy="2113550"/>
            <a:chOff x="3653546" y="4579904"/>
            <a:chExt cx="2663618" cy="2113550"/>
          </a:xfrm>
        </p:grpSpPr>
        <p:pic>
          <p:nvPicPr>
            <p:cNvPr id="44" name="Picture 2" descr="D:\shed2\desktop\Для слайда\фото для презентации\IMG_1237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8436" y="4579904"/>
              <a:ext cx="2638728" cy="178413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" name="Прямоугольник 44"/>
            <p:cNvSpPr/>
            <p:nvPr/>
          </p:nvSpPr>
          <p:spPr>
            <a:xfrm>
              <a:off x="3653546" y="6293344"/>
              <a:ext cx="263872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0488" lvl="1"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Школа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№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25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2017г.)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613766" y="2247237"/>
            <a:ext cx="9918946" cy="1782081"/>
            <a:chOff x="197597" y="6595921"/>
            <a:chExt cx="10363975" cy="2013120"/>
          </a:xfrm>
        </p:grpSpPr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46297" y="6595921"/>
              <a:ext cx="3015275" cy="200026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9" name="Picture 6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643842" y="6605137"/>
              <a:ext cx="2786846" cy="198183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0" name="Picture 7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97597" y="6605137"/>
              <a:ext cx="4357718" cy="200390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grpSp>
        <p:nvGrpSpPr>
          <p:cNvPr id="9" name="Группа 8"/>
          <p:cNvGrpSpPr/>
          <p:nvPr/>
        </p:nvGrpSpPr>
        <p:grpSpPr>
          <a:xfrm>
            <a:off x="10436705" y="6689468"/>
            <a:ext cx="2899245" cy="2048074"/>
            <a:chOff x="10493527" y="6648753"/>
            <a:chExt cx="2899245" cy="2048074"/>
          </a:xfrm>
        </p:grpSpPr>
        <p:sp>
          <p:nvSpPr>
            <p:cNvPr id="47" name="Прямоугольник 46"/>
            <p:cNvSpPr/>
            <p:nvPr/>
          </p:nvSpPr>
          <p:spPr>
            <a:xfrm>
              <a:off x="10493527" y="8296717"/>
              <a:ext cx="289924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0488" lvl="1"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Школа № 38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2019г.)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9" name="Picture 3" descr="D:\shed2\desktop\Новая папка\январь 2019\Новая папка (200)\IMG_6798.JP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1265" y="6648753"/>
              <a:ext cx="2219012" cy="1713475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  <a:extLst/>
          </p:spPr>
        </p:pic>
      </p:grpSp>
      <p:pic>
        <p:nvPicPr>
          <p:cNvPr id="36" name="Рисунок 3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6084" y="32572"/>
            <a:ext cx="2471133" cy="70439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7" name="Прямоугольник 36"/>
          <p:cNvSpPr/>
          <p:nvPr/>
        </p:nvSpPr>
        <p:spPr>
          <a:xfrm>
            <a:off x="10436705" y="1970731"/>
            <a:ext cx="32234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Общая стоимость СМР, оснащения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оборудованием,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средствами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обучения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1 101,7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млн.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руб.: </a:t>
            </a:r>
          </a:p>
          <a:p>
            <a:pPr marL="180975" indent="179388">
              <a:buFontTx/>
              <a:buChar char="-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ФБ  207,2 млн. руб.</a:t>
            </a:r>
          </a:p>
          <a:p>
            <a:pPr marL="180975" indent="179388">
              <a:buFontTx/>
              <a:buChar char="-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  335,2 млн. руб.</a:t>
            </a:r>
          </a:p>
          <a:p>
            <a:pPr marL="180975" indent="179388">
              <a:buFontTx/>
              <a:buChar char="-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МБ 559,3 млн. руб.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3822491" cy="921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11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8"/>
          <p:cNvSpPr>
            <a:spLocks noChangeArrowheads="1"/>
          </p:cNvSpPr>
          <p:nvPr/>
        </p:nvSpPr>
        <p:spPr bwMode="auto">
          <a:xfrm>
            <a:off x="1207981" y="1827445"/>
            <a:ext cx="12385376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marL="0" lvl="3" algn="ctr">
              <a:spcAft>
                <a:spcPts val="1200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Создание мест в дошкольных образовательных организациях </a:t>
            </a:r>
          </a:p>
        </p:txBody>
      </p:sp>
      <p:sp>
        <p:nvSpPr>
          <p:cNvPr id="35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4983876" y="4752528"/>
            <a:ext cx="3945997" cy="4315588"/>
            <a:chOff x="2047177" y="5361499"/>
            <a:chExt cx="3945997" cy="4315588"/>
          </a:xfrm>
        </p:grpSpPr>
        <p:sp>
          <p:nvSpPr>
            <p:cNvPr id="28" name="TextBox 13"/>
            <p:cNvSpPr txBox="1">
              <a:spLocks noChangeArrowheads="1"/>
            </p:cNvSpPr>
            <p:nvPr/>
          </p:nvSpPr>
          <p:spPr bwMode="auto">
            <a:xfrm>
              <a:off x="2047177" y="8620894"/>
              <a:ext cx="3852252" cy="1056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131574" tIns="65789" rIns="131574" bIns="65789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Детский сад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на 300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мест                          на «Южном»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(2020г.)</a:t>
              </a:r>
            </a:p>
          </p:txBody>
        </p:sp>
        <p:pic>
          <p:nvPicPr>
            <p:cNvPr id="31" name="Рисунок 30" descr="https://kamensk-uralskiy.ru/uploads/filemanager/528/341/d51/77b/528341d5177b816362ea4eed2510cd19104db787b332138f5f52659117912c1111_origin.jpg"/>
            <p:cNvPicPr/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99"/>
            <a:stretch/>
          </p:blipFill>
          <p:spPr bwMode="auto">
            <a:xfrm>
              <a:off x="2135789" y="5361499"/>
              <a:ext cx="3857385" cy="324926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grpSp>
        <p:nvGrpSpPr>
          <p:cNvPr id="7" name="Группа 6"/>
          <p:cNvGrpSpPr/>
          <p:nvPr/>
        </p:nvGrpSpPr>
        <p:grpSpPr>
          <a:xfrm>
            <a:off x="9420783" y="5563771"/>
            <a:ext cx="4056978" cy="3210635"/>
            <a:chOff x="9448973" y="4613272"/>
            <a:chExt cx="4056978" cy="3210635"/>
          </a:xfrm>
        </p:grpSpPr>
        <p:sp>
          <p:nvSpPr>
            <p:cNvPr id="33" name="TextBox 13"/>
            <p:cNvSpPr txBox="1">
              <a:spLocks noChangeArrowheads="1"/>
            </p:cNvSpPr>
            <p:nvPr/>
          </p:nvSpPr>
          <p:spPr bwMode="auto">
            <a:xfrm>
              <a:off x="9448973" y="6767714"/>
              <a:ext cx="3962109" cy="1056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131574" tIns="65789" rIns="131574" bIns="65789">
              <a:spAutoFit/>
            </a:bodyPr>
            <a:lstStyle/>
            <a:p>
              <a:pPr algn="ctr"/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Детский сад на 250 мест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                        по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ул. Октябрьская  </a:t>
              </a:r>
              <a:endParaRPr lang="ru-RU" sz="20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(2020г.)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60450" name="Picture 2" descr="D:\00000000000000008\IMG_4763_новый размер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2" t="12605" r="-332" b="20580"/>
            <a:stretch/>
          </p:blipFill>
          <p:spPr bwMode="auto">
            <a:xfrm>
              <a:off x="9448974" y="4613272"/>
              <a:ext cx="4056977" cy="210568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TextBox 26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49762" y="2512032"/>
            <a:ext cx="4567517" cy="2974036"/>
            <a:chOff x="141228" y="2582847"/>
            <a:chExt cx="4547753" cy="2974036"/>
          </a:xfrm>
        </p:grpSpPr>
        <p:pic>
          <p:nvPicPr>
            <p:cNvPr id="30" name="Picture 2" descr="C:\Users\user\Desktop\Презентации\2016 - 2017\1d455a7898e165cafb6e87aa010a7754_origin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82"/>
            <a:stretch/>
          </p:blipFill>
          <p:spPr bwMode="auto">
            <a:xfrm>
              <a:off x="292953" y="2582847"/>
              <a:ext cx="4244306" cy="190744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13"/>
            <p:cNvSpPr txBox="1">
              <a:spLocks noChangeArrowheads="1"/>
            </p:cNvSpPr>
            <p:nvPr/>
          </p:nvSpPr>
          <p:spPr bwMode="auto">
            <a:xfrm>
              <a:off x="141228" y="4500690"/>
              <a:ext cx="4547753" cy="1056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131574" tIns="65789" rIns="131574" bIns="65789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Детский сад на 300 мест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по ул. Октябрьская, 94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(2017г.)</a:t>
              </a:r>
            </a:p>
          </p:txBody>
        </p:sp>
      </p:grpSp>
      <p:sp>
        <p:nvSpPr>
          <p:cNvPr id="39" name="TextBox 13"/>
          <p:cNvSpPr txBox="1">
            <a:spLocks noChangeArrowheads="1"/>
          </p:cNvSpPr>
          <p:nvPr/>
        </p:nvSpPr>
        <p:spPr bwMode="auto">
          <a:xfrm>
            <a:off x="360041" y="7704058"/>
            <a:ext cx="4096509" cy="1056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574" tIns="65789" rIns="131574" bIns="65789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Детский сад на 125 мест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ул. Мусоргского, 7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(2018г.)</a:t>
            </a:r>
          </a:p>
        </p:txBody>
      </p:sp>
      <p:pic>
        <p:nvPicPr>
          <p:cNvPr id="41" name="Picture 1" descr="C:\Users\user\Desktop\Презентации\2018\садик мус.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644" y="5429155"/>
            <a:ext cx="4232554" cy="227303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075522"/>
              </p:ext>
            </p:extLst>
          </p:nvPr>
        </p:nvGraphicFramePr>
        <p:xfrm>
          <a:off x="4669375" y="2559580"/>
          <a:ext cx="8364074" cy="187029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01897"/>
                <a:gridCol w="1160427"/>
                <a:gridCol w="1031491"/>
                <a:gridCol w="1031491"/>
                <a:gridCol w="1066560"/>
                <a:gridCol w="936104"/>
                <a:gridCol w="936104"/>
              </a:tblGrid>
              <a:tr h="710107">
                <a:tc>
                  <a:txBody>
                    <a:bodyPr/>
                    <a:lstStyle/>
                    <a:p>
                      <a:pPr marL="0" marR="0" lvl="0" indent="0" algn="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2019г.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2020г.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6607"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Строительство детских садов,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6607"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Создано мест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300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125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550</a:t>
                      </a:r>
                      <a:endParaRPr lang="ru-RU" sz="20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975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9" name="Рисунок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0718" y="27913"/>
            <a:ext cx="2564819" cy="69216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24" y="0"/>
            <a:ext cx="13822491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12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35907" y="1777340"/>
            <a:ext cx="6219322" cy="625392"/>
          </a:xfrm>
          <a:prstGeom prst="rect">
            <a:avLst/>
          </a:prstGeom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Развитие сферы культуры</a:t>
            </a:r>
          </a:p>
        </p:txBody>
      </p:sp>
      <p:sp>
        <p:nvSpPr>
          <p:cNvPr id="3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510286" y="2402732"/>
            <a:ext cx="5256584" cy="3361516"/>
            <a:chOff x="7862195" y="2347138"/>
            <a:chExt cx="5843872" cy="3568331"/>
          </a:xfrm>
        </p:grpSpPr>
        <p:sp>
          <p:nvSpPr>
            <p:cNvPr id="60" name="Прямоугольник 59"/>
            <p:cNvSpPr/>
            <p:nvPr/>
          </p:nvSpPr>
          <p:spPr>
            <a:xfrm>
              <a:off x="7862195" y="5164031"/>
              <a:ext cx="5843872" cy="75143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ДК «Современник»: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ремонт фасада, установка световой вывески (2020г.)</a:t>
              </a:r>
            </a:p>
          </p:txBody>
        </p:sp>
        <p:pic>
          <p:nvPicPr>
            <p:cNvPr id="32" name="Рисунок 31" descr="https://kamensk-uralskiy.ru/uploads/filemanager/1/2/a/f/3/7/a/12af37ac5208ab40188af927a96335fa8d7dff86a7fdca6e626949126a2ea19f5_origin.jpg"/>
            <p:cNvPicPr/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84" t="32736" r="33309" b="27499"/>
            <a:stretch/>
          </p:blipFill>
          <p:spPr bwMode="auto">
            <a:xfrm>
              <a:off x="8224093" y="2347138"/>
              <a:ext cx="5120074" cy="289833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</p:pic>
      </p:grpSp>
      <p:sp>
        <p:nvSpPr>
          <p:cNvPr id="27" name="TextBox 26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2297" y="17007"/>
            <a:ext cx="2669899" cy="731991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pSp>
        <p:nvGrpSpPr>
          <p:cNvPr id="6" name="Группа 5"/>
          <p:cNvGrpSpPr/>
          <p:nvPr/>
        </p:nvGrpSpPr>
        <p:grpSpPr>
          <a:xfrm>
            <a:off x="6259843" y="2419653"/>
            <a:ext cx="7114678" cy="3315538"/>
            <a:chOff x="-678263" y="2451982"/>
            <a:chExt cx="7120855" cy="3471276"/>
          </a:xfrm>
        </p:grpSpPr>
        <p:sp>
          <p:nvSpPr>
            <p:cNvPr id="62" name="Прямоугольник 61"/>
            <p:cNvSpPr/>
            <p:nvPr/>
          </p:nvSpPr>
          <p:spPr>
            <a:xfrm>
              <a:off x="239808" y="5215372"/>
              <a:ext cx="5669336" cy="707886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Театр Драмы: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ремонт-реконструкция входной группы, фасадов и прилегающей площади (2019г.)</a:t>
              </a:r>
              <a:endParaRPr lang="ru-RU" sz="2000" dirty="0"/>
            </a:p>
          </p:txBody>
        </p:sp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-678263" y="2451982"/>
              <a:ext cx="7120855" cy="285860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grpSp>
        <p:nvGrpSpPr>
          <p:cNvPr id="7" name="Группа 6"/>
          <p:cNvGrpSpPr/>
          <p:nvPr/>
        </p:nvGrpSpPr>
        <p:grpSpPr>
          <a:xfrm>
            <a:off x="6259843" y="5735191"/>
            <a:ext cx="7235603" cy="3043731"/>
            <a:chOff x="6037749" y="2532701"/>
            <a:chExt cx="7235603" cy="3043731"/>
          </a:xfrm>
        </p:grpSpPr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037749" y="2532701"/>
              <a:ext cx="7192542" cy="215844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34" name="Прямоугольник 33"/>
            <p:cNvSpPr/>
            <p:nvPr/>
          </p:nvSpPr>
          <p:spPr>
            <a:xfrm>
              <a:off x="6072552" y="4868546"/>
              <a:ext cx="7200800" cy="707886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ДК «Юность»: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ремонт фасада с заменой витражей и установкой световой конструкции (2019г.)</a:t>
              </a:r>
              <a:endParaRPr lang="ru-RU" sz="2000" dirty="0"/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538567" y="5735191"/>
            <a:ext cx="5040560" cy="2893935"/>
            <a:chOff x="4532389" y="1148104"/>
            <a:chExt cx="3143272" cy="1869515"/>
          </a:xfrm>
        </p:grpSpPr>
        <p:sp>
          <p:nvSpPr>
            <p:cNvPr id="36" name="TextBox 35"/>
            <p:cNvSpPr txBox="1"/>
            <p:nvPr/>
          </p:nvSpPr>
          <p:spPr>
            <a:xfrm>
              <a:off x="4532389" y="2759143"/>
              <a:ext cx="3143272" cy="258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Выставочный зал: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реконструкция (2018г.)</a:t>
              </a:r>
            </a:p>
          </p:txBody>
        </p:sp>
        <p:pic>
          <p:nvPicPr>
            <p:cNvPr id="37" name="Picture 2" descr="https://kamensk-uralskiy.ru/uploads/filemanager/9/a/5/6/0/f/9a560f677ce4b1c5603b51ca4c9ecab38f6ff06823a51a76d0739fa61ec3810e8_origin.jpg"/>
            <p:cNvPicPr>
              <a:picLocks noChangeAspect="1" noChangeArrowheads="1"/>
            </p:cNvPicPr>
            <p:nvPr/>
          </p:nvPicPr>
          <p:blipFill>
            <a:blip r:embed="rId9" cstate="print"/>
            <a:srcRect t="12703" b="12273"/>
            <a:stretch>
              <a:fillRect/>
            </a:stretch>
          </p:blipFill>
          <p:spPr bwMode="auto">
            <a:xfrm>
              <a:off x="4707823" y="1148104"/>
              <a:ext cx="2832195" cy="1593620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419155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" y="-21771"/>
            <a:ext cx="13859733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13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8"/>
          <p:cNvSpPr txBox="1">
            <a:spLocks noChangeArrowheads="1"/>
          </p:cNvSpPr>
          <p:nvPr/>
        </p:nvSpPr>
        <p:spPr bwMode="auto">
          <a:xfrm>
            <a:off x="2216573" y="1830051"/>
            <a:ext cx="9390868" cy="625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574" tIns="65789" rIns="131574" bIns="65789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</a:p>
        </p:txBody>
      </p:sp>
      <p:sp>
        <p:nvSpPr>
          <p:cNvPr id="28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0718" y="27913"/>
            <a:ext cx="2564819" cy="69216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pSp>
        <p:nvGrpSpPr>
          <p:cNvPr id="25" name="Группа 23"/>
          <p:cNvGrpSpPr/>
          <p:nvPr/>
        </p:nvGrpSpPr>
        <p:grpSpPr>
          <a:xfrm>
            <a:off x="245227" y="6019024"/>
            <a:ext cx="6666780" cy="2619137"/>
            <a:chOff x="4253" y="1285859"/>
            <a:chExt cx="4810496" cy="2168713"/>
          </a:xfrm>
        </p:grpSpPr>
        <p:pic>
          <p:nvPicPr>
            <p:cNvPr id="26" name="Picture 2" descr="C:\Users\user\Desktop\Презентации\2019\металлист4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600172" y="1285859"/>
              <a:ext cx="2214577" cy="1656270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</p:pic>
        <p:grpSp>
          <p:nvGrpSpPr>
            <p:cNvPr id="27" name="Группа 18"/>
            <p:cNvGrpSpPr/>
            <p:nvPr/>
          </p:nvGrpSpPr>
          <p:grpSpPr>
            <a:xfrm>
              <a:off x="4253" y="1292427"/>
              <a:ext cx="4623176" cy="2162145"/>
              <a:chOff x="-402162" y="935237"/>
              <a:chExt cx="4217632" cy="2162145"/>
            </a:xfrm>
          </p:grpSpPr>
          <p:sp>
            <p:nvSpPr>
              <p:cNvPr id="29" name="Заголовок 10"/>
              <p:cNvSpPr txBox="1">
                <a:spLocks/>
              </p:cNvSpPr>
              <p:nvPr/>
            </p:nvSpPr>
            <p:spPr>
              <a:xfrm>
                <a:off x="-64114" y="2683315"/>
                <a:ext cx="3879584" cy="414067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 anchor="ctr">
                <a:noAutofit/>
              </a:bodyPr>
              <a:lstStyle/>
              <a:p>
                <a:pPr algn="ctr">
                  <a:spcBef>
                    <a:spcPct val="0"/>
                  </a:spcBef>
                  <a:defRPr/>
                </a:pPr>
                <a:r>
                  <a:rPr lang="ru-RU" sz="2000" b="1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Реконструкция лыжно-лодочной базы «Металлист» (2019-2020г.)</a:t>
                </a:r>
                <a:endParaRPr lang="ru-RU" sz="20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  <p:pic>
            <p:nvPicPr>
              <p:cNvPr id="30" name="Picture 3" descr="C:\Users\user\Desktop\Презентации\2019\Металлист3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-402162" y="935237"/>
                <a:ext cx="2215830" cy="1656269"/>
              </a:xfrm>
              <a:prstGeom prst="rect">
                <a:avLst/>
              </a:prstGeom>
              <a:grpFill/>
              <a:ln w="28575">
                <a:solidFill>
                  <a:schemeClr val="bg1"/>
                </a:solidFill>
              </a:ln>
            </p:spPr>
          </p:pic>
        </p:grpSp>
      </p:grpSp>
      <p:grpSp>
        <p:nvGrpSpPr>
          <p:cNvPr id="5" name="Группа 4"/>
          <p:cNvGrpSpPr/>
          <p:nvPr/>
        </p:nvGrpSpPr>
        <p:grpSpPr>
          <a:xfrm>
            <a:off x="159617" y="2547555"/>
            <a:ext cx="4316223" cy="3479401"/>
            <a:chOff x="282110" y="5164053"/>
            <a:chExt cx="4971878" cy="3624600"/>
          </a:xfrm>
        </p:grpSpPr>
        <p:sp>
          <p:nvSpPr>
            <p:cNvPr id="40" name="TextBox 39"/>
            <p:cNvSpPr txBox="1"/>
            <p:nvPr/>
          </p:nvSpPr>
          <p:spPr>
            <a:xfrm>
              <a:off x="282110" y="8051226"/>
              <a:ext cx="4971878" cy="7374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Строительство Крытого катка «Каменск-Арена» (2017-2018г.)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2" name="Picture 2" descr="http://kamrab.ru/netcat_files/42/68/h_09512ab98c7c7af8e15b268f3dda4306"/>
            <p:cNvPicPr>
              <a:picLocks noChangeAspect="1" noChangeArrowheads="1"/>
            </p:cNvPicPr>
            <p:nvPr/>
          </p:nvPicPr>
          <p:blipFill>
            <a:blip r:embed="rId8" cstate="print"/>
            <a:srcRect t="10345"/>
            <a:stretch>
              <a:fillRect/>
            </a:stretch>
          </p:blipFill>
          <p:spPr bwMode="auto">
            <a:xfrm>
              <a:off x="282110" y="5164053"/>
              <a:ext cx="4830459" cy="2887172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</p:pic>
        <p:pic>
          <p:nvPicPr>
            <p:cNvPr id="4" name="Picture 2" descr="https://kamensk-uralskiy.ru/uploads/filemanager/d/3/d3d4fa11b74aebc79b5c780b704898d2_origin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0860" y="6921880"/>
              <a:ext cx="1788656" cy="119243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  <a:extLst/>
          </p:spPr>
        </p:pic>
      </p:grpSp>
      <p:grpSp>
        <p:nvGrpSpPr>
          <p:cNvPr id="7" name="Группа 6"/>
          <p:cNvGrpSpPr/>
          <p:nvPr/>
        </p:nvGrpSpPr>
        <p:grpSpPr>
          <a:xfrm>
            <a:off x="4586287" y="2547555"/>
            <a:ext cx="9099248" cy="2801231"/>
            <a:chOff x="83818" y="5303473"/>
            <a:chExt cx="9099248" cy="2801231"/>
          </a:xfrm>
        </p:grpSpPr>
        <p:pic>
          <p:nvPicPr>
            <p:cNvPr id="34" name="Picture 3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584723" y="5525363"/>
              <a:ext cx="2887886" cy="169945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</p:pic>
        <p:sp>
          <p:nvSpPr>
            <p:cNvPr id="35" name="Прямоугольник 34"/>
            <p:cNvSpPr/>
            <p:nvPr/>
          </p:nvSpPr>
          <p:spPr>
            <a:xfrm>
              <a:off x="144017" y="7396818"/>
              <a:ext cx="511256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Капитальный ремонт Спортивного комплекса «Космос» (2019г.)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7" name="Picture 3" descr="C:\Users\user\Desktop\Презентации\2019\команда Спартак 1 место в обл Первенстве по футболу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83818" y="5303473"/>
              <a:ext cx="2398971" cy="217142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1" name="Picture 4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5597066" y="5353487"/>
              <a:ext cx="3586000" cy="1926422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</p:pic>
        <p:sp>
          <p:nvSpPr>
            <p:cNvPr id="6" name="Прямоугольник 5"/>
            <p:cNvSpPr/>
            <p:nvPr/>
          </p:nvSpPr>
          <p:spPr>
            <a:xfrm>
              <a:off x="5472609" y="7396818"/>
              <a:ext cx="355020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Строительство </a:t>
              </a:r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скейт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-парка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с памп-треком (2019г.)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7260281" y="5455265"/>
            <a:ext cx="6482765" cy="3384553"/>
            <a:chOff x="7245223" y="5412480"/>
            <a:chExt cx="6482765" cy="3384553"/>
          </a:xfrm>
        </p:grpSpPr>
        <p:pic>
          <p:nvPicPr>
            <p:cNvPr id="358402" name="Picture 2" descr="Z:\INF\Экономика\Ломаева О.В\От Беуса\Богатырек\IMG_5216.JP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7676" y="5412480"/>
              <a:ext cx="3531784" cy="2566354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  <a:extLst/>
          </p:spPr>
        </p:pic>
        <p:sp>
          <p:nvSpPr>
            <p:cNvPr id="41" name="TextBox 8"/>
            <p:cNvSpPr txBox="1">
              <a:spLocks noChangeArrowheads="1"/>
            </p:cNvSpPr>
            <p:nvPr/>
          </p:nvSpPr>
          <p:spPr bwMode="auto">
            <a:xfrm>
              <a:off x="7245223" y="7870819"/>
              <a:ext cx="6482765" cy="926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131574" tIns="65789" rIns="131574" bIns="65789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Строительство горнолыжного комплекса «</a:t>
              </a:r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Богатырек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» (2020г.)</a:t>
              </a:r>
            </a:p>
          </p:txBody>
        </p:sp>
        <p:pic>
          <p:nvPicPr>
            <p:cNvPr id="359426" name="Picture 2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384" b="27894"/>
            <a:stretch/>
          </p:blipFill>
          <p:spPr bwMode="auto">
            <a:xfrm>
              <a:off x="10915346" y="5412480"/>
              <a:ext cx="2590607" cy="2566354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145526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3822491" cy="9217025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79600"/>
            <a:endParaRPr lang="ru-RU" sz="2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840671" y="1003575"/>
            <a:ext cx="9215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14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3812" y="1928905"/>
            <a:ext cx="13405397" cy="563837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indent="777546" algn="ctr"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Муниципальная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среды»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753875"/>
              </p:ext>
            </p:extLst>
          </p:nvPr>
        </p:nvGraphicFramePr>
        <p:xfrm>
          <a:off x="4606335" y="2539147"/>
          <a:ext cx="9001000" cy="39779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724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0120"/>
                <a:gridCol w="11521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63956"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105,3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194,9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228,8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550,3</a:t>
                      </a:r>
                      <a:endParaRPr lang="ru-RU" sz="22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pPr lvl="1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областной бюджет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10,2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91,7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170,4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206,3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478,6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pPr lvl="1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местный бюджет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21,7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51,9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pPr lvl="1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собственники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2,9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13,3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19,8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7216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Благоустроено: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2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общественные территории</a:t>
                      </a:r>
                      <a:endParaRPr lang="ru-RU" sz="2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дворовые территории</a:t>
                      </a:r>
                      <a:endParaRPr lang="ru-RU" sz="2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28</a:t>
                      </a:r>
                      <a:endParaRPr lang="ru-RU" sz="22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endParaRPr lang="ru-RU" sz="2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3" name="TextBox 23"/>
          <p:cNvSpPr txBox="1">
            <a:spLocks noChangeArrowheads="1"/>
          </p:cNvSpPr>
          <p:nvPr/>
        </p:nvSpPr>
        <p:spPr bwMode="auto">
          <a:xfrm>
            <a:off x="374342" y="5468407"/>
            <a:ext cx="38576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Фонтан на площади Горького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18"/>
          <p:cNvSpPr txBox="1">
            <a:spLocks noChangeArrowheads="1"/>
          </p:cNvSpPr>
          <p:nvPr/>
        </p:nvSpPr>
        <p:spPr bwMode="auto">
          <a:xfrm>
            <a:off x="125968" y="8370984"/>
            <a:ext cx="450059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Лыжно-лодочная база «Металлист»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Рисунок 29" descr="https://kamensk-uralskiy.ru/uploads/filemanager/0/f/7/7/4/0f774ba88ca2586d10013d3ecf53c98b8b992b1164fbb8ba0c40edc4e3278e49a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67" y="6216789"/>
            <a:ext cx="3913175" cy="216677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6" name="TextBox 23"/>
          <p:cNvSpPr txBox="1">
            <a:spLocks noChangeArrowheads="1"/>
          </p:cNvSpPr>
          <p:nvPr/>
        </p:nvSpPr>
        <p:spPr bwMode="auto">
          <a:xfrm>
            <a:off x="5281950" y="8367580"/>
            <a:ext cx="38576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Двор по ул. Челябинская, 15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23"/>
          <p:cNvSpPr txBox="1">
            <a:spLocks noChangeArrowheads="1"/>
          </p:cNvSpPr>
          <p:nvPr/>
        </p:nvSpPr>
        <p:spPr bwMode="auto">
          <a:xfrm>
            <a:off x="9437341" y="8383562"/>
            <a:ext cx="436686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Двор по ул. З. Космодемьянской, 16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" name="Рисунок 49" descr="https://kamensk-uralskiy.ru/uploads/filemanager/21/5d/84/63/215d8463a9822f341cea6ebfb8e9be88893efe593720ef36ee1e410f1f0874bbc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" y="2504768"/>
            <a:ext cx="4000338" cy="286055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64546" name="Picture 2" descr="C:\ФОТОБАНК\Металлист\IMG_9205_новый размер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91" b="12172"/>
          <a:stretch/>
        </p:blipFill>
        <p:spPr bwMode="auto">
          <a:xfrm>
            <a:off x="269035" y="6134729"/>
            <a:ext cx="4660698" cy="2251957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4547" name="Picture 3" descr="C:\АРХИВ фото\2020\07\Приемка двора зои 26\IMG_7606_новый размер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07"/>
          <a:stretch/>
        </p:blipFill>
        <p:spPr bwMode="auto">
          <a:xfrm>
            <a:off x="9651916" y="6216789"/>
            <a:ext cx="3842747" cy="215079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6084" y="38298"/>
            <a:ext cx="2458118" cy="69630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" y="-27878"/>
            <a:ext cx="13822491" cy="9217025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15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715901" y="1806289"/>
            <a:ext cx="10844020" cy="625305"/>
          </a:xfrm>
          <a:prstGeom prst="rect">
            <a:avLst/>
          </a:prstGeom>
          <a:noFill/>
        </p:spPr>
        <p:txBody>
          <a:bodyPr wrap="square" lIns="131574" tIns="65789" rIns="131574" bIns="65789" rtlCol="0">
            <a:spAutoFit/>
          </a:bodyPr>
          <a:lstStyle/>
          <a:p>
            <a:pPr marL="0" lvl="1" algn="ctr">
              <a:spcAft>
                <a:spcPts val="1200"/>
              </a:spcAf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Формирование комфортной городской среды – 2021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58359" y="3490357"/>
            <a:ext cx="5518600" cy="4817622"/>
            <a:chOff x="7951348" y="3479652"/>
            <a:chExt cx="5912645" cy="4831218"/>
          </a:xfrm>
        </p:grpSpPr>
        <p:sp>
          <p:nvSpPr>
            <p:cNvPr id="48" name="TextBox 47"/>
            <p:cNvSpPr txBox="1"/>
            <p:nvPr/>
          </p:nvSpPr>
          <p:spPr>
            <a:xfrm>
              <a:off x="8258569" y="7541429"/>
              <a:ext cx="513993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b="1" dirty="0" smtClean="0">
                  <a:latin typeface="Times New Roman" pitchFamily="18" charset="0"/>
                  <a:cs typeface="Times New Roman" pitchFamily="18" charset="0"/>
                </a:rPr>
                <a:t>Территория </a:t>
              </a:r>
              <a:r>
                <a:rPr lang="ru-RU" sz="2200" b="1" dirty="0">
                  <a:latin typeface="Times New Roman" pitchFamily="18" charset="0"/>
                  <a:cs typeface="Times New Roman" pitchFamily="18" charset="0"/>
                </a:rPr>
                <a:t>от ДК «Юность» </a:t>
              </a:r>
              <a:endParaRPr lang="ru-RU" sz="22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2200" b="1" dirty="0" smtClean="0">
                  <a:latin typeface="Times New Roman" pitchFamily="18" charset="0"/>
                  <a:cs typeface="Times New Roman" pitchFamily="18" charset="0"/>
                </a:rPr>
                <a:t>до </a:t>
              </a:r>
              <a:r>
                <a:rPr lang="ru-RU" sz="2200" b="1" dirty="0">
                  <a:latin typeface="Times New Roman" pitchFamily="18" charset="0"/>
                  <a:cs typeface="Times New Roman" pitchFamily="18" charset="0"/>
                </a:rPr>
                <a:t>спортивного комплекса «</a:t>
              </a:r>
              <a:r>
                <a:rPr lang="ru-RU" sz="2200" b="1" dirty="0" smtClean="0">
                  <a:latin typeface="Times New Roman" pitchFamily="18" charset="0"/>
                  <a:cs typeface="Times New Roman" pitchFamily="18" charset="0"/>
                </a:rPr>
                <a:t>Олимп»</a:t>
              </a:r>
              <a:endParaRPr lang="ru-RU" sz="22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20516" name="Picture 4" descr="https://kamensk-uralskiy.ru/uploads/filemanager/f9/5c/39/2d/85/0a/f95c392d850ab2a87d78b3a824e4e8622cdd242c803e2b26969852db307a24816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8" t="10983" r="11292" b="12295"/>
            <a:stretch/>
          </p:blipFill>
          <p:spPr bwMode="auto">
            <a:xfrm>
              <a:off x="7951348" y="3479652"/>
              <a:ext cx="5912645" cy="40181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TextBox 19"/>
          <p:cNvSpPr txBox="1"/>
          <p:nvPr/>
        </p:nvSpPr>
        <p:spPr>
          <a:xfrm>
            <a:off x="1097220" y="2380302"/>
            <a:ext cx="11674319" cy="986943"/>
          </a:xfrm>
          <a:prstGeom prst="rect">
            <a:avLst/>
          </a:prstGeom>
          <a:noFill/>
        </p:spPr>
        <p:txBody>
          <a:bodyPr wrap="square" lIns="131574" tIns="65789" rIns="131574" bIns="65789" rtlCol="0">
            <a:spAutoFit/>
          </a:bodyPr>
          <a:lstStyle/>
          <a:p>
            <a:pPr algn="ctr">
              <a:spcAft>
                <a:spcPts val="864"/>
              </a:spcAft>
              <a:tabLst>
                <a:tab pos="180975" algn="l"/>
                <a:tab pos="269875" algn="l"/>
                <a:tab pos="811213" algn="l"/>
              </a:tabLs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лагоустройство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 общественных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территорий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5 дворовых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территорий</a:t>
            </a:r>
          </a:p>
          <a:p>
            <a:pPr algn="ctr">
              <a:spcAft>
                <a:spcPts val="864"/>
              </a:spcAft>
              <a:tabLst>
                <a:tab pos="180975" algn="l"/>
                <a:tab pos="269875" algn="l"/>
                <a:tab pos="811213" algn="l"/>
              </a:tabLs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Объем финансирования –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214,17 млн. рублей                                      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02" name="Picture 2" descr="https://kamensk-uralskiy.ru/uploads/filemanager/3ee/863/499/fc6/302/fb1/03c/3ee863499fc6302fb103ce09e7e98b4f2abd3f63244746a151a1b9eccc103c97b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1" r="5302" b="3644"/>
          <a:stretch/>
        </p:blipFill>
        <p:spPr bwMode="auto">
          <a:xfrm>
            <a:off x="9095015" y="3462551"/>
            <a:ext cx="4627843" cy="24547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5760641" y="3490356"/>
            <a:ext cx="3232718" cy="5571043"/>
            <a:chOff x="4691928" y="3631059"/>
            <a:chExt cx="3361363" cy="5422672"/>
          </a:xfrm>
        </p:grpSpPr>
        <p:sp>
          <p:nvSpPr>
            <p:cNvPr id="45" name="TextBox 44"/>
            <p:cNvSpPr txBox="1"/>
            <p:nvPr/>
          </p:nvSpPr>
          <p:spPr>
            <a:xfrm>
              <a:off x="4691928" y="8284290"/>
              <a:ext cx="3342674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b="1" dirty="0" smtClean="0">
                  <a:latin typeface="Times New Roman" pitchFamily="18" charset="0"/>
                  <a:cs typeface="Times New Roman" pitchFamily="18" charset="0"/>
                </a:rPr>
                <a:t>Пешеходная аллея               по ул. </a:t>
              </a:r>
              <a:r>
                <a:rPr lang="ru-RU" sz="2200" b="1" dirty="0" err="1" smtClean="0">
                  <a:latin typeface="Times New Roman" pitchFamily="18" charset="0"/>
                  <a:cs typeface="Times New Roman" pitchFamily="18" charset="0"/>
                </a:rPr>
                <a:t>Тевосяна</a:t>
              </a:r>
              <a:endParaRPr lang="ru-RU" sz="22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20514" name="Picture 2" descr="https://kamensk-uralskiy.ru/uploads/filemanager/f/1/a/3/c/f1a3cf73d7a2968f7b33c63c35aec2412e7aa9ab28f78555d4abbf324299cd206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32" r="3699" b="2141"/>
            <a:stretch/>
          </p:blipFill>
          <p:spPr bwMode="auto">
            <a:xfrm>
              <a:off x="4710617" y="3631059"/>
              <a:ext cx="3342674" cy="46335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Прямоугольник 3"/>
          <p:cNvSpPr/>
          <p:nvPr/>
        </p:nvSpPr>
        <p:spPr>
          <a:xfrm>
            <a:off x="9792043" y="6018375"/>
            <a:ext cx="352839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Берег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реки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Исеть                                          вдоль ул. Набережная </a:t>
            </a:r>
          </a:p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1 этап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7320" y="21525"/>
            <a:ext cx="2458118" cy="69630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8178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" y="0"/>
            <a:ext cx="13822491" cy="9217025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16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1681345"/>
              </p:ext>
            </p:extLst>
          </p:nvPr>
        </p:nvGraphicFramePr>
        <p:xfrm>
          <a:off x="0" y="2965438"/>
          <a:ext cx="7870825" cy="602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583" name="Worksheet" r:id="rId6" imgW="4286370" imgH="3286018" progId="Excel.Sheet.8">
                  <p:embed/>
                </p:oleObj>
              </mc:Choice>
              <mc:Fallback>
                <p:oleObj name="Worksheet" r:id="rId6" imgW="4286370" imgH="3286018" progId="Excel.Sheet.8">
                  <p:embed/>
                  <p:pic>
                    <p:nvPicPr>
                      <p:cNvPr id="0" name="Object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965438"/>
                        <a:ext cx="7870825" cy="6026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412043" y="1750992"/>
            <a:ext cx="11233250" cy="1117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Региональная программа капитального ремонта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общего имущества в многоквартирных домах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 descr="https://kamensk-uralskiy.ru/uploads/filemanager/9/4/9/2/c/a/0/9492ca0dfca059b7a645826d57e65f15805c0ee3119ca41232b8860fbc2693b2b_origin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390" y="2825466"/>
            <a:ext cx="4255770" cy="30403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7525288" y="6076977"/>
            <a:ext cx="586820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2020 году в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многоквартирных домах заменено 11 единиц лифтового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оборудования.</a:t>
            </a: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2021 году в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многоквартирных домах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планируется замена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единиц лифтового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оборудования.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3822491" cy="9217025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17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3"/>
          <p:cNvSpPr txBox="1">
            <a:spLocks noChangeArrowheads="1"/>
          </p:cNvSpPr>
          <p:nvPr/>
        </p:nvSpPr>
        <p:spPr bwMode="auto">
          <a:xfrm>
            <a:off x="196006" y="6332636"/>
            <a:ext cx="948043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2019 году заключен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двухлетний муниципальный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контракт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Газмонтаж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 на выполнение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СМР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сумму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695,58 млн. руб. 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2020 году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выделено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509,84 млн.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руб.,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 них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 (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70%) 356,89 млн. руб.,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МБ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(30%) 152,95 млн. 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Начато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проектирование второго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этапа.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346660" y="1767127"/>
            <a:ext cx="13098444" cy="1117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Bef>
                <a:spcPts val="1200"/>
              </a:spcBef>
              <a:spcAft>
                <a:spcPts val="1728"/>
              </a:spcAf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этапа второго подающего водовода 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от водозаборных сооружений на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Нижне-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Сысертском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водохранилище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3411" name="Picture 3" descr="D:\shed2\desktop\Шеремет Е.Д\2019.12.10 Водовод\Водовод_точка1_010 (3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05" y="2996024"/>
            <a:ext cx="5016216" cy="3224975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1475" name="Picture 3" descr="C:\АРХИВ фото\2020\09\Замминистра строителсьтва комфортная среда, сысертский водовод\IMG_1577_новый размер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089" y="3027323"/>
            <a:ext cx="3781276" cy="566098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1476" name="Picture 4" descr="C:\АРХИВ фото\2020\09\Замминистра строителсьтва комфортная среда, сысертский водовод\IMG_1529_новый размер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22" t="-55" r="1557" b="55"/>
          <a:stretch/>
        </p:blipFill>
        <p:spPr bwMode="auto">
          <a:xfrm>
            <a:off x="5359078" y="3027323"/>
            <a:ext cx="4317358" cy="3224975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"/>
            <a:ext cx="13822491" cy="9251982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18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00535" y="1728041"/>
            <a:ext cx="13621421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Bef>
                <a:spcPts val="1200"/>
              </a:spcBef>
              <a:spcAft>
                <a:spcPts val="600"/>
              </a:spcAf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Развитие коммунальной инфраструктуры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10694849" y="6892070"/>
            <a:ext cx="3024336" cy="136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План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мероприятий по повышению качества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ГВС в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Красногорском районе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 2021-2024 г.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4903255" y="6679742"/>
            <a:ext cx="5791594" cy="2084773"/>
            <a:chOff x="5400601" y="6646028"/>
            <a:chExt cx="5791594" cy="2084773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8341352" y="6858356"/>
              <a:ext cx="2850843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УК «</a:t>
              </a:r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Теплокомплекс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»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строительство </a:t>
              </a:r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теплопункта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 в жилом районе Чкаловский 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(2020-2021г.)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67619" name="Picture 3" descr="Z:\INF\ПРЕСС-СЛУЖБА\Беус С.А\фото строительство ЦТП Чкалова\IMG_2636_новый размер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15"/>
            <a:stretch/>
          </p:blipFill>
          <p:spPr bwMode="auto">
            <a:xfrm>
              <a:off x="5400601" y="6646028"/>
              <a:ext cx="2854568" cy="208477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TextBox 18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461062" y="2466379"/>
            <a:ext cx="3500462" cy="4153116"/>
            <a:chOff x="334821" y="2911662"/>
            <a:chExt cx="3500462" cy="4153116"/>
          </a:xfrm>
        </p:grpSpPr>
        <p:pic>
          <p:nvPicPr>
            <p:cNvPr id="26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47630" y="2911662"/>
              <a:ext cx="3357586" cy="319380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27" name="Rectangle 5"/>
            <p:cNvSpPr>
              <a:spLocks noChangeArrowheads="1"/>
            </p:cNvSpPr>
            <p:nvPr/>
          </p:nvSpPr>
          <p:spPr bwMode="auto">
            <a:xfrm>
              <a:off x="334821" y="6049115"/>
              <a:ext cx="3500462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УК «</a:t>
              </a:r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Теплокомплекс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»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котельная пос.Ленинский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(2018г.)</a:t>
              </a: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8814471" y="2469469"/>
            <a:ext cx="4786346" cy="4000528"/>
            <a:chOff x="5093200" y="5751520"/>
            <a:chExt cx="3627369" cy="3422530"/>
          </a:xfrm>
        </p:grpSpPr>
        <p:sp>
          <p:nvSpPr>
            <p:cNvPr id="29" name="TextBox 23"/>
            <p:cNvSpPr txBox="1">
              <a:spLocks noChangeArrowheads="1"/>
            </p:cNvSpPr>
            <p:nvPr/>
          </p:nvSpPr>
          <p:spPr bwMode="auto">
            <a:xfrm>
              <a:off x="5093200" y="8466164"/>
              <a:ext cx="3627369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Котельная пос.Первомайский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(2019г.)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4" name="Picture 2" descr="D:\shed2\desktop\Новая папка\январь 2019\Новая папка (27)\новая котельная (2)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72"/>
            <a:stretch>
              <a:fillRect/>
            </a:stretch>
          </p:blipFill>
          <p:spPr bwMode="auto">
            <a:xfrm>
              <a:off x="5302472" y="5751520"/>
              <a:ext cx="3185409" cy="271464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5" name="Группа 34"/>
          <p:cNvGrpSpPr/>
          <p:nvPr/>
        </p:nvGrpSpPr>
        <p:grpSpPr>
          <a:xfrm>
            <a:off x="4522879" y="2448271"/>
            <a:ext cx="3922171" cy="4231471"/>
            <a:chOff x="4637817" y="2871569"/>
            <a:chExt cx="3922171" cy="4231471"/>
          </a:xfrm>
        </p:grpSpPr>
        <p:pic>
          <p:nvPicPr>
            <p:cNvPr id="36" name="Picture 6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637817" y="2871569"/>
              <a:ext cx="3922171" cy="319320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37" name="TextBox 23"/>
            <p:cNvSpPr txBox="1">
              <a:spLocks noChangeArrowheads="1"/>
            </p:cNvSpPr>
            <p:nvPr/>
          </p:nvSpPr>
          <p:spPr bwMode="auto">
            <a:xfrm>
              <a:off x="4741514" y="6087377"/>
              <a:ext cx="3714776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ООО «</a:t>
              </a:r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Теплотранс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»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котельная пос.Олимпийский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(2018г.)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129333" y="6619495"/>
            <a:ext cx="4773922" cy="2036745"/>
            <a:chOff x="5484009" y="6323024"/>
            <a:chExt cx="5350390" cy="2713038"/>
          </a:xfrm>
        </p:grpSpPr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84009" y="6323024"/>
              <a:ext cx="2674938" cy="271303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40" name="Rectangle 3"/>
            <p:cNvSpPr>
              <a:spLocks noChangeArrowheads="1"/>
            </p:cNvSpPr>
            <p:nvPr/>
          </p:nvSpPr>
          <p:spPr bwMode="auto">
            <a:xfrm>
              <a:off x="8198653" y="6863177"/>
              <a:ext cx="2635746" cy="17628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R="0" lvl="0" indent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Новая трасса ГВС                                       в жилом районе</a:t>
              </a:r>
            </a:p>
            <a:p>
              <a:pPr marR="0" lvl="0" indent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«Южный» (0,9 км)</a:t>
              </a:r>
            </a:p>
            <a:p>
              <a:pPr marR="0" lvl="0" indent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(2018г.)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213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1" y="0"/>
            <a:ext cx="13822491" cy="9217025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19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2945509" y="1671656"/>
            <a:ext cx="6742157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Ремонт автомобильных дорог</a:t>
            </a:r>
          </a:p>
        </p:txBody>
      </p:sp>
      <p:sp>
        <p:nvSpPr>
          <p:cNvPr id="3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0215396" y="1892608"/>
            <a:ext cx="3564087" cy="4039057"/>
            <a:chOff x="4527744" y="5205007"/>
            <a:chExt cx="3564087" cy="4039057"/>
          </a:xfrm>
        </p:grpSpPr>
        <p:pic>
          <p:nvPicPr>
            <p:cNvPr id="43" name="Рисунок 42" descr="https://kamensk-uralskiy.ru/uploads/filemanager/d/d1372386cb08c0034cc0b48b0ccd3db6846862b9562c0fffa489f5ca9b1e7acc6_origin.jpg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0795" y="5205007"/>
              <a:ext cx="2499152" cy="330413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4527744" y="8536178"/>
              <a:ext cx="3564087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Ремонт ул. Каменская от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             ул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. Суворова до ул. Кутузова</a:t>
              </a: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2390079" y="5931665"/>
            <a:ext cx="4338254" cy="3240572"/>
            <a:chOff x="7316750" y="2137623"/>
            <a:chExt cx="4338254" cy="3240572"/>
          </a:xfrm>
        </p:grpSpPr>
        <p:pic>
          <p:nvPicPr>
            <p:cNvPr id="41" name="Рисунок 40" descr="https://kamensk-uralskiy.ru/uploads/filemanager/b5/18/b51829b64e5290a8814c68d5d0380d6a82de572a4765f116fc94b6db61660890c_origin.jp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7715" y="2137623"/>
              <a:ext cx="4118483" cy="252356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6" name="Прямоугольник 5"/>
            <p:cNvSpPr/>
            <p:nvPr/>
          </p:nvSpPr>
          <p:spPr>
            <a:xfrm>
              <a:off x="7316750" y="4670309"/>
              <a:ext cx="433825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Ремонт ул. Октябрьская от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                 ул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. Калинина до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 ж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/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д переезда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7075908" y="5931665"/>
            <a:ext cx="4641957" cy="3260674"/>
            <a:chOff x="8848785" y="5251870"/>
            <a:chExt cx="4641957" cy="3260674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8848785" y="7804658"/>
              <a:ext cx="4641957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Ремонт пр. Победы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от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                                   ул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. Добролюбова до ул. Кадочникова</a:t>
              </a:r>
            </a:p>
          </p:txBody>
        </p:sp>
        <p:pic>
          <p:nvPicPr>
            <p:cNvPr id="28" name="Picture 2" descr="https://kamensk-uralskiy.ru/uploads/filemanager/0e/e9/aa/37/9f/d7/b1/0ee9aa379fd7b173210d93e8b37910f48014a6d535d2c1c54a639970c1e9d9881_origin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914" y="5251870"/>
              <a:ext cx="3949362" cy="252829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2" name="TextBox 31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237132"/>
              </p:ext>
            </p:extLst>
          </p:nvPr>
        </p:nvGraphicFramePr>
        <p:xfrm>
          <a:off x="144015" y="2297048"/>
          <a:ext cx="10153130" cy="36297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290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862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55781"/>
                <a:gridCol w="115578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5578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55781"/>
                <a:gridCol w="125231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244,4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179,0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235,2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322,8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420,1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1 401,5</a:t>
                      </a:r>
                      <a:endParaRPr lang="ru-RU" sz="22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pPr marL="657225" lvl="1" indent="-563563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областной бюджет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211,5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220,0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399,1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1 300,6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45468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местный бюджет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32,9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15,2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22,8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100,9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97216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Отремонтировано: </a:t>
                      </a:r>
                    </a:p>
                    <a:p>
                      <a:r>
                        <a:rPr lang="ru-RU" sz="2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объектов/участков, ед.</a:t>
                      </a:r>
                      <a:endParaRPr lang="ru-RU" sz="2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/ 19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/ 16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/ 14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/ 24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/ 27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 / 100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2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протяженность, км</a:t>
                      </a:r>
                      <a:endParaRPr lang="ru-RU" sz="2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72,5</a:t>
                      </a:r>
                      <a:endParaRPr lang="ru-RU" sz="20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2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площадь, тыс.м</a:t>
                      </a:r>
                      <a:r>
                        <a:rPr lang="ru-RU" sz="2200" b="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200" b="0" baseline="30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199,5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135,4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116,8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155,0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203,8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810,5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3822491" cy="9217025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20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2828588" y="1754481"/>
            <a:ext cx="8493230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Развитие дорожной инфраструктуры</a:t>
            </a:r>
          </a:p>
        </p:txBody>
      </p:sp>
      <p:sp>
        <p:nvSpPr>
          <p:cNvPr id="3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9414707" y="2469996"/>
            <a:ext cx="3814222" cy="3124373"/>
            <a:chOff x="6445364" y="3236163"/>
            <a:chExt cx="3814222" cy="3124373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6445364" y="5652650"/>
              <a:ext cx="381422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1" algn="ctr">
                <a:defRPr/>
              </a:pP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Ремонт моста через реку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Исеть </a:t>
              </a:r>
            </a:p>
            <a:p>
              <a:pPr marL="0" lvl="1"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(60,3 млн. руб.) (2018г.)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5" name="Picture 5" descr="D:\shed2\desktop\Новая папка\Ноябрь 2018 года\4 Пятилетка празник двора и ремонт моста)\IMG_1223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478" y="3236163"/>
              <a:ext cx="3454181" cy="241648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Группа 1"/>
          <p:cNvGrpSpPr/>
          <p:nvPr/>
        </p:nvGrpSpPr>
        <p:grpSpPr>
          <a:xfrm>
            <a:off x="6780226" y="6011328"/>
            <a:ext cx="4909468" cy="3095593"/>
            <a:chOff x="8458559" y="2716410"/>
            <a:chExt cx="4909468" cy="3095593"/>
          </a:xfrm>
        </p:grpSpPr>
        <p:sp>
          <p:nvSpPr>
            <p:cNvPr id="32" name="TextBox 23"/>
            <p:cNvSpPr txBox="1">
              <a:spLocks noChangeArrowheads="1"/>
            </p:cNvSpPr>
            <p:nvPr/>
          </p:nvSpPr>
          <p:spPr bwMode="auto">
            <a:xfrm>
              <a:off x="8458559" y="4796340"/>
              <a:ext cx="4909468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Строительство ул. Кутузова на участке </a:t>
              </a:r>
            </a:p>
            <a:p>
              <a:pPr algn="ctr"/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от ул. Каменская до ул. 4-й Пятилетки</a:t>
              </a:r>
            </a:p>
            <a:p>
              <a:pPr algn="ctr"/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180 млн. руб.) (2020г.)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58402" name="Picture 2" descr="Z:\INF\Экономика\Ломаева О.В\От Беуса\Открятие дороги ул. Кутузова\IMG_6188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27932" y="2716410"/>
              <a:ext cx="3370721" cy="215404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Группа 7"/>
          <p:cNvGrpSpPr/>
          <p:nvPr/>
        </p:nvGrpSpPr>
        <p:grpSpPr>
          <a:xfrm>
            <a:off x="5212335" y="2469996"/>
            <a:ext cx="4248472" cy="3432150"/>
            <a:chOff x="477876" y="5465618"/>
            <a:chExt cx="4248472" cy="343215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77876" y="7882105"/>
              <a:ext cx="424847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1" algn="ctr">
                <a:defRPr/>
              </a:pP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Ремонт подходов автомобильной дороги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к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ж/д переезду 93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км </a:t>
              </a:r>
            </a:p>
            <a:p>
              <a:pPr marL="0" lvl="1"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(29,2 млн. руб.) (2018г.)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6" name="Рисунок 2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75"/>
            <a:stretch/>
          </p:blipFill>
          <p:spPr>
            <a:xfrm>
              <a:off x="936105" y="5465618"/>
              <a:ext cx="3332014" cy="2416487"/>
            </a:xfrm>
            <a:prstGeom prst="rect">
              <a:avLst/>
            </a:prstGeom>
            <a:grpFill/>
            <a:ln w="19050">
              <a:solidFill>
                <a:schemeClr val="bg1"/>
              </a:solidFill>
            </a:ln>
          </p:spPr>
        </p:pic>
      </p:grpSp>
      <p:grpSp>
        <p:nvGrpSpPr>
          <p:cNvPr id="10" name="Группа 9"/>
          <p:cNvGrpSpPr/>
          <p:nvPr/>
        </p:nvGrpSpPr>
        <p:grpSpPr>
          <a:xfrm>
            <a:off x="1866859" y="5999808"/>
            <a:ext cx="5029614" cy="3107114"/>
            <a:chOff x="1512169" y="5924938"/>
            <a:chExt cx="5029614" cy="3107114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512169" y="8016389"/>
              <a:ext cx="5029614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1" algn="ctr">
                <a:defRPr/>
              </a:pP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Ремонт подходов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 автомобильной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дороги </a:t>
              </a:r>
              <a:br>
                <a:rPr lang="ru-RU" sz="2000" b="1" dirty="0">
                  <a:latin typeface="Times New Roman" pitchFamily="18" charset="0"/>
                  <a:cs typeface="Times New Roman" pitchFamily="18" charset="0"/>
                </a:rPr>
              </a:b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к ж/д переезду 100 км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26,1 млн. руб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.) (2019г.)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506851" y="5924938"/>
              <a:ext cx="3214710" cy="2156838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</p:pic>
      </p:grpSp>
      <p:grpSp>
        <p:nvGrpSpPr>
          <p:cNvPr id="11" name="Группа 10"/>
          <p:cNvGrpSpPr/>
          <p:nvPr/>
        </p:nvGrpSpPr>
        <p:grpSpPr>
          <a:xfrm>
            <a:off x="405230" y="2464046"/>
            <a:ext cx="5040560" cy="3438100"/>
            <a:chOff x="405230" y="2464046"/>
            <a:chExt cx="5040560" cy="34381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405230" y="4886483"/>
              <a:ext cx="504056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1" algn="ctr">
                <a:defRPr/>
              </a:pP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Строительство ул. Каменская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на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участке от ул. Кутузова до ул. Героев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Отечества</a:t>
              </a:r>
            </a:p>
            <a:p>
              <a:pPr marL="0" lvl="1"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(53,4 млн. руб.) (2017г.)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59426" name="Picture 2" descr="https://kamensk-uralskiy.ru/uploads/filemanager/6b/53/81/6b5381c53293782e1f422f49159c1412_origin.jp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820"/>
            <a:stretch/>
          </p:blipFill>
          <p:spPr bwMode="auto">
            <a:xfrm>
              <a:off x="1299636" y="2464046"/>
              <a:ext cx="2968999" cy="2422437"/>
            </a:xfrm>
            <a:prstGeom prst="rect">
              <a:avLst/>
            </a:prstGeom>
            <a:grpFill/>
            <a:ln w="19050">
              <a:solidFill>
                <a:schemeClr val="bg1"/>
              </a:solidFill>
            </a:ln>
            <a:extLst/>
          </p:spPr>
        </p:pic>
      </p:grpSp>
      <p:sp>
        <p:nvSpPr>
          <p:cNvPr id="9" name="TextBox 8"/>
          <p:cNvSpPr txBox="1"/>
          <p:nvPr/>
        </p:nvSpPr>
        <p:spPr>
          <a:xfrm>
            <a:off x="11089233" y="6011328"/>
            <a:ext cx="251252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defRPr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Суммарный объем финансирования</a:t>
            </a:r>
          </a:p>
          <a:p>
            <a:pPr marL="0" lvl="1" algn="ctr">
              <a:defRPr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2017-2020г.</a:t>
            </a:r>
          </a:p>
          <a:p>
            <a:pPr marL="0" lvl="1" algn="ctr">
              <a:defRPr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349,0 млн. руб.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00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3822491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21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269035" y="1679554"/>
            <a:ext cx="13216030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marL="765758" algn="ctr">
              <a:spcAft>
                <a:spcPts val="864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Развитие малого и среднего предпринимательства</a:t>
            </a:r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257036"/>
              </p:ext>
            </p:extLst>
          </p:nvPr>
        </p:nvGraphicFramePr>
        <p:xfrm>
          <a:off x="438282" y="2335312"/>
          <a:ext cx="12673408" cy="526054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90465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899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68152"/>
                <a:gridCol w="129614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08558">
                  <a:extLst>
                    <a:ext uri="{9D8B030D-6E8A-4147-A177-3AD203B41FA5}">
                      <a16:colId xmlns="" xmlns:a16="http://schemas.microsoft.com/office/drawing/2014/main" val="1719640805"/>
                    </a:ext>
                  </a:extLst>
                </a:gridCol>
                <a:gridCol w="140598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05767"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2016г.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2019г.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2020г.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05767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</a:t>
                      </a:r>
                      <a:r>
                        <a:rPr lang="ru-RU" sz="2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субъектов МСП, </a:t>
                      </a:r>
                      <a:r>
                        <a:rPr lang="ru-RU" sz="2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состоящих на учете в  МИФНС № 22 (на начало года)</a:t>
                      </a:r>
                      <a:endParaRPr lang="ru-RU" sz="22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6 661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6 765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5 166</a:t>
                      </a:r>
                      <a:endParaRPr lang="ru-RU" sz="2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5 041</a:t>
                      </a:r>
                      <a:endParaRPr lang="ru-RU" sz="2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5 055</a:t>
                      </a:r>
                      <a:endParaRPr lang="ru-RU" sz="2200" i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767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Муниципальная подпрограмма, </a:t>
                      </a:r>
                      <a:r>
                        <a:rPr lang="ru-RU" sz="2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8,2</a:t>
                      </a:r>
                      <a:endParaRPr lang="ru-RU" sz="22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23,4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17,9</a:t>
                      </a:r>
                      <a:endParaRPr lang="ru-RU" sz="2200" b="1" i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05767">
                <a:tc>
                  <a:txBody>
                    <a:bodyPr/>
                    <a:lstStyle/>
                    <a:p>
                      <a:pPr marL="180975" lvl="1" indent="0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федеральный</a:t>
                      </a:r>
                      <a:r>
                        <a:rPr lang="ru-RU" sz="2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бюджет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3,5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200" i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05767">
                <a:tc>
                  <a:txBody>
                    <a:bodyPr/>
                    <a:lstStyle/>
                    <a:p>
                      <a:pPr marL="180975" lvl="1" indent="0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областной бюджет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2,9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200" i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5767">
                <a:tc>
                  <a:txBody>
                    <a:bodyPr/>
                    <a:lstStyle/>
                    <a:p>
                      <a:pPr marL="180975" lvl="1" indent="0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местный бюджет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1,8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19,5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17,9</a:t>
                      </a:r>
                      <a:endParaRPr lang="ru-RU" sz="2200" i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50491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Муниципальный Фонд поддержки малого предпринимательства:</a:t>
                      </a:r>
                      <a:endParaRPr lang="ru-RU" sz="2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i="0" kern="1200" dirty="0">
                        <a:solidFill>
                          <a:srgbClr val="FF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4405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- </a:t>
                      </a:r>
                      <a:r>
                        <a:rPr lang="ru-RU" sz="2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ыдано займов, ед.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58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600"/>
                        </a:spcAft>
                      </a:pP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33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62295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- на сумму, млн. руб.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45,9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50,1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41,7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600"/>
                        </a:spcAft>
                      </a:pP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57,4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48,5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2295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Портфель займов, млн. руб.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37,3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37,3</a:t>
                      </a:r>
                      <a:endParaRPr lang="ru-RU" sz="2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46,5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600"/>
                        </a:spcAft>
                      </a:pP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58,5</a:t>
                      </a:r>
                      <a:endParaRPr lang="ru-RU" sz="22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70,0</a:t>
                      </a:r>
                      <a:endParaRPr lang="ru-RU" sz="22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97220" y="7736282"/>
            <a:ext cx="83674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Займ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«Развитие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на 3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года /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 10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/ до 2 млн. руб.</a:t>
            </a:r>
          </a:p>
          <a:p>
            <a:pPr>
              <a:defRPr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Займ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«Промышленный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на 3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года /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 4,25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% /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 3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 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7978" y="48030"/>
            <a:ext cx="2317332" cy="704519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31" t="15489" r="43948" b="69668"/>
          <a:stretch/>
        </p:blipFill>
        <p:spPr bwMode="auto">
          <a:xfrm>
            <a:off x="9361040" y="7641546"/>
            <a:ext cx="3752307" cy="1020467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253"/>
            <a:ext cx="13822491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22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1758199" y="1874212"/>
            <a:ext cx="9983654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marL="765758" algn="ctr">
              <a:spcAft>
                <a:spcPts val="864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Открытие Центра «Мой бизнес» в 2021 году</a:t>
            </a:r>
          </a:p>
        </p:txBody>
      </p:sp>
      <p:sp>
        <p:nvSpPr>
          <p:cNvPr id="18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AutoShape 2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0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2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4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" name="Рисунок 28"/>
          <p:cNvPicPr/>
          <p:nvPr/>
        </p:nvPicPr>
        <p:blipFill>
          <a:blip r:embed="rId5"/>
          <a:stretch>
            <a:fillRect/>
          </a:stretch>
        </p:blipFill>
        <p:spPr>
          <a:xfrm>
            <a:off x="155575" y="5760288"/>
            <a:ext cx="4138172" cy="290628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1" name="Рисунок 30"/>
          <p:cNvPicPr/>
          <p:nvPr/>
        </p:nvPicPr>
        <p:blipFill>
          <a:blip r:embed="rId6"/>
          <a:stretch>
            <a:fillRect/>
          </a:stretch>
        </p:blipFill>
        <p:spPr>
          <a:xfrm>
            <a:off x="9011137" y="5751370"/>
            <a:ext cx="4669893" cy="29152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2" name="Рисунок 31"/>
          <p:cNvPicPr/>
          <p:nvPr/>
        </p:nvPicPr>
        <p:blipFill>
          <a:blip r:embed="rId7"/>
          <a:stretch>
            <a:fillRect/>
          </a:stretch>
        </p:blipFill>
        <p:spPr>
          <a:xfrm>
            <a:off x="3844785" y="2499604"/>
            <a:ext cx="5606854" cy="317556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3" name="Рисунок 32"/>
          <p:cNvPicPr/>
          <p:nvPr/>
        </p:nvPicPr>
        <p:blipFill>
          <a:blip r:embed="rId8"/>
          <a:stretch>
            <a:fillRect/>
          </a:stretch>
        </p:blipFill>
        <p:spPr>
          <a:xfrm>
            <a:off x="4464497" y="5772084"/>
            <a:ext cx="4367430" cy="29152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9" y="2469299"/>
            <a:ext cx="3528393" cy="107270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31" t="15489" r="43948" b="69668"/>
          <a:stretch/>
        </p:blipFill>
        <p:spPr bwMode="auto">
          <a:xfrm>
            <a:off x="9736631" y="2469299"/>
            <a:ext cx="3944399" cy="107270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8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8" y="0"/>
            <a:ext cx="13849127" cy="921702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23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1383974" y="1802663"/>
            <a:ext cx="9983654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marL="765758" algn="ctr">
              <a:spcAft>
                <a:spcPts val="864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Развитие гражданского общества</a:t>
            </a:r>
          </a:p>
        </p:txBody>
      </p:sp>
      <p:sp>
        <p:nvSpPr>
          <p:cNvPr id="18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AutoShape 2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0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2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4" descr="data:image/png;base64,iVBORw0KGgoAAAANSUhEUgAABAAAAAGyCAIAAAD1RSENAAAAAXNSR0IArs4c6QAAAARnQU1BAACxjwv8YQUAAAAJcEhZcwAADsMAAA7DAcdvqGQAAP+lSURBVHhe7P1Lr21Lt6YHjdH7GGPOtfd3nJaRLVeQ+B3gKiVLliVs4ys+eTLT/AADBUrUkJCogixEwQWDjE0BXzAgBKTTaWNj8UeQ05nnfN+315zjxvO8LXof/TLmnGOvvfbtnP2uWH1Gj94iokWLFi1aRL+M7f/zP/l/b+a4Bu0kuG62l21f6SO6ruN4meC7a/+Hy+71/Prycv7ueHo5Xj5ftq+nC3lP1/683V6vPUXt+gvRVvTb6I7nFhtAjdvttp0Ep+3mLygthXGhuxp2u12/sQbiDZfr9nxp8bex31677ZUqAHWRUtW15g14eboVXCiBtJOg22w/dbt2MgDGKLCE1rJsadGuxVNRUS5w2eyum37L380VoW+359112+9g8bLbbuAZGhh+2iFYioTtDXWT3m3J5tHTzqZxOGyeEBY0NtH2XmBM0XZ0EYk2ud9sns6UdgOJ43EUztXy7JQpuLRAtbedBGOTvy/eqmKBLy7/Ls7npSreKf8K2X3GoBx7/EovrqiqfC6WAhRhrsywVo+OzlTxb6hC6kixHDn5e/vD5bw9CRPP52vfoYr70POf4/a4ufz+8lKFjEAxqijiiJ1+31+vOwb0oAkV6Xv0pbFdgFcSLtgNogTr6TfdLilXxqLVXjcHBso8YzFP4ghOzlLNQEsWZHDDcGrxAN5KUad4PsM/o0hDBMml29KaozbKQY0yS3Td7vd/SM0f4HxqkQVKMtTOsd9e9t2pOLE70i/7/b4IRjxdrwdHnyg5gKlAin7XHykJge933VPf9YRu229oB8Nc7hm+9MkRPZtIgAgYIwUoO7oopoPTisDbmDKiCplinXI5vdA8GaZ/r9t0dEfpFHc+d+gdF7jeqDVZF2aU7ZUxU5yf0CG4oDr+v9KqOZCD+YKqvdvQi5VwQ0qf4a30BfaXVzhpJwMqI8cSSCUuUB00BW0/bdp0CUFFjsdjRUC15dI/n7sn4ihzRuWZS2vB7jut+hRVgq0KxiztfECqmgmIEdldju1kQDVtivOme71YZpUwopikIcXwbos29mgy2rhgG2LKqfRP/VKwlV51VYREIlUL8TGygEqFzg5XK1IZEQgsVV+8Xq7IGoWDz9P5SmAqe7lgMbrLpXs5mww+999aYEDeFHan0s0VGzvDXcq1Vf/FAom12ACU6VSmDy3CmFwvuA04GAxdBvYWtemwM5un7nToN/tD/2m3/7Q/fNr1T13/jCHadkQOu+0Bqq573Y3jvAFxIeR2EkDwogmfgbylFSMqveUZUPzXpcJlgxc4axR5a/IqVO2X6wkjdObP+XzC7F+wk5vX0/X1fHl5PX8+nY5Hrp4OGyZDp6znQ/e7T5++/ebpd8/Pzzv0+arVpjCKsNBll8ePuumzkStWjQlzmIujn1NTULC+mL4p1tLYXR28Y+EVfwRV7xSY6BPTHAxXQVO0TBNU4vRSCG8YUsr7lHUUgWGuPKzBY2VM139NpO4283OEB9tHgycBPYKLD4P8D7C0u6Apcds/DDIzDyPG+DTxe0GfTUnaVP6b4jAw0TNdriwXQie12k8ognZANikjZ87PRkhsZyl6EiwBtylFkdsIoar+ECH8DfcRZWkDZ0xZoy5NUYq2xnB1AtyljvLb2Gxx0psOXhk3A8Et0LUVSgV06VuKxo/LBotoZGNwbVi6VTT+pQAHY9lWTzlZIVlmuNdumV4GHI4yO0OgdVXRLBRsCFN+7AOJkcKkqEb1k2KsvkRQPNhxjbn0VUKuwXUb0WlBxOlh/BsaRZyCjNdxRI30MXGkWaMIpmgXpigeOEpfRVWZXsk/QZ2alvZnCLIS82Iw5X2E3r8Vr9MxskZq/gDF7iJYnIYOvzPsrQgSJGihrUKr82ZwzA0oD3gNu3iFasIC7doc7Vqu1nEFamhVGEu8IgsUM1Mg2yJ28bnfHwr8Jc75jrCr4KrASKXsMSRVwojU/2OCKiZNy2md1ZUfn4FfK2KrkZRRDKS2Gt8JgblZsO3o56fqbkFP09Vqcok1mQw/PWI2ZihrMGJMbMalMnkAZwY33DP1VjPR177DOe6jxKXRtJI0SBSPNpk894CjX4vJilOfxwnq6hKyshy/a8A7JRh5w9AVUtgMlVhXQaXVsf/rf/NfyzC5geQWG2Dvdm7yGQ+I2PEDqtCje8g9kys6c0GR3B7usZvIc0PEvOgKIlalPoSbh3OEl1lOKjn3FFgXtj1cqcBWD0/lgnD0zkBRvBt6ebuhjOC0mQVWx6usZpyHbt9BNwPpgBKGPrBJrpkG3NLngP0op1fJzyxT5zatridvvyPiEsw04TZOTsbqvCvSuyoN28xWZrSoIFNciyg0um467VWmMbR0+3es8c0mfC1EhLfqfho82Cg17g1Me1zrMkFLn6AS6+oU68ROlZ8hBUg25fllV5tYcdYzStomnHrVsuCkoy4TBTaQbKCoLKE5323c2yRKblIoJQV5aRoYStZVh5QiSTiqQ9iTy4rHohmq5CkogOqnhRPI0i6PSA0LspQUJoYg/1woBlyYaJ/qWm1eVKTbHmXzI7COuAurHYC567e2i3RrDZB/XR3BmIzQzNAo4S9395SY6QJPLFEOpDnWI0NwyX3JOtFh9U9AxMJyHFMKrUsGFBkoskKlrCGHU1xcULn3n+WeE5RscErnKmV72LkhZp3/lcu+TTCp6vL0BGcm3lBzXjspUMEiIQ1sJ3NY17vYynL4WgXEIW+jxVuF5SVPl2yUMOnBMb7p9xvvqFnAeFxP7V36dY0qpMApGSt9gUbRwIBvOlCjNjo1H28wn4m7naRwjjguHIse7cUresYX3OEOugbAS+q7HkcpLqHGJX6T64EOv6AU+21UFeH3PaTD7wiWYxNWxOhqzS7QoJCQKUw9hBSToJpGyKft3gIHpLC70PP5EG/b/l8c1qJWY01VCLkvp5S77TmPG7gxVIu6b55236S/n/cHVwK4x95KxnDVnkt2prttWaIF1hJeP5MBCwu0C3Os02Fzrf2QVaU1NIifL957pvP5p0WiwbkboIY0xdK07rvrvu8Ph93z09M3T0/PT0R93oJxEidMvaLM82npylctoBTMY/a7JJ6AS8VVaAWccJIW329yoXPTyrwjWWVf4K10ULmsOvK31/7G3/ofVsUjiqidBJyMfqqnOSKQShmR2+g96gO14jQrKgTjzc/gP+Kr8j6EvucclrfImftVlE5wak+kv9YDMIkrNWdWl2/69+8FbFU9MGNPFz0elh2f1hhknvqKfgwYy1XY7COyWZB7dQ3FTEAvKfpmX8YeWuDuAsCsmh0tT2WUUUEap14OzwxnK/IaDFyg2klSs6cjnz8qB0Qy1/7HZCYeyvyhH73SgmUbljDLHMte+wFQA75eaQ+CJrTYu6ChLbbCWAJapW7NUSIaIdkKLfscGqt5aUVWGCs91hNeTVfbPL1jgaqKZmDLulq2VGOUyqWg+rbbbilmj2J3V2Z7TCTmf78z7Cg0EwCjzFw9lAYq2HW4v6Som+oqPCiDijg8iUSHK2gqyFWsVoiuaqvngUs1VFsgUQs0CSjrk44Js9ctwP9OlSdvxnLi8hBf2oiBlDce7pnjqy8AKictgcZOifdnL5KKCO3GxENXZJZLyy1dQcF6Bm4NVWjMkGM7rTjyy//ki/qZqcpuXDQUwRQj2RR5/CK+l4wnsunag0CX7UnzwowYsloPpIEF5Si3Fs0peU+yp40Mn0S8xmkCkUwrhNsc2gBjLTZgzepdYI2ryEXgynCIwFch1xaXtm6EOfOgSTpRMIGG5QEzV5nxsAm7eqBFkQzegNKZQ8WuawNa+gScVgkVL1Q81weoYz5oMTUaa1XcYBkYzrAMu218IdULg5iBj0uPv3/YGbIfnH3gTJMM/ywAjPC3jMP2eozm3jCyN6JOK/0dTLT3hspYkgHGlfCYGIVRFbmk/GsBwNWjD9betIWUN3CboN9BG4e/BtwTNSlXXH+dpRhPjnr2NL7bPPW758Ph+bD/9mnPkU5/3u2fVIDex79i3tWY7B9RUh4fW2It4a+4AKCkeipnBIkVcWhlaHA8X7MbH16g0PQT02RGybvNvt8e+u7Tfvt02B0Oh0/PTzScZqLP1sn/WLCTzv/ldCo7Ng1btOt83RC0dS45rpi+0/l0NMvZJ3A1k9dzrSLcMeFcdVxIR9YHjCnby7kIK/0uuLqWT7s2QTFMn/V/9jf/tUY1h+IfoHjiJxRMYSQNI3nEpfNJrDDoDKVEt73dnCduI24GcMzgA3hkAWCZuQNAYOXRZx7XTlXK5Fg53w95nl5igwsA8rqboVLLvjQknof4GKREHGPeqnQmwoLEdiE9EA0sftMUYfI93FkARMpk4EKlA222UPgmyqcxKYnkEim4WC1h4IZDVHAolD/u4xlpIddsU+pPaNRrVJVTrFO+GBT1FUt7EG/1ywKod4utcCsB7Yg5mYKrHLk4Ruo4xZg+BWWRVgQjSK9IK227PTINq9FEs1Xj7AwTjs9J79bK9qbDBImj2BXBEh5iIpn1mdqfmAwOegB1ib+JGPa7FnFuSG3OEahoocqnTBISaSlDfAoYw5JWi6ZolweQS7djFrpPn55gahqe4HCsD8lbDGLIX1ufEakAf+oFAEOLuRZqMttaiBzRZStDEC+q7gCYlH9QxcGR+JaNP5ZnPtvDKaQ5Jpet9aId/rHX2Eqcg/QWG8D0WpMK9BwzU9UCYFtzYSa8jdttobHYzMsEsxXnqYv/Z1rjqfGkNQfX2AhKn6TUVQRbp98b5reIaTDZA42NtOdXK5QsjAijNNyg6EhPtwwOiq1NALTxjMeAW5BH6nVQVu8agVqpLpCeuYEUHZvhUkVAXb3BBcAtsYbaasChg6SVfkJsy1GimgoZQZoCh3O2ABzapqRKG2pZ1mukyHwyYAWa32JBsWoZ7yLCXJJVxkhUENcJoYqMDseHPbfF5YI7hoMzXXDc/rYAuIE0Ur1BlMDC9LDv997J6XH6Pz0/f3p6+rTv3QvP5pF7/9GSXTwluzuqQkHZnlxiLeGvuQDAlqwUgxrLaIyR0+Xk2OOK16GvRqvZmbN2zGWH/Z5J4/DEgufJR9z6nTa5Rq0j9MJY9SUYh2wby8sgWpxR71sFZKwcwLukvkdgcUMWJL4GyWOk4ltXEy1eqNMFGL3t8oB2YYLU60h/7A6A/bosdFoNJXJMhyotqMOj45DGk7tGnWOwSO81eIFHFgDhS30j5OEEB+sBw4ReDoF47JNCfj/sLKptK2r/EseTIIIGpF0GlE2ySUD1CbMUjhkLs5DsEQHyUCShgPGGks0adxcA/HNuMIXC+bu5+vJznLoQeYVjInJHNmgYqNc9BHZWsRWrmhS7KnW4wdahI3VpCMwLY1waUlIt/0csOyi4m/hloKivWNqDeKtfFrg/joOxBLlXpWbgKse6Oo0vsE7sVPAZoKEEMEaInTDVZFWHnO4N/IPb6KHaKFW0PdPdGA47VCp7/4yjTPlPvgp2ZQ3wtO8NO5YETAPXPauK7XXXeRuNsO8Yhh5zB0CPwRop03niGu/ceO4ZeKGmEANtLP0dAryd86roPNwIKsDA8w4Ot2M47LpPmHPvktzCYbvZU12NhuEeAiMa6WjOnLwMuKycfQjldw+tM4JHFwAOqYzy9IxdQkqvv1JxmdbToqfCOtTZT0lt5EyPIwmSaFvet9Zu6Axl2N6OSTELBtPnOuQ4pXAsqy5DAziFYSkmqPQpmM7LesAwrm32tnuO+rhqmCsB3zxj3gu9bFqyWcIYYrdMrH6xmgbxRzeaOLMlZxUn0StmXnbAevJ7FDYygp0HK7VCip2ljyE8RraGtMU7AKSkBeqZEaZ/u1KfIBO/EnOKK6/gNKwB1oJlvLTYgHTLDCSSfYwX6nQKJOwi8yMMQ5KWZC5LJMt7TZeXMkYYR23io04adGnTIp1CyIToVbc7KWGCjACt3Ijitth+ByXbdjKgMlaZwDhVlNiTQFDaebwQBuO2iVfvAMwyvgFM4MdQm38lWIsauewYrum+7uqTP7vN9Zsn3N8Oj58FwDfPT99gS3vXTPas+0FqgvYc+26J/EddsHTEWrFTrCX8FRcA7rjf68Dq2RF2PUqU7dMqnYBNdcKipT3LG9q7fT7k1pZTG62kFHftCWTHmz2ezq9HH/+xJC5OguN68O0qbqVkzNgeAzV7qWhi1+4qT3I3ZyDkDKiVyO5hbQOrqCncl6Erad/f/S/+v41qAJdbbACkx1Rdl+oIZxY0wZHF/rU/b2jk9njdnK7b46X/48vx9eIb3y8KjkXY5YSs3ujaKeorQPZTiOu4gP3en0r/vAkVG+fCFLm1PnaPNF0Cs9VntyYssItDQCYLtOctgCLMl6ZWEbU3mDQLyhm07W/DUNECljDBZbs/+/2PGxrdHPkKEAxZX4zymaUObhcKkRt2LdclgxL/Af7jGGqFY4ibo0NbWCI88y/togOhdJ8uDlA2F53puNZfr0+UGjqlkctMAaNYlLXSZnpYmvI1cHdabMA7jf0Q61rQvRab4BGyu+7Cmuwuq+vEy/prNUFRtiNMtW3dG7APXF2gXRtwN3G7OSyaCfNFSaTi/P8D5tyKS1N0Vi7eg9xy3dui/ol1W3m9VIiIqIJjRQ7b86E7a/8HkKhTV2Mkg4S4fkaYoVgcA4bMSQuA+6cjCLWWGI/wsoM+nNbbUfwNi1Zpu8LY9VheU4qu9lKTGhmyQiw4f0kdkkjMx3ZAZQGd37XAHJdRxkaR3ikMhsFFV5Xqqeek3W7SbhnT0lxvKarYyjmAT45VaWWprwARIb0ygnEBEBEWmUOp4hY8r51IyCFTsIQ2on0jiUjbcRgS0bFquLkwCfyBMTPWubV0mI7D9cWUdzHWPvIwno68cUSYzonOsvTiFk26INiL1tJLCFzV8Kh8M0tq1FBGdBEVibGS+fBMd1BJhCGqwiEypNP2LGCmaAIcOJymTHE/JSJv7TEFSfpvQo404Nwzk/gPE9HYUJhNFWYB0N2+QFJD43R2946LiqFEUWMhiIdgItxWTSN23c3CF6iryFJpO5KdYzW2MI03YK6vqiKXCsR3O3egKg5agbASxomQEml4qdL9445bzRWmp4mSe8/Kv1zINfRndTOtGlsZQZHVHDGUfjtO4TLShaXgdBpRiM2GoHJbGqltM21zUuO6k0LfMvpfstziwj847/xAUJgBY1HWNMXqK0AjblkQ2NCcEXeK+gEYxfXDsS6KBZsLABWj7kO6nfr8tPdJzr573vs8DLP/vt8cVBO1tJ7w1ODUfih5GfQc9VRsuJ2aiswQEB+P/Dl5m6EB+RflmLGwvlRH0okkq9DVzExTp+aMkk9piDOPOKCdIKLvXK+dBRuiwaF4/jNrJCNBxYAgSqKe8Nd45rsuA38K84/HxDIWGgMF6RpylgPc1PCrC0RGyuGKl/YZSsSraZUOpJugrk5RpU2P2OrjZXvY7+4sANaQmv9zUBAoCRWyAKjZnfHmc5yna//dy5kFwOfT+fMrC4DL6+Wc1+uWTK/BAqC1b0DV2C43YBBe4/p7Q4q/KjFrgCypqp9xeZ1tNEpaZ3leFtLgAiCCVeT5X+KaVioH9qtIOW8V50TYonMgqOQ272mzP/fPdTqi0U2w/gyo9zpo8JUpMI0L/JIXGtxlAeD0mQWActCzJ06TWBp96moBANwHdLYt8+X7AZwS8Ce2TzcFaxh1cQQSq91NMCplMTPFXY2829IF7pa2BmOyxQaEo2VeJN9iA6pF7SSAqzXZg3hrATAFiqkjNkfxPyrGiLr6Hq4Y6jv8V3ZgfLP5Q4/6Q1aU+IpbXfHsnzIRQ0Yqlu2VJcAMPjLpDd/6EoLKsdlvz08x9KC0gbikc/jMUUabBtNHwHUBnW71ROUGMB+/nns4pPlOybGypFvy0C9cxdoe/eP1XC2t8CpkwG0Mh3+N36TEFJQ9SAIEKQphYH4w5WfbW4zhdCEbmnQ+e7tSv8Elx7JFVU47aUqy7TuniiksIE0AqdcFwG71SvG9OwDOo0aGtnNcK7aLcLLX1Isoyu+/onk1ByeR4FOQ1UuWSBZli10uwVA9x83lKQsAip1WOp5OU+p0BCklhxEIEDce0WUiZimFVl9f6dkINolztbxekF2Pv8BK1N1rba82KkLQ3M0xsjQi2x9tZTXyD3LxhumlQqW3kwFIjGPj7+2hhxjJWSVQMim2dqiFjJzS9kve7p3idKIrI4VBk1ET9DGREoigkKpoxDsLgDWKjcI0XqD+7nIkfQqGNsdpXtihVVXgO3AjoUUblMyKMT2COTLQZ4lUWuuQKUog7SS4uwAoRK4Nbj5K7MyMRFl/5jOR9N2GTngZbrb8g1P/2j6L7GkaLqquG1YLgAipERds+arhlNliPxhVYzv5wRiLkvOAKeHAXIJP75OcmAdm9o1P+2w3aMchD0+iHod9/6Sx1QjzJ/emEP2Rlqs6/VnDg1XMzZYpqpaS1YDN2W3GG4qgZRhACr1TcQhKUYuyjgUWACzznEQm5reWlAUSOTo/Z1zoMfqHfivmnB2B2fjTyRhFMUdoNVWb05H/PvfP0I0FoM/RpzlG9ka4Q62HNsNaMWpjdYHiRZYG7Fy9z1KokWPRfy9go17Pm0cXANipugMwRcma4wg3e5wAnGhchdMrm/67I/P35vPx8nI8vbzaRS+MxqXpaD00RU+XRqbVVLCmYVrvNi+7dGcdoVYFUcREqIYjinnKgCVL8VzZF8C5qTm4yZUaoR+IOR06pTQvaztkMKzxQtXAyTHr4DnMnDwNLABet5+SOEOIb7izACDKlOmtAIgbh6fdPtoBgR68XoJugYH1QFTHgfp8fTIe6XAaXUan/ZCueT1622S1AKAvbrNyMm6fuss+CwBqr3RQzExR4mwnwd1mrvFWgQtgI1pswN1c6xrvMvaWenyIr7sAqEsfYLUAcBxOyiFO4nf9KB80gr7F48K8OZUS1wvRJce6LX8HAOE4JWQBgKxI2W9Ph+xnT0F6q44CE4nLYu2YSxp3pA50qnPguzEMhVe7P7x00mQB4DMSkQMFVl0WqBW+vKZZkFlyUB3HcQR6eGD8NrgEaJerNDTbMvAF/Oay7qnvcukTsA5xd9D7IUaohVZ8vu5tQMA1jinpNutb1GMLAAbp3QUAxyIYUI8uK0yO8lzynGPnA1kFO9KNc+iNuClgYoY5DmijoijOXXepCZyW80/Nu83l+fJHEuds3BgYTyulQHqllBxGHDc7t7TtL+Zsv6Sts3VEmkg4iS5ASj4kedOFGjAo3vrATCVof4I+t1YqXpgy2eL+dMDy+fLijci6USM4HVsx4tIdqseLQwRfXdkuDyCRwiigii1QWlVX2WnmefBTR6DgHL1602QXa5SZ6w1VyxS909csvWpsJwNI5FhsFKbxBoR8bwHAFSJFInBxWNDNseYtL/a1+Ahyt9gA59QWbXCIzW0suabuWmFd48+xAKA9dxYAHIu4kBG40qh5G38IqLEq/Sqgr1tsaMt+e/2WicEnJ30aPguAfDUhRx/y1Gbk2Qo1vwapLgSt1IuJzcEEJX37FHlUvJCqZhJDymc0aIKiAS1PQHp1DeDSyHll4VJFagFQ/cjVoi8UfeGMqseJoTUsZPruyp89Ddtc8rVK8lraZ59TxJTpyjpNoE6n8/F4fcmLvBAC+Ohc0s+wqC6AwweGEgMwpmCKKi2NaBjvAEwx7c3HwQxYdwB8B6ClvQ34dXKZo5qhwAboReiMyndluWabQNFqE6Xhkl94aGU0WMcKPuUyWKUxsgBdt2MKdCLpXLjmDT/jXlJ97Wlk69xCnWErEQ8VmYS8BEylZd2ryqhy20rESLUdRTusQnGWXmkpCaYV6QQ4UZg5Wco+HJFrt2fiCXkD6UipnQwYVjQySW87ApWQzhbdkFaJy04/P1FFTYdA0cjyJ+mbzl/g8VIo6qjT40wNQsPBvblc828mb6uoDNpWUmEGL9KkVCoqHqIb1ikg5B+gNf8jPFjaGnfL/+LSIuaPwCS8oqoap/UWYx9jtVFK3mk5Fcc35EoCB9WTRF2vESbSo+fS3jHgHOD9Yyba15B9zOa6767qcFQ5I8KhEmV3zUlhjo58KctaMvL4F32nSMAxA23LSsB1RRI1CkShqpKT7ujzvyaOhtgKaRhKbaLKG2m9tyd86D+fJ2rBrXI5CYdVmMXoaFJ3amy1ekVx5Ggg5azxWEKCAREsLbnvtbQMBSWwnAOmkMTmMXfVqEpT4764cZ4hOAaW81AUTf7X3RRi3sqpNEJ8cQn5X4U6NzYCxRpdvfRnl3zF8zRSKMbegrXCUiwCp2e/+Ox7Q06Z54tfvTi56ZPTc/bP3ELjtFwuYE5md+VjUZFCcQjTnN2YIVk5DglEjDOzzt+KW8THY0WmWKdc5F/mDSebIMPxFafhBBKBzlWNS1Y1hgKVs5bUEvLjU5OMlpkETz0SJ8tUwqrKMKtOkQd/l4nTjIVKSRlvQ1dDGsZDjTHitbbP5QbGh5tHGagVADxwmAan9nkKARbCzg3p1xlK4O1kQKr4AOVLtJM5qswC8iqRpQ6HhX5I9Ic+QvZF9nLxEbURbzBA85emoF2ZgrRVOmW22A/Gm/V+Eao0jWKAJjz13TeaUL/u6rPvefy9PuRQL/tqdelfZdrGXkqiiWhyxqCnet9c3j/QR9CznGvxoBHNUenFcEWSLCpX2R88drpytEVFD8Z4GkpP7mt2QfdpGjMXret1Dy+OMh1YwzFluRdEiQ7nPLh+uR4Tp45mptt9vBtyaRHq7xxKaRZ06tKo95Et4CWqmd8XNAH5Ozk+tADQOyhJ3oBovDRFFZsMtMojGfFoIVZkiMJG+OxXK6OhyjHjBFlrNrT+m2jtALftWcP5sFpcjDj9PgDjsa0B9Jdzn582ZKgi8YoMZqtCHiFoJm+sG9aIU3LUpjkWI00zohZ4S6wAQ+aahDgrFkKAgOh1259owYAqDFHU6Yj1AoBzEtRdczWxXPo8lumiAGmqfPYBotRvaBL2vy+fDdopGYEFoZlaemghsjuHYIkJQ4qUvXfhZ0ppKSvcvVSJ76M1/yPcLW2duC7qbvkP8rZG+TAfIP7OAlXjtN5i7GOsFgAUMi2n4nRSu4wKtWg88OEkf1GSi+o0CXGmVVr8f07V4e2537JOcATp+pdOJqBKaZyhnmhPQ2HA3Y0Qqptpvzq6Rev6T1bE/ypnWGM7SMJWWuBCM5kZF763RL2pOsdkIb7fXjEFdckQlhz3Q4QAhy4ANGaKxRQGQ9UNgdVZI5Ez5RVb7ykJPHy8ALBAn4SfIekz4P1nASBPQ2hT2hRtAUDgnyNPgpw30TpUN75rS1qNU4pyOiNGmfynp2m6fy67y0uuy3ZF1oytL40pFSmct3j/HbUcz86UcaCv/sRyewEgM3T4qXkVhqo0eZHzag5Rg20RHA0jpqfWOQg2xDOWKj5NGWGGVTpLvnNYLdf/WHekGqe3EOY1fZTCkRahJ+GXkBRbennV3a+VQCKUa42VBRoOsBDlaDFtOEcuhbsbshkvzQLhuoFTsnOkhPcwWQAUiDMN5ZoYUn0QnD9jKEaLZoTz4KpC6Pg/Dd4xmWPkeYFKH5HSZoiQl4mFlidAggQqSB1YGiI/YAHgHrEiGNGuTEHavWa22A/Gm/V+ESiqWsRRrwbz3m0/4f/kmz8Yer/3oGLgPuVND01o2U/dBf5biOJFW5Eg4yYjInsOtNmfV6iaBiFwnEYCN6HnKQ0wxtFrA2x8mj8ei9Lqg1oAFCBQh+cNrO2rza59toopY1/fwoPocvRZbD/RefQ9ON/ypT0494xf1vHUsmE0H2cLgCgTBm6O8KIFGIPwsZgbYC82bBZqflugiEdwWj/cPoKUEojlfl9kKDmZPrIAQOZXJ9wZaCsXWnFBOyHRuylGLumCqIbzmyTI0dJmGPLNwAxcV6svSbFX50MR1TxsjySRvvMj37UM8P5xuw/gMiLzontKYc0zWaXERcgdgPIYKDA3uIB3/8uriF+SdYUELehe5CZnczVaIHP8kmnY+9h+7CaB8mn4dnd03BGlfkEEwaZxN6wXAJy4cWN7qzRx8oNCmToJpadKlUzpqQxcu515sxHVIUptfBhDZGIyb/EbLGQOFwBOfDe0C3PQhBYb0Kg/wlQy72Bd4N1a1kUp3FXiOuODiE59hGjjAlXjtN5i7GPcWwDUwCy0kncoP8SEaFGKV7JAbfVPmFKvFgEtxnaWgqF73ea025wgTpY8tpE2tTmX6qzxWjfTUjAqp7WhqMCKym45vlwAtKI4ZtDEKtnvxX6sRuIDjWMnp5XLcUp6vznvtyc5zM2HCt7TkDIvOsSWZyxkdAifRAmXUFOw3NsofxgfWyKDXguKG46FxJHPA3cAfKDigQWAi/BbxwH5a3PIDXnwBx5Lzo0ujCMpx36lTD2bKab11gKgnQxIJy8x5lqwPbJnfLOPd3U+Xd3sdg3ggiYS984ATDVK/hPoV3XXxnBOi7TP1SomDyxjRpMBhPF2JKXo7MqVYKuKKZJxhkpvJyO6Ha0552m0bNI7bRflFNPBVUBi4UqQBQKa/+riwZUAxXi8XLp+Z0dJUyqYlqj8DVXOuvyI6g4nU1AvzgyRKupN+IUMafSAgornmiCFQlgk1PcwJgFlObf+GEKNu2kIbNw0+GjpHEr7oxaBYqmdBNoRa76DKrMAByMTFENVP2QBsOtnt+gBxO3iCLKust8h+1JUve3kB6O6vqAT3NPCzdP1XJ5Jdk+GDRRVFnchvhNDmQYxNi1DiSlQHbrsHhJ8hAa6qw8PSyOK7Tqa5wYG/dLFSA6R5t4yrk8hZqQAxmmOMNFK4Go1Dad/gQuqnsml7hLrKNpGxpdfhrCBPrLq4KUk/qcGm1d3ADKQOd3qWCGHkE2Di4bs4ozBQ+1+D4ETJKjgJuHuAmAB2zV/mqik8aXQpX9zAYAop6UbHwd5RdoGcYwTzU5IY6q5HmPG6WMHrachguRYpsNCDKQ4cWGBc1q1oIj6EBooj/ST2pkOU0c9bXZqvzmpr01rS3HRY9U3G+TWlEcatQmj5I1U9ZOw051NjYR43O4XxuGIU6K3reEMuazRvsRt8HQBEKecBtxSEliiUEg7TUTDdGWR4ls44VwhoI7Y8ixFWrA67HKq8L1bv67o7mxpsEWBbXesjxyXxYtgh7alotRl02E314waKb1MH3hqfnL5CFCRkWJAkq03a/IiXm2xc601AXqLIl7F0cgqNuV7MIh0RouFk6o4sXZQxtY1oEUnKUFq+BizogI1JW2ZhGJvlijzH4P2mP0D3KGCfYZROymocw8gs7kiLkETCpRgUv5aHepCRyVHcuUkSlU9GMUzO+kGGEg62p5xF72VdwJ+wPjYQ5UhHE7VBDtT5aSGTBZNeo7RLMetQXX1/LLdp1itiPynrvy3pLQkjYCVtMviMqKrWWlEEM3uVEOTK5BRe2OGcfqHzWaaOGLZ4+VZpTXZCoslz2l7MOdYfjETXkZYsFKZoSjM6WVileZu1zRYo1dDQRdGSl7i/8i/DENcV1uIqVDUFlyHlJihVwPQoxkneTULrWRBKZwhrv3myNWwiipJT89wlCSJYybP5bbFF6IA542P0TJH4v4yH+e1CrOGgTS2ZdRLINmWIAVbHxZdpOUKZDZQHnKSpGI/bSJUZ+YRoBKsFiltB0RMoVzTEzN5ArPYWC6OcflXH+KsZ/veITk2eUTSCpm1E+F/qnOOIyO5ffQphQiM6+W669tLrhK3UuBMOdRY50jxyCeF2Y6iTzOH+ATmH0DcAUeEPkt2wyQOjLvJ1UYZHZ3JKPe0w0Fjw1BvkgRVUjhrKQPMHQx1SDhyyl8D/RTJTOFAutOilDAJqZcwgxlVoRRvPKVx0iYwT86RHcGRHrdUTaiBrwPXyD6fWZeqyY2V0cKNLarm+Xb4jI3mx9RJuxL6Hw3FSDv5npi1J4GO140RbbNl515APu1gom2Czj+KmoEQ1y2tjjBdpCI51bq2yUscFJ2seQSoxqPBeK6nO2LTyj/MgE23yafEFhIekyvxTDBD+wlATU8XOsJcAJzjnadH0gJ3gevetUpuJHc2aJjeFI5l71E/KsYuGqrjHmw2rAxdC+j3yyShRrMOv0QyLa+rR4Dq8hRpt3/HYDttSsE20cjSvA/hsuNGaN4KlJrkdmp0hRLhCO1OTdPrl4A1WRntiLKokVHna8DpcGdNmt+R5Oc+z5tjnowkE11zvXTHbJ/YwTa2f1VbdBzJX1srf37xG0Hpu2YjWy1z7Da3T9Tt8DXTMCRFBD9CzvCJ5ehz0YxQhec4ba+vQ/+OoN52ecC3SGSQVBWCHqE9lQKmJVcJVRTNpy2NKLAj9svy14xdT935RU+bgjKb6Qm+niJqB4wVQObr1b6FKFivV8TsuSoH+fNf7bbnjZ+fc8yiZ5biAr58DVtGZHvZ7f++kqQ5TBs68Q5lmKBE1ywBE8BBic9ApS02AHHtEmF2YflEuynEV5Phx1nEdAbr0Y+CfFQaGS+v4bJdsuFBLjdw+bLadkX4LfY9kds5s9KQHjW2kwGn7Xct9g5oIavR7w9qRH/ayfdEdnApwEkuJhXx9XmaOa5Yie/ab3rc2Zjia74bi3LROyac9HxlnVK60/n27cLC09NTk/sA5E+2djKgmCFCv1U/YzzR6BrgdSwCjhRbR/5857tWcBuvUVaZvPMkiV9czjfjSdMhEzEyjjjKqe97WusAdIahYfWD8lRKS09KsUEJRABljvExnSOMfe5/pzxDA1p6OB/Bydlh+iWAqxYbkMGyTFyTPZFmR95Ay8jaThquT9kKaCHz7BaDHcFEIH4E9LDd/MPRfVKrIiJSDJFKrMmyUgokLkQB/nC8vp63ap3Pz1xfsSkXp9cTZu3sx9cjQ3r5c7gS41ukMEuhnAJSqIEJ2zg8+LkDU7xzrLvs/Vih1WQtVOZHNG6HjfCxRc/d1VVmanWNaASjODCBR2C5m9fLM1ogl3Q3zYDpC4sttZ1ICqC4zWl/k0+htAuQntxkP2PEiZTOwMlIVnFrudAdV3phjco1gpFMUrs2wPqm2GCu70yjVd0IRieiIBFmdnn0Hzw/+1G4Vm5gpQMbRGCVI83x2gSMQbIX2QiIWyzxRvox6I+lLKqQdlLwCY3vsmL3lXmkQBz3I9OX2xJW7tdHYkyYXe1JNJBUb6Hjz2FBoE8fbf7+aU9K1TJFq+ttVBvbyS8b9OtupWR03DhMAJ3YX4+H62vUAe9ZW4Qllcq9/zwf7xDxk1ucFxzbDDeu6E+zSBoXFRTheK7CC6RxRGij6N6RYWUpYHz2duwM8E92poNjQOSPx8vL2bdZ/Omu/e5p52NbfXfxYY1uizGBN1p0vTpdqjYGxjTzZs8sw3LdL9SjFarP5vPr8hNer6+vVESlI0hs3ExAeosNqFa0kwkqfQQuE3Ju1yZolwdUYgmzUCntJHKmgbvVfdHK0k4C+IfbPaL563/jb6WNM0BRJTbY/XoXQ6AsnUk9D92O6ldOTdF4lohMcCKCmFCU4DUrPy8O4PLYKv4khlaZtVLK4+eEQS9BuHMXQ794cI0HVJlTqMWz5guLmOPg0uIGihqPI1rmoAQ1Rria+pOLkO3OacgImaVkRuKvTRsZoizIZvyZ0MbXOJEAr6T2YouVUAmWcjNX2ln2lpf5T5n5071UElfqHoklSCYTRenwNtkSUpzdb9wJutKNmCuNr4tG7Xc1Ipm8xN+TG3VG3wUkNQYoNZnVmZQgswokfIWTOZLry5Ct3wlIquMU+T1vGzMJNHGRgiQUxhcgo+VLgAdUHIYFBkxJKV9hx7e2LZFk5EZ8PCDRwSkSClixt6mCkj2PmpWOfYiRbIhYOX/GogCl5dKAfD8CBwkeW/vNE51yTarFaIlBGRDKquKITgOVkJ7s1SojEg8ySRVc8ki8aoxWI387cyAw/9EHWm79YlqOU1A0udrJ9wT8t9gAWLSOCUxckemStusNld5OApi6EbVIG1luBigS/+sOShCJOZRtjFlDWRHSJeVvUgskrjX21U9/dvUYPdfcFaQGe5xQXWPh+WEAzzl4tIVcS7yCFZZJTEKoA1kowxSjJZnPRnJZcueEFloh7bTumMAOIjBUJB1tFw+6d7r4nJITl9pgWopIKK0I8IbGTllHbtn1JQSJNYiAJnsyoDS+7coMdbXycpoWv4ci62EsETCtsSIjfGQ0YB4BFSE9dd5HcQKqhBHk5ViXRozEYBr/CJRzZ+JeIpoVYnWJ0t228Jte3sqz01KphrmL9ZCM7oaSzoVA5cz6joIuL5fsgQx4nNvv066fGYoVPZuDjmuxAQyQzkUxXWwWB5MZEVxJ1BYjv/gUDZJFfDXYXGAN+uC24j2NqoJGOFLmaHQTyJjj9QY1b1hCj1szryfGr4v/Hd7/fu8yYNe353yyh6uewx3Wz/HrGMDBhEt0w9uVee3HhaSt3Bx9RnqGsSIwRhpDE1T6FHflMEUR+KH2Op8jbb1hnXg3ZSExMF5aQPH82d/819rZHJWnQRuKdNqIqn6PWXWYZWhx4BQL6NbjbQHAvGLFhqIE9QjQVH6lOnZQaiurla/XR6voPNXLvjMUpeeuU3vWnoH2LD1N3a3cARSEHk1hBSv4XeoWTfn30PIHtKXFUuCYBTY8Zjt9GmRunpKprB7jN+of35mmRTbFEjlYGmekoMllsr0AzBXhRtTXF9tIgYCEdJpMSuAIbaBDPpuJvIRqATR2L4A2wfKcxOyyFFLxMcTg5nk3T8uikmxqdvs4ZA40WaXwUtCGjxUkq7UL0pMmRwSp2hX+lpFJc1r864CyqtgRQ40zwH+LDQjzEk4C+JIFAKWtNfZBtCe6EneS8yQDjRnRzXULto5uF8ERqiIHZWu5/zlEyP78S05zWUG7xK6coRNL4VQTALlAO83qfURdKo0FpBTZmwsAUzKFJ9EWqSFqC1dBrIqsLEMy5CiouZgnHmko6LpUNor/6q7RWy7iRx9oabAByVWRKb7qAqB4nWFNhiVckxWfI0iw24zxP+1AfmVx29ED1mLfHoho1EpnshOVMYhq1NA2PZSmZ8BXv7Rw9MgCQHl6hC5mbOzNtG979tdiEquUNKctAGxsax2KIgchsSTknASpnMKFscFgm6RbY4bSEA5pKhLTFMK8fFqQBeIzJqW+H5It+/Mms7yTl82zqa1OIlUUR98iz7wOpKn0YjEoX8GikwjZaKvHSDIhHYLlLFBXb/FWyQzjVY5V5j5iGauoeEVGcI5LBJhHCp5MWLqLagioQkbczTgSg2n8I1DOfIa+DwacpljhpgfP/gLUEXnn8a1agHGFHkoXFxkHbyfaMXS3twXSSS/+Ep1FJY+oOj7E45Q/OxSrw2SGda9tvVuHYNu8wH+UW5ev2UZlZKxdFs2QaAGh9EJdiWYoTCOTikyao114H3nPsMUDMlIsLMXL9D8pR4bste4AHJ6fDk/eB9jvdmi7Om6Ic6VvVVzJYnfp8P43x+Pp6E3LfLDM4ravR9mz9LIIQ6QSvRY0hia4m3gXUMrGAAzU5OyG4nbEOvFuyiMLgDrFo9z+7f/0v6ikEXWNY41w8dgjQK6ljtd6BEgTSr7t7urNJsR9ewToj+T1DYpSLoXbaglGs7Ld3r7xvLu6N4+u4SxwuZ5UicW77npnlBur2+3r66vNmEBdHrqHI6zxpy5N8USrvKVwK2oBLjXSKmfQhjodCUKbj57PMTZtBOPu7M9oONQoy7fPN35Cm+Ii6mxQ0WzvWFeps96RICKNIC//oO/OPtkhR2Yz1tXn5vLB+AKL4L/gT4rzc0mIkcoVrPtpNU4QA87k0epuOhBUJDREuLY3i6XYzXmTAbNMk6jPZ7wrC+cpo+U1RXBmOQ23H7obUbJNVKNELk7X8PIXIR0+y2t3rnTjdfOySKq+bycNCPlLHgECFNZi3xNPne/jqon29VZ/mmVAdlkZVXlihv/ddXj+2PtNKurFn80ygSbQfsYzDPhEPglkKSGA6qPIf4DtrL/+GQkWZIxvZ+uJPCsdbqKwTWM/42fffQTIr8i3R4DgJs5ZewSIEimrypyCwkuTpnyUk8N/LhYnxbDFhhNSKl5XCxB83j5R5HhaEcisaYKTcvsSFBtTOKHOGwX/a7JDW+F/gJ1Elphe0AmnJMK2u4xe3367/RPkXZIaEFnNkccAavRVAkXfEYV7CL2PWNQv5jC1YrN3h3hmnKqjSPnkLw+4GDHQRkShylpCnVY6E7Zk1pqjtl4iujGzuFzHt18+AlRoSQFrX0yTWh5xVIT2MGJg6tT6Fh/C31TkEgnywxFpRNr1bFIhvw8xK388JYJY1G10t5YQ6egooVJV6EHpG3/vPgIEpgoJddhaoopquPcI0FjdCM6ffWxHlvCWOHqy0jEqrWNF1n1dqEYV2Ygp529lvAf6YymLKqSdBNl30jujZOrxt+c2/cvxBRNHPG5JutjX5vztORTP5Sg27dK9erY5nTav+SAr+G7zyWXxBFRBi6qud2Ddc8Z+saAx60eAqo0qxKAk3fXE5EuMU1eSPhrL2jpPVmWsGHBWDr7FmDJmjwCRY+8epaC0Pp8BSvENlaWE/L70WoYBVMZUtQDplOAsElDg5+P5dN3q/X96/ubp6flp5w+W+Y1ybYX+iXsi/C+DDyc4sc6STCmfX06v57OP+LhpAWO9/qPzqaBwaqxapuBSMTPFOt0mrMZXoS7ZSGwUZs0JYIm6OqISx1ygUtpJq+uhR4AK/g7An/7Z32xnA4o0BQ5QA5idM7oMELiDo3XKCjstdweFKTWjrhIIvj8LMaEogb/62JhJV1C4rGuexrbZZxMdGp5N97J74nXigewM/BtjlM9EkwongZJKBOke8yGUwfyNYD5ZzX6V+Qa5HjB2NulkL4IqijPvAMxBfcXGCMeab1oOVXjdeVNCufPUoigs7EoglQQ4NnJjg3WUkPYrhdk3Nb/aWDqoWjykEkU6PgIkTFd2kvA/546YlOo8RpfRSXacwd0ybbBSHCL+t8fDhbJHB6IOUQHTuBrCwNJ0msY4R+NAYwyljLSQiojI2cBq4kmbwKZ8GZp8ZojuznBSzcLDEIb2Dky2MJtOHker+PtjF6uRe9x2XPRfR8nNsNZrkatzgGwX9zYmakjeSvGKwf3lGzexs3eY06o21PWRipQWkSkjpfmASxxJscwBJ7cGmEpgMpC3tMKU2x2ATO0KHDLLxnUackwwK1nKEHtIgeSPKtp8lVMMWuoFIJF5feSr3QGwDQMWp+C+a/YARkFNUAwvES5uQI4mToODUf7HQIrzQMozocqo4gQCzN/rtX4QZBp0sVsXtGCZyMjRWjbcgF81xlvwM6BFjDhhSQ1QFZ0R8hmN4tKVYZRNJgyleeMpZ3IRhjn3NE1uh0alxUS5XAPk1Au5ZpNtGwkybyTF3Pi01wz5deqLX/7L4vP16KihVdCU6DS05E1xcpOSM7xmGEVLRHVSWJrBSkTny8+WoQwBjkWM/V6vtrg0RlocsX6IvMw0YhxudToCp4gZv1gqEK+K3kE1cF1aoWhGjNIA0/hHoJyPOaFIS6X7ck85nv3Gty1K3zgqfV9AJy0qdz6eLkfiKqHBBSr66VXWD7cf+yvcbdEaULbYLx6KVS96hmrsLE5A7wU5lACDh/SI07+JuwvrgAjiN1Sw5wg36WXdMEWyN1R20K69j4xeSGfBrhdVFlRX3CV/sWbPGsBfrdE3YvBm/5Ec4VMOWEzHdjnw9W88Hk/nHNEKXBfE4C52kY9+v+dz3E0sWOcc7cKAlhogMVJ8fi+8LlAiHbFOvJvy4B2AZgf+9G/8rZY2QWW4AQlHQYZAWeVh1pRQ4mAEehOgZEarwsXdBYCFRJEgsbzB3V+Em+GLo0yaiznsUJ6uF+Q9e/N5ZKwYVcbTMBDfUCmyNQmDlyTKMoZkIA6SuyH1iLpElglgEV7m5d+x95lv01gk6v2HkNI8jhxcALjCTnk2P5mIpApZQNRK2+MpNJkDdfocmpQiF8QcsgVsZhUStqyIyw74qtMUZjltJd2jcxkeibsjq+9rYgWrUArhPgLhnI421UI1000Z5/2Ses1SxwouXyjHnDcC42HUELZzmKE15/tDhiz5BpuQ1CmO8B6lHYNSnzTHINvuFf6UIQsA/rv7ZxfEW8BdtnfUieqR7cVbaMqoNY0M0VCvtObzl9PpXqeoNk7R+mBASX6UP5Ehxd6vFP9EYytOkWUfwIMLgNPgWXLCKeVgmUM8D7lawYr4X7XDjUVZGsN0jDc7lfiQwl8jJzeMKmvjH0g0x9dcANwraU1mf02GDKFtosxDdWsk2QRlgiEd7alld6pK5/rKD4gZNp0/TpLR7anxkkxoqne4OjUCLag8TrAOeQVIxbkZRfxck64eW978lQ8Vsgwkp5oeOTO9Lsm78eIWFjCvIS5C+CSZ/96ztARSpVRPbGzKsa8jhLA34/bsSHENwFyf9QnmzgWMkqKyyh6rW0VZtYEKmz0DcgL5oBVKKSBCnkI52RyJO+gmDjfGOo2bocqcYShqiiKjNCKFxYvahSkB4OxQzwANyxJQBb6DaiDZ63REldlOBozSANP4R6CcjzmBKmPUvkNpvWF+zQIATeNCKiQFF/+o85Znu1kAuCJVOm0hGhVVP1cLAGtYy3+FovxVQLGulOwO/w4s/+hBDCKAyPEgrRkYBbrVuhiiNNwBlhxuHQ1YLwBABHwDKVJ+BPlqg/IWHGApoh2hU51dAex8TpqTMhZarja3qB/xZ/J5Cn+mUPVg1Psr9VkMaKOq5HN+2QzUWKb4Op0i3C2xTm8CWaHSQcUR6iDXGYpmxDrxbsqDCwCAnLb/97/9d8dzUHGOmIYxBV+2w1S2nsCAYsW9acGS6pgleN6SdiCeTxtvpjDykEVPCYdrPQbK2GNGiUBfxy4ECr2dURGoLgfdwU2NpGl16VF7Vr9aTx0QwRScuxeoytYV7+noGXyqwHvdrWlFNhY+ovOr4TPEQjbHZQQpFRl5BtDMgYyWN2LQS9s3BTLFjCWKL1ZzeUWirMqL+NYX8c0YRS60eCgSuV6/2/aYQk6zuUX1/iiPv2pBx+ECIsJUbg8kwoGhSiot9I2YnOaKQ+e8ZXI0knMZS7MKrY/22+2Tuc1cSkzX9J0vpxLhlHRFoYqbRVEK/0awXHVp4988ApTIBEOGQmzZZZcn8lsS2Rp3M4yXphg7bgQKXPNGoRLHMkf8QWvX4qJqzD/lnr9M+l23/NH4B+EERZ1WnCa3TlihLqRpUuGwn7+rFFhyMwxNSJfiaTnbsRbXiHXH5OQfgyf9YrONdNf8FCIBDdGrG5sVYXibdagQWGc9oNMSgiIYyUrIFNamiAF1FW5A7axQx3fuQWfyjhZTML6+H+7QQPtsIcBM/+GEB2/cPGGRMmalBzLRUO3d7HZ+kq6dgNay27/qSWtuxSWJJZ/PxAl4zt/QrVBbTF8FpWLtZMBY+4g7FTZlmILhXKpOgTGGWBAGqa6yzwIlwpy9eU55ZeKqrqZ/DcZ7h+2NsRJlyW4KbDPs07FuuGbbVRctnvD12uNwQ0OuLcqY3JyrSGpjt0uZkPInVWGxFK2cxGhxdGEiYzE1aUKeDsiIa93rwSqMg5bmO1XOWcYVh2cS6QX6AcG2yVefuadUmt1TA0cYY2jUfbGm2Iyt70oTONaGjrVMUPqksxmMsi3iEbnoME3kTVDaWNQIEk1PIa18uhIhzgFNEdyAuc596V1QawCanlLvoEp4C1XFAqf5B81IabEJirKdNKBqy+cni7Hpkc71/cwYtazZiHbfvb5oMc4+e+zX+BB/+jd23a5wvaejwpQYj6W8D6zi1XcARpBGi9rJBGv5rJj/pSDdPmtCBtASxf+UEk9tFz1Cx5m74+856msSN+JVyPx0VVs66tUpXLSK4eh3GgdVv3YniCs+oipS8gHxMXFEpRfaVVjK86uTIb6hm0e6pJsNQm8BZPs/HzLCOuAMAbQEHwhLdDky8+FZ5U6RDpLBp4BcA+TBRTcvUKk8F0i/j7CYpFSk0DiYoAiQA/E6AlIiAFmvY+UdxUV858PSjQyMlHU6ghQwZgSVUqhT/u/d32hXKwLG+DTiiulf/lf/OrERI0VxGUpSYjD5k0CywQY6umg0Lcf00wcQZrjQGLiEU8y2edQWc+Ua/9NvLbS+JUvidQkMT5uBTCMoYi5OCtIT0NsJnBz8W0xOAzy5keVgoITYRC3OrcIhVAEzjB05YkyRyQGLUxL83iKJk6BEvHJLMdfQnLrAMSFpmQw5qQkp1+WwWFWnjde5zwYwOr1hkKygJE/vJFuanvxpZE5yNKSz/EuVHDxu8nNhTYD0aeQnswktnRxDbUMKsTEJFjP1lryGvGb3tJXWMjpM3JpJHPPdRliYqQjXK+brSjfAQqOdY8JawzpFEcLEUMK0HOI1nom/1HpsfK7Giccr0fwWQqkP9L1DvbtmjdU1g0BWgf8waztKLPw9+wJMXa2NTG9z5gklhmOegoVVvGqoSoypwXp1eVOQo1TDn1xeHGDr+GMuUZH02ZgmRqkSGePp9hkZqGJBCRacqN87APKSI5pG8WVSSrw6aK9xx6PvVeigEu+GZlBs7A1l4lO9RbVgcbO8d5YX91D99VVgrSu0a3Pc2E6QTHuWxiaY4Axe2XM0fThrpZKkjFJIejVSbRo+CSSCReI6WI4TqhNB9lmBYoxi1x0qK3XrNnU5/hMppr1aNaUoeYylMpKmYKI8gbb2FSTAP/Ge1XsBBmrYxt3m6OaIo0NW235wvIHSLiuLKaT0sok5xccpJiB4VXe0Vno8BUU+oM7JmCtektOkV2TE3TGygGRvkFQhI/Z5IHRaS6hmZLATT+7GOQS0pSi/GCWQaWREql2C9AUZhKxK2uUB7cpAzBGbRU9h1qJd3rrBuOH3Z8GlP5erUHuLIEetH5lHMnNxyUC6zR8xrXEKamqxXzzo0BLdiKazc7RLE3AaZSCRCwisrmJEzE+pKZn/9SpRIKWXvaqLYpkmW5yK7fkcKVO66lCIK30E6XUJVFxD0e7ZesFI3HcjqRHUUPMWQC1rfePXBgx7e216JqcvisT4qyfnmgucNMsgVOBqV/m8Gj1LZEzhWOwVn1OMiWPT6rTiIyBrsRGxhlPKio8pTbCroipxgd6pr12tCJjGQZ26pf6v/OmfmWmFkU529WUZU6qGwTZkXMVwK7UmF+idqmG49AJm9IJj6O3LgGFIATHvllTOVcVvgWonL69YTUq3COsWkff1vG1bDiExrSJTdJdr7iHQHptk51hUHadhmXUUwvfGNd/FnxU+qMUs0bZMW52GuwQ3UgNpcxnucxMfclmF28aVpRKzJZa1O2qcxpJkk3wb1x4o0tYjcuIxjXTISJFTrlLx2TtJREh0q45Qu3DTYN4iaKdyYpy5tpQmdzjgvzE+hOgDKlXdmGCDogqmD1WHk8Qr0WZ3w62VyDI9fqfP29Up1inJ57Z0FQKSuMQLErWjyvUPJ3rtXCnlT8iMQtoXhLI7SkA5OG+1+Dykaq4ougosAKTP8xsU4rf3YWzT1XMXJ1z/mLljnOyCHUdpyW3Ha8kJOlLNXkYctS/q0bQbyHwra4WSsEd7ckZnXqueIM/2qAk5iSSqjQQq1lGTiSs+1+jnlfIoDar5IPC/NqpmodjyaoW7RVHpI1DdvxKKmw+xtCmGGr63FLjqfOmfk5o2vCqrBM8GOlPVnDGcURj1x6F3C1Fyt8reDUWm9++bYN4vJgWB+1a3k4JFKX+126qJy1Njy1OuSZAA3xKUzTbi9SFS0ZSwWgCUxk6DNyIuroHj+ud42byeWVVeX89XjkfHiCVSGcUqrDzsFMcGRjJdaX8sbZsFQOQobXkeHOfIa1yx9jm1Fyw4xxEOOFn+AHI2zwhMn6G9K2lsfqkYqPsPRPZZARDJRYnH5nwZHKhBlfNgaSsyZH2b7gsjzRih+15P5/SgCnls9wHU2LNX0bToD/3VoWcGesxfokAH0stMRh6xMAq1RscHeLBFvwSMfTrF8vw+MgXUmCoVcjam5ZaHvpi4RYsu/bgAqCs6F44Tb/IPShW/xZwLpCLxlkhJX12itMxN43DOjBAiWaJWAkOwef+OxqRBTJc7f5jP4+Vy1MTloUQ1R3XCFMT7x+5t86iYcBZPnumR+kbeKjKeLtBaG3yYUkIrf28UYGEkW6QX7iYWvs8CoOv/pf/Bn3IyYtqqSRz+2kAnSTdAs8jlWHnlqJhSJoxpEIkSrj68Y7rDclTFbOLkb+xu9IgIDRoDOGt8G8jc+pxaCOkh1IF/J217pRqiHLfTCqi2d/uqZP9OjpPQ6pggJEuQmOqXmBIT63PjaRpYb9WYGQPzjKIoCSQ4WSQSfiMfR2fuwyeeK0YKReuR/5udC/F2wTRIDeoXcZkoE1klmSMhQzglDSnQ+wp9ZS/xh9ByJiF5LI94KrWS/M8RpUmtPTSJGFIm6aUytyAphj2+tT1cnewRxfPiQLbLx4KA10l6G0VQ4HTaQQWKbpfn0AwM4PRz9FwT4iVYMGR/fUhJIg1u8e8ZcJuSHchPhLCkqVBXQ+Xpxqe9iMJbfH1NWLwc5sV8BSgWDVZ12pukzOpRWVTHCx+UUPCW7yZuMuav9I07/qixdPhEknWpnUTIOYe25SrUVSKRWTu6ANCYSGDF6Win53bvQjJnfRcAUUIIWjkc1Mj3g1qaXGMo7SL7GKZqPwaqTj0fIEL8OqiKP8QjCwDgR55ol2FIRKpeyegPFKkbI3GVXPMwb+dD/gq5XP+EKITO/buBvoq6qMsUwixLXrz/6EtE3XqQ/vRPUoTaB0+5loOIRofeKyoGdEWizOFW5uGWydoOHUMp/DQc85hv7fM5LjL9x3fM9r98Umg2O+UwpftHvlxJUSkll77iHGxndwBq33GxBsDO57dITUwpIs2qQhuiy9Xc9wBjt1ICEltsgnz3yfTxakWKpQbIhgeRciYNbTHnF6FEARbxD7Eio42PLABYsAF1KFpHnzDG6SN//TBfCrRhm85b5jSebtSkRFXod0rRm8SG2XDCbwuAAeTC3apJgSbniKBLRvQN6sz/XXdFf0qVfBg7w6MUyQVA9JTTmJDGzBQpVZRIOd5F0QygE32VqLq7jIvd7pUao1Sqxxnf3x1tmXBev5xOr7YheZxPzufjxi/LUVTeEWeWjKUqm+D7ACnbvRABJ/WoKqC24g2Mcbm7B5kacDelJFZQlJ77BMcIEyao03XiIqXBLsOcV/RW9ZoNjncWAAWaN9LVue4BfysgYWcL4AyBKKpHONX6tYBuWAyDlvRY/1aazobebCz5EFIqPLVAko8HDCDzELHU6gGPeEDb+UvApLWp4hZwH/IWZGsRYrOoHOeA9mPcy9gwucTUmrXPJCiUUEyDzJA4QU5TBtH8dQGQ8ZaCWiIYI4A8zPqlEYom5dhHzKD5SQUS3StxRM/8hdSnvax4HVndjY8AkVARqSYZCfz3MbswIJmVoAxxqzNze4mG508Vwp8EUUOLY53C4BAtjPSCK6rZ9bJzwAorlcCurfg7uEsWTofyUzeJCyY4zQLA2uuUSAwD8fjuBS82su8bqrSGsPoWBrJGs7mU8lOvrk+5YgS/i4wZ1vpxdtUPSx5Dsrpks8dis/mLBfICxBrB8v8TsZVmGMAKM/dzzBsRvgV6VmEuUO0cW3scFgCVQB7+xumE77at4AKA4ZviqsSwyl9b8ECYoVU8lGYx0NiWWQjJx1CIXwlV8YfAUV1yRk8s+sKJue4ADOllN/mPsFtahOCzVSZViBYhfz1pQ/WiqqAavR8kazrjKdnxtGJ2CI3nxOlP/+VUJiJ9eZIuyGUtQ7sSS0LU62E+YldzcMjTsFs45fWzaSjvn4hcZbKvR+NwUmTAKmSS/ynfeIwhUc11irUgSkA6eQSoza/l4u/zu6rOxiO2HUn+DVJU06hKKZR0SXwfrZQJWvps+scha+XXsVA0I3s4R+MdgCKzaWHsC1AZxyO9n+SHsKoUC/TxAqB6kw7iUI6HHbfb5Yt7HIFvgfo8u45g29LO0YVuOlaXVXuHxVuw8AZWrP5yYZcP6jFieX4XEVRGWMgTPeNb6S44DEp/dt3iDkA5E9GxDJYC7nTKWMKSgxLpWrCkLBLt6+ruGKFCUaRIOeMPvR29BuSBXHf/fDxmNotVYuRfLq9xRznzkz9OctoE9wVorAsArZwLgLwFbJ5UOnI1HkkPC0uk+lnDx/QRnJbwwC2ikjayMbGwOC3cTRyA8f9eC4B/5V+lSZW0xkCKyUWEpnDInB3nkoj9XT0HGZ6lWyL0RiiVZj6VnXE4qGKcjUuWAOWIGBKXYgy+dDzAHKm4aiq7RRyP9sTavi4mJPNAPgTchwMy4YIhJlXCOt5CqvkYd2U1JrYIrpINnwH7tMjLKcxUyNnAY8ZiePLAoBvlk8gosVuwRp/wrN12+4X1u8fEEZeLYoiY1/36v7XY6/y33myYVMVD3rOba7KR0g323FhfQlhCal6UJCmMmtCH2VygcLtLyhYoOq+oDq5GgvvZc1jCHCzu9xoEea+rHCv+IdZkkYiFMKSrqIos8J1fkPDCGDQi8a0rnquU45smXxC0O4mUZMbTu6FoCJAx1KshsWv1IKxeSoI2TrjjxbQH7D5z0nWAVB82U/lUMB/WskV5xPZ89E3OvCIZIZFINiLM0vthqn5X7OVf3UEE2ZAFAByB9ILcZcvZ96LDjfywAMj3OqaB/yrYB2GWJaHVNUmBDBFMcxHCy8dQnl8JVfGHyKAe2axgD85TNt1lnxgH9MU/Lv7Jy7+cGi8HOhRjyPcb1JFb8E66XfF+gI5RVDfW6UTv7SBV4hZbrlhB56AkbxJV0oC6Ut0x/G/H4ZrbRtqxotbqMM0Z5jidljbEZ+FofFuWuBhQNWsvI3tRTMie5iaA5XO0DocFQU2zZcH1uuvaI0DMweVYHw6HHVPeBHgje9zQYnQ4krsiIxxPraXvIVutM7QLKa1qJFK/l1RXJZpcqkjgD4HVVZAyHHcV+QJU3ghGVOIjWBHTyI8XAHROPRcQ2cWVpxMOT368Xl8mCwDdD990xrTpn9rFPf0b4r1daq85UVaPfIjv1a6fF9NuHbE8vwda2AYi1B7cZ2CC40wN6vKzuv7YnIJEjfRkIESm8Wbthla5YBaizHYyQdUFSqRr+d9J8QmunpFLwDL5eCEmCR1wRoMxBgc1w0K62iqwcMzHJ3fvTywABJbC4+VyZI67tvsJp1xqz4Nh4M7U7ozDvz5Of66r2BwbNx+perUxbW0Y00dwmpEoWhLtKNlnqHIcs0xpRtxNnIB+ee8l4EKdMhK2/97/7f81nteB/1Nw3m0u/fVIJNoUy+6TnYhBvzFzduB07l414vE2qz/ds/mcGQWRHvUvlKy/UuN64ibKMTKCkz/6NHvsO0zQBZm2nQD5Z0xW9DP6z7JYoD2Rr1dCWP+eLttPl9hRlTURCfJgvKR2MJHT6E9NAGnx6P/EDqvvFYAUmJILprySKeULIof9nvqJK7ViIR/ZKFB0+RPO8ar+ICAn0czTAXKTJmtTcyWFI/Fzd7hcdy6K3Ohypj3mmVemxCPyv/pp5AtyyFeUWrXmkw19Q/8lLQycOVS5qcXkMD/Fzh/GcXInq6K3aTDUflRctU5FuOyJ5F9reDtO8XQ9+YfkQY78LaJKII64nrZ+ZABJ1lV10S4nnuLlgmtaiQ/hT8nQtJiANNE/HIaUwuYvWD9GCElDndFnHWyzjmQKqP3e1gh5nkM5lEwHcGavjNKIDtMDy5wiRq9ogt5nXy0T9vCYUQS6+BRvXf1pbUCj9kVPT8EifbTb9wey99e91tzZE7b8ZJTGE+8/39PQIKJEpa2R92bzqes+legHUP9gkhp3RNo9pwkUkLa51DWHfAXI13MiRFKwxaqrDy+5/jhq7lHaLj/LJX2knAPUVe7bKIOxQHIvUaNyiqw7PgZst9gHuNeZc0jxQGn+Em2LNiDuZvEm6F0AAGiLnKK1vemu1FUDnuJSwngc5WM3VrpGUTV7H/CF0jIFpC73HchKcONF89Xgnd0BXq79WKNtXCQbsfpukKM4w/o6fEQHxkIkjVtdEk1wYsqZI48JNfnIIn/ob79Nl5oswBquuAesAdJmNR7j5q+vMPXV83OqKPI6bP+ItPH4D/vd09PTbtd/8/y88yufrWwAPaUjSbQ8WwP+fzn68eU0wBpVTgWrMX8f/gZOi95Q3dQKTGT9K4rwWVtOtVDxtNseMt8UASAOcxy/DMXG9PgIoFwR44ssjWfZCIdYjoB57TPeRATLCjNWbts/PbnzEt2TyDf48TP8fWCU4XjM417nLd7IefhAggbenxdU48zxLvMPyuedEkaUwL8a5h/DANpxNDa6NSgjfz6uVO9CIyhlZm2/zobt3W+8ZYSq7/b7Xbf9pj899YzEKJNUdg1RR3FVVw28fjbqWMp48kjpjg+kBKFH1+qvUjuiJeJf7cCnpNYGimcBUAmt4+lsJyz/udrL2nuHvcsGQYoin3sDLAA4WkgUifjL9qA10O/HR7IsfVe30nSmsrpQvXbZRPB6YN6h44iDilTKFAw0jgpkAHRoUDsJFgQFJFiDnPj0eDcyBYkrTjB2zRTUkT/YgjFeV6pX/LXkf/f/+h+bOEFZjRGm4DdgH+dYiyDrJz+EgswYZs4bl+5FT8LfWXh9ze8tI/39Hi1TkANa/glIeumwoi7TcVmhoZ9wDi4sz9RwG0Xor+fnyx8aQwPI3mIDcN+edV8xhbk9iE1UbrH4luWtLsJ3O7+fVAwUKnt4lEl44fjN+aAAVyjiAur2sv2s1B1bXiW+R18dB9mBDzipjp+C9KpxxGvX17RGvHjgiHWrqyP+uHvKF1oRO2qbp2O1d9kePvkdNNLJ/zzIm7/OabQfvU+cQPUeGdfn5ZbMGk/bK7L4GNv8tt4EjIGFmlHM74ZbVyNG4vGUmCu1mBbnabvShewOprc3wW79YNnScJfopnjt8rGjOUhvsQG/P3+rrCJ8jhBgMEAuClKQbOzZDGURpkANVnzJGCwTkfGM1V7XbElHRWmbNEV23fnCUl0q3jhOGQvQh/ELG20B8PS0P+gXeEGDrvBcxqMhuP7+MIrvzHWvp1fsra/jd62zvunOn/yo4wxY4RYbsBss2oh7jF3/eN3nM17aXS1GHl6qtxdOTN4nb0GcHfJ3nIMWG2AHreT/Y4MWtdh7gC076yPQIrvy+wJplzJ8X8BWmaYp1kV9sWCri9vJgNtSYEApTDtpwGj6easpSsfaydtYK0Z+BH3WqHs1bk69t6NKINhQfRqGBmamPcFYwNP841O/e3p++vR0eH5+Ouz656fd3gXkNZ99S+0YX3zVAPNCjPCH18/0E/UiTEfZRcOD05Ji38PdBcACEBxiVui+ah1gfIOKaC9ybeeKTHBmxoz6dTc9gmpgOwkorcW+P4qfKYqxKbAFL8c26+UnwxF3h3+Kz1aeo+mIlDZtLr4ujI95wpKwANi8uCLI6+CWa9HH7hs6uRSmyqx6vwDkvaN4K4xi/yq4nvGzZzwzRuhrIjfRQfFIn8QDLeVX80mgNdvNbuO9FdzEUqG/1p++2bXPgEJZNVSnjzUSP3SsdaMMmaV9NyOvEFi6g8MjlMfX5rlRWkXorxvngR15lqA0uRKJkFIoZvb9qWelMMeiKHDEW8xuNXabYxFUZAQp63mqlfgR4CTtuIFJPHthN0BWR4grDiqjRQyo9HYyoIQwBbzBc7sckKljOTxH1TUFBdm59Ow/+y8v3wGoNo+oJBfYmS9a4IRCqW0SvNdmf5cryakmjmFnLyLW7PCZt69bcpr5CotyKsQX1/WnHFmgR623bCb/DdTTu0kJaGFLtEyozUUwnag2nT8KIn+1Ha0I/limrnB9A7dYN9DC3CGu9lCuzetqS2gaChWX0PaeXFu2oiuCKSa7xQwpMh5m74SAchSdn/GpSq1GS5eBNBZFIsUfpSGYBamZiI9iHGLIUhvLPv4Xoq4O/lxSFopDUXgybJu9g96vnbbc76JVPg2OjlvcVrDag24aOM8jBMozkdqwz62P/OdfEIpqeKUQxwIMAqyQnpx2L+uS/ExMKWcCNeqJ5shUk6XU5uWCn2pxSTdSlENwPtGylDLNQxiahbA9C5RgOvT2oL2AcqR9NnkSIKk+8paYVefemPMZ/yslzaG0kT1y4UNTsVmthj95HcXSchqQBzZYCNaHg6qBxKteq/ZILjdXLLlVZ4SuUyy2jg5yzVnFydUQFG+keQvX60tt/2fhIQHiNbY52Y7WxnqAJPXfUPJaYkn1o+M+G0vYXy36Hh4p6g4cPCv5PIK7bN0v6kuKv4+7Nd6p1M6f4T5jD6HszA13a7zg8jgyRDNMZSBzWiC+35xxOfC09vv9E8ddxxqApUmmDbIQfEwuY1U4dSRyuuIKtHprrHFhJHsHtS/7IcavAC0wS7Q0q4QBQIKczB2Ix1GFtJMBqeRjhJsl2rUB68JJUW4VL1PJ7KXL66xXFxRq9tUyA2rwmC109JV3m8kl00tiZagEku+H4pFy7jbzi+HG5Ryja068aIg91DzohzwcDWRDilh2nHcKjYf6tLugZjp+qruahOpkusScj7PGxY8QOhEgc30gJWPRilqkFgV2afy3BEqzmBnCS6qfuMgVSVaR+Nmne+YY/fixWObBzFmejscFQiiPFSlULR+i+JlBdTP7iCKbHkdYxLuAZsFMMdxOAkW26vN14ZDYk33X/zP/ou8AzMG8m35TQO2PzpWpJMe3whN3h976xhAv08pbsJwtC3GFrn7EV8C0M2IHs8hpaJcgKQsAB3AbsdG29QKgu7wmnv9D7Z4lO/85ZUzgAUXHh1STLTiMECrjQDAEZdRy0DZpOdEFqvxDoHXKyXojn0ppm7PJElRtpJEiuVf5HwlPQG2mppCCL6an7+2HCVpJIQavtkIXuS4SkJg9KFHmkbQ8D0IOKFupICqkKEulrHHiexMumFrl78Oua9EJxiS0mkNXvmugAKcRaQpoExoVlMcfCoSF62gs13xq16eSY5WGQANDcQufz+4L4XR6EzDD32P7nI5PHHp2uWQB0BIrxchYjp4rf+kmq57BttkRY7DN8xQCpYX4pld0dnXFGhDaramauY2sBk4tpXGY4hoSbzcihjKdIqksJXmaUi0KyXqPruRwyU9xQSZF8YYET1upvNrqhYLFc/LeUiIST4dASaOQW2ABwCDJboyXzrXiImRS8QhVqo7eTiG7ayypfnTcZ2MJ2HqEs0eKuoMax+3k++AuW/eL+pLi7+NujXcq/aUuAA7debfr97v94dAWAP6UHrTOL8nF4CqVTRWmBhiHsrvG1XOthYPqI2C4K9f7eGwBQI3aA0kH7XVAfhGqkAWs5CPcpVknrqvgHF5bvPaPskGHkGJHk05JWjelC3FmBo558gcyT2ukbc8+W+Ksmnw/FI+UYxc8IJ8H4Y4lDZ1gXACMIBE9ayfvoAqqaAUyrRYA++25z0sxEHNUsMNsGMOuGSexczZQHpG28Dz05vW/VTAIhjob7my92500SxYgLjRquRjjJ7e57OghOI/AlBy2o4ed+jABVbTYgKp3ASqY1vsWwt0c6OmXLgDeSVlfmsAaW3SApc+zcBLnttv+W//+/6OlzVF5Gry/2aQwYr93K7mIC07bLdDZGFSEu/3Op350cV5r1r9cj4rEATOi5Z9DMs0Tav7mI0D4Iv1xdiOp8lYKIJHT/WbzfM2up8//bHxHyJcVKMLV6ujCytYcVcjIJPrB0Y8qzlmWvTzFMaopJZ127fEAmlH3lGVAhc6NhTp2/rpekY1A3TlWpaWRp46yGhvv4A9Om8MT1Zi87KF6x9S8OyccmPHnPznaUk7hM48AaRVPPjqZkew80XWX5XMXa+x9OeSRpyBgZCayklKhhEbiIQ/RVOKIBXFGlDUS7QnOABo5Z4NRsFBxPrlzX6CiFhvw2Z/9VsJT1KXRFhD/7vo7/tbpO1g9kHynRhu45Mu60rYb9v6a8kwxSORILeMRnHcOjTGxMHIOkk44KBLE5d4NsrnWg3As/ep3UxwLKZ8hPD58j/68+JuLcW+UNMduvzn5g81zYArIW/Fq8iE/PUtkRGNoAhK/8xEguT25DEBXmadLb10JxIwkRF2nUEnnoLjV8P3RAdct9h5ga6kG97AcIw9ilPn3BWytVXFd1BcLduzlKTCAC5TatJMGLNbyEaAVzR3cK4rCvtojQBif3/Wvu51P/3/7af/N09N+1+cOABcZ/YqK4APpebIQFT7XJsVm85I71UQwsMfT8fV8IqZyf4R9l8f23wUEn/ZS0X3VuhGkgOZCKX8H70hJJL30MRtrVPYpSKnJ630UV+1kwJqHqR0rkFCPVnHI61u6GT5Q4I1ELloIBqR+N/90RM4+Rvh69mfFX9xnwLb4/UeJiW8P9HNZEgv9IiEUyLu2SGvcbfgXo9NFavGCnrLSsCFpkII6oYMfAjVHHSIANZ8EWrN6BOi5e91354pD2aoYummU5FMcKRo7RekbBzJXSvkmYCwqe0GWNqbASN8dyFuoRABBIeWw+vUhiUopQDMyViDxcn1SZ95FUVYJoFJoclX0PuAwLbvhix8BAtTbYgOm5Vf28Lgi65c9Dv8tNgBPabfZHvb7/p/+F/405u4WZlNvBc2W0zCRHA0swd2rmwTftiGoc76J6KuoJKqFmddbLl/kn1RXMwKNX4Zyp2gdWYzUDLm4A+Ayn6kip6bXJScQr7YkxGWDLYceyYY3MaIWkMukUCxF+4xIMlYwxcvFa5xPN9p7unQafHQhfI7CIZz9MButMyDwLGPI3VKG4OQ6zUXIM1xat9wzseaIzlVHdXdCa6YlRDIgX6gmxWFf5ijdB7nSqDaBQ9oEdAaroS1iliqeiC7oR9jq9FKJGd4L9pMtvQUTw3bFK+gE0tIIpLSu1G8avErjIFAyHEnM2j9HaUxxQyDZp6EebZ8GJJa3TvMx4AuTRzSZlOxD1xd1iL9u9njGCai3JiHzOpTEPbr0hbFpW1qI1kxT8meWQkZK9Er1qZHqK7NPQwZOtdcAKSpHk5VIdXqYixtjiZEUBNftvnV0Oo0/pEEBWYFYNE16bHANXtvOCSt5ObFqj+7x+L99PyFCHri6dZkFKplJULBtpFTQOETClDbUaKW2yIDaO0Dgd+RzxIT3Cap9PyHus7EEbD3C2SNF3UGG8pe0/C5b94v6kuLv426NdyrVDHxv0B01L86hoW/R4G6ND94BeN5d9n1/2BN2T/nkDGtp7XvuhTLW3U6KjUtWh39yOp1VpVyufRZt9AP6Aw8t9g62m/olYGsd0K5M41Q+dweR2BdjLHYEKffkvwQ0IHw1tAtzUEWLDYidafXyxwoxEUYwFI0aGmxLXiXyRYtjtjNOJ6w9ywDNi59IdoOD3L4ytq7ly/BIOe809guQB1pnwM8rV7WYIQJfzi0fAspQG61AJoQ7vwNwra2hZsARqTfJiaPLmRG05DUBYbp9SSPzAvUTHM96AbeqRk0hQ2H0v8dTaP36aFawRTy2DhSZaCxkEhyCt7ITaUcL14nSzX8bFjYUPp5SafH8PopsBvV01k1FNj2OsIgBNmrgZMSCBqzJJFkZz3VGzhE/Pdv/U//8X6eAaahGZ75voaXQkZ6WK5AJPpP3GE75zkzpQZYBRODFVztxI84eHb5jIWGjmFkGaawklYZ7a/QUrb9lQRc25/xggDRRqGoqx5JpiV/Hn0PL5CVo3BAZ6K3x2l8ypooigYMZIw4ze9y8zhYwNDDvHCmiuGg2EF+wtkAT4v9WhBLxbIoPK82him8Bii4vUg8pRFg8JFdJwMTAioqgUl69KBm8pDq9KI5Jox0NLKhbLH9LDq2odDRH8jy0AAgLlfe9MIhwHhSwfFZDiKM3TcdauuZDCdPGyNkUSaqE5LGB6GFlhKNkUSZMdIOpasEPW07UlcDaEUWlzCwbTLlptdIzzvG43UuTAkNMFcklG0knMumyMaSB85D2yO0kkHECm68VbyNlElCq8ABBqz0jwBIIY7Gp5RYkGxYA/hMkAsWXSF2lCouNjbf5m20e34u2x8khpdqtPlt16yA0SU1rHSQzVAxRib1ShhA5D3EJkHajVLCNRqm2UVYMLhA9neM+4Y+LO2zcgWrZou/hkaLuIJryJY2/y9b9or6k+Pu4W+OdStX0LwG+QovdQMqy/HWN9xcAHHIKPO02n1gAdN1+1+8PvY8A9XhdWwwlM4fHDDJzD89P1gBzQAzX1O08MqGuP9DnTkArrPlffN4HLE6BjDguZ7XCTIt9T6TAGUi5J/8likyGBpC4Hkp3UhIK2CVKiokAHhPMc8ybvm5HgrMfIDmdNywAkPf57GcGNEHYl95HGB4bwh/jkXLGxn4V9KsxglQX8ocnmttO3gFcDZxxNJBzWADQVdVfl/Ora6hYaeeISNJZqdntZu1hxLnAGQEGqnNTJgWyWrak6n5TKGAUXalipYAi6XsGXNOWIuNSRUCLZyKq3h+DHr9HmBz9eh9ksWjmmqAilTKCiipijlRRDNTpOyjh1zH8gvgoE9QlqW80DZU4YmRgRJVcKPqwuSTTP51jXTjWyM7FeP2b/8HfqVJGhBlFUKKRnB7rl9++HNdkN8QTpg+rN04aG7/himXN7K6zQgewMFgwWHW1kxHbE//VJJ0PsmyPal83ewQIrz0fnZ1izRgV7y5495t2K6vf7DHI3QZHm7LrlgDi2H32s9jSNw31ltOasZfDk23EiA93rEC7NoDz08CFjMaNcr1F7+TBFTSbGv3Uzk7+lTj1mbzsKpBv+3hrr7rElFi3ujris7c3ubwNW/Gf8My2uaVz6dFEmg68DRaomxS13bziGuP46XU5pO0fUk8zUwLWgr1ejpuV/O9hWdRd7Ndvr68Ewokf/CJCS9JriAbBDIK1gcRRklMbxbaIjESqhClqO7+dBJAzabSTAa/dp0Xm6vt2MuBOz61QmrDAWrC77aVu/KsVNCyquG4CPU7r20kAY6flcykM3k8tdj35PEMK3+UTtIwHHwHKIrCUi/9lx7F7n/3SlKp66fLbEVrQy+LZpLvYu/41x6DXDVxKO6yKOGrHkRPvcTn4rvm6n0orpQqsjl7PywdC1qAg1WIOSm6xnxOw9Yj+w+qsK39swJZT9BwMnxYbcFewa6xFPfb4DHhec9wj09i36Nsg15rbO1g9AnQXl/3ZVW0EUo8AlXwwJj4Fsd8fDof9rvtr3e9zunva70zou8Ouw5Fk0CACFNs3ZC7b16M1qtiZ9EjqnnzajQjD83Q+HYl624uJURSxdU8EUpFMFg1FTKt3u+XzmU95BIJLlQtUOpFbYoxnpb+DgXaGtY2CYZgp4rGKR3qkKNvJ26jyZyAR+xCcnOawIypKPQJU/ii26+W69SefTufX4/GlPiZ23r66M1nWN490Uf+wSBsxVPKLw12JdZtXj5Men0qMS5yqO7Ht74MB7mZ7mq6MKDbKiLD8SYVWPLE8vfERfA0eBlx4XJg2+m6z320PPSOg+4Ti7tp2fvaCZnh99YeeU1Grs3f7/8Al6Kt1qaH11AgYxRVIVKoiuEOW0VhuWx2lHsocQWKLDShm2knA6VrVaduCDN9yvU4DKe+Gam+79jbgmeO0xyu9nTSWMEAvxVtLHdYzRMaKWNfRNdix/p/6F/7MgZGJnyNxyDJUEJ+8JxEBN6t4C7UfOQtILt4DvCJoUi71nADHLBOLLAuAWbAKGZ6GLCyNSCDTtcqj3htl/nC9nVaAoBU7Br0YS5Q67afGJpYUloqyTKEKV23VRvNayTy8du05+6xqymO2ilZXAlp8Uj4GC5cnI+Geiqv8OmNKTGJCsgyCuoXssFqXFdUR/Z3WSMCd9cKYYlvQA4oljqtsWzh4fyGQIJRazsoyBBnGJMxRWjVHuLPkWzD7EnOKN4JjeJBDBapcpsAagzwVh0+P5KRl9A1RExH+5vpyZWlSD/a0470g99PynWAsc5Z43N5+ibZCY6BUJYFKqxUfBEfXOnFWOIFU/6bMSSfOaAi45xKO5TQyZIFAxkD5rN6LIEVWJo4mNFASDU9AG2q0ahaGT3uhP60EMk6FczekyCnZ2I/ZJWq7n5yqryRWXa1SrQ0lkCX1WtBySXYfk+YUMhp+dgxy+wA/Nat32YqFWOEB9teidkiuS3uQTCv4Ae5nvAOHT4u+javzW6OrDOqrkTwFUei232yPvnrkh4D8uV88GR8Bgu56Hgex8+bkDkA1GCIi5XPUrIEFn0pjFODYror4HsLkFCNcqNMCJ+MvAY+wrKTc0usJpQcg7RzrlELKnaFdeBsPkt0dvBqNoFknXRTOMjkqWGV7vG7z2E9+z8QHgVgbxFzbpXSzpoz40Nu/AtyVmL/cOJc/QqhL4BZ/YAFAWShq0XE0JDeRqZ4pZgpWku+HfURtAegpofdT/QYcTo4mVjUrcM1xliNQtR2ODpxq0XicgqL8OJ3DSgba+BoiBjSDTD6z21AZgbXOsU6s5reTYJ0C7qTkzt9bGAtZZ7yLYqxyFSq9nQRJcBE1RRJvKwfF64t/GLF++7/59/4TrkUUDVxepNCPm9UdgLHcEVd/vffkRoobyfisdIArScbq+dplPaBZ93FIfaAbqKIuTeFHGi1TB4h2M259WmP+EjDJ9ST5FGvG0Fu8XlVJzaOBPv3XdxfWodCSrlA21z3sw2sh0uLE4xx/qAXAuIhEPiuN4fzY3bZMavHUZ7vasvnvvEIl586P5s7Q8swgp9UXqbBF2sUBr5cjjJCKa5udkjjQvqphd8QttFHrOwB5NCbPtY93AMy23GRa8+ZtnpihEcVbO7lB/lv0bdSP80wReSwyYsvbT1LQloh060xctFZj4svm+p1NuYGca75qRLSTAMpaZ0/x2h0WWSFby3/F/h3Eq23xEQsegC8P0QeFUsVUWldHHN3WmkGFXDF22T5zrN72rpfOij8B1XfX+h2AqkcxWQeCq5FLUHMSgWsuwcftpfl3sLueHORB2G9oVQSQedsJnsr11z57u4+BggFzyJZUrpftWVPwPihublTEWhQ/B2CruYPvAlY/FuxXBGzVLD1FGf8p7gp2jbWoq8fbyYhf0R0Agjm3h+EOwGHX/SP9H3Zdt3f7f/dMar91R9NBc6oP7IDLpTuedxWv3wGgVKYtNRyX1B+5O/ntgTyTXmQyMAhwFEhFagu2TsdEIOkE9UNg07FW6RVv6X7M4+MRkRyz8jm9oxhhu4jHeh/pkaJsJwPW+lPlRzwDIHNeE+MdgNcI3Ld7fXbRmeyPl/6z0j0fkXPe+3IjEovCXHHVtqR4DI3lTzFU8ovDXYm9fwegIF3/cY8wwB+5A+CHDevC+7g+UzOK3zP2+s2TYfu0I3SfDj2DqG5u+3Oh6ffGa0AKFY1HEs7+StNMDRanwDmJkEm5UqBZSyMepBEujVeJQPw+0vqwO4DTtapXX7ST4MM7AFXIOuNdwC3HaY9XejtppSH620MlhcpIZMyLWdtv/R2A7b/xf/q7Tu1KAir/ueii+5qoconB0i0XAJLOgffvjj/Qb/DV1cziOJSdv8DcaiChx9K2PEHqWJRGh36WDUJbANRthMUCQMocJ1gWBdo6jKM/1+Jxs+uz6dOp7i5wOGYTpwQEFBZXVuPns2yoN7UAuMd8uJ38YDCjpth1N5XToZK+O/Xd53aSzmkZlvB7m1WRzrxivGMxL9dXJa+gNHn6+cxNW3qFVH8avao4jHOwPlq9LGuJ0wXAg18B8ilu+nkKJrn1iLrWDvR74HLnPvsMJZh2UoC7y2tdoC1tAbCnM6UrE0ZroPisronSOpD8M/Tp4nYSQITs2smAl9Xt75S3LHD1BNMdoMpq8wKrovSzcXyH0fqWYviYU4s2yNaSf3roEEJ6OyGvbu9Qqe66p/RsyfAX0jQLiaEV5PC9nfp+VNaQqpaj+Z4kF/AH1tJ9KfkGsqZD+OO/3jf49f6zZO2sNOPDBQCLiBQlt/7kzQeo5i3wiHH/8QFbSxtyD7D6sWC/IuygVYWoQosNuCvYNdairh5vJyN+5QuAf2z3F3077VkA7HpsOFaI/P6OfI2e87U/XnxugcLqwSAiRyWkh1qPAGUB4C1zyTKgRgGOAqnI3t26G95ochtKNZILdaHilQ5Z13425z0MxDOs6y0aSx/Kr0hdfQdF2U4GrLddCiWfBqS0WgC8eEb84qM+4HL9w2X32TeLnKC9FeDt33Tp1nk4vWpYf79uqOQXh7sS++kXAMdOt8IL7+J6/YYjtNT8tNscus3zbvu86573228O3jfbZXT5ONEAOK+8CzCWjsdGA0hZRApMNm2lXUAODihmFcicurhEju6YW8/JWzWOkSloaYsNqOa3k4DTt0bEFH2ns9tOJkh5NzwyagCUHKc9PqYXUg5qrmIPp+3qggyz1h4B+if/+T9DClyOyBILZrqUR1NafEDzCWbhfPYNe1fhnNZzF/qjMXTxSk0vZ7tVE9ADlhgehoBOnoqZ6h/iiXSZjfhf4Q4q1wqWT+26uPLR6hwakbgn1sJgqOrgGUvtR42mAX/F5qA5GvRq1CJQz8kvcqpvzWVS95CalyjddILbNschy6yEaaAEa2zVCSLJMQf8xoMP4mzpSFkvdtOzKMHoZnMuLzl6OglqSXsT9YZQzZGHNdrlgJPIdoFlj99FXNA5shZt8YJ3Nbwv2blxrSY7GtxTsL3ItCR2YjHa1o0tpJxlUETzMPTLLORprmXiIoA7nv09rFu5zqcXYTuKK6/bo6suQFHvIx0xhtx8am2uQ27I9rgv3pKtf4HiVL5EcG0wERgK1lZwqCINfH7czmghsoyEk6FFanxlLBCYg7UtEbuBnG4/1DsAo5zQ3Y+9FrGSRonu58Yg+A/wU7N6l621jokH2F+LWnOwLu1Bsgf8jPsZ7wBF+pgsLmKjqwxDmD0C9Lv+yHGXAeONxzzM4M06hmfTdAu44DjBm4O2iVSPP5sjzj0x4Fyd+gajANMss1TEb6DE0BULgMSVtDF2bdYf0S5M4ClzyRcBBlpsQCtwhbr6DtZkNAeZtJMBd4uKSRFxSBRhRLrJsioLgPPlWFsJTryhp3/0NemkURM4Ujqd8+vAWmLg/UeAbnAO/QiRxU00hJRE5OZsMgm6GXOvijnOw34fswhTzJ7gT2f0h357MJIPZ8GtSq1StdLjmFakGpJu1qe8nQ6R8bQAiduXDq2EGmLDU/78jX5d/PBfQJwSxkIqPgIGWmxAcdVOgnUKuJOiXJflg6p0pE9hy7xrFE0RF8b0EZx1naKt04rUEdNBpEGfyUeA+n/yv//XKWIUxOLYIroa+I10/i3EB4XmFs5u7yBi5/KKOam3L4TowiL1bCLKNym3ICX5pomsE5z1Ex/obd56ATDGWyie59AMhy8v+p/6fChTExE77X/K1/VPcI+U4EPkaCDu2C1ctvHs1bMWBp5vwWUPEpNX29skdmb4qA9h0BSkwrraAqImhlwLySSQzz83pFFL1AKAkmWppiRbbVsrDo3aMGS3zKrUwxg34AOuFwB36mX8alRTeAWro/UkToKbcIuke8HHU5r8K1SZixQ0l//oMP9RbRRb5iyh/M6sNrf9ud+5/nk3pLWtd1pQFvOUzfY1z+8uw6IoBTs05O1QYlokrlUo92P8O4WtnOPOAqBoWj0tuOimIvmsKq/lwfgBE4xCz9nwzGW3U76JeEdGeeCOZ/qEqabtM+HcD/SBDZklYpocOFk/c5VIH53yrYCsnkhBillyVMMiWFTsgW1LsZJG5PqzIyL/GD81q3fZWuuYeID9tagdlevSHiT7xS4Adq8ciR1YPzOEnErzcUEU3KYxwrB+LABy+7eslpFtPWYJ9ER0QJqhGTEKcGxXRcZJ2/oDEiGuqzc8sgCQweW294Mw+wpV7ALt2tu4S6ZIVliTKbNgXADkwWC8ERcAwB06JujtzklIj7+vIxO3HevXImKOWLY52/w6cFdiP/0C4Ly95CGJD8Ll4jsAcMb0jK/vAsB35Y2wBtjpW3ht1GArGiKg+rfAkKnv1qIelRKSGQ2ARNdnHlgLVkRXLfOWD91N1IwaK3s7H8AQa7EBU/YK65S7GA3AAovsjxQFiixZG8b0EZzWs+fEqyEVAbneoBGjd5jo/5f/7n8MEcIpPvlTmnA712ZsX/3K2QxrwflojC51xKoK1TGlpbiW4bwsKrUswOgsU+VY9dxyMnST6OENrBkTLUeYglMKqod/CBap5PQmQ4eAinoSm0DfLHVEQVPgEq2OoJVgkrK10rYkw9M57a/tHQDr8s+dOh0GqYdq9Z+sUd9XacScQWOSCxbrk9La9KiGcROddrNqeyiBBpLxJwnJzP9Qu15UdXNqiuXV9QkuLplm3CaHfyFORk/OVpvL72KvqZrRVdkllYrQxv3W3wuLDaHYWHd5zQ5AHgMlctzuX7f7GTfDcQpmi3XiGh9TBCrDR5Db1Uy35qEZjlKFuUJM0lhi2q3GPSNkfJgzdWSK5O/p9GwV9eSPC6YrhnjvR7GUuZoovfd7+QMlaPrGBX8NIDMrfy7nI1PpdvZsmIRQL1B7cLImc3Hk3YdLsxgZNoHyt9uX1JOhIovSRkgl8xDKzccPhKw4EBb59fADSrO9H+FrsvoI1BelPcM65UG21g5c+n7V8DsyvEOlNZpDNW3RASrLkmyN6NAi650azz4t2RSxbUTkiC7ut9vdfnfY7w+77r95ODFrHg77w2G3Z+nsNkkWADJcWXRAP3efEBwGIY7pCaP08ppfwszGpAMJf9SBAJX/rLX+VLMKNlmfqRz/+P/+ZzxQRBEXqL++lEWm6XFxaiX3/GyrDHkdxKqXqLfFBpDSsnCSIwdN8a2cHHUahWm31Dng/xSToxQUTdIStGZFgjx9yBgxutmfX2ghz1GL37O+8je/jkeOnzf7IwsACtMySQPF8YR8YhyjDJTmo8St7AGpvcW/F9LXLT5Ab+KLUFxOYdH8H8VnfyGstgCQYnJxNFMVwVup0xHrrpTCEo1XcRkIxhNa2fmIzrK0NXrGBGuyzXXXdZ8O3TeHzud/fAdg82nfH3wnmMK2l45ZyS50VNhRqHUilZJEtJXOtSMnGPmvU4heve3T4gWu1pFEj/m3eT1xPgosR3MlckMcwiVGOY9YixGaBRlnd7VAkTp6GobEZEg5d4+7zp9+Iz4ilzwUMzni97j7wFWf+nb4aAI95X8q5QQ7st96W2b7P/93/jbU7+N03b7c2WxcArFR0wLVDVNczg+tvfMhtZ8UyibiHMHpups3r0eb+gEQ+32vpcpMVdv+cj6c2u+qcqnqqvgUp/a8lVvFiDPjsM8j8246X3SY1FnfRZsjY2Emf4o+xGucYl3jtn5gcY52bYJTfu+jnQygFS3DgFNs7Yd4zsO0a0Q8DSwAnjfftZMBzIsIvBrL1EiNx+vudXNo+QcsRAGO7i98zNp+me8OKOV15bWsgZfdPyCLalc7GQD/Y3pFnk/+CCmjOhbFB4HtYG/UMjc48AnUdjp+42xxwSCwfOp2HQuAzaG7+jNGvg+DcURq26PvBWgRNcaZhXE6EKtOTJ6vRbgv3eG1+1iw190pKpl9Hlgj6g6Cu6XyW8Pfx7T+GPL3AEes09rJzwdFcm8I/HpRKtROfjDWOvB1y8ezbLEb0PaPbw05CFq04S5jp/wubLzNWgDkeQfvsfmezG7X7/Fd+v6/9bTd73Z5B4AFACPvuvOrh0BKCiUL3ucfd752j0wYNYXXV3+nkRRQNuotdSr2RjzhT7nbcwMZFwsAQLEtNqCyt5OPACUlV5a7vHG1xQYUcTsJOK0vIc6QN/j5W+VXPOQTIPqTlWJ5ansNabJGkglNSHrF/u6OJ7/x707E6Xok4iNAkPfkYpn16mu/p+80/lZhObiRAemp6UdBVdFOBqwl9iDWj5JW+QpzgrUOjBIeQUlY7XYyYE32dfG0PfvhEQZOv/3msPvmaecbwD7/s2UZsO+cdFCCa/9t9Q4NGSMca4BwNJFVx2oBUIvMagKUwAVA+vmW8e7gOqpcLf4eHlKVdf+uBTvyuUYRF2R93r8QtNgkvu/+UBnvXq1LrDj2F7/6TYomCR3wVpG2jQiDUJvlJqAvY7AA0Bf/MFjMXw1UT7yPX4Q04qhN0MzcAo14DvtzHlwP5qnwW8DzW5Gtw08P9Dy/DLKTY5/CNU7yTVdza3c16f9lhvv9eUmHmSONv+C2YzW7q59tYFGQj/e7FeEtcAyvqzt6eE+38/fq3qdLh9fN9WVzIbCSIf66vb5ezzm9+nMP3eZE5kzHi2DJi+DWqWz4NvCgh4ngpgxd47LgN/yGXxPKPS3grWB2y/EnFNDppW0O2uXvj5Z/jnZtgnICFmjXvgZaxQ+gPLAbWnLzxd8qSkm2qHsPRUpA4Ph0BnDyNqRP+fv7vp4Q8qkfkt3DcGVgObq8lnOr/Mvl/wiauOdo174GWokTvJX4i0Fx1HxcHFN900T5b88OvTO67FOMV+tYkcI6seJUOY2Mp1PI118B4AVcfBHYz/AYfIPUH/X3mPcgPF6uLyyY/TiPb+h+EP6KiK6pyRylZCM4b9Q/N2TuxvJ95kGjnoCkmrHGwGhdeHC3q0W/yjKGnxwuY2NRfBWg4mn+xj2HHO2iO+3+ywhXOuNihzbT8jgkpvlkQgv58JbLAO8KemPQ4PNTTU7oCRPn8Xo+Xi+n64VjQjsl4MUzE5evk8MszHUnwdr1+IuTrMwMpUo5z7Xf8Bt+VXBCaJ6q9qbmRkPp96DlbbKYoOX//qjs09LahTniXc3QLnwlVIumaNzMsfDnOL359avJ9IZI0y/8DKYhxpyI7wvhr5zOOC6X19OZ4KM+p9Pr8XRMeD0ek8gyABcnr1kPz5C0WoPWjB8NTegTtAtfCYMDfYNz4BwkNuqfFSVsWJHJvsGtJo4yHpph8756ClR8ceRvjkuyikzTC3T09LhAqv0VA8/e/U2n/IoYJ1Lx2yWXWD4ciXTysByr5fOrX8SahpOD6HRqX+f8IDQG/pKjqcm7QBqN+meFulzcNNxiUzTqCcw4OmJDqB2Xabhdncxq6/CzAOZqhsgkcYtr99vRyF8F1Cx56xBHvX3V+RXR2wKg9/mby26bT3/WAiBZERP/MKMncD6V0/+q31/hYnxzIZxYAHR+y5zSR40Yw9L7J2icYKMYuMhPViYaqOq0hNaM3/Abfg1AY5uFnBjMUY35UzsPUfEbyhcpmi/AWELhrdL0rOZoF74Sqvb3AW+Fcs4A8XbtI5x9uH8WNOwkXrbn8yZb/tfX0/X1qPev359lwHE4zc/96usMT1ct0Zrxo6EJfYJ24WuglThBufsLNOqfH5E2M0X41O/nkNdXtswN+qzqU6kKGFWlUPEhZZY+JI5XhfHWyR/Bin/VKEff2/nl8fvc9xCvSxz9iLZPhvs7oYyIWgBw1ONnJXBxAVDD5/V86vIJ1Q/CX5EFAGiK8i4a6c+Nxs1HaNQTzHy3hLp3OgtMbVOae7kMrcifDtQYx3TcpTaOip5oRbf1aPCDZS3DX2pc+nPzOrzX508RdTjqhmueArrsrpf95XzYHPeb025zrtBvzrj0sQO6/se8OecOQXz9MeD9+yyQa4Arp20BQLdf83j0LcTRn4fd5bo7X3bnMwz0vsaVnzXwiNb4Ce+a5VszfsNv+JUA1/+89Ue/HGy1DNjkR75mVrHZ3ila/u+Pln++DGjXJigXcIF27WugVfwRmkM2sJqI8Snz97H1vaUWsqHj0wskuqnvvr5P+5zPL/ouuDLX08mHGTg9HlkY5DXQy/Xkd7U1Lq3MCVozfjQ0iU/QLnwltEI/QqP+ZQB+3GyK+19IgpfoD1RigalbT5fl9LZOIKUiU7JCetgurshbsNZfM+LYZJhUZB4qxWPXnbbd0VcZtke/33N9IbAAuF5xljy9XF6ul88ZTf7gwyp4B2Eevh+avIOWNEPp6nuApNH+hFhz+wb/PxQRjPhaGmlJ99AuzyGtx1tgAJ0XwVHlwGphlaXCI7A3vxJoUbEKZ94XTnC94k72cEPA54J8TKjl+QnxUDu/ql7bbuRhBzJw7ROajonttxvCbrs1dH7wp0I+WuJGga5LTGekd/HueSKJx75Wvycl0rWO6vGs+0rWo89TG/9+XCy7PDKQzw3ZDcQhMAx3D8JqMfwIyiR8gEb7G34m/JAuqB58H430IzTqCX07n6Bd+BAQqrGNvrQ/4y1DJ8MBbY5tzEVKLtqhBk1wZZvEx5S7GNm7y2oVAtr5BEU/RbvwAKb0dwtfo9h4ByWhoJVZJ3ehiYmVGdx9A0YptshdzCGxReyFFmmrBbLbLxam9z+pXRTPXxElsffRSOdo1yZoF6ZAj+ZoyR+hyBZo1+Zo134sOBDqOd28ZZZ3zUCruVXf+uZtvEPjAAzGxUAl1lVwP+8qLYws8c6lL8C6qPTArU/HyBgfMeYdLuVLetPgFeSKsP1YMae466wBmFxrIa0vl7k28U19O+tUwycp2//p/+7vpOgbwsmMlQiEcmagQ1tsAMw6vQfVGXK3fhf+gd+FpaiXVY2/EDzyTRhb8MCPWe6v10/ILNKuAVLpC7hDr4e3RaYXvwJE6d2m81PHpmx8jgtVWX8F6C4uH8i+QNnLd+HvdGU93PERWHcyTbaTt7H+CpCKOJcJZ7vu46KUkn7pDOhkiw04ItgHGHvwK0CnjyVhh/kx/DnuCPYxXM8vfgqq2/a77qCVveb9aAzDxd9I9ps7CtDXfqMbGZWag6rRGTQ2lKsvl8s/yKZMUfb50sJaYvtrvzu3n5y06Axw4hwrCzScHnxnmMw0N5N6PZXoTwszW3PsquQHtxYe0VgqXXP70wM2QDt5Gw/2+CMtql5oJ79CIIov5d8ZrUUH7HZ+o7a6oI56H86UN5C+Fuz6K0B5c4aJilOGQ/341/a/0b/u80vAn572h4Of0WOUUWW/80sKPrTus3Pdd+cdVYAaXEQ+f/bXrIlPUVVPMfbmKJbucmS5XumlNgw0IPUE6xQqvVvFAg+qYoECKbYi1FgcLlCsjugd/bNEW75krDtfPykvJObtaF86wvunAUQ4Gty02B7PULow8KkGf2Y5s+HVX+bR0aHcy/Z4OZ+cLn8sPKixdH2LDSDXWtprsh3l33OQIrymG3Wa5BvKG24nAx6b7r8QI0tTHDZnRtCu756f9v/QN89/8s3T02678xnU62576Zhy3W66fHf08z6t0zNMTifWevbhCLr15G3jBq5WFcQ5jsSnfDO+4gWurgVbH8mb4i7/l0v7MvsIChyrLpBYpuZDQMmxdKbi4xG8P/pGmops/WWjGbhUIA49TMLmZfOcr+LWe78qAKc0gZECyi2CHqv4hAH7J/6Zv8HZPOg2TIPiXI2oqnKJIa36QB7vkLlSadG38Yhn9rPgkc84intPOJRARiCIfSQxdiHHik/RdpgENHlDN2tBZizS6wgeNOT1JPdHgTlw/hRQAkiNLWx8pPyhriwO38duPk+Dan47Kax4eCs00glKJ6eoOxsf4sEef8TU0lWttyZYtvFxbE/4KHonftcfF5yjW/677dZvFyb0HQS+BJy1Wj2vT1+SWXmUBa3p85TdM5LoU3oiOwzYJ83BGHasK2gBZBgGUigr2qqb5S4PRVv6AXMfhVTXBBXmk7UUb1yxc/qI8oDHqO707y8WSuQBPNKiiPdL9ecXgC/nH01GI+dQm4NGA1WiLTUwcYXLRnc2UN0IKLMvLTL8fZUxoWOV4BcmpUK5uRgD7N8EwPybnbab1wJIL3eEfBxJsYQ3UGSMpYps5w50zQ51dYp1SqFyvQMygnbyNsbSxki1K+1bomiAcbfmG1rKCliTc7ZZCFATiPhd0ErJERr8t7PbXG574dpwvFyxKvRBj1Vxu8H+4GgV4fpHRHH+PhrpHO3agLVA7AwVcIkxex0V6ByVKOkEDxrPL8PI0hR55QzFYlbqn/Z+PzcL6cw+9JKcOu0c/T5cQ7nydZwC7qdOuymroyDytsRGrKyFWCk/+drwHIfGnaKGDa8PUSXUcXpaGFPWWFeqtxXmYnHqd0djd9Iyh4+SZeD0+XSHO/0m+oy3RsQ7A0NQdszaTNkIbhWU5jRA/Bt+OFo3roAGTAkqPgVpKMmoKEXXrn1PpHO/MKBeZZ3HwABt5f5kSJWPhL8KUBfyu737vmMx7xfKd7vDrj9w7CvSH/zV0o0/w54vMe/9LcY47ZW9dAnlcrVQvwOsOpZdyBNE+eTqECpr/XGfymMe9QlcAkRRU5Q/GLarZ4FCL8N2TWbzdvwNv+FronyIdhKLytF9sQkgUOnnUHGj2znmTIuXx03qf6JkP/teXd6ZqddnLr4xhTHkUl65c3cT+gVSssyAlN7iCxQZmMbXKOIP0ag/QqN+FyNlRQCNYlWzQATshm5FFqh0MlaZU5Dm7oAyX4YyFgofMn0XwmCiwlF5KQTLebTRPwhh+QM00gnahR8NdwX702NoqGpfve6gySOm+d/g5QGNeo17c0S7NEW7MkMT+kdo1De0uWwEjn6LzdHI3wXlQ1lLhcoF3ipwgZFsZFKnaxggGpzbGNEZu8VDGVukvOtpn6Lxo7pFXGMKDv8n//v/rEofoVTmcnET4rJ8oAXOWmwA3cCArB6pDqacNdlf2UeApn1Z2G+un+azEYl1nGLyQ2CId+PP2V39zqt7Hvbl93gECIrj8l7xXVD28va6dcyxu+z6+hmcd/EVHwGilEeKIg+L4nYyAJ1ssQG/9keAuu7FJ3/8ncX+ebc/dFtOGV0792A4Mkk6Y176V7qOamMmOruW+Lk7Yg58KJB0DYT33LEap9p6U/jYoKpoBDKNUb+N7jpCCYiridfrt+fTjqLU1ryKtN28XjYv51NeS3LrAp/pcu13/j7Bx3jk1gqVrvv3p0c1v528jQd7/JEWIXPQTn6FWFvFB7Htrp2vsM2Ai1kCGTUTL9W5cY61/NePADE4NpoH72UxF+92KPn2H+pfXCT3/f7QPzHy+s1+zwKb696Cy+DAVnfHy6EUcnR5qyujHQ1V7xrFf4HT8RGgatGIIh4BCy32PfFgxmK4OC/QomrUFMUYx7Fbex/SmTVqvDQCh/670zOTG8Lyo8MpGeOcPqD37D9r9Hcn9yy28ghQrbV88dHZUAvmXZfsMMfV+ZUADWmxATvkc89BKukRKe1dZwQ0vsUGPGI8vxgjS1M8bc8+bNNdD7vd75733346PO22e3+Dsh4Boj/t4deMEVoxHpl6SCdyg07OrsWHQVQNn1Jetn75vp0EYWSJnWrU4gWYX5sCjcGAurous662k7dRqg6qnIqPkUKdSn0PY71EXjNSIR6LBcTHmReZMFS+uz4hIoSJlMnsY9rkjiZYVqpyz2+7fd7v1o0HS25qbf0bfiCqw6YYu3F6tYinaBem9G9rzI8HB8ECi/H0k4AqPwx/RaAd6LyR1/c7sN/v9r03AfzhUnyUXX8ghbNu+gtvQtpD/Wt42u8x1M/7A+FptyccoPJng2fBzX5D7lNnmiJSG/wV6aHJsxMYptB7W8CtjJvGqjb20favTkf9hp8Ig3oLtHrPkGBMrBAjukRUOkisxopP/huMJu6TQKp49BkN1p9x3sWpibMfNPM4gSWuUDxPMaZXZMR0ygdF/D4a6Udo1B+hUc95i1hmKHekIi1esaDOyFhljlBASDJ2oQmvmQljuB+mV6quS2VKuicVKgVQenH3IyK1fYBGOke79uOgBPSzY2wm/LTxwMCoOwCJFuzPMDzG76FKmoHUZZZ2ZYYS+Ido1BPMdfY+7mZcA7KRviJrvFXdmD7WVU0lpPWL0yE+yjwib0aJxEnIHQBoxW+PAP10oCMXqDQuVTcXqtenaBegTFdU9KdHadkUZXF/YqDOH4am3X/pgRr4+J86wv+4LM3h1tevCIlEfMLHp3FCqUvjwqCWB4HvNeL97/aEp35XYb/t9ptZ6KzzquL6QGfF88MCLglcDAxHasnD09HeutrgjSu656KZ+Q2/4Uuh7q/AAECZOcb1V6tztkRM6BI3A50YZE9PrIwPTyMOB/TZ8URAqdFpn0hhTs10G9uTGVbFjoFsGk4k5TaQUpHieYrp1SmZpUzSH0TRf4iq+n000oGZirwDpNdiRhvqhLzF3gTxNOLBEPEtpNgIxGZKvJXE3cPUdmh3SGuPADU3hr8E/oTPHw/F8Ydo1BO0C18JKJVqN0G78AuBXRY4HzsoEm9/H0crbYIxvSKAWF2aogl9gntp98fg3eMX4K2MpI+X3qcBrT221yZUSKOnp7dIibskXUOHYxtDGqucSuAdtu2//m//x634t0HB9ufD+Ij00Ip8G49WRnNPH+s99uKRG2GX3fmKJQlzPaLCrlx8bKKylk3y0upJlbvor8tHaMoZEomQst9en/WExMggfd9iA05+7pLeonfpNpnKzVC6c3u59OR34vHW2FhGQ3RgJktOHnlSJZhlfAPLGr8u7pb+CFtgnXedEaO5kM+PDfTrkVeKa/y3kwA+y8RPTcNf23938CVg9/uzwY9G+Si/3wJuHrlv3F9O56rTN3FLi32VF0tx8dmyZioYJL0p3j7MNs31sutZMggNh1s45+P2Sli0AFpopkbr0O+pI/s+Fwbo0ccQHanwYaLHqOyTJaX6oIqbg4m98ymMHwtUW4L9y421Rt1F3V6fglzkbSdv43p5dZaZIBnnOmz4+PlPtG0fLpyx9AYTxey51owJNlyeN/2fdPu0C/YyoV0vnMbvd/e/fM2X8/HVr8LYy8K/V38Yx69MnoiHL8ziK+LBqSd7bh1ksz9tICKIbDe/++7vkRbn3ytk8TSN9a//sMbb18w31jSApYi1BJzmzxvGJ4WM6C8n3d4JWl0fI1Qy22BTM1QLoeBiEU+QZ0tbfI5bvu32dCq3Y4ZSlSIq7LbLudfMIbjJZ7P5HLG4Y0nvXLZn0hj3m/5EYm0be3l7PpUNQU99fNHHfnrY6Pz2vysH4c+g2NYbSKSAdvI98RU/KBRNnQmj7Go7GbDt3dRpJ0GaNdcB8/7UGDvufVx8+Nn3gFkuP+/2n3bdp93uiWF0Pe3oKpXGxvx+90S32LNOOXR7iWJop39sNVfaWSFPCsU7a6kcltKpsxWra133fE1WA6aam3iSZ2Rh9rWdDMBkLEp72nRPfl2A6C0dCzNQtT+v9ZzcBCqG/nlsBP9NuL5g8yYYOWznAbTfOcEqgVEmo/GfSonz58Ou/2//s3/aEn4q5A2eeXN/ABj0LfY21LgHKvR7b8PQKxZjRsxagf8c3VqN5GdoWjMAMjLOUd3AtRxVLd+SHMofIcUcOvz2XSx4AgymRU6JY+aaKt8HFI+shQLoPgy/bizsxk8ARPaxMwVZ0E4GwG2lj/jUnfDvUSR9fXPZt34qgElLZcnY0OCqeCk0+u1fT6oLk1AUzU5UYor1kR5Tk6g9ytcckvmGgTGJWslbP/ygTTeED720NqqGsLn6VKZ/PQuvOZ1B0gfeM/kh+OnV4KdH9Uo7eRtrUTyYcetT1zNXhkyLjOnkj9dykO0qa9TaiMVYPu4leoRC7vrtU9d98hE1/SX0I6Zw8/y0f9rvng/7Z59q8z146X1RHgeEow+nMSGri7DnzSvsuYmH3g8X4va37E+HgwsJX6PP6/UGCD5dXpnm200FVgBtcITtIYIIa7OmTguQt1goJZbgY8VDsBQ1hYlDXe9CYijHLJ5PuJKJu8VIM+4YtlCkNjbZgsE8TFAXqpjCbmUuCu1yQH3tG4Vai1TYlKdv9wA4mF7CKDqQPPRl9jVokDT8vzfdTxv+vYAgWuwHI82ecVanpk+giq/4/yWgsfcRLlk9lqI4PJ0Msi5kVkq3cYTiMws8+tG9IY9OE0m3e1uwoNbhY9hmcaiArKEFkZRp+jSlguoZgzIG74c3pR3R+Q0LL2hoEuBkxoPVwfBqrwTKWmYPgQUBpixxmK6AOaLAImiJR9+yHQkMmTQbHIpR+JPz5YqTeY1I7KgUZ6h2GZkEsKN1//q//bcT/+nwyCbQo0BWqwX0GsrlgQovezcU7JzRoqiPziu+OBka4Ddt5xjlewPGabVAXKvafnM9PPC6kuOG0dE8Kpc8102fj2jlDgA+mRpyPT1wBwAcHYu/QdS+Ujv5SYBe/ZA7AKU2I/5k+0c/A7rzaXufTsCJ8Q4AM7OUvZ8Lc6t/zwUNx6RAvyErnG+bnmw3574EwrEipgaVeD6fXzaX15b1Bi5BQ6SIieyxoVmbZz9P43VBY6/YbmmParPlH3cqP3GOqe2uaJgobrunXx1UWgz85cZao+6CLm6xAeQibzt5B8xizj4zrGu8ePv3A5BnpwOIMhA0wYTL+UgL/Ny+7+PiTm+f0X84G9pVGvX8/LwfUGz7U9ZNoxto4/HYfgZ7bO9TnC6KqgeHgHUMSD0W9+n19xBXYmWsMomM2ouJPjHQ55guABpqWHyEzl/inpHByFj7h4Cy6CsLnFS8UAQhnEDJLxlL69ux5XUeXCoG5bfYgLt3ACgHoUUwAhfnZZAk87mBOY5xf+lPGzeJT24QX8/nrV8oYDr0viLp/uivZs7vHmrfpEFY/LUJN1jFl47xH/UOAIC3FhvgqnQOaNZkPz1av38EuyVv0rP2e+p3n/r+yXvU2x3daSdxdLb58117UX5xbKUEnK4t0joFskXGuyjtnYKU9cCsNlZjIeBIjQv9yQyGzs5QxO0k2F+7w3wxCgEWpp0MOO6WdwBA1VgyKZwu39SlEbI4rxEpfHavZIY1Y4Xn/e5nWABgE+C8RX8YEMqiY34IWADAV3HmAiAPTCBRUqZO2x6T06IN6YWFbjEKlgsAtIleUKkkNw8jYX+5o80tNqB8/t8WAF8dNbrayU+Cr7sAeL78AV3s/JWi7oAp67Kd6b7GZdf2I5xynnZ6XfMFQPsLKqouee8c3dIxKbHgK5Vyk1j3al+ul9c3Hg8QQ9PymFz8iOxkRHVZRLvlw1TuN4iU/OYlX5pKhTawKl2B9cdvC4AfirfmgAXWk6sqtJo419huWAB8rNmPLACAP2rpjj6OHObN4+Z82nXbw75/2u+fDz7f/81u+61f5KFh5W07mnHcfVe3vfpue486ha5B1d/8A6/HV5RZ/78+A7bdfHKn2mUHDkEKIXts9A1QbXfHmVWn1nIOQHgINtvz9vbpksJahkn+WPG2LgBmgm3cPIY0YmwICeOxIVRzZOO1xQOIkCkRChqzdt0eY1MEBduzGkr7lblIXrtsFFotAIggTN16FwAxGvcWAJoUTdEFp5/ZMI8A9U6LNT9SDAlzVbSKLx3jP/YCYA20cDGQlNF92/iTovq9nbwNu+XqV/9ZQB+67snNqf6AruD600+OazvjLzrGSGuacJEf12aK9HWLD1intAI+guNgLn/08M7K3JYSxlHDAsCHYtu1BipcOXir7t1ft4R2ElDanQVAv9yhpjXeDkGO1Tb+uGHwiQIaRVAmqp0ESOHl3up9QVb4uRYAOgct+sOAZM6Pjc/5jsB9eINlsNK15e+CVWWYLwBW2x7IF7STAp11Xi4QmaqaWo3/L5fdagFwR7+zu/HbAuCrA1Gv5fOj4usuAHbHv4CqzwJgv82Lv56ioP46qd9JVHuzAKjC5lV7LfdF6+x8GmtsUuFP6iGCrJycXy6n1/mIs4RM55qo+qPComQ+vQ8BugvfTtJb1FXXn9mdOR7Rf3fFuSEXGj3mXYPqf1sA/FCsNeouvngB0G2Xj6qDdYc+tABALX027MJg8dfrfG740m+uT13/6dB/8/z87ZNv5rIA+LTXscaUUnM8fIczMzpTLKsAdZ70sOW1AI8fGiZ04DsA3kDm+vY5KoaEaK7Z2/phIjEuwU/ux3PGseCoGMCpfyDs9nV1xFr4ld5O3sb19AppOwkckQ90ZYHOg9j/1bbhWKe2cF2ULvu9n1iu7AMDvT82uFSMdYvWC4BSxWo+UG5uWxqPKDens3cAkOZ5tQA45hvF2hA70jsAiwWA5uRXtQBAFC02QBVr0Qb4t2U/N9LtK21ZIz2OxJmG/Cw1y4Bdd6DtLgBov+lQ/Hl72ELaalxmhiTccKfhd1PWiWus7RhMuW02B/pYDc1RXVVFl2pAfcvvvJtnjt4FQIsP2O73qwUAZm6elebEnBQqRgOWC4BwOEuB6rhydt8y/j/PAgC35A4vXwSGyvqBpzWcSD5WD5wm/ZaSXh3dRjW0FIN+/LIsppylbtFfR3/7fYrqBjD2B3m6B+5wyb33139bAHxlZGA/oBlfD/TkV1wAXF7+gHbm4WbvALTnoTtmGr95zPrSBQBTdd+8LmfGbKxigfGLcq8AWB3l4w5JM9RbEY7tahydlzMLgPnuYAiIlDBzpCJY4Ip7qkzPuGmbrcY/L/Bt3XjNBP/HszaULBzJCyxxCeaT3xYAPxRrjbqLtfEZ+/d99B3WZ9Z9dzv0sQXA9frkciKvDLpr2F+vn7rtc7/73WH/u0/Pf/Lpm09Pz4f+0nVHNF81ozp6Uf/+gi2O+550TGT9fOagwECmsJl5EIjTqvOpJ01+yeUjRpQwiGtsBRdPm+bZp5yGlCqqCtW/9/GGKaqEKXBedYc+wvX4XfylGx7skQLEU5RYpmh0MzhSW3TAfu9v1pOfeGVkVDPG6+qINWN3FwAVQSyKK9JhARAReocQHaT6PAvUTRcATHDH89W1wfAIkBvKWQAoTL9qUIVVuIFEsrST74kfewGwltj6dyvSrEXaz4Dq93byNpiClPdVg7BnLb9DB/xdyK2/D+DgYEDSmj8wOwU1z/Df7l8185GGRzwfk90dNesWwUaxNA6We4XHGHyEtedJwbvJ9wAKSmrOBTWO0qg4kUv/lIs3FHvtZMBiLQGqIe1kAhcA/6P/w8dfAXoQj/QBcFt9SZismpPi0/+PlIYineZDfUDK8m/KK695KFP/GR6qpqAiJzwjo7LHX4KOd+4K1GZmsbeLOz4F8u3aMmHE9c4jQBY6VOZ/Nctv+szRmByabwQ6g09QuAkl+3cWAJjLyjIiybPyOVl/BWhB81cHa/k8ji/L+OACIMoxU7KR1fESx8v5lUkYs0bc7bhus8tLjfg8jrJMvdD2nYZD7Yv37wJgc4YTvxoU3QUUfmKCjWKSYIk5MVsMEMC9YT5G39rFARRB9qJRFbFWzQhl3Gw7jrGE9Xs9zOv1YuP29+5ukkKmyJPQqryBpMv2oQWAJXwR4LrF/vJi0WVvYS2KdzKO6UTqDkCl1NEenkxjlb5eAEyJ2yla8/RCKotY9Pmw3ZLn067/1O++Pey+fX7+k6dPz08H7PC2e1HZXQDgNTbt4zz2uIpFOeFLHdOR9OAzP3JSKc29Y/hE+cOAb9PkwYDGU2Ie3F3zw1VVUR2t/TZA2gLg0qmxxgcyjlCCFCbcwI6qN4XnUKNgjuvpZb0AqHKmWKc0ZEDVVWTiPcI5Wo0hq38MUOyDiRMcDnbcxDSwAJCUiOlD7WNkxEHr1OJTVL11RED0N3FlWHcAXADQpy4ATvUEhpe6Y96H42xcALif7CzaIV/KskDFNRMjiaY/gDVZHhH7OlAzEfAc6GqLDfi6C4B1j3wxHiyKCac4xjFhFPV+qMmPUHPKPKHSpC1/9Et1/muZbOZlIeycfdxwhfOAeOT/gRaUqCEOe281moYsx0gw44O2Mu1NQYneTJtjvQAoAZo1x4peumXGzNVL/pZFRcfuNsMFwP/43/k77ewHIyzPm3sPO+8NzVAZFXVACkcGfF19B1S2Xu6AsZRqee0qVC2FouFYBHV8UQEb6DYuY1dgg0G7C3cQEXZ+eHMGr83lG0/r4wVi9GPZgLII1fzGrssXjupSNIp8dxYA6y9skLYW4/oOQMv9Gx4GUv0yidF5jywAHoQfQ1HZ6OIrtlWDi352PgKEdsAm6RJsn1wnaM3yaJDKeda12nOhHkxz84xZtjS5hkOBloJh9xSnxZ8YqFteXC3NIYo8QtDgiNMmZ/Jn4Splfa/WisZ7Wb/PHf0pqtLWvEBD+8ACoLK3k9/w42PsqYqMC4ARdAeagOYA4qSgM3cXAKAUrGh8dG33B9R1v+2f9/j9/XPffbs/PHf98677Zn8g5En/627XvHbKrxLWOqC1y55xEXCs9AV8CjfTPQzIw8B/uxygii+9X+KrigpFCcZE1PvECAvZmHg6tZ8XrXTYOOuzSlaJhTvstR/U/gDw3GJvo8ZusVH0RGCGY8UL8b1nkxeJeC11dcSetjv2m60oMkqrLCOeVo9Yl0DaSWG7fe2awE9+33OLxvjpa3+t/HI81RNbiKbP29UuALx3kwXA0VsC2FQsa7oaLWSN94DzsMYdxhD/rXN+KJDUegGwxrrGu4w9iEcU4+sik4w+yrZ5thfGck/L417VbEVjXh/4uPMPafgX4zGJOS+16NtYLwBAbS5MQY87T3+E83KXuY3ZdvI2apC2kwl+ngXAwRdEZqiM1ZgRa1Oyho7wPcnR2FZKwCL+mEc/Yc7dxihi1QhdGTAifpwkZVIiR8shB3Y6Gx8Yzkhx2/frrf2UMAEdulv9DsA9QLjUhtK/ar48y+hvC4BfFpDql0ns6y4ALj7cj+bRxVkA5MMLzKRqVTYiG9n1gJeCnnFp5yLhgruz316fdtunvR9SRCOYbXOzu3RZkBE/n2bSWJqr90+TGQV+D9FNUgjUm1oA8MdVdjlhlzO6P2zK0GJcDD+wpcl0zh7W4pvfM+Qso5UDUu1sKJHrdfXdrTUqezv5DT8+RiWpyBcvAEBRFo1ry+3lm+7Pd/mI+PPT/nm/P/Tb/D5dR2DSeqp3fKnc5z6wyozH0j0cjpnygNqoVifj//O/XZijxxufav/g1rfLAScvuQtf3BaKckwk4nNuVBtUOsfj8TgWS8rpdDrqzjqIRp65RCsqPqK7+FX1dvI2HvFaqD1+vFHnspKgt/TqPElyiJTmCwCfW8geblFQhLdlfDEjZw1QVpOnOPhs1QwlgXYSYLCOw13EU7x3qufolv/1fKzXtb130x29Dd7uALQFgNavv2BZMz8CVpNm/v6AAdBOBqzd8S8GovursADoLuMYpxfcbIKFtNzTcq1ozfn0sVWHjkHV4j8VHpPYncfk7mLd3+sFwIMtXD+7MY67KdowmIAWrckAtrT/7/xzf9bOfirs1AnlcgsxK3Ap/My+z3XS92nde+i33VMeL5uGfb7juuM4BCrwuyRudvq//mDDrDTlFGN0KaKTH7Q0KdHbjNvUVbebXVDMu4wCFuKF+051/xBkW/Zq8TMb8BkzQx0czZWFD8bayEB6R3HXhuMrWrS/svhic2zPtehXwKXfo6pOzHVUOVOHmuG0Wub2dPHhMU6Iuz1Wn2jo/Azwrt/6U8H+gIkFlKFAzVMkXpEjNfCSwZ8by3fQcdCE6TptZCwmHMgMFodwjRd58U9K8ZQyVV7+sLgehqB/bidznL6mzH7D10F1zRhhiRcFuIFLui3BSMZq0MxzTAlQKVz733Wvn/b7b5+evn1++ubJL/o/HXaHHaHD83cX2yf7s5mjhuPF6rTiI1KKSj4J9Uf196Qp90TdWlCB/W8jksnlDJGcjqE7D+veXJoh7Af4shZ4Q035GSaisuPOXiINWoFTSxMqFKtjyA8s3KluASpssfcxLFcsODEdaWtKdakJLsJRO61AzpCZRx6deOjxXIEgqPgC7ti36w2pcAn3irPyAH4hAJgNE8GiKKmktx0EGTBdLrPbgX2w36u/bJg5vxKaFnwNqBsDk+/gK9YIrPOnRbvNPCCzkGNOPbB16RtOl/vAd8DE8RW78kE8KrHVyy1rtCZPwkwUY6JS+hhrz02NWnG7LuouGWAO/xnuAHzja+BLFIsFTCQp672QNXab7bf3fiSoFZQ2c3ztNq9a3RlOp7bJgWWpyKsWuW0jlLTcWDC+7f3WYiuw674beq0hV2byRW376/Il8Xvor7lfNkU1v7hqvGr0OMrab3cAfglAql8mMTrvK94BOO6/Ufmc+pwuOerZ058sDYZEwunyBJHfuOq8MbXbnJ/6zWG3+XbfPR/6A868s/TVX/ZMo/yTyKjVY3ocGB2a8mlKu2QhmjbCZ3gv1Ktmcpb7ATS9c/72d2IsH/zx7CuVVfIUpIxgSH73wAJgnfE3/KjQ5A0GFvyQOwBgJNjh5XfXf3zz95+enj6BJ9STC9c4zyxWvd2ELeaopl92qcptbGrhWGo5RZ+fdx91oyLj6QgqLSWq04pQcp0WSDrmmyFUJGlQl0BxQgSNPWaurtNKPx7bdACfTD3gu3P36uvNt4HD1TpOsXvsqw1Ip8XehUIMV2OkaqzTAhx5D2OOKr9RBM9+a3jW44WiH4G1abEBC7kBTsZHgJj2fQ3AZKa9/ni9HE+nY90B2PaQYUDOfrCgzEued/QLY5qXFOYdAIgq/r2wZgysva4vhmvM5lm8h3WNdxl7EA8qxlfE7vRMJ9h7dKkJPunmKyOlCToz4nr8hd7XfUxizK+zu2RvYc392kY9qGInzOcc90fcSvfHwb7Az3MH4LC5+pSCC6EW4C57I5p1QxoFvw6YdwPm/9tNP+793wv+WLwfCthFCLVhaR3o1oWESIU+cooob7/kxBG/inNcf8gy+wg3Nq+vTnVF80agwN4NkmX6ItDEhBmKqZneu2L0Qp0k/HYH4OfEF1sle65FvwLOvY8ARTEqRCl0/Ueg2Ay2Q5QXHWYoOBr2u+7gj576u6cEf/Vo57eEfLJiAvInW+m+ER3/DjKPGawm1w0AILlbrI4zL0Rjce3CkFdyPXG5ZD3AGK2MouILQHecNug3/DJQvTNGvvgOQBRNoFl6/4fD067/x7rjN4fnb5+fn5/QtTj72eTVpXBL/OKD4u5Bu6ql9HwxhiSq6fA7poEqtcRxEAnorHZdVZyF0mTtqj4xnqVFYe8zXltAFWvvqlpUIJ6WNdAQMlJFwfESQMkpBJUFnK9bf74qwPEdjwuEgizvBsUrew+E7ArETlRk3MngWIH1ecRbNwIMYM0bExyzaLLO0C4PaC38CO4RpBbqoW4rg9sLIjKJtZ1X8bm2eJFezfZ/GuIdHduODKydM3q9tekrIKL6OlA/HjBlX7FGUCr3U6Lz4f6hUl2lcvb4Yy/Zulx85A4A+God+TAelZiDqRrzXph5umqANmKaYljluhsweE16t1Al3FI4aMLmqGrbyQR+N/yf+Of+7M6VHwEDh+61tBeRBmAYNZZEEtzxYVQPfI8YCcaw32y/0UHXCMwCC06fQ/BI/LrbXvJr1JWLojliWKyjKZi25KJ3NPRGLIq2vLorqLzeKpirpV2QCxNc7xrHFWpqmYFKYtJF+1Pc5H+OhPL7+T9dANSlGTSkE3ByUXHBkvJnR+nynTbMMW3Pz9UGefiiOQaG75i9anOFDzGhPO8OpRnAtFIc+XJyN+Rf1+/VY4cDHjejYYOPddh1z/veOwD+bBKWII/IZaPVYRKgPK22JOaaVD6FkXgqNX0cAY0+XTnw4f0FigwJrfckNN3ZMZqTSireZ3KVg9PYyBnupf2Gnwp28Nh12kbMaXOF0/1eQn8K6V5TowDVca2b1bysJllU7l2L7p533T/an55ZCTwd9ntUyxJ8rGaL7YrXh+1Gs3y30LfDdTLjnXJAPVP+LWg7dT2MhinZiELNAgxw0TFjBcUcKcXtLfjbBFxsBKI1TFr/A9IofxwvBSklsI7wevHn8MjaGK9Q8RkcY3eQZg3B02L+w5ABTYRjRZj20l49FY8uCer5mhUYzslpLrf27QAzpzD/8VcJz0GLQnQLtn7WTCjOLZ2KieQ1IfnpdPfDkMetn2rCpCisLNIkckVnWxL0L39bAIywxnWP/MjIDEOlHJpuGoUNX99QUYvq3oMgS3y1Xvw+eFRijp4HMC9MecQaTPFYffp6LTYg3TvLzcn3WADsuu3/7N/7O/V6FCi6DMl5GWTOT3syCDP+MDYaN6w3FjFrHOFHuro7t0Wq2BHd+XXnzkzsYazi3k+Y597qoDDEfr/7g3l1H1JIGmbAsGZXPonw49cVjMdJkXSF3W6737uxESvr7cHLpvvj64tPI1y2r2WNsMj9p9wE0L5ob7QuFlqFjHjaHVuDB1QB7eRHQL4Xl0dBL13bnbruLt5UY5XhB4pcbuAOdq8LpUw76LAZXrf1EjM9bcb6zaa2xXYbkw+9w3B2Sm7xH45Pr8/UCy8+JEJMQ07kmlNNRzp78xd5hsZHXBJQCQVxaRpSn2i6oGV5Wver4AWDFlRdVp8PVVQqR9igF/64wx2xb7RtzNzItK+HfE/5AIKCZiZbag8a9fREPqezASheafUIEulKtLF2E+uUcslmnw0DJwLR34HVoYTrYfP/w8U69LtP+8NTv3/a9p/2+0/d3rgfPO96NGx7eemXP113Xj2Gt2YMVAr8gLB//W6rIaiEizfkYReasAb8sX6w+f2u/Q6AdAMWBWKbzrTVlmXKdxrRLaA03/yrAcvkwjLnsS2lR0C9LfbrxNpq3YM7qi36Duy7mTToHU3tHN9uvttnpVbD8bz1Uz7Xze7z5XL0Qy0aXvrs6eDDmBaSEZHdfN8lPRy656fDMyPhcPjU9//4gRqyMkhD0IpRFadV19X3QVeWUr2PLk+ht5MgythGYoHERxQDrvb7PXXaaEBRqOwwN1HC8XikOX88Xl/OeSLofDmeN/4mWe4JcIzO+6orvH/am9Xv3MtS5iYkjPFvK+pMv37BwunyfbCG+nRZflCrZNiYK1xft9fvWnyCksAo/0/dce8vfNxAIsciHoFPsCwezMWIwrxcmHwzQdd1mEAwSjDGw1ZfKeo1Dw0OILmVMIXTWou+h3VXVrvayc+HXyxjPzYebPgdskx/X4C75X9VYGOXc2jN4F+A9eC6i0fKr4b7CNB/91/4GwigJNjj5jOE45TPArOsVkhRcTR3lYBL47nBMprHtkRIb+j98b5MIbWPaBWxjsOodawz2nudg6HwFoGYCvPKYgHqtm4p6VR8AQTCRQ1xSkr521MWPJmxqgYctPzwV0NxY/ZERsA8bZxZmLtm6GsCi4ZTKefattTmhlhW08WwR3+azrbdQklsGmgN/rR/PaVgu9vehLDk4BVjj1hR2VmI5wegvzCfVJnxYdPcMFXOg4mknNFRmGcCdCloUGNV3USK/Xx6sor94TiXZoUXoomEQaRWp1a1PamCTSQMwUS8a7e5UkCaUg2STzOOYUcCUx527ewkSETHtgQwhHJ1vamV7BlqklYtENgbkhUlOu/buvvd7tD3LFmf9vun/eGZBcD+cNjtjPjgz85nf/J6C5lPj/yyyTD9j6iUulopIHuDpNMEuYumlgFRZjkin+3ZT69Ur3laXWkbcf5iiGpw0rb0rTUkn9pAJD1gKocQJ/41gHPRYr9OIPEWew/I7465XkOhzzEa27H3D36jAqlVj2liUAB6Pt5bdaG0u6zSKhOdTjG9v6yCx4yu7g9opO8AbL+1+5umNV8vs77ZhuM08g4e7Mq3tjLkYEBLmoPpFsDtAlyaZqkSAPHWIqUvGRfVZK9knlXVS7dNrQ/9AhviAsDxRJPiE3tqROk8sJYjR76wOQ1V1DwlT9mEq1sIS3SikTxyk3s+cNTsjVdjtGKZbuHkct3NpDH4iD8VERmCZJed7RgCOPEnfNhkyIxQ4APOU8T1IWzoHOmfxzL/mPjFMvZj48GG3yF7tM+XuFv+V4VDp0UHlHH4AjzI6iPlV8N9uvJ/8e//Z1iPQl1Yyxdrfq66ueYKXU8jvoejUdvgpe7BOwD7rbsQFdeV16hQCIVqPwoM+c97NyHGRKoYvT1z1STk7rA1prAGqedgAbDbyXgsyxYDhOV9OWOFiG+PbjKIY/d03fZEpArIuy5w358WSVCSq538CMivOjlhpCJdxNwB0L3Ee4zltSMu289K7l1w+XjrIzo7dwBaV1az3LuLEcYyf4Cvewdgf24/dDds+Z/VCXFCH4x7w2b7OfqtznDMJrDtRzpJBBCefVr0C4fZGi8sDFMsSFfAXdjJbmcBjj/ve7nm5JoP5JHWIueataJLd1SUlFK2UZEkWpGh8CRyLDLwkt3U4i31IgEX5fj0OlI+qt8f/G7nf41Dha9/6HfP3e6wNUI6kT3ONnn97vfpO/VnhuJqiruMkTLyX8fP7ll24dGPeMiwL627DnJ1M+BzR8/ecnEkw1gFcfdHaSZuSTwAHRRWSa5xoPbrohyhFJx8PV2k6hb7deKxOYYx84jXiHbZNVOgVxzpptJJ8Onyx52unfWihn75b7Pzp3rP+bCjw4WV3Wa3f+0ZO67VXK658Lued6wfDv2BNSr/D7tPXf+PsiYOKBnFKE2oGqeAQG7ehSq44n+NXq/3DlmrKWhJc9RrM+1kAMRUOmJM5MipWn06vV42r5f+fLmcTmeldPEt16N67qzkTYBwXowBrcmlnGkda28KOxDawLnuH/jmBB2z/pTgCrvtZbd63bBAE6pTwNPmdc/kEaAPlQga6YDXwYiPSGsWabT3qdJrmqbNiIM4kzRHkEUJ4preARCtgAnUrRZ9D+sxfpf/nx6/WMZ+bDzY8DtkNf19f9wt/6uCwbr0o8p4fgEYaC32Lh4pvxru7wD8r/6D/3x8BKiSHVTzcYX3/7lnVJma4egXwDBivgikxS+2MOon7dIKKfUGjAsW340OglOA9kzbNvj6hdeD7ghdW4mQMSm4AKAEcwtY2V7a95ULUq56FJepx7GPZYnTj4HojyqSHuUxFpkLx21eKYMX/3to+efIZ0BngPIt4q+C604vPd3CYsWlQH3wZ1x6VRdsO+aAGRt3eTpPjbvfIOooNG/kUMfQlQrgTlcu8HUXANfb7z3BOGM6k10LuiEcdVa7vgZ8TSyqjW1oJqCOKOKxteUr4FTPFQW1AKjaCeMCgL+vw/jE6c8DVKi0rj9DypdLcp9r7zvr9t0U0Z72v7Qvg6NdLVCAAzs6jm7qEJ3Pv/dBg2GAhCvi+Po4/k/9/uBev+9QPu//vN/khoDrARjo9pxC5mIPvxkf5HzanF/Vnw9A9WszJOu5VKdEPjN/q0L+jn/GFvGtHyAVLAyakTky5lqPtfy0zK4O4Is2Hq+X3xv11cCjCfF+nOO9CTTsoWqXVMevBI3hrxmPTRUPLQBUqrGPBlB+9dGIp8vnHtWN7xWbjXHaYRzotbzTCYmvU+37V3cs3OPGhJHgDgTjYb/vn3a7/cF7Vvuu+0dyBwBEcwQdT72WMq+6+HkHUbmMkHexfgQItDoGVEpdGrH3DfrljDtWWhFAfCykmsPa93TpWd/Wd+7z07adv2/lwz+bo7cDFVx/faWU2un34TfGxRn7dsk6Af3PTIUZ3n1srhH88NziDcXbFFiZ3X3Bpg+rGW7kHZmXSMr9D/6buC7teFkKx1bRngmoLDd/SXb8c3QBgJwkllpjYu9gbts6YUQrYoLfFgC/UjzY8Dtkmfu+AHfL/6r4xS8A/rf/5/8PAs0unWIl1UE1H0Cn7eY7nK5A4btD3L0eX/LrnvBEUIhYpEcWAB0OldN+e2bDFMr0g17NlQmux4NPJNO1zb/B1GJq4kcxcxRSpwsACGpikHSFuwsAH8swvj1mpwUhHP2AEsbD0yItt2wOp7YWHUDeNd3XxM73psNQDKEdZR9HMnQYrTbs90tvHNO5Hi1126biMamdC8AqJPcaiFBNzbjv4+suAM7jL10jTFsF59YwyNyGWFsc6HHMG5koSeHrLgDOkwVAXJsofVZfY738PbmYFayPawGw65qXk2/rGDlsd4du/SVEJD9DtHtsTeAjE/GbmBr1qv0w3l/srVe68rmiFi4Auv7gAxX+XlLfbb99/iM5maJJx/VnEBlsBYtZP4hrYZvzeZ/GTLAeUHcYC8b0MlIvtQBQjWDVmJuavt/HYEE8GVc6Oq/YgSkcSkO9KC9tfL2c/xzvDH+IxQD//Urg1sFrixPCjv7Cxwr7KNaj5teFx6aKhxYApXNT0DtlbKc4nF/opcH3yiipL//R+YAc2HsWAN2rt3/9FFs96JXfo2Bh3PtZKh9K2/UMln94KB49sc+zRVVVg7H2R5qpRj1gnLvr8r5uVTEFiesa31oAcByr5gjIW9mJc+msO94z8nD9vQmgtndHv2+phr/GdpPbz0kTbbtk3opnCDgQIDvXR3IcS9fuFEPwHmBl/ZMaccVn8mFE3f15TcpX5E0YWOFjXgGM818LAE3jrCjwmgcopyhptJOAbNgekpSM07RD2e0C47X3bzprxm332wLgLy0ebPgdssEZ+L64W/5XxS9+AfBv/Yf/JQLVnmQskboeVMft5g/xdJA89kJzc+3/+PJaks82aLxQLj7wDgC+fY1QPZUYleTPMxWk6peI85PvqpKYmr2Ud4WRwfQOwO0RoJJOS58Dm9n59qx2ZFwA4JS5K+kjQO1m68lHT5qfjUwqAlopA1hwLJLukn1FbPf5kimIISybnb0zr5Z8oPrd87LpmTpn+idtXreGPn2ngE9Or53bst5YSEderiSG7D183QXA5x2Kq/Vmfclpym4hjMvP7rrdT3fQS2cmqNPXS0dI9Cvg0kfHIiwjiFAHugmbo5eQhiI0Jd6/NwHwabxt1V33zpOo75YFwDfb9qTTCC5Fg254f6jTp/Ue4T94ymLQGr0HAmDMdTIjy2/7+AjQfrv95psX3xkM9vxlQPgNxQgV5/90wgFxTKx+tX/NBhq2SITbiqT4NjBfNro1XILJegmYKT27DI441FiZoXlHF/mVq45l3IlwLLv0er38PT/+vYHPF/dK9YbiVLj7UNYCpUn5jZMfjmLj1wuE2WLv4bEFgI+hL0sbO3pEf37Je70gA8IOZCjj46oHEJCFEbDfvu4Sx5Krpt2FoYE93+82/h4F42XnpW9TPkWUChUqZVG1Fb4Lh9MDxnl9B4DC13WtJ1cGWl0aUcRVac0jRDgqgBRInHS0V7c+t99O5+vRR166l9PRG1wXXHxzMlB2WlkjLThkN6+sG1wAXFgueI9FIfucZOp/E3Bw3C9fAr6j6i4y7gi22jWi960PP0sAEEslrks7NnN+A80H7SRAvT5hIrgCP7XfD4VmVJXylAhTVLdjnVjZR7QiJnAKadH3sGa1mtBOfj78Yhn7sfFgw++QrdyAB3G3/K+KX/wC4N/5j/5LRlFtN9S1DCoPDq/ET9vtdz4q7LBE+DSIBcDn46v76IxPjKdAjtiu5dArpkvKdWQBUBOEvj89t800bhe6wwk1R/89N69LTyURJgbcKTLeFgDYtGEBMB7viQmauDhk8IkXCusvutS6I0d3JVWpRiFRsyukM/GMgqj01/4g90ny0Ghb1h8DZxwgWpyKlBh854hkckskt2U3m7/2xIylUImXKODNmcIVDq1I4nZ7PFce/UBKOvkCFj3rl1V8bjvWlrJXo+zOwHtwAbDukYhtKbGXQxSJLslD832+WE9OKunKqpNy8cniliFCJ7VPq50zzO7huOlfV7+w9iDI3mIDrl0+j5NkFTVep9PalVlQWZu4zUe10hfeGWfJZhNYZsrevscjd5Z8uu6eXGXNQWa5FrBPHIndU2OpSicBkf96h1tkuiwpniwA8l6vL/jCUBYAh4N3AKjF92sdQUbIYo+eKM07AEpyvzQcxQO0hUp8B0XDkbVQzIUqVTF6NasMXfk0MfLMryOZacyZ/16MLPh3vF7/K7xAFgC5AwCnjEhUpAayXlQTno8GycQEa419EBTXYr9OlDg/wpsLALIXiGsmKnWCulTHimCH028NapcXFaT61m+9GaU2+sQ/ZoqUPerlS0go7dUFQP2+RO4APA9L4tJzYEFVUVBxa/oID+pA3QEY2zWNTCHLK5rxWJFCMVxIU1wFTU9jqNBqdNttfxbM2Y0qVdezR+Gh6f2BPv1+isMw4Jx7xMSxZvC9gSoGU5zrjqz6zyFCy79KQ9bHJ3fQRx6KHzAmcvSNuY2v5OZKS4Q52l6OvpxeLli53peWnUuKjp72LuUcry3lJqBsuNGgEpz/6eyn7DfBZoa2VZ6IJ1JHAsWjR1NWQYqaIVPFxxhLGDF20M+LXyxjPzbWXUnD122/Q5a570Osi1qnfF0wWPN8ywxfzMbdjHcTW+xtVEYXAP/H/4sLgCmKIp5GS8EB/dz3Dk7iV1bkePr96xlj5X1H1gASXmgreWe6Sx1lrGdw1mlzdfUcvktcKHdVodaNZaw/5Z5sLkk5eQegtjNJZPLorssF1p0a/erAsapMeYQ+Gz7uhOYNU6GnEuoRyOB0qvcUdUYEfureH7pLk9v/Rv2j4dS5I6PHGVlFYgj7orensFwaMU//yUGnOT2L3BEh0q1nMASZTdu4AMjmm6Q+s3X1Q6hnf3Ll6jsczLlUdPVLrVX7CAppsQE/ZAGwHMbbzfEpb2Bb8WmnW4+nnHeTt/7eD5pBj9l5edSmWsmkCrV+hD6iZVoCXuNm9/rGb46+D8oB7WREd3s7lhWItetvGqELAKzB0xNufhTeJ7aYLBFwngLq+44rPiiw6w6X7nB/ZTJRsSwAKKhdGUB1kMQjoiuk/fvDAgDkNporE98A7rpDtlOtk/Gy+0NJzC1X/kCclYumlILKxeJsVWN1nA1MPhAGP1b4em3dpvhNo+rurS8NobbCmwBc9WmGOagif3M94jhurv91Hopwo/RyOZ580CRbni4y0OUUT2GqRvLesNbY3zDB/QVAdfQNpDxg4bRIms9GSmcYd3RqiliK7vd71NEFAP3kj875Ky4aIfSOdXKfBQCDhIGD9mYB0BR9mIcoEXZGVQSV+D7GvO+j9yvzs7aTOB6rUsniAU9R5beTYMw4RfGQcdZYApy2LXzHvkaYOfXkQ255LdibaBcZcxip20iOuZjRheZjtB0LgxX1u1tVZo7EiZToKi667vXpsCBzjIdbT4N+07MASEolADO4NuPK1mF1Op2ZeceeyHWpy2JMceqwBVVDk0lqbkU3abEAoNlBPTHE5bYAiFaZQu9o7j8e42OW3/DrQo2OKZp2zXGHDEvTou9hrZw/NvygSkzh+7jbzEcw2qXvi6rRBcC/+x/95zUgR1SJRMp8GHFLzw02zpl9T76G1H0+4Xz0p80Fr1GaFDs49g0UtRZ6vhTUhFKTNnO4kfBEhAOl9E/ZHSQ9tKS0BQCuYfhPyXgay/G/rhHP1luRYY3yYkzbOwCXcFMqlVvYs96iXScWALFWCkJsfr//k/JuRvkU8Y+HU19fYbrg8sB1n5ev3TbbEvyWE44d4R/qT+6FD2LnWEyOk6hSsxx8QmSpyF+vdN/1xSett/7oultupDDv7C6rjeqS0hQPLgDWIlJqi0R05xMOv4+KUyprPBcA+bHJXX7xf1j7sfZq3e/WOs3xG9jOlDTydPFpdqaN1+v+9bp80uYR3GEMXckCgIaWoamIfSET8f7xWjabT/urd6jsESPevui2vgbQbQ8+Juuyi8l1vxJsOkXxVu2p/75ScQ2yAvE/7FXZG1eEUm58/rzyS6WKrssHtQatqAgpVUiVhktxqVXBBEU2zSh3Dyj81nWSlBbsZ3/SseiPD93p25niPkL9JMUSLWNw2mz/YrPPDQS8jvPJ/VG8H1apLgC8AwBxPCR/cX6O3xYA7+LOAqB6eQZ6+4EeZ0BwjD3A0JoHR19nGSPRbfJ8/37vKyiu7VEnhsdBvXItmHWyNwSisF5l3Vo6sF4AFFJnGzhTrFNA5X0fvcZs1nwSpxG4kiy31+s0F9XykbJQpxynKDLaUvGAoWHTaOH57DR2vnavr68sCY7nbW520fjroWtrfEeUj0BSUO8sfGapwMHRDzfuXk1QdREZpQeYx48Ht0WmidUuMPLsFMxkz+mkGTQc7HbaLviqsVhNgaqOXCIS8huuu6dpUlEuiWnYycWi0dIeJxcvj/oEyuomesN6jI/0v+HXhRodU4yqMsUdssyAH2JU9Z8Mv/wFQP/P/Et/g3NMEaOxUCViT0J5Q84dkwwwjJGGeYu/Qdx0ju7mzDuiqmknA9w7HVDXhmOI88+/Zfjo2oERt4BbREgEt1X/BHdqlLvsa3umttgK24KNyV5+LNFgeaYwz6K8l+45JUQUQ5k/arhg37MoUjI23/vm+zjAPjjr5x17uvIb/c48KOXDkrieEjAHo/Y+TlOJEj/t80CK40FBIwEUgIKVg76UB9R26Q4Ce2gCzps5fxcR8Eyw7cIcuz0+/5WFDRWzsHFts8FL6J667VPXP+Urlk/9jqOft9/tdCn2xik6vp+dwh/qOvtw2t2N9i9Bn4/nGdIB6QJE6ugrPxvA+zc7ZJ6vbe7sF1IOu64iODdZp1WneJ/8Ftxws6gKSUQYKCZaZpdPQ+RN9VdoIL76jE91d6oguFJCB1zk5RkqWd1uXEsnIv8gh+qUoV8oupIngI86jqj0D+HPMLTyU4N/a7RSgqVY2fZ6rtsok8BgbAE7r1Vx6J42vuxcJspFhOpKiZSRIlsNJZoZGgO/4T6Q2dJ41owyhakPSbHGh6g8aLs3GvMGPPrpDamuO/gzoSpvGSjsFXkymhiu2jgsgHbYp0J0Xgt2/ICWlESrmWOdAmTnI6znkbtoAplEChFVQ51W+gIzZnDIPa0phpHhAPVZTTR50HZKGYbwrQ7PYrTVfoTp7yj7tWHlOqKxcDvxgMHHCCncVJY+874D1t/xw2lKd41eX+31Cz50Sr2lvd9h3JxT0keXgTFbIY2bHRZrv0+CHy/TqgFHM8SmoxjpaIOjnPnGbT3Kox01lh3Ow7FCLix7807/2vDf8OvDuivVW7Vihjtkj/X5uqgfG6W5H+JuMx/BD8yoT/Lf+xf/DGsTg9PsbJkRiDzJJTMkW505BW8xVZxs8xqtNoxjbMWMm9Sy5E+Xm7QE5/Aq3FOMQqLJss03wjWOQ3fHPJG1rEkhjM9xp8Yr3j+Gta5XI5z6oCU+7p1okjA4xUsCJBQ2TeH0MwuAwRbBWqSTfv7RwnnbDwsAQ7xkLPLobhJwi7tvunPtN2OsdTRjlPGpiWC1y0BjxHcb/NJ2J9sW2KEKRDHkmW0f2/ZO63IBsHYONPzLtDuovFOQ2GITHPbOTqw88OgPWQA8d92nuP7f7Hef+v2n3f55tz/s/Lzlob3jqjtNN1KJfUELosnn61ddAPQnZEEV6nemvZrb8Gjc1MwajAXYt/0Gt4Z+ebr5/axkdMdD700bhUH+qE8FC+QynUo/DIkVVxsXIXnNkqmcXoIlhZYjTLYjHZ14m2V97X7UYSqwBHt7QPqohuUM1Xd24YBK/xD+SBB8ql3M7slVdkX5mSxXrEs665yGUr+J9+8zh8f8APY5KO1MP9MQQDa7noLTqhlC9xveAt3w3gKgRqXCfUCM2S9ohpluoFdQaj+RX64hA9XB0j2pnDissUXNZdTWZEyhNnljNNpfXr49Htjng/dfidOUEbBd6SOKpQ8xXQCMud7PXnVxrPiIOg3JEtMCM8rrtkMyxCjSqsxvzHUZ5hnOMTuhIhWy3BQnkBYDiDz9HvCt5wKrmCCnrrzIHCtiKVZzOnMk1G1kws5FmlPJ6PQzYTztnWg4kqiR8akt5yQ6urr44F4MljBZJkHrSLXaIoKTbHofxVICev96EGCvVUizCXQkTMG2pVcDQLJIO8GdPkpxv+FXh3VXDt0+wx2yx/p8XdSPDbX4gTrvNvMR/MCMLgD+6X/5TzPRXvLZXZ3hmGHMYUan/r3iZriSENl7JxEinz/UasaTNjB9296U31DVtJMBfod+Spd4QivALBqB3J7WHQoZBDFYJOVYiAWZY11jLQCqmJSn5ckWpfsoXKBZYHjldBosaxau2z92T8WUeSzwR8e586f1ixk7IlNEeflPusIuAzj9tD17W4BZoU2xHA02SpPNbOFb1D0NTVFMnu3xU1qGy+avrmycWn2IhoYuHWhKSn/e4BzVou+hZqkp9NxX2PWbPN103W2uh03HGuCb3Y6A3//N7vDNbv/tfv9MyPftUyLVy4JdYcApILgyPaufX20BcOhP1Vbl5PjQWdm5nT9sbe66Z1Ypbna2931Zj9EXG7fQ9Gx7t77O7moidX2q7GInwK2ufLTJQRfXn9PoaelcCyQqb6frTOXe91eLKZZaKBUmez8bkr7mKK0qXd/dsgBaUSUJBzh/iohrbSKegL6r44hK/xAuWjUMma9TG4zrydgAeahSXzUFUcYhDAsARYFkODJ0Tyc/IXoC9VwEIxZi3YkUDCIvnYY5MkB/w1tQZi06gGFox8T755g0dTOR93DJm1l0IXH+o1kMEJ/63179Kbpd3SvLYz8aKF3/g0NY/fRzTn7mQBUt5cyvXOncj8cRuvkBcSgrcYQlziFzD4B5pIir+ZU4Yky5e2mBSqyrC8z48bfx3O8XkTZjmvEQ401yRovtYZFATzHsk0TGVjiygsDdB6XsSwBcmAbKMAJp2Qzi7gixVstMqn24+m29Q9c/ZW+lfiz8ebf5tN98Ouy+Oew/Pe1z3D17uuP0GUeffvS2A9zBkfOmP+OwlwbTfGCpMAmaw3T3LmaToIWEcQ0XVtGAIbxs/bTGTQPgmgYNbQKuBGKk0vYb7nRxiec3/Nqw7sr0/LI775A91ufron5sRHlb/B3cbeYj+IEZXZr/m//h33H21BkRiNcVPuPNkyQx6rAXeC+YrLyTd9wwvXefz8cjTnr89EzYDM5yoW+ANyxYOxlw7nS54TruRzqP8qkFeNA2kbjbfhdL4FVpdGvC2fAOAJewCfkppBmchub6cPWnZLMAiA3R+tEg02khnmIDHptZ52jXzNwif6/7NoaoTtu0scbSUL2FocZRGhw4chbvSbz2iF8R+XiMr4Vd9pvrp3136Laf+t0TkX4H899ePmOOyTd11Mlem2gUmVMmHfda7MrL+cXHqX1DgvByuXw+XV5PR/2szfa4+lolkh+4rYJz97elDChlmhHTlRj/GR3ZSzGqoDp23YtiPTMv+g4AjiyTzfPOJ4P85dpdbT7ZOBrDKuV4zSe0CZvL6wXOT4bjK8fvLrvvrgfkl96hcspHNJxYUcRa9bbppkBSdanXki3/Nofd54qiHro5+fiP3y7M7LvPFHzYbr7pX6mHtjA3+gSO4+WEoMmVfqFYJ3mmvtbgQhZmJbfGsP9rwTGHbQla9u3L6bU1SW5tmOMokXZDPRdYP/qXBB0I/3kx0VB5dCXcHjaegVxThIebxN6CjwDRiy5ohiGiZUAKpJKe1m42f/QFnLBRJHnlxi99Jp6MrAe2f3z1GyFcOOai/v/Ot8TpKEOWCiw4xt9haLCIQWT+8T/uoUS2pNIkuGUraTBkmgp8gEmFxiiqVZhyEvNC70pvAk+Gi2m9kaz+ki95qwSlRIS/oaprj4DiB9JWw4jbGUTtp9/SH7Z5v99XP/PPo4qheBtN/txFXhmSaVrioyPYqI7x69o2C4CNI8U7AH7PjFEQjzAer12ItsRAIdLw+5pHgKjYzf7oAammNKVQnpTTY0Nkc4BTGsMu3A8pouJTrNL6K+pTGct+ykDLzT9ZljWmTDM7U+QSxLrrpoSqEofaU39FKG15PGO3spbVDJmbCl+x1Y7EfJ3LpTBUL9UBjh2PhI7hkH4xI4aUw+dTJMZV8gRZJbW4HFRe+1kGIkjTXD245nAZEdBl5z3mn5YN+zappChsvq8AnM+fX19eMLavrzDKhf3hgPLYI3N8Pmpb4KY+WZSZSDtAxLW8R7k8bT+pAfJYzoG9q0ySKM8kXi60fNockIemEo+kk6ivssCQ6Yap5f8NvwSMPTvFOIJGRIVmUF9uY+5NrIu6izuKcaf0qOaHgCgDYqjZP9VMY/nPoXbijIesalsXr42ZgwzrRj3El75A50vA/+v/4D9tae8Af//Y65dhtTb4i34y7fPlyNFPAW99c59a+0vffaWPr9MH3258c3GKWKJZa/FyfvfAkx7wWd8WmIJuqJ4oK0lE8za3X6QvtA3CP1wO2uJcsoh7WkvSA7+5LrRrAX918d0SdWOGYjVjFH7dvB5O5x7JZluXNc/migufJ+O7LAB2PnDSdYfL5xJPCWqUVTFZDbHInV+C4xR3yo+r5AOLzCj40KfT5pg91tfN5vcpo0qoCOkVByWoPOmxHI2UXPRjf326POE05+INKeZ2c4D4bvvnJdLMC0a4ugvyuP/eGKUdX8gHB9bt7Qq/X3Q8Ec6fj+eX19fj8fj7a/fnm461gY+M4JD0+O37E5OHr4oihPKTqf3oB5bqpLhiRvZN67gXzOqwScN7BesDV1t3yw7Xbo8L6i8SdIdtz1Fuumt3+ItqFydjA8dIYXc9H/LmazUZEKcVHKc4+g7DxwpUPTKFAlklPj8/t9iAser3UYwVccF9u9Xatto7hfvB98ZIxUGV/Fn9EZVS/V78Fxk4X/vfX/+ENBamL2on+nnd7PYsweL661zrM23Pp6xzRlBsiwVV2uF8JmcJn1OqAyP/Lct2+8fL6kfRVoD0kHyqdg1WH4y0vXkdudQK83R+HjYZpB44ITLqgDi/5jcNa3OD0e7UcdQOODn4rqeWIF52lfI+/v/s/VuPbcu25weNe+aca61zTh27DhdbCMELEjzAK0LCr5bFAwKZKrALUzZ8CAvJBoFkCRAIYe5CiAdLYFH4lF2oyiBUuMqFuX0GrsaU6py9z957rZmZ48rv92/R++iXkZljzTXXqn2o9c/IPiKiR7Ro0aJFRIveo/ce27X5gwoOj7nmcyhuaLGsQM4PO1ayaF7d9wXn03Z92vlIbgFx1YkJ/EC31qgWvE8ieanisl0udusla/iNj787rD1s/G4joO5VfWg2Eh1g6yV2Xl/cPI3Q/jW+FyP+/khkeSpmgjo7RBYAenpqxUD5e2xcHzWyfRF1vAKmGJXGkPQYRb8FAoKMXX18eV58J8MUlR7h9OGn5VccWzCgH1WHIiWsOtIuF+f9dVYlTXnqrKNrdlXSQXaocCpYzIOHh4fyFGXIPh2/2x+e+wXArhYAeUh6iOfjBjbx0GvrNdM+5cxEw3TjDT2GaB+D3mcw77kthMC1mnCEKz+djpFdlY29RrDuX6Yz1tvjriB5UR6CNWrz/Yw/VZg3ZWlmC/xgrLrLIj1QxQl9Vt7buU05w9GpvI0hpc946C/l6bE/+d0/PFVQpURpJTHAxleNvI95xjmqFB8C/of/3D9J+rcdVaDDIXU6op/l880OFz/IQ9/DlRwYFi+5i/slABVMpfwOHG1QE2HnKI75RsbucMOMuNDs/RxtiT6mc1RyFAMwzrq8bwm6xqP30SXjF6dlGj5y1KERfvG9ZlZs1qXLHjz5OBhzbTb8mNA5rDI2ih3gs1itnwszdcEKeQ0pIyxzltstaqyF+bMTRkbcfhqAvQRFPD4cFkN56LwuXu+h5xjPBwzlbI4fOd8NYnw5YjbLI9ld58QOsnYubHKVPTTd1JT1j5OZCwfFg6PzwJrKKffONsfl+gDvThPyDFUFZFe8VoaSsvEglSpRZ4nl0Z1UlGX1ref6RMzG3bHZQ5UqJ3E8SSbxNSsThR/6euZAri6WNRJIQJl6bBvLvzraOwnegW04RsUUAz2ogY06ADGV/h40KgWZnhaa6BHqYQU9Mw4LFe/u40b19ZTu5vJmFF2xeiQJkwW5ESwYohmqLcohRyUdPhLjkVkf+Q/KtNAB+wSlemqGuKfecEqx5c0PBznhTArN0JjL4UwEqmJzsFrDjZ3P5HjWeaoyap018UZmPekVZo4WFWl1VXrL1Sv2qe/U1YBdjiHqcmYt6igucRO4q806QYS0xZlLW3VWUSktmB8UdXWV3h9JyW22fHixX25k3hi66hVpuyloYJbur53tITMRI34L7tD7y1OJh+hPDUEzcWoY3yceQEn406WsBPNkECsfyYY0hyBXb9oWiJwbN6E0pTCl6ZY7BmN+S83SvmUep90d0FAshzW/XMb4CcriB3VtpV1hyR3Xh+6OQJfWlzg56GbUhSb/640PQZEe05/lAcBjU49xWZjPYTJBAlQoskYEElJcTOJVI6WV/hvwg5hSo3KVPogG6yoidS5P0+WWJRHJFdoDTFvtZ/zpQPWUIao9W+AHw43tY8zpN8WtnvamY2KqoZUMWA4ciY6G69ZruiRjYtJ2mm+mFKdn4Mw+i7zhUtjbMEm2Ky//W//S36wqvQFfGnBaxxJ2QeNH95eLF/dqOIXHonEaWX3ROwCP5/fvAFDYg+b4O7gOEwNAKorkyKtNEatoQt9TsxH5eZm3AA2G73ZiAKI+/w6A9YIRL5j5c1kc1oeTX4BxVwzOPZeXxW51YRnwsPIJ4OyNWX5Y7MmbnE0HirKsFqNMJkh2syvGOZwv69Nlsc+mH/cCHS91B+C0Wr1sfbuOmfPPoahJthTI53R979AQMl/biPtEMOaOlDlM4IRStjw5T09y1V0Jxl+TBtMP0wzrAP+WGIO+f5pMVOZ49uIo/B/9PP55fzjtD97Y+Pay/jVLGnzeYUbIbtshGYzkJkDZ3GgUpKqThiFkG/nDvOka+6w5tOzL3PfCvwswP2JdfpcKSuW83n1L1iiRNCICPB4jCz3ZvtUughYseIbjJQ/KvIe6ljBECbAFOiC95uvwRtFzVOJCjNopfdqo+TrceQdgv0bIKHtj27YifZ8seU+L9afzN0c/e0TTutHr5E0dljR+hTDU1YHzCtN+xFjR6RsAD4f18eAagIHPNmcIM4vnouWVhZh93vQlldfB6ezsCtodALInlLgAQZw2l+eOBXngn6rp78Z6sFmeN4hNLVPrXZgu1n4lyo8euOuJvkqm7NcbkL8N91OTIxXIocpN7VpFpYGKQc1TtkESsnLwp6sXvyfW5ZtuAQkPr1w3zWZ+WHfseuMOwJaFefFfDN0CpxmLepSqzEH2NkIGxnSejCctpj8OMdfYXD1xDgaVvUqvmALJvPM0pj/0NNQdxjHMNkbRb4GAID26jy/Pvl2BuqI/1YPyn5be5asWIkxk+pPUKJsqacW7rrSgnqU6UpmMwZVktV0wxlJxzlrNAm1YHghnVD2dV46+enIPrUDQAgbYn+xwrkXqZt1i8bI/Pu9PB5Z5J28+F5fPMpz/iDcClldrVKdSzRpVxOt3AJiUJncAADmar4esziJ/xm895gNCaWYL/GDcdQeAyDts3VKvYk8wPvrtv3r0v2Ic6L2qnrSW8XpFYKL53gRUm+91pOTV43a9/K//r/5Gi3sd2EibM9OtXB7pSh4XbmCsBUB6INL4ggsARLebLQAisFHdCGB+tcDrqBF5Aga7GkkKxEyIg/5UDwKH9QdJOiq1aaqdG4Coz14AADw0z0btUD8Oqz1DJTMoM6uXqD36EQDMul2eQ2XadgFwvaBozhpAwZTVVJxfoxabk3s6z5MtQKw2TluTkbHPW5R7QOGDb+mZ1rN6Sw8Y+oDJG/0eolitKaeyMKFYImU6p4gQUFOdmgImIF8eE8AQ5pGzkDmWLAB0hwMZP10W3/pdfUDltFmQ6N6JBsN0nY8qhAft/bbbgWoodvmKEdMYNOXm4UDzmEB7DlMG+2blzp+zd2MqHsbW23wuYIBRED8VuZxqATBPOYQWbUaDtzGfbqulWqDDnD7Sm0fOUWnkr8OXXQCcsvSreNs7GCYDp8vq0/kj8bTswcc8zrQ4C8fLBdVFh7NJXUuW4WjKGM1fNZXzeDZnDNq21Je4CwAVu8qilPK8uMi/A1q9Paxx83agbutza3Fbv4kdnjVXjOywXZ63rGGINM26W+FQ2aV2UqwuuNtjEJrqLUD5AwobUNOqLKARqGJfTRhet+U7x7RQhcY4r/0ITKTSMrcTUyCK9xcAm1X31EFQ/gmIZa4pdKzeAMxCU88Yk5ikHYFIZNICHdb1pqygJFYM4OFsosU6V0VaIOiD5TGv1zsM9pIHBCe4WbVeA/GX56iGd+II6lSfIFi8LH3dfgt1gBqgdDgBzBQ0R6F44widPqYi3QIUTa4gGPqLLCPPwbVJ47ZOkWwOVgfnCyNlFgBn1vPL/f70Qk/2my0+8+B0wwIggz6kyAIpiqvsRd8TnF2sGA0qhmngtQUAdsjkWcSbmA+eP+NPBdCT5uvwhvp9Bu5ZAAA07V2g9xsmp667FZH9fl+ea59auxuBmFJtc/4AYCY13+uocn0G4J/7S/9ai3sddKfNZZXH9bNLJE8CYP3T5XAuZ2gVOt5lvfxyC4DN6Rl5tFBwoxkIjiNuYoWhNtEZbOg19rPSruEFzGlxcqZtTNQ/8gKAYzTG3SbYx4vl4fJyzgJA09+xzesbG5+5Xng1OtY//o91jQZSERT/RVlW/ffiiiLtJz80L/qJ5YIhdfADNH5/XoT/ZMrFntT0qsRFfLn8mgVAV0qPPkGP3XI/txpNN1gAkH7rtkzLTIH4cKSSWC5QkYZUaOBLvEjLHfuacL4Pxx3/zCqHZH5yAbDEYNRozEd2YP/5eEC0kbFNjTQ051lHpAElpx1gGRr6MphKIOpHdLztfIhhu8D6p3UwOA2SUlosAOzYPVJD6ykVu7eR68Vxd85yIsIsMeCXgwG0a5v3LaSh3gcCab4O8xJvooYS+e7wZRcAvjbV9iWlD/PR8ArSjGar1Ez5T+dHanqsh7yzANhsd7RjFgC2I+ulw/n4cvZ69hBkkedA43u1evBZDnfa2GwplCOtg67BkjyE4XueAYBTeJOKPHPMxh5Up04SmVpjCj94o8nOXJzgpxgTDLD1UrsPjAP10gUAKxxftbY/5mF3lsfny9P5mVVByL8KGPidU1szb4OUmTpaywYYRgxUFz/85IlTEALwEMEyOtUg75l0SA6p8RTWPAPUGwsAuskaE84yLFRy4XYCIlnU65npzxBUSZppX4UWedZxiKQd4Wb8xifFRnmr3CIOSONP7sT2aJHxkLKCkUDn73ibo+i3QIeKBL3/yMjUukJDn7KEU34WAHg6aRHZPMQQDxtqw2r5EJHpDfDLXv7g1aO7OnH0igxcgY1khOdTrBqz549m72pHWeWZ4rKhW2ip5w6Ar5c4nJtKnxZ7hms/PXl5MkLS5IAReKtak7+rFL+r410LADJPR6SMwCMcmRheYfln/DajlGSIKOntXvYZuGcBoMphMbyH7XmxqwWA//Yv/lD49Dcji/WLzyhmwOl0veUf4/bIO4Ub85r3dcjNygXA+h/6R/8i7LztSC/f9mFNfzyO4nJvf/O8JJnwUsMvBD83LLWp07DoHIrAnE+6t12GEafN3jma+YlyKcSGCLVxGlxF1tnOMZRgdcPJ60NeUOPR++iSVfWiVGUG2ESO05R1OWn0Y7p77d+hLH7F7WXwzubYEAa9VsVfUwRuqFmcrR+1nXLc6MkSj/C6H/Uhqh6Rg6Z2vPUpWGI4T0Fu6lwsPmYBwLpj6JZnPx8zdBsXAP2CUSfztekZ5Y+jgh/WXp+CLPHWN6uaHBtlguQ9nV7CvTOKl3CZFrLpKLVM/dxUZ8X5hxn5N45FgnvO4SdipLqx/vVb03LusFplqxX6kaIpdMvSxGSWQWKPOSXZEC8ZZQ3hP27g8b5MeXCkRxRGwmli/FWWEutdNdO76NrzHXz2iJkGb4kb0uMnMHqMMgf1vMJhxUMfdVLjqs4Kp4IlMpUN4fqWyIw6eUrFjLvdDo11T3MWhXSTjJ31REdz5EQ9bFbsUUz+JK5PNKDvqnzl9c3lqLal5uDxkC3JbzuQB7X1yqWS0e4gJ3Z1rZQ4bleXRz/Alzt1frLD3gZLW4Kdo0O5o8+JAD5dn2S94n/0xqEICaA0RyYn90urU685hPV7m63vbXx8+Prj4zdfffj644evPuw+POCMx+WljdvthrJoBWog//5E7Jbpf7pHX9v6rd40c6Yki8mRautN9prxMwCcphhHWmxB2szmzCA8cPLRDVc9jBsDarYXFYaloJ24A/PEKlhKnpMa0teCHWPOm4w1Mo1O75ngZr0m6LtSjxtkbXhGJtOVKySBLVPKZFs49l57DUc9HluX4ehonJavwstD14uHdtF5XUjKAjIWFtyokX3CAVLDISYMaQjkHAUidnBhDWCyxm01bFeRnCKcCborq7qcJ7pg52Hkjcjsj72TopFXx2iSDD/jTxlu9LigBX4wMt6OcJO+w3Fp4Otuc1k8MKmlczEYelxcfFUu09DG72bkI06aEvYzjQi1WGcue/7Qpfe8A9hkZiuG30B1MKae5T/7l/71lvUN2GGxWlr5VTenVqWQqMRos9nbvwzW2vZzTJuh7j+8DW/EzETX55udGeLGybzw7h2Q7Z47AFLv+MDisZkxXWv8YlzWMnRwxYbYMsKbqqbLy9qV4nHtzJTPSEWxtgzppatpXkkyUnfvo6Ag/sDmulXaaQMjxub1vaiQzgKEAjSnfHUJI72omTqQJecSlwofz3keokcSkNwfA61u280Tozfn4YvUpXyxesNU97N276Yhy/dQ/qClA5zaZ3aKHaTA8viv75dgdmKSUDSH8+XZRxpO+4OXjXNbAN2sF0cujn7zwpXBUTMzQl757LITIeEsEjYW2Fhdb1+Km7JKORrKy4LkqvGJfXqAVnJIszwTMAHvlkelACoJpczu2dHVkD0efgoVP8E8PhQ7UXVoLfIm+lJ6ziu+/D006az/CGRpvg42R/M2wMPxOO3RalHzRorUufgQKh1xmIl7ryYLNBJ19pIEFgrd2kWdWyqPiD4vgwK2bIB/f9hj6myES1z43G2RekoKTGWpJm7/YeJ5uesS5ZhI/onsgS48nbfFf/ZCXla5PAKv61XWwAgyn7v66LORWXA4pEtvs3alrO6VWBEs3dk7GcrB+1SyuV5uNz78cDg/n1Bir5o+n180o2yWlOty2yqHRkGz+M/W17LzYObGOwCQ89Jp3UixQhpA5/1xjw8KL2d6yvlwurx4o8FBKD0lRrHSidWbXK/hst44vzl2eZHWZ12Wy0fEvji7cdF7Alb45O7RQnFxE5S5f+N0AQG4yA5KaYlEynW2x1w5K30LdFieUJV4OmowAPAUOGW0DxA19ERauANjiLcHx5iXOAfFld6Wv3BCNUoJByBZZSmQ4egViA7xeeeWRWNxbvtr6D/41A3MaPxnkZmhKDVAoP44QbheJVeyNtTNxhTtAb9vAcmpt+EjLOqYHdkVPMMyKu2+TQ0aBAw9Tn3y7h+ESUskNchfair49W7d+rDYESlevwOwzuhjyFqJiF8v+fpj/zKPn/Flced96d8GoCDTjolynJnupyhVqsT6NdUzlNWJHA4Hbx10Pcq+9XC+fDwzHfgmEych7SY0kb/2a2lnuoPf1bUj5IaYmo6GQjJdgnjImvKOS/sgPdluXjxUxBzEPbAE+Y/+uX9K7t92lJ6luvMToRztb2O6FDqN+gEIoSrjTVfSftcV3wPH3FFuEn+fex/90ugNmKRLJpeZ0vjRUyOW8bkg3fOK4jXn+JnaJ515ic5omKO6E5cgmSMJJwNPel6l0vr37n9uupsyyKCaBteflUk4ZQpRm7OdFP8Opxqjz3EqNaVovQStTF+1WRrpeX/irE1xAihvHabjUtMuuy5pAqrMos+IUMDnAoBjVToJPAUsJlFU2U12cJ48nVMmhDHMcNlJtcIuy7Xb7C4woxQ2K/dDKYFapFmIIoqU2pF/xOhPmDLK34g0ftPZgrmH7dIl7RlPiuqSxSn8aokBnAffg2WG2hAV/zYqe593QkQ5BShl08sBiG++DrEMRpE9/SHGzZFSrsG0Yjxkq3L5sRWB19Q3bRBFYJE7qbu8SjEiPqurJNf81wLvL3iDGtKKM7IMHYv8EMMfgsrPhuzo6zgcvRnoH0WrGHB6zs26pR8V8er+xnsOj/l+KoNt9RrdOv2o0z0ci3yG99aPhNpqdwmzzA4xdTBwWU57E2O32TzEhTJFbB92mw+73ePDjuPvEpOvOBH5sPEdwW7CIb/PbbmXU5eruUq1yogMWWVggym5CJVSMwJEDgPAUGR8dRfECqFKzNGbOd54IRg7y+bgbPWR5kYEho6/920IWeq4Mjg4vo3U1OMQfpMr8QAiFVnJBpEcW7DHsMSOB5RhygYt2nxvoi+0R0zZxg/o0wxBClmLR1dtSrK6jtg5FA81g8l0mzomcbLgL6c/fWTgVJWOgbR9hav4N+FwZ/JkyAiGhgmJtDRwcPSdgh3/UaFEV8I48i5X1++7c66YI0MFO0/Wn/xWdapDWd+qaasRdL3OU3l+xpeETfanBCqFXWUAgteLFFdUskovVCE3DapDdi5NI8aGbkhnrmH4Xj6uVh8Z27cbr/dv43L/l9HYWUmlLLXlIE3nrJgfdEDH0+qM1UNxXnRtnbScCaL4Y0cf7zK2Pj7NiCOBdwD+i//SvyEDb8JLq5fpvqgbBi5DvcP+T4p7ykOs7cr2TwVK++EPAXNMyy0/5stfSUUUKWK4nGkRpl1SRA+WLBKc4snSw+GTgY5z1/jFtru1koFwc/YiIhTr8v+66aMXMm3xogDKz1HGYlFB68Nq2d4O3YEEtQ4eYumTfzXxZBzu+KmzPR6mETeQhechw3trVY7UhzFfEynThLZDiJ98dczxcDwffJDhstf68ILU0Q9cs84+x66XJWsUo9+ZW9vFh4ChkO6DyeWb+4foZQLKJOCw79oSar0n1b2i3QHoUCkrWWUprLw5UfNkQzvxHopsC3S4MzvJKjvoqwAqWPEOcFXhAYaJC7keOWID4vMrQ9tb3dfaDgG1LCjwes0PG5tmwRD2JUy+iOQITqd9HigkjS3rDZ+YGj7NLvMbN/mItReipQoqDZTxjMtdPF/yte8xKlkPusx364/kw+BALX2RPFb1eb9ZnB7Wy90Gt6bYh9X6gYG26zJFiuwRp8DPWRTDZwDQPijS/qZcH1Hp8+JwRHVTyRPRPk5QIBfHIlj023G5/N3FMfc9fLdjJSYN/Psg9eFQ8qG/7O0xVB/RnZ59A9jlN0/7gzfTcj/wvEILaW54S42vmPfx03abgUbTLRZY3QHYrH22od0BoNJ+uO59nNdnn6d/G5CrEbJA3Y2cKf/NmEo8xOrcvUJtLFg8nE00YIBQFJXgJjyFYmtc9rkE7WIxb6LaqMotENk/A1AJChNVVGdQnTFs4u4bF8UDnD242Vhm+iPoExTcQT9jFlKt7K50R9FxH7+JtesFs6BzJ3qrD97QMTWyfDgYct5uujzlxpShQTXxN10NjsuNT+cXXr8DsD2dNicrnrpcW6ry2YuCe9709TM+A0i4+X7rgVZUBxnh1h0AMNQl1e30id+hmqFUJOuD+D8ul19jbWdYLhCPJvcJSrH3eaMW2SsY9byBPSPpGBXfAgNAHPSl4Kn4CR62m+U//Yf/xxZ6HTGrmg30Wo+JVbDOdZ8vAwaq5nsdTACb6dx0A2mW8n4B0M7N9zpI8QUXAF+dTn7V1sSczoCp5hyQEM4LiWRmnnZTfVqekE0fTmsOMxQsLtvuGRdP5iFgDaeFT7c5cYcfTJl+ndCDIiEgYx0eVotdCoIBfyxZg6zS93ABqRZWEtFOjPEAC837KuTfl5eL9qQpczedyokmC4C4UnxGeqYPt074YPHy+XBwAXBmAeDTn9R5v1ozbRRLtUVBNaZ/XrxaBqRzYQHgAsYG6JAZuUXUD2Led8rfp0REIRPK8Q4XAIlwxWGylqNBa9JVd5trq6ybXX0CKb7S2++BHAVDIhWs+B+yAKi6DLGLnTRCV1N+PPLLvw97q35MLLVBxQUAqrtaQdItQMfjy3Hx4jVcJ3hSAsuL8sNeAwFWDS6tMsjmYHH112NxeTo92NP02gz4zKIWX4HWfbf+HX7d62/POWDsrs/H7er8sF48bDB/t+utX+vzwr9ugx5IX4rUoZN2Os9ueUKwNehlozOdfL0/e2HUV9y6qKFifsjM9b4XmZxVOBTf1o7pxZsGYPn19pjphpJVMGqh+eV3sn0uPsovD64yFezq5XR+OV5eTsvffHr2I3SuPVyOsAyolUlVueHCmmS6AGDBke0mWQAsGIvI5e3BtgXIS2XW7aUmijfB5Lq9fOYC4E7ME29YcvctEkSu6k8PknkN2ra79oje04Ow26EGIAuNYTHvoYynKrpwyp3RFuiAalf6HpYxRqVsHASMMrkDgKrAdB1T51bvrvqkme7gg7HqEBQduu7Hc5pqp1/HhhqF4SwAlgfVH5VjdkHB6Df2Bkg/5ZFcgpRSPc4D/qv9fzost/csAPzYH0pIPVqPsE6hG2L17wLgw2SM+hlfBKXDfyqgss+GgvlDwAXVqAMG0u70aaBj1/6OTiXg4cPq8nHtaNODSPTPZKSjd2dg35/cthadvwI95Wjf6TrGc/ZIDGEKe88UrSunPPnh95aquwXoP/Ln/wsZPd5ylu9ckFCHgVdEihwm0T8Abr6oIl911AoLztq+6ThkZv0yLgPO+6jx6H10yYo6Y2rzl44ED+e8SYETnuW/1IJuVpw4jhHFNO2IqE+FKbWZ8Jpk7WOTaE+upzIcm84B3tWNgNA698SLB9RITYK9KNMV3sBiPL8WYpmSqTo0pyhsh2y/CDGaI9XQTOzdZpUroG868m18AZWEndyqAPW8ujFBjwToT7JcU6B+L6T57HJyEMUUyLRcVhTmfjbHkijzUgQfIrjlBuUP7WTVTaQqliSqqVqx1zRJdIKeNQxxjcWa6syT9HJYMb1zC0RmKhJxBMn+PlLiFArgDljnAVrsOF4FmBEjvvk65NLgjUKLSA835I/R1GoAQmstkhrN6rfaJ9qguM5qMO2WFrSUcrSpaZtR3Ii6fFBKaqrNqJ9TxgQSXWJw1+CTlC2ZkkywAbEe1o8kVkncY+bHvB6264cNbrnbuktns/HN+us1C5ZSNDOSZR0LvrmcwvpfL9uYoaLJhR3aUA4WtPKRm52f1fOe8qNuu8MRXPuN6o13EjS1P+za5iJy+XAKxv9hj+MHb1lN6HfEL22EQt9Dhq60oIHzYlXeQ+YPFaTw5shDlhJqD3cm+aSFNZINokjm5KSd6DFV8wVY7wNJTi8izAEh3QBETtoIEDPpPn38EHRMoogvOn2C8vfIdxhEnQV9+qtHu7j5e/Rn3wascmykgwzLU25Bpe9RM/zQkYkyaYXeEWkyFYlQHUVlv4qSAquPDFCMjSWpwtTZN7D2/VLVBtJwd7N/zjsw2PogS0prVK4HjULFByUuV0dfUhqkW+iKBRW6eTZ+Clj9dAnMItjnf+gK1q/RCU72lff5/xnfF8i2+X7r0fR9DK2a14FeqVrLxcflees4vH3YOghz3Lohk8HfwdlhebN+xG1960MNjAymdDmDjvwOpghLgWGYZGjlP8lyp0BOrp2XmBPjcT8KxzWVn8EsJOj8KVDiE+eHu//D/+n/PD3nbZcdo3kIOC5l5pjfjHeFmjW/EGYNMwcpdrlc9rZDxvea43eAmb753sQXXADsTudNzGwGMFrACjkuZklGQTJkNgxjB1ZPklNTdu5yYngHQLO4RvVkJI3+pV8v8tv45TpltU4VLOdFFVzWHeXkg3h4H7iT+3M04rLLZn1h1cbCw7UH5ljvlpvNgYLfdijjtr0eKtKxEoqoghVPJCLx4rAc1VsTPUco3cFEpRi+hpKKMEsl0ozaQVp/VqIuI10ua+ad0GQGwRMBR3jlOtFSTUgqvprvIgx4q5jyQxwzEX+B+GK+0vRA/hQEkZ5Oxb8LUjZpDDCPuQnZG6DFjuMRC24C4puvw3wBUGlC44pdrQiHjiL6Y4tB35BSGg6sbJSurmqt1/O8rU+QobuGKF01Yilq+eXcFiQf/+bGY1mQDbueMn6Z3VwkGjkKG8WwTlh/lCMvk0PHd1t98AU7mP5+6Nor3xzRLh9AkZOet9oJOnR5gNiH0uXKf1TXYvDLWMfk16v1B+z+7Rbnjn+O2217GGC12mqsq89+bytX4i+noy8QPR4OL884PMSghHmRV4NqnSKpko8hrzbLtV+5cA3gswNY8F6yGsIpaozl1omOyYuDCwAGDEvPs9EK1iM4jrXiFVzakvtNKJZIpgeRpRZD0IOar0OnOiOsGLBDoY59gvI3UA1X70aSrDzOq+OM/KAS5S9wqj/7NorblNxwdgSacgsqfQ+Va4wqdAy00cFNc6M7VuuE525UpDQ1YoQaiIZAVewD74EFQImc+YXOmpokoyVUhyJ4OUw6V+fs4Z1DFHctABixqWbmLLqZz17a86FlEQwXRe202pn6Z3xp2Nh/StB6xRiZbl4F/Z0029Xyd5i/1l6CedzsOD5stpvFarfabBk9VzrOPqxJee4HeUpCE/vBXxW2R+AcZYlg5HTMdXXgoEwP7R0xDNzOgQNXfWASiSPx0Gn+Q3CWjAXA8p/+w/9DVfstpP82f9dp+iGilx+TaSb+d3Cvfjg6TTDNub6wAHi/RIyp9zeXvII5t/1Q8wbIc+cCoKfFLzZ7vwVIVcuR+MfzcVPTWCxg2gIeLt6z1hhSTmnP9an0xHRpcKaoZEpMf1x6dc0TnGUshq5mZtmwXasybW99cld1TxEeSGUKo4TRXs8eTZwcsQZC44o8agj6JI74E8Fy5mHnt3huoM9nssvGD/pajTDsCSbh6J7V8cAJOhWmD1VjomLxmhtYR9ZM+VzAAYvIG2xQyGTU/ZFYaydih2yMQ8vYrd0ClLIEvrgR/2Q6euc5yGwJ7ZLSoN7g5CxGgPmJP0W91GjqKiMhj7ZyyoBcYpsARnBZmFM9qowW6KFsbsDKdanhtNtAJuA80e18VcR41GxC/0rjipO8v49tOgm5r5xYiHXqK67HfVuGW5NdFvlknEWwXsst/RMm+4uWam6pqtDO8bLd0Q5hegTKP5KGsa2yaE1lvPzi6GeVVBEtBiLqTN1thL/G6QVDuYwn18aMMeePjzvmhk2e6HXgXi3dCk8bIzpG2xQDvDUwkCpAXXVStg9ClGr7anQ5MCY1XnzVLh3lkk53WYfsng2H8ooBlM8YRHYKhCXSy/6F3/DfFcrvekNDIdx8RM/Xs7wcsNfsL8goFt6CtZXSH4PckpejJl9kbXcxoJSRncPK0Z1sUFFKofGSMck03fjuGo8f0vRdgMBqugUoHHs+//pw9JrBCQ8IwWOYw2P98ztB5RiCGbgo9bB6uQRA6hIZRa7yvbAUahXw0pStHVU2z9Ai9hGjREXPR0XPNW8DxdFYVW6PlywAql39oYJ4Iqsm7/Ax37Vf5C2lA4wwj+gpxanIeJKyZVJglOlPO/JHyYaUp8B/cOPl+1jv5RfFpGKscbW+ke3S70FAysh4no+tqL5QsuRPpfZA115u9vncQTiQLY50dupvDoWhLLaX046a1pX/dBRqVRSOHfAf1vRxNUjxRfsgFzX0aCk53nMzKmgD5s+wddKEQ8xjviBKgd9F1PWisqSx8dBmG7or3RMtyVnhB2ZKKRpZ4vBRSvUcflGw318cyRotq2v6LbH9jCRhyokgl87TRyXKD4O3ftXXu/wo9/PJL9xVEkAqTmafWtN8OwJ9pA2ZV7ST+CJe0uTotRd8Miw3y+1uF/ZSH/miCCes3Xa9/Gfu+BKwyp2rm2/DCbCrwxuA4+Z7E61FBqBSVcMepLj5HOEENTl/BuYlfnGoWQG/jEb9AqA/Er9enuqysfOoHl81SJ2ouXcx1TXdFmPD5r2CLHNp+53ErmpDtNOBzHTr4NJ4QJry9Nh6s3WcMelboMOWXtC8rwP+tzcUA4Icex7wT1gF8xgXALFb6Dd1q+Gw8DkbTCBsx+cjwMo5b84vK5K12ybMT2DjVzmU9ApTPcQWu9WeQsr/OlhYbSAyxFwU5xUTj9+F5ZSmT1b5fqoJFmXbNByZc5gXk6OhsrRAh4fTKQbVO7h0n18dooTZC5bxYZtXtQ7Rp6xkffqKfwNV/RZ4HU3bOx5AokegZQ4Z/opgecDQD14ul+8yYroAyBIAP+Ny0eRYpVyOmKDpSkFFVjLgaOoS4vy3jx+9FRQUqTpVyQqMiR+XnyA1BE1Z1DgC6D8sF19lkQxIQAxHTpW/4kWUVRIdKBQ1bYEOG5/pbcz3gE44HWDt2xJLDnUsUsUVnqoLRlIlqDRkIRnHSiCdy2W/2LxcusuuA5AA4KH0YgB/EQcQrOwjsADI5IraIwsfx3AE854gHpQBzcfD0uF5tgCgiKoswG9Mt4SYoJXVQ5K4uzCkX7mHMXDwUO/+G4AqD3kr3IxpGTqQAtcCHerp6hI+Ho7f5tMD4cWFLz5kjQpQfR9b6ilHsEPUKVN0IMsuotCfU/jnjCWtp3o2qqEBwfLjOaywyD37Dp53rv409H0FlfvP6DloyMJL8T7coqmz2PtKlRF6FSo2ODJG5rL9CEisGO6xWXqDq3piXzsoQBD1BqXtB0bfzKaIpH0QM88XecvFHO1q5nYx7eO3AAmX9D/jJqr5WuBHQK/Mb+OYEXbF0IcOuvg7M2FvV4tu/6RmLnhxJDI9/uRrHkrpsVte/oxLYPtRqRmI9pmz9998ZG6OT7kuNYc63w3gelz9jqpZgpXpDkZi1wT4i7GdC4DRULBeHjeLl+1m8/MC4C3MS/ziYAwq8Ks5GNm0EShH4m8uANxykM2OqByNC6V+AVCiw3OTfzcHjCGJMQgTJ62c6j29v7BdnOdvCJk33JaV8FhxAdmbr8NmO53DClXWEO1Eh5oqWiBAHo7qSIquVa80uaz87HwWAIfTmUmAwWB12i/HCwBa4FIGyWABsF3ffi3AGMvTidVQZ6vyA4mZKM6kWh1ruNKCyay8XW/q8Z4ygHC28Uxic2oPrGOa902sp8NLybCOkMWDLtUrAodIWpNVmh4V/wYQQPO9iS+4ANhfFk/dJRPGS37wF2UqwA/p8V/OB7fKDfoIw3e9KqcIoktk/+O9t9yiFK1FvQbDmqDn1LZbfJw9LuZkIO06WDx98oHhpzJ1jUiy8le8uLUAgJcW6JC3GMn2BLIY1Oh60ErU34MgySgXJKFllb+lGE8kPU7L7XFsdZETS6qyEEwtGKscybyDTdfxiq+TVnXMIV4oELGnojXPDhcAAA+kntfTBQCsclReXcPxQ8acvIIi6nhF61J3IeQb/cqNpyL9ocfNFgCjRuxwM7Jl6EBMldWD4o7dy3AELbJYfOcNGetpMBqyOjMZO24od46UxVnfhTZCFdqDZCR+cPeyeVpsRsiWoQPRpO1YUCsqvmJ6HLz/W2c6ENt8VywPj7DPGfoTjgXAKR46tVv3UBIrdnn2ixQ3kKI6LNdoYzvRAYlVVQBBWPezOT5XI/qKpFu3tS4g5rkUHmWkrRFydBBlzKpmw+QQ8nSkp3jexs8LgLeAmGus+JFgF5j1rzlOLEJrmLr4otiVV+yWu/XqYbv6sNliI28cVBZM0DUUwjPghy5hX0ObUC9H+CUGzddYUtWtOlQdK1J1NBdd9bZiD4GGvbEA6Dk5M5OMUefCrMCX0tYtOXWU5yULgOIn9QiHi9N6uf95AfAO5iV+cfRTWPTy/gXAYr1y+GXU6ZT/svO9/Pps6OAm/y+50k08DVEJanIdIkwxKg57lTY1KNWuMjY+KjBuTVcjU2o7atC8HdTEScP5nS6H4hmitVeg0+1Eh+OhXbbswZSIs252+1oALPd2Cm89H93VYOWXx703CoYLgIuflyKXTdFxuF3vq+5vQGInmsUy7YjpjG7XGOd0Z5LfRc6AEiEiLPf8RQ/6BYAMDGUfzHuEdwDS49/G6pVXZUWcDbUAILIfvMAw2XVQm7ExB/VvvjfxZRcAz2nFyD7pI0m5rxpQiHny5ptEFBjPHx4eFIAE2+WWX75gZTViEMrRBiF9L7YsAOaCbcpKKj0r2veSN8wksmvE6nHDin/2AoBIjiTuuzMMv7gWkkIfSTKKi1Fk0cRXTJ2tZMT0xx5ZAIytrnx8jSwdEWqp6sAKBXDEX6YWxllJsclxcdkjjk6edEX4XvvMgf2+lAEQu6fHjUEzWc9B1ZHjK1vbJJ76x2e4nXgDRbP3APPa6FfN5/Ru9nDCOFNDshBbKqBvPAyIItoCAXwejz4Nm5JtE+K+6z4+7OCQmniDEnFZqMVIh3S+nuhGPXse+F8tVo9M+QNu4apJaoBinDg5KFSCxlhxdmMBEM6nTbI8foQ9CGUBUBf+z4zXR1QE7coagLMvhynzJXYL7+CjYj5ucwXnyA391MVqcvTxG/qdUGfkyTtgGv14qoPjfbJ8KLQFQOYezULIladKWP68APjBKMm3wI+AUpUWeB3Hs48g0a6MgC71FqftcvmwWX/Y4nYPfitGOr6rVoZPjnLRFuh7acON++1i/2Z5+bC83noiBvpVxxYVMKvSS1L4W3i+sQCwOulP8sI/OJwn+y0UbI8koiwEgVHmBRgSNG43DMvy0zPH4me12O+2Py8A3sS8xC+Oz1sAMNj4ZCGjjpYusNm3Cy9kFszeze5S6YBK7TNG16mhyuZ8Q+WqNH1MpanEhfV8AZBym69DveylBQKC82Tw23xjpKgr5hm1MyaKkbeyYOgRny1A1DRP8vrmafqG9fLUEWEggtECIF2RyYAZtRW03dxcn49A8c9uKZQOJEO+uwI9gFOeUyexPtljdWh0m8qzrcU5el5/j6QdR7EA8JOBo4rPQab1/DvYQUmyKDPj1xag4hlUmvL3mNfoJu5JA77gAgD74SXU8E+OjXQBW9wHBK8Vx0zoL5DQcAAT4dk35I9QCYaA6ce0+BBkL0+liRfl+pwFAOip9VhlY0LLEhDZWBzg6XDNWDF4KK42rA8jC72/4oc4+vnVqXEDY5wq9uABmgTLw7FOZQmg1VWoxPW5XfxgydL7fGFe9a5BpwwAm+u0mdrZI1kVYqbN0coLKljx76KR7VAUWqDD1s45QtGvs72n57Y8fbIh+lM9SMNQhgfhWHbwHeNVzjJoaPTjYWzCFX0XnMr0NLs1QV6OpumZwdzJaov4IWOVskedqngAM+3EmDHWcpNZlchh4sLy5LO2nPJKv5djYn2zEMe0YgBGT+xqbs5sGTrIcYcKxkyf2iEq0gDEYCW59aLb/ldcAZnu/MR/ch5geCGNjVoLAJ9+KRV18E/2088LgB+KEnsL/AiYd6WbOJ+ZJS70F791vWQpedotV5j+j94B8AU+vhPE/tWUBNQIBvEqwjVlwU89ugBopEs/B0MBSKpT7Th9G3tfIXibf1U2ZDnu3fQ9AhxWAlB+ymdCC++WKw+DEYCYFnQBcPj5DsA7mJf4xfHZC4BtbrajxzQmPtymHmjp27gbxKXSgYAv5kgkDTFPUDBZTqBW7UhIFRphfTqt2vTUACPzK/TuTGreBpgrG2iEmw+VUQzpU53yz2FFmrdDeA/8qYGeEr2G1CL5XfhWRNXxugA4X1ZHaSG66xageqTybZDiiUMol1jxq8NjjjO0HDN/W6Pcyh6CBb0AAP/0SURBVI/Q+onIoAuYSVVJPO8RGx8bfQeQ2b3Cf9EsoTJl1h2AYWQFhxieegOVuAVex5ddANSH2IYkTt3VwR4YLT6WGuGTlJ/Vyo+0G5RgXfHh3+ZrV67VFKcNL2+bqXJrez0y/IyBAWdy0IkcI/fwuQsACm++Dv176HvI4QwvU/tZUhQHquhKBvBDJEkE/FckUqgEp+UGV2cb6Dix3gAh63BrAVBQpqETeV5O63RAV+F1G+6MTGvUquEOOMbNrKkQ1jTjJ/J3zdxnGYKShM3gLxMw42Q79yYgWse+FmYfY76jlyq0ZNWaAwpDKIoJSBNbswd0DiwAOs4zql2+w0COkEldt38cMah71gNVDEp5Wtz+WGHON5DYy5hyWMNP47Zl6JATqT5EqrUSb0S1Zjjcr/x0TM40cOaUBcwQp1PbcmZGx1iJ8e9KwJ6WvgZmln0xVsy0FnGGmHILraqGWmTnRNZHDK+hKlI2IZluUvH32aDUoh9uQ2NBenDIYIL0jqwyxv4/vf9JCor/eQHwBhD4Df3/cqi2boHXcTq/0KIMOD4iwhpgsXhYrz8+uPnn0Usj9g20ZIMehGcRny5K2APNWuVSYSUBKt5YY/WjXGMD6SaOeTt1CwRRVfP7pw8s61sZQ1B6dav+l9Fzs36wa6Vf1a6lSlydo+v4p9Xy6PuI/qE/9xfr9JuAiUblDdhn3m+FeyGT74EqMQi2wOv4sox9SQy4wotrhmAXU8e6nl1+xyXvK+Uz+0tvZkX5TZuP/evvEQIjSCG7lFuKoJ0bI1dEstpQuZpxYtnqWFJAKhO8kQNHtGkGTp5LPXtQaOgPXKUdxsSBqx9+2m7OMUJzAGJIhJGSo12ByOqT8lcOtqQtZVn0Rx9VrkaAyZaghD5wRo4duQ6h0YKVc1pHS+QUvq6dTUG8pSpLE3EklnNDNE7GcD+tyd9xm1t9d9j05UXH4rlGlgf08cPIN9Cnfxtq+xjtxBgIpvlugVyRhaIuIo7kpeAqWobAgAh6CKM8PqYBjaHqCeQrWggryuQWAp/fujq6mxuL8xX37SpvulyvHozzrnDvkLeWWS0toCt/NFK7SFmFlB8Mg2jMvPJ1aojUchRP0NoPdUOJeaqqXHWvXFj/lWWIiqnj8Jp9wQV97o33joRH7VQHBoqFJ+LiSakKEWbaqSqMyJylyd2WQYK0menMklSkKKfUYqYOneIUyjU2cMrSn0J6Bx0dYuok5eLN33dB8qGsKqY8HUiQBcvAKYYktLhk4P/KP8HEaIQ23ppDJzA90+87h32csYp/miHyvexZQYYih6iVFKkdQStvnAy7nEKaRVy5ZtzuYyqSQ97Gw6lKEIOixp6rq8R6WKZV4vAGVxCEwaKM1XJKraUcR2LXhWNq++OZNbFX+s9e7z9KIHQgQuI2ei9YhVuZASJLQYt0R1syIrgi59ISdSSjhXjFT5al70MHZm/K5WJAIfryFps7R/8pD1YkWnKWBxru/YssUr3DQPp7GVGiHwtdY70D1NO1XY3n7udZsgDY+bVGlwQoBnqCSbNOT6oWLY1qahPd0xlFF0S7r/VCz4hVizKMyJD53OVYCd7A4NmyhnRtCpVE9Jr/1VHmx0ntrBkLmm4bxUxl1JVbDkYM8uJX2dH8vwt3AL4gKO2eLwHD1efdAfghQCGar0MpxxBqXKcftlDuAJCsrmzV0TquTvUoSZrZcbXuALAwyEUgzjioLdzhZmCgfzfw2ieKUeU2GJPmfHk+1xx9RSXriYPt+bTRBp2ine6wcodby/4WZhsq5pDaTIxYLc03QCva8d2NyQiDZPaB9C3nBWcG+zvdnTWF8xPzRj7KjRQgeWCiCtaP01dPlBB6mUQ6vhZDT0Au4vtLyz1yqvlr1U8r07fr6YG0JEOGF+N9F9EYJOBYBOu4Ok8FS/xcPpt8+aE/VZ6hnyOqte62qveoBBxbmvjnqIvKQ7yReIgbXwKeQcFqVIxQ4h3Cz+X6FasR5sm2vjm3GZ09ShRDbLtvZfSAlA3UicujXe/2ZT9Sgir9cD4/z/gv9FIVmkUjxkgwF+zCPeijalZBVWIDsevbGtsCAQmnGS+XegvNENhJuBYISHbMQ8B4oGn/ig2FPzQaSECyFghTZFiuP5CPU3a3nM07WdJ/yW4/lcnL7C4i8XWqB0PfJsPdEFBuvg6ri59YxlMU4LPi5yj6lab8kyDH7AwZgSpMxEhkZRmiEg+h9X8juhFEKgoGKcXWKPiBYbozQQcNgRBKZodobM9L0Qm9K6Qws7PnAjH/LO9cMfyMeu78VJHEzHOBb9Mtay4rkMHFBPzEFfLwyAhzVsnKMFUgAaUSIhkMAGJIo+RRp25GqJQAFS0iPQ4kZOT31XByhEI7/WJm5bLRIZHG37EAsNjltMf9lqAkM8S8xW9invHLAvVuvu8JmrL5vieWi+d1zPRtLvnvNi4AHlaMbhc/17jCdHZA30U55yi1KUDrVPevB+gHir77o1/33AHwBtRsKOtVt8cxJRJfTWM3SJrydCA8nZV6xgZgLD5vN5vf3jsA90C2bjfWCD89YyBNMcKsDUSfiHNVnShOi6lj7gA0P1UhE0F6cYJx/HPMfDIsZV6imadxotOd5ke/2otpGWOTK4gdXatTNErfJfIn3chhF2gdyaKc3r3+IvGIzg3HIfyMHP9T9Fae62cYhl/EmHW/vcE48zGTeg8JX0hB3YfAUkp7whASDDmt9M6RmFHC+afjwYAXthIXI55jyu5StHRe+Us1dMLuaf/Mj0LTZyuNxpdh6xQScqwaOqimUsNILPuU2cpr6IOSST4K7SNB+W8eJ5hHEnMz5QTRsBFa3Ua4obHGjmFNR/azIBlZhy6Cjd+O1sWrpSN0M0w7bxItLi+G21DRpuj2DYQ3uS5oZLQzUzQuC2mq5g9IoCJMYLr3YMXuWFkFE/981g8vIzbgjCkI4XoCG7S7Ki7Hw3bBn+m2JAg4YidVkJNGWu9kiYB1nsYym+gw0Y40Q2dLumiaukmylS0wrdRN9NKoqsh5UN0zWNEkzdtB8zGXcUqEObTBpdfbItyzVA67EsWAs6nD6GcBkGme4KldKIBijjrzl2rnTqG6nKsWKbROho9EVExzEizi+HPDQRp90eU4Wwk6R3oXfIMY3HG5rpcrIHNs/BK+1nOCvXtOF6gsFiRXpcR9ddTXuaYPxN7BqnpJFUeCJdpVyarm+FUwGsm1lcFOpzDstn4OzLt2rFXLXZyeSjnJCws6qZTowmLOjbvlbVhIMvzWwcqMAbvN9ybmGb8sPpv+jVHxPvjka75CkTsAq43faqy7tV7ezpccbXDUKe0/cFeFVRlaooocoAQ7FK+p1K53YclRxYGbISW2UQAP/+GlO+Iad9O1butIlSZOUGuG7p8XAD8S7ux4fSLOVXWqqSqmjjcXADX2961icQ56IxA5AXE+NzrDMHEmnuWxvQynQU9USPtHLdPJLadkZeS0jQaOBcCA0uvorme95SiwjgMXriOXq7MvKMuOW5jYuEfKe73rXAb2WZ98ljiUiwF+nBXguWUPzm5bSLmdozjmzlQpMR7JaYuUQ5pd/TtW4qB/Zjlhl+xcRfe0zMR/m8N6cKI8qaxIK5HPqg+cSTkO3Tom6JBCefqYgOGlWarzlD1S8ghEjukIYtrpN+Haa4x2YgCi5hrbUg/RGBlBO5XYgVsjWBdmeEfxlDB0YWzkaBN3wnStVpGxcMY5I/KCy0E4iJ13E8Vkg/lGMSS4MdVFWSaoxFdATA5HmKbpuMSDIpW/UGd7WF9+rvVrzvo7NGUBULZaZRgk6JOVS6K8qjjstP/k85L/ytfQEmNHyQg3dIOSO3de5Mad2056R96yRHs3fw6v1XOGdrpLAGMTGxQ28mawEWPtQn3yc6BEUDZ0SMV1MUN38JlE74RMXFn/+pPsyJwQudhBQ6o8DrueUmuoXo3+Kaj4L2bK01wKdY9Xo58iEDjxLTIOBnJbZsBVLQAGzOP2i/XRL6fH6Pc6ui4vWGv+cvvV4pQ21fJqMuQIHOl6Md6zAKC2qbAu2fC4y3kQEx3z7UQacxDA9K/j1qudzfQvT9amYchxOwK2L8ApOkN05Ltc+NXJ9wCNnxcA3xefTf/zFwCXg+9Pd7Bxz4/W/4pmS4zTNzqDTqoAtP/I2bPUsKEzboy5YCttC7wO7RFViPRXF00eOXob8Sm3LMCkrGOfy6N300audHTgHFBdGP+8BehHg/bZGHPFRasYScsPg1idd24BWjvw+R0Abx1lpIMYNrtpBvOW+Wd4YwsQqLnstFg/L/2WUIfGJhS1f/IPNufTejy5FlTKLh2+zeJpYs7exq3vDc0BN83XYS5qDCAcFXXEt6uz1l9sN92Kn1Hd27vn/Wp7vOxONQ27EYHZq9sCdF7mLrDSeHGHzggVXxV0hgnZh5OvsisRFpfETxrhsFo9rTdlxdWZFdPk4eDb0GW4SWy3PNz8AqUtkaIL7SnaAVLiqEgCH9xHYGSdBb2GgOZXl65bgIis7KCCFd+ixhgmLlT6Fngd8yf4q3YtUHA+n5KaE/dRz/FbCaEz37egNcJ4MMYN/teo4qgI69OxEQbT1H4hbgpPtCbyJ5dIp/QLvVQFOvNZW4AKVR4eBMjxODNH6uwEQ10qVPYh4GMufv6qcgiltlInYdEA+HK66PfsOVh9zW9dEiaGxjicj9jBfh9KQ9Oew//htUFqgFx5nnI7l9jObw+o2G/rcGHYIvj7LXwVj+c4ew/94bBn6KgKFojkGBqCvJVygv3ivJ8v5/r8ndDO9EvXc44MxZxzRLqyL6v3N/T9WnmEWNk64XuqA2J/6ZUfAWaw2fhtuZagYN5xRjBXjOPy4bSoTx/mFgiw/GnGp62TVlWUGQ1eneZqKUAQlVArLpvZh8xu7Fa6MPGxGElRsGSB/RYgYiCKsBE3E2H78ka1OgeSWWMH14ZPrHJguD2Lvjw45qN4RLr+hJ7fi7pcnljjvwuXZL+lCwDq1nwdlNAdmGf8svjptwBtz5/QH5UtW4AeNqvtcuVLY5cX+sA6W4NQkNNMFUVpTqkPKhULo53qUIx5vhtGsNBYV9TZN5A7ECNqRaQFOhyX+VhGdYAOLYJj399nqtjiB2AUOHlb7OctQD8a5kKnUZtvgD4R56o6Kk4XU8dbdwDqcpDXMkndyhpo2s2yAOleW6Q5iHY40w26/c2WV76Ck1GDl2TGJwvtdN9f7nwGQKslVXzL3SCU+UoRXB3icZakfM2Xav+wqi5Q1cyPzK2YoL47VcrhFh6cmzKn0hQcOXuIZwLi6fABkwtW0ObRGHeJbHKlabNe6QHtwpPuslof2jye8hSOyGXU0NpuoZdXWTtSDyGlbmQpBlg7JPcIdXaACzMkbYqvPzVJYzAWdAvfwozsFXDVfN8TrHmar4OtMtBDkTabYM6MF+3G6UhzY46J5Um6llSp2PZRjc4Rs9JcGDnG/ChOrjRnuQip1Y07AL1jIYnJley35QOHV6To5g9IcEOwZUkN0CculD+bRt5BE29QMm8nxohoJvDecZVJcaqmfA6T3SAVxvjfcVCJ+V+vvQRnu1UvlaIGoXKe8j/VCgU8F4ZopzvUO2GG8fM0c/RpqlyVMr4j9MbwdZaANL0L9IEMTvwbMXZ7N5on7wAS82TLDR9aqdEnUAJK2CMiy6lw6wNInsFyrawS6sgUOHVM4qAkjAivLJVDtatOM4ySHS6r05lVWNZtdRbipRYD7AfvLm9F2h/09kHbfzaRo1SoyQgjc0oR8EOqVNzgNZkK1UZUjpKiEP9zDy9+1m2tlk1W9muHB8+nbO8erA6zReYNpMzm/y1DJDOClb8D84xfFp9NP6PN52C92GcLUD0E7IscvBoYG8bmbmp5OXmbqanX0AmVtXxNh19DCblU8V30w9/V1SA5jIEH71qZHmbyWynISlTi6m8+X85AV8Fpdfy8APiRcGfH6xNxrqpDskrXH29uAdJi66yeZGAU5Ky+mwX1eG0BAOC5AOmjF5iu7F35DCwSHX1vAVBYLI9ONDL6pvMOwCRq6hCqLuR6V7f+x847AHLolTPFFQGeV/Zurz865HPc7JYr35GpkyzStAWqEuWB/7xfcuQyOXHQYtf8x25frz/4vp31honHywla/44yeAbuvFy9dNKrHwhtt1vWD9vtDs92t9vxv2Lg8LVFPcr6B+Yr/lgAMPfO5N8naLhc+m81cKrODtPgp8VlpUs2xDz9HG+ffQPzMSXT8ahGBmeDKHJovisy6Y8xXwCgANQWckM3HWqR6eohmjB0dcXZy4TZ5+ClyNUOg9DF5tB5AwlPlAxyquYr2wOKyYZoYfMHJLhRTdON0Ce+wtsJ45gS4xjE9OhjyjPFLL5njKJVyltT8pQrYxDFg4dkQ/Ud2moHi+OaPTPH/hnOK+a8kXPa3tHkdrrDKl+saoHQIVkLvIfSxh6EDpe1VuLAxWTX7J67sJIK6q8WvrrDwvsew5hSfUXAT5fe+5IJ8w/fSq+Fmi5QG3NQySq0c7ktwSkZKIcU3OXgkHN1JMtQOHCJ6ek0lyKH7rTY5BmAyiXz1axp5qvLc5dSaKDVMuilLp1DEehhY6BUpBrBe3wqSxzQQ7JigXCVyZRUm6C1bxg4a8ysOlgcAbO+5B3QbiKzEWlrOjTRGkaON3VcrPdhPfTeAmol9d8+lPIMAbfN9ybmGb8sPpv+zdHmHnQLAG/X501uPinl1v88WE9zRy6XY75WfsOhRJ0D8zsAUQQj6wgywpX3LawcB80zcGpvdPXqLj50k3PwABf4u2Pii02802cA5qImG84i/pk//D+1uNeRie06hr4GGJj14hvI8NL83wt2ZCs6wjScUbv5OmT4+0yl+XzcqOScfcfk5g0cp22xFgS2bAz9Fq42jop6Kq7IPtRDLKbvonKY4AZbyVAoXWFAzzc8jUhk8wSV3KNfOe3i5dxeYRhZu89dDTbdyS/pjqsZs6EFOriBZgwnYFgZgEKOs5eE3xrjtPXd8b9ebnzcy66+Xp7dC4QfaQoSeOuvZi8nwtoCVMETMyhLC+y9y2+sXMhaubSFr5nzTiI2vlf6N95KeKwRobhJhpA07CHRT8v1nyx3FpBpERlQGfohjOV6qKS8F+kHaVq+Iqgk87FxP696rD262AZ7SnLWtyySafnl6i/eerGAGvH1ue1U6RvappnivF7U2qQ/VUOtWarFzbhYrWddiWm2aCeTfzR2BHCF1GbX++evkKJSoAUKGOKbG++0CTtXbFjNaYmJ1g6LxfPBiiOe7ikCRA0bXWXKs1yy+sIzhFtDb4ESYm2EFgvW3bRGhbBhq5SHLE04lphDQ+/np6W+ns4AnV9RJ9wOkmRD9CWlLH+eZ3eBp1ItthLZ8sRTvRJPReY3mjUArLAcrdNhrg7WAYLJIojr+zjB8viCJZj14QlWUBbvbRTW8G7D02Z1B/z59OnlpSXvMeYBnBbr6QcKbu0rYPWbCV2plmhhDP713cAoWfn6EFjvphnpjBHjoIpd6j535Z3gZbGcfGBcwYyrqahrijegp/zEk9pgV8bOjxUmb6cN1RbGdCDHodtm2eoTT/N1oLOwMmmBDjf0xxEmnpbWH9q8Aj2OLn86tpMyS4RWbukOJvvDYChwtW0fdyR0tVBpnAUZ3vyWk4Xj7AvAzyMZZHng0KXVD8yRkUw/RPVGIbsO/Cfn7dFxnpqhcoz8MAA7jrFtICHDYvW8b1+usNDQ8FQqm39rj2j2M4mZ0nYqOg0pmaRWhSCkrWVnOJmMmdcHlRrlymCpJCtK8iDBjssrEp18Vcdqsle+XV3+QgqZ8j8HXTUtM0DYaf4OrClnwriB4yzjnZizqgLMh8UZHhbf7i6++5I59sHb7Oud1+kcpNoW3LTu8fwtnEXKrXpVYoIco2WL5bZdlb3CDJzOIYmSvp28IgWO4NvQTN2X2v+OcM6lEjydAOQrvPWRhldHdwpBsUYlx2j3MKtiuCg/TGqh5UNgf/n/GlpvAVLn1XQ37Rzrs28zehcqbleD74USagu8jvkcoIb8lm7Rc69N8/5gfPRRlinuEfVcsLTRLTFO4dO0XV9Hv8oBrX97VMCss9lPzBZKnMzBnN7PzEEG5Yy8VzBgHs7vv3BttThuL0dqlRvAtQDAnDptsPacIJg4GKTO9GGnkFyiQykp3g8G9wsAr6KprL/O5anMMfw60yzPPpUB8a3Wv/YEC4CHW1aX3a2Btjg/Lbe/WjzmIpuPcNAxXQD45t7FeuM75iGFkbo7b1b1GtZ0YYWQwQSBnI7tz7WRmwL9oRh6O6lctCBrGL1gOTgDga/PU3OqWqYBMRlxXi+fHCsqMnEqRsvR4B6miXHMUEIcv064TZFyaXPUcMTPB77NeTqqpLajjNTivH5ogQ5zjd2eT7uz33CrFooELi8nl7Gu6xShqFd/tzwBdObm4OxDtA2h0UAwG4vfgbaum5IHkh1zXhjVuQOqWslzFFsGjHHSnpkeBF5mXyibj7rzjKCEU6d6kLfO9phLrK499Ok5wu0t+fjifE43W5/m0Y5kEV5L7ktexXv6tH//86uHxfpmNZuvgzvmx7WEsTn/c5BsqrHLxW43ldjh6KvtW6CQpm7+1/GydDdgC3SY8++WqerGb+LDZj9JdKPFFwyeN7pS83Wg8x5n5tScsR8ItbkH/A+mGxRCm5hmclDJWxpoCvhfnY9+fUlO6N/ef7Zf72lf+kke6w1ZX1zbTT5dBfHjAaWf4Ferr46M/LmQ0jYDQcy7AYSy78p2XC3OX+Wc8xBBEEWHpKpOKv5Py4ufmJoiMiwmprDhca7uoOhDHVItqb/k45qSZuyyDe1KXguwQiKjciauMSgp/LiRrHVCBr98OvCL4FyPn4wxZ2N9Qh7N/xo4f3Sb5edgbpl4je+WlCf4sPhut2TW9q79br3xAQB1xbmkNE2jhcn0+EsS0yxN3KwtgvKrAGrCcjN+5AxUAtFNhU6CM1HMB589BnaXvejjqVNvoxhrgQDjZHN8sgO1a7hoAKucLda+Y6z9RTuBLrb1+Zn18p+9bwFw+nkB8KPgx10ARD3eF/VcsOS6JcYpsBp7e4RRGK8KgBLjSY8CdKrTeroAIH7SDTh9QD9bqGGuKhi7x9N0DptjvThtFie6EjWzr7oAYBlw2ebyfxYAXj3a0KmlmdVA1tfn3GajOzIHHD1ycvWrqLU1YMFDjZdHiPg88do7ia4x1nb4x/Ntq2uIl8XqN16q9oon9fctBJj7m/UWrja5KcnwtFpnZdKabwgIOj8F+O3mQh2yFhqbyyMVMd5p1HnS5yCnH7Os5k77CBVgAT+uE0oZeiT5FV4pGc8BpJlnqSvulaBAPMlaoMPNBUDzdaAW581jC3SYa+wmCwA85HeJhkCwY5jel1frH+Ti4A3+W6CDrxaYMiIalYDgPXakmfpHEgOi6jgCEbPISl8oJm3UGWPFzBD7V9aiLdBhHlM1snoDqGkDFD8t0OHmAmAun7L1cTTN8WR31j5frtHmXIXNjbjL5en4qWV4HUcWALPXBkxYBXOJwdi8xee4lYzl75T+vERwD/39YjlfACC35uuwzRj1Hi6Pm8Mk3bzFvTj4uQuAOWM/EOpQD29fn2qdVpWo2cQvHtAKOGcTrLzzebYAYN6gAppufpjY3Kw7sw1TSCoVhH88gMiSzCcG7AygBCvmGGRkdTuQRXqF+BtOEiXlqAQgcaEy+iz7zJpliOZUCwRFpCi4I5R5A2Z9KZ1n4bI8z8y91xFLGGvhbdzTd2vwISVFhNs2QUDFaWaMjuD3xonONNZYSFFQC3QId+/jPFu93wmq1XwdNszLM42d4+vVc7YDeAdgl0l7s0D6Xr5yAg9ckh3/hMS9qAFBatoCBbSDaWaMdqbzAPwTaRMJ5Rbo4PWyWrsG8wQFTjVfB4hP6S8uOz8JYvTRkdYBVkuFdVkudPKHWtAHMKRcAPyX/vD/0rK+DjreaeXk+jbm11puImr5OSpYTdICr2OukXauvwcWAB9Q4+ZtcBi5NT9NgMZN5Er7MIy0wOtAj1SwoN5WHVM5U3oGbvsJyRy1p92A0y3Q4WVWol19rCnK63TPHYDzhmEZ8zqfR8bs28Ds6oLVzhogF/QVDoM2M4ejpF0lt3ov6/PSi+i1AIiuLn+V/gi7TBd0MGzlzXqVT4ect21G8OLQ4+wDHKXqFGafCw6L5SfEk+tOvpJsxRJi+bDzhRew6rvJvEa93GCpKlxRvRx/LuxkiO8GdymzkMmzwEiK8Mk5niap6tjbwWo5vQNQQrUVqpmAX5fDJumCqMSkzQL5bHP0FTUVVb4CvKlDQzSSI6y91DVCFiwj2Gy3PmvVfB02l/MuHd8WQhq5M3VESFkAOBUDNBHmxvwTMaemmTevPHENCp8gKlDxb8DFyHK6AKDUnLyippsWGCA5WptwHsZuJBoD02U/e9Cn+G6B11HX7PvEHDtFewfhrq1HY8M7o81a3Ndocg6aXv4/pes5ctROdCIZvV2N70/TJescLAD2t3pc83UoU3IIeIKzFngdVAi5t0CHy3J+IWyW6Jaqz+ECYKaKzTdA1qLvyJ98D5u8A26AaoUWCLIAmFpd3mVq3gbMkQNKO8ZN3n4IVJgefn3JnTzGh+VqNRdvaQUdssLw9t6cvPULAF9nQnr6bBYAEtOoq+7kHyMz6REF3ZyRimh11K3eOwspcD4aqOHM6Io60tSWC6GvHWzpBZTiTpwM92oaapxxGCwXx81UPodDDDAIOfw7PLPoJYPPhm02vuphvd6u1o8+8GV68rcFwNldZY0v21HuPEECyrZilrXbTUfF4gUcs0eUI0zvZ+sEEkwGN7jypsd7ODP8jBcAVbfm7zBfctxCJpzPghIdgwVAW0W9ia83h12uCa7zqJ6teVFzXD1mjPUfRTrVFqBIuvRI6FGlCqiOGjFCP49Uhtfgum8ML9g1ug3txBg3l3ylJD1cAGBSRvN0sfupBp3JnuNlz5gKfjhzv91ulv/lP/w/t6yvIzse3tePnxcA3x8/7gIgo8G0f84RlZsK9p42OmGN9wuAbsjW73Xi6k4OGH4zftZp5yW+zGadqPcoIx32NJvD5qgXxtEfvTxf+/4Tu82rvla5KwrluqCRrqLpHL1ceZUvu//rS8CX8/I3eQmrfb4WAMvTZuXmnzVjWCQnyeXy0f38I5g9KA8xFHxcYZPaLlCleBYAO68CuQDIhiL9LAC0ZMPkNW8ZuLno0mJ8jsA38bmAUZmM0aJyQGcZU3cwkMVsARDAevUpPb5b9tD8XUcjTaXvgWEDey3QYb4AoOA61aPFj1EfKBhinoaohS/lHAEOm69DPQNQfiRXCwAq398BiMgQ67SAm4zVanaOaosCwRvczrE8e4+/K6hQZ4aY35oAVUo1R+EmY8Q3X4c7FwDzjNutou4Tc+zVb4h5TK6jNXOqzzKnz+qaU6ilL48/0ePcBeQslc0/RMZSorFuvF91guNidc8CIN22+XvMGZuDNDeSLd+/EEaueVPOgfU/X0zMM67dJjWrwBiwmWcARrAlxhnp8fMFwNyqwHyYf3v7nhp9L5R4G7xL2faNlAlhYVgrDMrRfh05mF1cD6U3dQsAv0fsDWc47JfZpG1dRlLhHD81BX1F6uXCvYjwVHpG1xpgk3J5OT+gVKVXMtOtIoghmUY2YMDZTsV4OBxsgHSHIng4HQ/n0xa7X+ufVcBmt1p/fPzQW03qqhfCjqYewFNdXcrDka5a/h6k7LlquCyeZp8oJkHzdYDV/f79HnfnFqCXPHPzLtan9+fxm5jUGjAR37MA+N3H867uoni/yCMDEONRqQvrgaK8Pbv/sEQ9AfEcOZW+NO1xxgdpNIG/cg3RJ+vh/YtirEM7MUZdnRmiL6UHOTd5pgA4/eXyCkycLz5q5fVaI5mgj20B8F/5w3+jZX0dXkW7Q76UfUeqNom2wPdBCagFXsdcv8n698ICYOfF7hFqOGiB11F61wLBnc1zXJ5w5e8XAB5V+27Uln4leRvMOrNiZ4pC8HBHU7IA2F4Y4X0ejOGaHucdgHrdr4t9548FCUzrCgaVtG8U78wkmM6n3EGLrn7rAhr4pg13MCwvflWA6tlzrSGUN97MnY5oSJ+MULE7BmTarFlPSzu7khY+/psvFTAR+zIgXx/KpCZVyydPchdBL37UzZlEnM877V67tMYuLZEL/0s3Up+WxywziH/eTC0NznCU8WonW8rvABBV4yBQRvOLHC4Amr9g+1KNyoGk8+MmqnHWOtsCDaxdpoxJhqQDmG/+kO5sDGXSURDREDm3gX3nv82sZEqKRMvwFOMSwc2vi4SA5EstKvJdoBsuAFKvkuy8OLCNnrZAg80Pu21milzfuO88hJf+xuiZH2IuxocHt4iQsjQff+8Zgsjm67FyP51lJP1r8jnVHYALHDIyZY3qMjXHE13bFYB5u8sKb8CbXTNpzBm7Z0q6iZuCnUtsXlcy0YNb4HXUW4BaoAPGZfN18LskrwhziN3MmpozRvAwe3KxOm8LBGTzNswYc8Z+IEq8Ddpw1y1ANBl+mtLZxFNtRFqtL2tfTSdvjr1ZAKxZAGDAkax7BsDbsR359BoHpVxw1+jW8itFdZFZRj80k1a/rw5j2kRWpCPqctrCifMDMQFESEkycMy1dtRwuZ2OUcbbGwBef46uaSSyXnntX36Wq4dtdwcgleVosrQCuR2/sjLxwbWqVAkDE5aJxBwDpCpHlhkBvLEA+PVqun+yGGuBgIT7/Xw1OoXfzRwvAKCDAFqgw6/ml39uYLlhAvwsIMDm68Dkvpno+i383gff+q8AI0mo2Kos34KSK9idX2yIgTmujyCRBRigaWYfmUG1YCLtlkEwLJG8zvaY828BieRUlVDxE9TVmSFSyKTiLJu1pNAhGgZPBlOXAYyxJCU+6uUFGOyN5X/1xgJgShOtPd83js4Zn/F3I+ZOvCGaIRB+8/Vw1PvC49dn4FbFv+QCYOvANwLDFkNPC7yO0u0W+D44ugqeLgCwY2qXiLpMo+Gz4rhqvdaEc2kcTPMOSDGfw+agg26xhaMvjJx0LqxttB07m8pytixDEsAF4ytdgmE2NWE+WaFBMUqaNfKto55VIBeGJisFFwDS9kIrkZChypBP4VeQ1ir50wAzO4rPVWlY8hkAJiefKMhiwMcJSAKh8DjISjGEO2oe8J7Ou9i9qBGsuhXVBcCZBcBF/t3C5K6hb2eXGmsJoXiohP80FlWAQItLJGKZ2QEms+i0cFI6VMJyBQOVgVWSqa4w3kRDrLsLvckkagQsfw9Gx85zTTYM4qFErHZbCwkhhzqmmZE1Bk2NyFPSHbr4RtLBcgxPQKtvEEvy733QsqznIBB1FDM5gHpjbAt0oJyUnDzhLIKeZq9TQ9QCb4jiuvyVXqpBRQL8/RzTp+/msmtVJ8HCmQUAVe3hJHMVUJL7f6j1tvoZFXUloMdxMD2uE+yM/45Ujyx0pxWHQPO9gRTQ/B3mjaJopgMq8p/OI8XxEEh0KNXXgPU/v6w2Nw582f4ddcIynhRZcmyBAPU/jg04oEaNc5Jxuny/xdgPRIlIIeu5bHxwKfGx/o06nzVb7NrpOwywa6rpPaTk8TqQawA/iJlRtFsAuGCoaknZtEDTvxYAjq/WZXV5LvlU7fGRDI9TZnWfZLycfdFd6RVB5FAXYklz0rLPfiG42UQ+qUKRVS9Qjpj/JgPwhZHogt7Ozh/j/BaGkouKyy52W0YaC5RAnXMBFnZAq1rVYojM49r3xxj/rgQuy18vh099pIL06L5KOcpffz0bwvmdqjXJWHDZOOaqGEhRTiIaNQ6/IDrnSw75ad4hNu0BnlbFd9HxdUMVt4g/BTRVrp8ufY/fe/DqGx7PoyKMRWmdCFPUicdcliJoUwXxKPYUTQTJGLmm90w8EUF4SPO3EyNADR6qLIOJSjFdicYEnh8AHWi+AVLWtSADR98CFKvA6/3aK1o4TI+OyqT1QqfmwtE7AP/cX54uANSPMevo9+yW8m3Mawy15uvQV/InBObU3/0FwFywxH3BBUCNIz8l3ALULQBQMQYvFgDXSxr8Z1A7HBgjSqWbiiOHuWLc8fVP6TnMvwdSoO/ujtfvfhAY2z1uMN8pu71Mmh4IKZipsXdpS2CiezHShqG97E5k/dbxjE6gC8FjPUtAEmegTuvnC4A5VpfT1u+SMod57R+zm0rvNut8HNgFCeLJ5XTkNBUHzMiPjDVFOh59lJ+AvZ1jxuh6gyh8ueI38vLL0+ylijNQm+1MrnMeqLsf2gzqLJ75wLRzc9P7zbQ4taG2R6lHnWywCdSxOlueSlOeAlZC/94kqo9phYCQMtXH+nfHuVJzt8BNtqDAsUoHl9ll1zpVkreQQSu8g9wBKLI92qkBtgtWp1NpV32HUD9uZR8Crk6zyalQpReGwd4/b0qoTWpd8RMcFnlB0QBE1rHPTuAlcS5/07BHL7heHEQyKaZxsj7O+1uHmJdrt31PFKB12vcwF/Vt3HH14U4wEt1j2juONe9byCsMRiiNbYGAwqZ7uH87AJeY782fSUTU3Uy6dl0hzQJgs/FCCVXDjM/zSCjLAaNujUm95pRDhL9ZI4AQarrNqSF2q33Zaz0q8QjGKbGi0CPnrmCw8NvyAxBZHvS2h1+k0+wn/7LM+TXm5u6hpst+0mSkKgoTJMcVLXaAiuwLxcMK+ZeXXcX3Wejjctb160o8tIMByQ6zK9wH39N1FRkxzRciUOCI/1e7LR28zlZMeUKjgSI2iwfi8fdpaJQ6OwRni6Ue82RbVml5wf8Q82Rfb9GT5geUDXHZJjCI/4CREAlAoUghsd7foEUxnVUh1Xwdql4t0GFKCjCWjUsEc/5voooY4irzLKJP1I2e49tNvGjCOUYU92CeDj57+F/7y3+rUepQVweHcAFxx8AxkSMoblqgw50V+6L4e2IB8HcD7q3wF1vWpzUdxewrmclrPudIR6HaGcP9YwgkPL+6jCCmfeUW7lknwEwuFdXs7wKWMW+32/gVMBezWc8yZOS18JlhYVMzLQsA7E36CTNSutFl+Wxy6ZDXa9ter9J8l0IMjJRCaqm+DTriA+smZcAcoAHDcYvIIOKTTF65wuO1oVs9rhgS8Z6o1rlW9uLo4p5JU85PZzxhmhF59rKdOShsOysRVpqvw2pxYA1Q/DNEyWy17BgPcv++NFZnqKWYEIxqeKyzBcXL1JnIGh+NDHoP8EVw1WQZcZSJGVwXubn84gLAoe8Vcyo0LL8YcKPBBE2YJekGSLazryOtSalUrSb/m+Uvdn5gYXSKAOy0QA809n1Q5+nkVKNuqtkwDPb++eDcqhoQrPF8PqofVjtfAtfkY65RTpDwU9rF9SoeJydNCu8AICayhxETzoyPu2R9C3bR5n0L985Ks6cOPhvOxTOrfY47FwCnWaL0lWml7hk8a9z+idG/Xil64BFV8vKKdbBPUh2Gx91sAbBYHuk4+te+l5k6Y+axBgixdFrQhhbVuzfmtisGH3UyiMbWYQgypmfo7XqH4XEvJlPNKNfhIUUbqksPvvbtclhekL81cvCXFMuADVVJ1WvSBKSEUrxjyIBcTIvvYL0Gbyii7NNi9YmhBXQZIEwquQuzqbLbeI7HegDMEqrWxLU8Hfa1AJDD1NO8REvIOmJJ4ztffpFnnkwALKOSj1Q9JewqSQ9r1jMaEAnhMBYkwfwixfZ8miwAIIMs2ukOH7o3WNdEDUPwhSHc5u8ccV9JqVq5pEGJSjYRifYkK+73X1RQ9WqBDo1CkUqVNJyqwAFa6gFuRoIqBZQ/baTgy9w/0Re0yDRsYhuQhnakzQ8P283yv/EvzxYAaa4WCLBNjrNbn3M0OY4Btebr8Fo1fkz8vAD4UZCL67YvbYoGY3aXlFXowRrg2WcXr+2Op1S1gj3mT57NgY7Np7o5ugWAfphEyNgm3gOmCLqu5ofxbsFRaUkOaTfeM+NwzAKAFXM61eXy4k1maOm8h8CRBYC8pO51yo43rdEcmPs7ryLS770aQYFIbMNs4PBXCwAiOd1mtwFKd2SpAxWA4bYAQLkYsOnn2fCXru5Zohff5v2YbwOW5guAOXIHoD0r7HyYNsVbZ3vs/FzA+6hnAGpag4THGanIfHp1qj9e4WU/DEqFlLHPxsieKO8AHDJD4dfoCtEJIMB/+LBOtx6nQeD+t5/ZsPY6ZKQjrtBuMrBdrLZI9z240+CGiKZYd59+61GFDzGMnPgnqFoD/DWez0f1/ZIFwND4EDXikU2Rhcwnnw6hEWgXTmr0nfCzBsgUZQGATthvSOgwL/FOfOkFwGyv/eciuvj+4P8DFgBqXAsEKuIdtaxB+yfG0m1yDaiF/tgv1AH7vsBo/eDlfavWLwBYObgAIOjrG6zyLguA6F1T3VA1VzIKuuHGFxuWVvbJXtGUKh7Ea/ZJNyG4YrDtQVTzaP977QH9PTt0ZgFAZvcpsaSJ5YfqgzpyivTkNjCGDAjLb1FjuLbxWm/LS/EI8tNlQ/36ig6r2AIymTsAcNYVAh91ZXyIg09lh04NhHpbRaWQRQ5/f5ytmEbmKDg9rRHT8Ja81zTTBEESNJ5Sc+LqOMSuvwNQUurWaXW2xyOtFI8lMTVQx8wOzugVk7Mfj4Qg0o3YXYsHeiJ/tG56kYVTzdfh1XqReEC0Vrx4+jgTzKjNK17E6xgZx5PrCgTSgXJUxehVVNZnGIEbgE7HHQuA/+a/Ml0AJMGIabT0dMcCQMNqzLMlfe7A/UXx98QCYCL8nwDbs5vQS2sZha+7/7sFAKrD8derjLVd3csz1+/5h8DmwKa953n0NUsRrXaR+8gnLyZpeaONOYaxE5NGceEQ4DvOHJBtEqceh+GweuhfWMZCwuHClYIm+9JngmWKlCRLjd+GKxO7Op2ZJQTDicz4JIALANUUUeKY1qDe8gxQ/FSfwu/9CDwZcNO9qQXktYPDP5LCs3hxRHsHFLqZ9fEqbojVhSmsWwBkwJqnAY+a483/GqjeLu9UabQCghOCDLabbDNrKTpMYpQco1tMzTpC5YiocgeAKdj5iThd6I5RRNr4u1juaIR2poG81X97tBPvg6S55zMY3OdgybSdrU3mpVw19nVQwgPKOAbGQZXeg8jmG/iT9gb6KpfuHWcG+n754DOCA5Cy7om3MFhcfp1VOV6bCTsfFRW+wIUO2DrQ5bI+TmeNKncImrwm7rfhIvA9iYH55HoLFPj+O4jvhhugmvd13LkAOMz4L31rgQBhnbwU8w5q9P5JAZuMvim0OJaBXMOgDg6FAYvf+QJgu2Xe0W26OwAsADZk7XpreaScPtjfAVj54phK4tneM0EU9tpTQHWlOlsggLlYFHoQz7F6QfGwX132eaI5F4BCiqox8mcy6ltm/gaFHsV5oUUNwNk+AUGOlPopLyMqBjgSjwf0ySrlBJWszvY4dgsA/KEh8EO2BzF/8kKyGwiNBvj4tPHBXeIrF5GTNKDOFktVNSKRf53tsTudtufpRaI5ttQamt2owWKYgp0rmXdhqcv0Yd8pXAolpgWCJuHFebWaLgDmigH/NyvF8UoK1fXaybUU4ue5wLzihRTSwYpoTVi1HPHnQtg6gy3lGOUGoNwBWP/D/5l/qhXbAZk3wj2slDPi2077Jcl7QK2OQ9SpnxYUes/4/uMirTMBzX6jpT8P71oGXxz0qG3Z/avVdpUvWLkX049sV3CTz1q9oNAZ8UpNQBShaX8PRo06+xbQzzsklgsyzYbrj/SIMje6luh28DjXOA4zG9MejDcxnR0dAP6zdw6b4lYlMmSP7A/TO7B7DeUtB1xYhMrFcZBjOGobo3UyqkkEPyNnGpP5unS7N8nOpwWGbZ09+2oh703WPQ4vAzSaFvMeGHa8AxDGOqcEZM3alct2fFxykCRQTK0SzbVreG8CagwY0nyzRALryMl0fZFzZL9AqCHAMOHG3DI0mUWcSPC0AmfooqMg/Oay3dDVJNWoxRF8i58OSZjMVZ2K6vy9Y/pvY/MAVeoQDOWmfwfn+TIhPWyEYWTvJ3OSj1AJCpUAxirY4+gsRnYSlENEsQyGQjtfXpblpxbeqvas7eViFSKQlq73AqZszCLIAFs3uJ3AdX/zvolhJV8FSW7PwZ8FBda8r0PLoHnfAr2++XqkQZu/4Jh1lzB+6skSNlPPYpcjjhY3zjq0wdP7rm2IdfLA0Ribna/P8vvufkYd22m1XW42mtnRJ/VGbcPTMnrISaaIGsgddqqLtpix43xjAEeMI+V4qDSZF7+j6g410fDyxLk5xju0efwrBj/OvHRTeXFWKzoenSDC8sglfcrlZ3a2XIYv5zKZTtDNHnDSscK4hiPGICyaJxQj1+bnyNzZggNn6ZEdf7DesiTgWQu1GkeGHy8npYF6R88ZBGmmfTN/ycXSpTySGKLOcuxtZcsyNic6bHNjLjSWrAHx4IivdL3LplhFW4iY5ZgxJ+Jvxa+ZNnr5dx7Vw5zxEzCH6YaYLwBugpTNR5lJ34a/DkQWwQlKCC1RQGQdryCcC3l4VAAIa1n1WmcK1QFVuJztMv/wP/ZPKraBI+MkRnV3T8I7MFvfTAG0QAt0KCZ/WsDJ//8vALzkTUV/Qre9+KV6BgIGXs19B+K85NgtLBmU826Tp9iyhaaiGQJKH3pkC9CsjLGzu9aU+Kbjz03h9oKAsLrva/ccFGHCw9mlP4nS+0kaRxGakhkvCdJVOOWG/3IFR25pOHQ4klRc+v/bkL6ykEGkgKUOTbmkJKknAfann06oaWngYjLUGoCj5sPKsQij8OTlf/lgkGAdkqG9xrVE1lj9toMhB46qZXMZ6Yql5mSN0nI+1cGzxD5WogPkjTAR85tIA12LwylTM14d/2sXNZy1xPKQl+MYxNNwTVCcxoNMElNzcTKNifeuY6B53DFkrqsLI5LtsxBpyi74qlOFbPIUotaEyBRuBnBGGmG+AHBp17yvAvLbuvQzwLy7hZ2G3k9K/ENUfAt0nJ/yJsEhjstttgB1tY58vPQ5kCHtkgUAVODPsrz8phaxXlGXcsZRLM9g2BC9I/EkJj+mexu1yB9nveHQ/knMLQetL7kAqA70Nu5cAPjVwwmvGWGGMcjhvsHTQn9S9EV2DOBoW8TT1C9uvgCgzputl/1jUzYzcbt0JlIFo669p7IIW3t5zl1WztVwQVGOPClz6MKNUuuCUPFV0ebtHdmxp2JUO/7gUPfOg0tHWBxtpowYVSLkKFtWaz4JfdxrKjtq4huTfTGAJzU2xrr64HEKo/95pB9SgCa+cquNLhEQSasTxI8nbA0c/9I0QSOVZEX86s7Zp9g7lmfwalnedGmO4HO3yzIUC8jSYO+6SFnsnJnTzn3MYnO+YIoQ1zui4aTY693i5BZR4ZhsHQw6IbdI4+nh2Zc6dO2c0Wlr2wni7TsPPer9sLL8JhjVSVaomFIvUJGQwj8f/FHv5utgHvkZgKAvZBOOL1EqNdyLLJ42gTMjC4AT5tnyfzB7CHi+zjguli8KYgT4a74OeUXgKJICj7ObxTeQNmv+AC73sv05UEwpuqYapcjktJp+An3Of7XBuzis7nkODLG3vSpoP7AdvLLV+XPEmDrOJpT5s+Qr+vBYsIBqNl+HXo16KIROSwqo7csd7JNH23TIP+WXmUKvpqC014fl5aNvZvCrJn0L1lvShtjvD2evU1djcGgdgGLwy6EdDENW8aRnqvt1sRNJOR6Gc0Bbng7ulSC7Elk5q2mMkDEDaWF3XDzeoXfMmjE43sF++RyRfAFUu7+Gjv02ELRAoAQ6jf2+rBzu+MrjTczvOZbqfhFA55txHW+CIeXj2meFa9Rvcpll9IYP1k3sY5UHFfJalNtp8bjRM2r2vNgexxdxi3LvL2yapAcgf9eV6get3Fw+xTuCBIvNHDeX5cNniv9GH99dvnMBBg89r0ilRrxr5PKw+B2KZgG+ydevSUJLblweyh5EXRwvL3t7z0iwGCpFosf6tF63B809hxAR5T4apbQ1LtIZD8QRmW9oKH/SLfNUOi3Bcppc+C9PXoUboea5FghgandsO20ooupVVeuZM4YKMJBUSNZo/vPjw87X1DI2wO2R9j86nSmf2pZQRt76CCWWuzSgl4HFauNlUavg24EdV9xWroV0YV3vlwT9QN9q7ztCsqUs//hX2XcSGh2Y4I9uI6BasiXra5qB4ZNy6nUaFLo67Vc+qkHQXpV9CHnNDckQbPSI+NXpW5qlCH8vzOdxm/rSNCpNSUSFOjnHjzm1of/kVB+/3Do46xLP2S3tOm64m9ic20DeQ6lN1Ew5T1V9jofL+SusFq/0r/1mYn1EZbPylQyr5RZPbgHQlj5Rbzvkm7j+R10pGPMuaW5erE17jhgjxYfBO3yroSujYSISRWM957PWxEOiMPQXnOwm6s9yZTZdzoG43JGfEcUiW6fzQkzYaKjEYyB7nwqwZgH+eR/3IzbVrm/iiBUyTtWIIrj4ETiReWRuBFoAtEAHBVa5dO6l9cW4J0YPXESuBvusbateJ22buBXN0ZrRU+1ifZh+Ts1nGvWcu5R4+jYgZfE8xEOuoM/RuAhrzEqPs+/rzxcA8DGR2E1Y0dvNN8K22WLvYP6cT41UQcntfLisn84btwD9x/78P9lSdUglx9Xw+4dT/iQ2BiNYNHOEuXznqPpPwEgMsc9w1T9sJmlLJOo9adQ5+wMSb7p7TEbglgR+4KPCoPM36Urqln6U+g5crNwRu8hnLjTmDeb3IUw6psY/+jGMuelEuMVRW48pX+ufrtaV/rBePjrsugQghjicy8oxYg+Y17k9DVMpy2/QktKtUm4qYfKUOR6SnVdzMwq/efnvRGNUO659I0mRestl0z++d3C+8cnOz0SV/D5KLgPYbZv3e4Pe33zfE7Ro83WIvL8Y7ttPfdl628NiKb06FceJ82S2PF6dFc8ck/MlQKx/17BjlDYNMVeL0BmBBKvZVvuU1cmII3pcl/Y7Ct/LzeewVZ6aoAj7QQzE7vL51THJnRcP5rafaE6m1bCX4c7xxh6jZLwjVijieAZTRYMlMQvHz9levFU7PZxg1qnPHjF5S7ouF+SNtHCQHT7GIH8YnCDZh4BZH+zsAznmRzRvF1tBBhB81HfD2OQYQdNAVd68C2n9K2GYKEvCaUJTu87UGkrxSU3BO8plyYRZudtuMdRiq2E5pjgnO0n4RXAHvaGDLrOEZVhQ6KGKFGNNIzAO2BB+/aOxgtnKL7UON3KqR+7yvSo5/56wdOs2hATLpxiGJ+O3SC0p30HW8ocFK4wr1C8RmVnexWvJGvUgknqfGBLbdhePlKmyS2NyCrG3aIokolGLTkbeHUyUpqmt+UMMk/XwBc0D1iqQdHiUIj6atj5JkaIaJkFwsxnnY+wcfRVgu5iJh2Kb32BFTqCyXSOLSB2HUIpF901Aad6WxRkHBFjB82yALWggDABrHb/86Byh7IJQsTuQhjbd+G4MupgLN7py7fPqVEYC+NUyO5cijrPeiR/heGu6D/sjePvoFlqJhcxK7USHeYlIBBd+3nKp/pX719xdbUSJju9jR/Y6FhiuL0wkfnP0rjsArDTvugPg9SCIX0FZ82RzNJGOsVd0n4MiVTUF+E/LzWk5fXvDnDH1u3nfwpmV2HtAjU8++KpWOrOUhnZ6WjGAEucLgOJ5CInNWKOZmq/D/LJlL4EeBO68A3Bt8DCMQ2JYT+mNrft9tbp8tckdgFsXVHocj9PdcpW9BRpQsy0jXS7ZGuboFTw81S5FHsmeH5SbfFk3/NgcnCFZSxlR7O64apZ7Drd7+xCnhd8G/yKgEuMu8lPgS94B+KL8fz1T9TnQ/I+r3JTNzF2enBlBO0WLs2mOKuQwZyc3SKQ3PS/H5eO77zOAuvdQ32ftsllM7wBQOsfiUBXHprss71HFm7jRx11ytH5eDJYpFK/IIEbPesQ2op9yxq9fO+J4+w6LfaOk5A2xeAdgjOJ/iNVptTq2p3vJon2vU0x0NwUe//GoleLONBNi8SOKNQsMFwNuqIsdtrwcMioOwahSNHrA1Pa0nfDRj5NUsHnURCccIvLjq363DEfqgiI4+4BM+2ZFdsEquDBMm2RIy1Pjiob0eXK+6odEtTbyqb7tdrXbbR+2293Wixwv++jSAHVFufEUmALjMsvREgj+5wMjmS1Q14+ozuZy3LgrxCDMZOxyb0ldu0gyohjuvnME+v6AKyreAh2udwCuYhwBUWy8Y258SUbGSIxuDAZYgLQ/7w4AmLQ4mLM6x/Zy+up8ZALylrOWoLdo6vOONIL3BIhHFXwVRevjNNDRGwA1MAgiq8kqspIVoikjNgg82BrtVI9JDOvefQRaRRQmwQL8EN+DvPMxdg4ywi2Jq02BsUtiRmwk7QTIXvpVdFiYSh7U/P4uzvN9CKhm3V0Z4Jjhc4iKb4EO+9Pe3mfvAD41diCv92oXJ0rKAsDHvqP8w4rX0UwdzBgqfXyfbIi9ryoeRZJy0iLgvTsAAkk8zL4DMLeCUIq+o70Batd8b+I1xoag5vM7ACUTUH47xWL9cvEOwPJ/+Jf/9UrUg85BXVsgoAXuWQB4i3na1W/Idw4FOhlDaa1cNv4MFKmqcOG43BynVjuMTVh1N8406haYQzm0wCtg3N5vjiQqa4neVf4M7e92tunplXuFRpFQmytNppfmL1B3+kULBAT272uRyRz0A8tygkJkJ0fWWoXzs1x9WJ0fsTCYGt11aQZKnLHvhVhOtOHHn3YVpxSy4klwOjPra1vkrTbabYcTdkV2LKb+IYyKPZjMyZVjLLw6WzKiy4XhjNvv4M4FwOKON/7eCatyB2NAmYyBxJrve+K3dgHw1R2DA0Pto3dgSmUKRM9Ekcu+aIV6Wvpk+6ISvaoYeczLalqWDnNRYwBNUKWOwdQ6XRmirRAzsddMnbRQxTm1e0B5qxvGQaPVc2wRE9604TjYVemrLAA0inDo+spL66QmB4QO6j4EitFEz6q5xIQ+ujBI31SSFH322ZKrVMHe1Zcf0UswBrdjBsuMJR2YsupuzGL26gxoTIZiOe/fuzVBJQyPeL3MDkmvAXvzmaqt15cttUb4cGtbqPlUChMctrQtZM9e790JT3uElO10OdWmopiYaImv5d1t149Y/7sNywDkeX7OO1Wg7WPiWiu5jDYaQ6jsXmEtfdzypJQo6+n5hbQZo5CMCy+3AJ38ZidQVkp+s9pu8jR4BXXnMzr2OQqkGOatWbKL9PRV8UNkAcAiyjMZUWv4RY4uAHIssAC4Zyi4uQD4PEDqAwsAN/Bstmu/m54FgHeEGalqC5DfyaA5otG2u5tn2mYtjgA6JZmbC4D5rLpzMcuZ9I3gGqy4ldp1jIKRnmOPSRAUAz3MPStxjsqYwkzP0Vh75ghJOwGydwwhezEA5inTV99vo/llSKhVjYYezC3LHWNSKMleji+OFZCVNccKula2AGEJtAXAbrX8YB9FxjWaSqXEWvUhwN/z+bx3fKmYHDP8Vlk99msMjCkbkxYBdy4AdufpUGZTjut95wKAqkKzBV7Hwx22ivJ8JdVQPiwA9rUA+B/95b/Zznegg1HXFgjuXACsfTfqBJb4LihNkY5wOUyV7V6gKByHCnJYrA8sT8aY83+gAne01vp01wLgeevt7krniJ7a1NtR+nFz6O8xV4UsAEbcmnE2cNx5B4BqvguSzRcADKUOtfV6n2z62V2OW9ZDuQNQAxnFzfknRja6TguIqchCnVr4SvtcMCMc88KRm4bqJhA9jBRHr09x5ghD/FZ8xzAego5oyfI27lwALO/4ku6dsOGqMm+iiWWMe6aKm/itXQB8zNWjt4HmP1z26lAPY2c65sUHV6mlOXrwuf1VjfK6Ln+cWj1o3gxwU9Qo4qSAvuQBKHK6MoxV0TOrZ3VZTq9m34cMitNqxi4cgaljMtWRYnf2Va0oDDPL1t0RF6zUXPtniC7G6CnLPFoh2tya47SAo/fOS0oa/RlZ/XqvR01gQNTLclt38Kgr9lBWAhalhX22XXLqsllPu5LZx/L3InmsljmGIyeDCAndb6Nt4JF23W5X1teFDwxAGH6jChr6MOY+Y/g5arz78Dp85vNFDKeOIi4AlBh2uFeUtyyfNqsHzM0H9/8gzc3hQGp41v6PJ0PfSGZUec946VeTvIBx9EPULgC8zGkZCh0rf3l4Wh5faswmMhsnNlTDNxgrA5PhTmfspNnIfgds+1ljDiH1geD7pDTbBma6QVWnFihE/FShJUNog+yvYb4AuMnVRAduAlIPeaiD+YamyQKAZcAiC4B2B2ANcesd1c8UU4Z+ecpPfJ0CjXRQ8S3QwXcQ1wlQvHeHHkjixCQZahzRivLUscdc1QHZm+9NkLHK6uG+7GSvmhpzA8i+3b7rQfp2skduVzX/64j2Nn8Ban2lyo/ntNpa7psg8eF8IJt9KGNFFlHnY54BcLmeeu2Wyw90pMg9lYxaUmB6tQUHzywnygflxFLEpFeC43qXbnUFKYvnIe5ZADBQbGeXBYluvg7eM3lHEsIWuUMNHrrbd2+ABrqxACjiTT4K6KRJvHUB8D/5w7+eJFeUPrVAcFwsn2d20lxwLgC81vO9EYlO68/U0nzfE6XfakHXuvsF0877W4AO97XW5rWrUwO4ANhcjZvrAiCDZo2bJdD5GDrvn34IaTYH3EpGwc1fKCG0QId7PgYJ+q7OL0wyhzOf+ZbPes8PYy2z73m/vByGCwAwtxqHLVKoFm+BAM6x4ZqhkL6tX9caxXnIzr887DcaH47lWQOg0Onq/fBUWe5pSt+Y+95QBdb3PMh+Hyhs3uJzoJzKZADENW/xO/FbuwB4PHqX7D3Q3/LlAYp+Y6rzGvcmmqPs1AHUwY9stvVAaVQ+tzWqlFlmQ8HNOwAz+aNuU8U4ZrdbMVlgaLdjfhbmLb6nRhCtYSRtgURIVsEClsiH83fkJNqnV9csALySjZ1ERymHCMlxiK00xA0dO15QIEQHtP7jeTrskacGbl1hXVyel1+dliwAnM6xsPMCBO8Xnrz6jvDp7ORcPKyfkFujHMxVPRjVqPczikoYT6TPaka7f+1eYau5WH784CvIsOC9EmzjqvnylCv9Gv1+Z2n5vD9wlPnzhcUApzQXaDiYluB6u1182O0w/Tfry27tDwk49UFtUmFAWZPDoa+ATrwwS5xRhtP+eKL3IaCn/T7f6Mg4lwZcHZ9XR3eOVIV8eZffPyCfc0W/BWi/OKq33x9qxayn+FBGlZcg/pqYegmDLJ9yPhf+5YIxxNWTnhpjOaYaU/pz3FwAzBmz3u9hdT7vjmcsfmTuAsAtIr7xx4XfauF96LQFtFXyVB+krdQxp4zcDZDUK2PpVBVVCbszXo5DkUo6IDKSMb50ozx1HKLYMPMAUGi+11G5qrge998BSOFXDGtRyOD4vvznrQ21vr5Xz3pnuQNY6rjiDAZ5YZKxgzsAdBUf1vfxclb1XmGsOaLqJ6yQ6Uf4tFo+TcyJW01MX4VSCwSkLLaHuGcBgMKuZncAQE5dAenZE9E30NF8B/k6zTvJlOesxCJekikwyJxrAfA/+1f+hs2AyFDh4mNWhJc0vEWadvMvAq7jAD4DIAPfGxRqr7XsxiuYke8u7V/LbkmM7XPT8Ote42lccDks188MvsxO0R3zkLkymicEltQRubyPtXYGv1dJkLeI9MgCIMZBEqjdLHLdV2q+Wm2jsORCz4tIO3ZcDbGyTUesURqzUgt08AUcE3REr7wSqrlxAM/O0Pf2miQ8LhlqvQOwdaR1AaBlxrqarlZjSqQw37fQuuKwnoUhY9D3EQNGBY2M6uOZOmwUE2UNxALgeFjTphgfjhe5Dufr/dPZkF08ftpjfq005bYi80cd3Q2ckw0pto34DdgWxxsG9KTFbwJSzdeBPEjyXRQbLRBQ3D0l3sTxLr2+gfkYeif/d+LDHSsrKr3xcSvHpbdEcLGX0KqxUGl9xeeigCMjWM0O+LUSp5WazwEsMZuvQ8Q/KjwaNFWMvtUqsXnu2412EzXiDbHf+IVrO2O6ZDUHlWOZ4UUkYXEfLr9yfb6uK9lujKZT0nndCKQgYYgxaHVa+Rh2yxawmJfoAIwqOPuUbzP1OQr65sthz2LAFbgmlX3wefnx6B0AYliWex+foQJT3EsXTvXa31DbrZ578lUmeflLxAAoHqLMOElNrR0mXTOKPRLjNqS1931iDq42m9WOoWmb6/cEoYBo2kACMSuMQxMw/V/2R5iEeV9PdrRSjmCxfTH1kRgzI7Pjwxb5nV04MUxzDuPg+BJqBetkvrFiMNi/rDYY/cjmcDyzAKD6LDm8zKkGkthG25wP60ueHSUmAxF2z6eX5zwyoWIhGegfuotqBnLsG+ttDJu1wSnH1UQ4YI6SD9ZOJdjoj4laHkd0i67R+KjwnBTkPwqUe27vc3JzAYC0++r0x3eBXHYnX15O9jSxN7Vod58B8FntvAXIHVzWwQYNyAh97YDuSEzFT8Apmqw8fQzHJLXWyRWiIhXhT58pQKWvY40qfYkcC/jfxmtpUmgDwdW6bQrqUcnGoJM43PVFc5yn7M8OMY+5iapggSDHmwuAksYQvlmAM1JAwWoBQDJj3Z6X+m5dAETJWv0UdfXp4pq8eFgAPLsAIIGjsr/q6ayas64qiVk1d211PIUsdJBYPmP/Nu68EBmCE8zHfgbwedwUVOaNBUBC/mptLdYuAP6Fv/q3aJtqHvoMvWYuExTtkB47xJzpFbo2k+Y9gJBD7Bjt3AAOtbZ/G9QBkaZL+sqPn4G6EtRyn+T7xeZpsTrmYaCqaUc+eTIeETh4A7ji3wIzQkb+0h59kdtI6gyuL3mdLIkUdoZa98ojNmLCn7NiK1o97kFkaFyxWrAIHvUf0jDttUAHt7U2b4N1y8o4clBcHFe7O56H5r+jZdckBP9YB0wVXnfBtmCoXW6X57VfrApIEyHEO8JEOMB6hp8hVsc8AwC3NnI8BKl574evy/J03DhknM8HGReHSJk6FNsk0+yYlKlqGBVikbiKbYXqfEG2kEaqUNWwOrPvkqbC02rOAW/N10EpTev9o+Merb4TX5b/e54BQMyzFesNeHX6qEECd7pUWdOjPB2FdMT3xbE63FjyzZHN7SOg6hPFoDy6/5fCfrftFwAY+paEcnoPLIvzPIW2uSx+d/Nr1+ibzXa7fsjdOnTRO7S+oCZdQCudBcBjke1B2gn/PuuJHqfbYPHXFiDvvGUB4Ihqjzl/d3k4XLaEDiwAYlhrW65YrlCyk7rJFpeHxX5InrJCeywgWg27205OITDgtV4qtvGVPNqpPipLxuX55J4aKrXabda77YYFwGV5ZAHgNXvHJ2sKPem7KwnOMzhc1gdYxLaGT7jFjwBdLjmouZDIkqlorpYnF07K1ZF08/xd8fgGGBBdp7kFKMshx5oVK4F8oIPaqQ404PZy2KCycKldYiFI+tvnJ29NHH3RqnydF4ftNpPGFTAyH1HvAyW0JTdN4srq7DuO1ByKz6imYNMk3gpx/cx6ya2YdZGF3uRgkia8uMFupCo38dodgFaZgMh7aoQqbtHaQOs/b1vasVwzu58IoP2Q5TZmnnUJzSquLPshiGy+DtSbZI2nHjNzsDJCPIQDo6dDQcsdsr3/HpC++cboi6p6rZm7xkiqMTCmEf8Yc/q27LiNwDyZhG5VompXIHjnHYC6KeiwoGtbgDBhOFHXHMhCFT+8Mntx1hRh8tOSJfftZEPMh+ubmG+lLpSQq90pn67QTryO1l++P6qgFujg9YM7cGML0AyZB1cuAP7nf/VvOH5nIWWZtTQft9ZpuTou22X10mWbb6Zw2UFzH49jdGJtIgbEMRG10x1IpOAHPMCl12UybOUgrbYAsFINWP/foV5HhlRH46JG/CAjsPQ69SbQTi3v4sGxHUGKUV41ux9qHbmcs72cVAZIZfbStVcte0gr95QrY491rmi3QIc5tw4Io3YzDbBpOxC52kzp96euGIzZxTNSdhq2ERh8HWmZHza+IqRdhyhhkl7/GKRtvg43SqSa2ZyERL2252nv3+eon/rTZM5Zpy2n8e+dmGjFS6wNrSGX+GbR8tN2GMJ7JlbcJusYYKBh3KnzPXr+ZSE43Np7N6/mHHI3BnkmbfQT4PPGoJv4svzfuQBo+zneBPbWubudUMOurZyjo1IkQPBO5u9cAMzm1mYWtMCPgOPWWmi61QIAl83sXmynP7IEiG309311cBuMW1lWrtth6nLSTlq618WRRtOUGXf6dZT54IOZzZqbXgaUZHqF41Gj4gKA2frTaX08rTV5HWbP2K9amG65aZa3uVwTTBug72U9qOBxC8mzVfNVSw441M6VQExVh1Mq5Gt65IgabdesAVgAYDdYcS8PZwGQYSM0vd5Nf8wzAO60geeLCxWfZqAOSAYheZUf2x86aJw3T7yPAAMMbcXXYvUyveyX1h61OMPXEXsmTxeU9exaSwZWkMBvH3I9c9ygsgxZuFjgjP2f9s9YqofD+em4P2SZ8rR5pIZKHzGmv1D3eTPdBR/HcN+C+gMRWGFWWmpJKlhisgw4+Ky8S0qUmfI0y3K1xQE2ArXB1IQd64nQfQtfcAGA+FhQRodpX6cbpLCjAugt8lw5UBC5Yc2mgNMwHaqUIYhsvg6Id7gAKGkfZ+8P5BRHslOWRNQObILbC4yiE3pTBl7DaylTmjRLVqvYgzXgFEw0wX0LAMLZszfCPFkNOHNU7UD55wuAm8hlATpjORcADhqJ7RcAtPh2pmNVU+fxFMnhZbUaXVd4FTEo3sN9CwDC75Pqp57viyqoBTq8xtgEd+7xZjxzAfAv/jUWAP4hGTSaUpXquGon3wOxITYpgYnns/L8WdU70Ys1Rnj9Lnb26xFIwXnLL6CgGQpNn7PJaExOiurPny6L3zDbaf8fY/4JTlZpyShtps97GmvvlYgoepjgX/bDwwBI8yg7WbYwY2lAbzC9kVBtflNzGVVfXA0QEWKhOx/cvbUyaRKg8o+AxCZMpH69xOTZZr9jqHWu69AtAKxLWwC4u4DmX27WgwVAVxyojD3mkY2hMTZHdM9TqBficBng2NQF8eslzY6wc5JGhsOAz+WRHxapGuV459oJvshewanWcEob/8HhZsQYfHZdIIlC5Lhxp8RnYD6Gyt2Mrx8bnzcG3cSX5f+eBQBNcs8CwO0ptecu2qtLxWNytaAaPNeKW7hzAWAPHwMLBIZb4EfAeYvC5tpttwDozTg3wOQy9na1/DPfHO2kdFVfjYIH6/K8pvNgJIWMpjuz7PJjqF5xg/XTcXE82B8iw4h3ibltl8wCQFP9cnkm1WnF8HoULM69R3A8XuoZgJP5yWvvqk5VvSv0pqCCLxv7tDcfFu3Drg/U4+IuploAMN66AHBKdNWP8b7dIAHa7YWlwo5aZ0imCFvDMbA6PgsSvO7wyrrpzEogEwV8KCTXAOv22HS2lJA7GxNLjxzUpwybaSy2C2umFemsH0uLDF9u8U9bKT3IkK9eA8qAI4tul1pR472frbq87I9Ph8N+70al7zaPfq9wgBqjWmHfBzB2XvlZpTL0mdGRZxYA6JIceD8073xy23WMgRpIj9lvSY1SFx1ScAHg/aR38AUXAEgqd4FqcWI/o2l2u1q9eAdARV9isLPW7e5LBy3/GJQ4OdUbDAC/P7cWAKUuVQ1J8H9hlTjdzVg1CrGGiv9spEAZLsq+uDaRVZE6NQFlKv4x5H8MOoWfxnsPqO/Nwb9VLyD4fRYACNJFsh0kCwD7i9sFvWoAaPH+xbU9qK9jSUpLqsuBjp81+tvII1vvt8KdCwBGhHfxW7sASAUWLgD+l//q30CCpRNVask0yRoYvA70sqhOnQWYs3W2RxYAd02cE/RivcKvzM7o3+pRXfJrf54vAL5bLH/D0B1Urh5k6TM+XrzIVPGvgcy/cSiXjV4alX0IwrtLexGHAys+H03zZivp0XFzsXJdXr5LNyZY1Cr7BNQnxvAV8xLB1ktJI1jsbKid553HACRRvd3akoajuwiskbcCNMpYa/mS8BQihWqgObWKH6JnZogtE2LpGEeMBuscu79mnRwh5mtAI65DGR++LdS13IXZWnE3C2xOvx/cexxjSrXTHaDBKegX8O8/TO0kQHzzvQ6yN18HOLs5hv6o+NO+AMBEaf7XkQWAnPGP6upocZSlM1s9lQXAxBy5iXsWAFA5zhQb5Znr//vl3Y3lZk8daAIUl/mAo/Yu1v9y/bDe7DD4N5rLjx9eaud6XdZ2VzTWMpbTuq5eeFVae3TzTaPb4YZWHw+L495KuetGuxDPauebuKCicwa/5N7qhTU5S4LsYMG32BNYeD+2Oh4j2Wn9GG/rX+UHrayA6j1tfKsH/dCFTdY2Lm/ygneG0LJTz6vzaU2T21IYfl74X61O5z3m+65sd3jGskgbwS1lZAGA8FxBsADoGcvFBmzZzAUrCoW+701Sbot8xzjPGYnZx+tutTh2xlPpWUwmBxmWHOe6h89IBVUvujPeHSjT8QqbnMqxAPCGxGW/Pz+zADgov1+tPhyhMECV8Rmg9sfVk/NRarpTkrlxhBZlAZBlwPLgHYwSBZwzSOYOQO4CIa4Tk2objR9cQbyHL7oAgEPGd8czdyehz4vFA5qB+PK9i/BMXQ4rljAzNCod+kuHPRB96eRVM90YPDVnOcuxaBYYZjZ+r+2KisdTZCrLnaiMc/Q0m6y6twAVbgqQCtyzAKCJ559dgmbzdagBZ46qY4HgWc0a5e1PDTG/A8AiM9a/dwCqAeg+9JqWoUPVNOcFfvjCRs3Jt5DvNt6qwBh3LgDuKfG3eAGg/ekC4C/9b/4mQux1mlJLpkMwaB68Hq+4q2vgX/tWiZagsMot4hb4PlCiEau/EM3x42wBYJqu4eGifKwezWDOZM3QVvGMW/zh+7RafcuI7w0AvxchKYyKasiUVXg8MkK/ox+c/oW3v6/6B4ifiILR6SM9T3NUc5kpmZHJZ2cVu8zRC8nxvLp855tLKk5AF54blQ7rdjX8Crj1EvwYtZQofyHVmkwe2rwTlNSHIAn8VQGOtDYuBpbfAaAi1ii7YlcuANq1FtNEZcs/xFyVO2ZG2B2YiThlGyCNk9a/iTqP0w/E1pfHzEM2bqyOLAAowRnbhYkTF7xNLftMrfwMBvebbwEyDUxoweTrIufzb3YPkwZOfhK+g/lQC5WS50+JzxuDbuLL8n/nAmBx3wJg8gwAtTaYIYljgX40MUdu4s4FwAHbY4ybdwD60n84Vusn7fC6A3D2tTIPq83H7QPHx/XmYbPdufsdw/8TYyX9DnYYprMAoPNqQdMrEIJ2O5PueroAOM4ey16eD6vzkW5vvUIUT15XX6ahNhPdJLO5b9RxV71X1s+Hw2XPSarv9bx0GeaRzTf8WHyMLbt5PK2w4Lw4f0s1tdMX29WaqrEGoHaDBYBTxml12i9ZJzg25FNQ1pTGZQGw2fhqIGcLzAfHAy/8p9/n40kLP2SSBQB2eboxftdHrYpqm9tInOGXWCNOIrUAwLT/EB6vmH8HYOn75L610VU1GkqXbYqrWFC55O8C4LD2IhHyZKxaGbnYosKMUq6gfIDY+yu/WLYFQKQls3OJ3YlaADgTZQzf4WEBsPDCvwsALIxMxSybWQA4J6y1w2yj8+mFBQCeLAYIOgIvfuoFgJf46/2w6cWoMZb3brdBsTc+A+DUD9eb836dWyskrLLAnP78CiZSdY4YYbF3ATAC1DimqFYEqxFWHTl5hZlzBNVeFfMuesoTEFnxVRdfbmKnvCKpJnAHX/N26BWpB1o3/+zSDYndsQAA5/V0Y2EJtgU6TBYA9Av6Jqt+JHXKi4MBeQ6zBQANR0b/zGhd7LLq7ztYLe76qPY9CwCo3LMAgLPPm3yroBbokOsH7+OeZwDSfVwArP9Tf+EvdpqZ6yqN3amY3OcRD0ddDGiTD0C5mSZGaNbYyDnM6ByZy4PZ1sXwk0iG/nivqGC4aDzgoW9VjFGpRf6jVh2wxB33reQlNxBlwC875kKRT0FhN65XD1lscuoNx8D4EjagpxCTXmbGjhmXiYLEjLNUZKvF7JzEkCMRdRFqBphnIkkT16gLn1VW75y53ZRpmhYTtktcvaNFJ+KvxLgSlbwRnDYRDDTPFRSWfGanQkiMecsBt05aTqpaNwX1eSZHQw2Jr+JazA10jYZ+S6sc+WA30RzrTzh5XlwntBZu0Y5WyIAVVlrSt4LUm0AieXdB4LCN/J6/7wxpbvfw8LjbPWz90mc5tMJ43yxhu9hqq+UTxkVVt1VI/WpMD1BnXqlpywkZukkL3HKFof+KLlEaUodd0LxN9BXdnAiPsS3uce/j9Qp+Drbh/x1Ee3oWyz+BjWGbtIe8DNYgWLKKp9BHvAOraWlvOZbWUeyRK0wjmwcMGCgVaq6lnLkrDNP1nM9x1I9hBPe42XyFGm/Wj1sWAGvcdou2nxgfVGD0PJch1rUS0OtQkS68xgIO6eIhJrwLg6h35zJgWlH6V4aqEHDwSsbKmhHPMcMT1h+XROYwk/chHGcWmw+wJTWHErMwguPw9I7qHbVCvSbt7n/c0s7bjZDeU4UCrX1c5BPjTAG5PqJMKE7iJlNeNJLVdWApsdGwFiIrpKkL3d1B4lDQqiWH+cnEMidrDI/IaPY66eQrafRgnNxXe1lWuM5lndDjiGAN1D1O0+EUZS4PSaBG8lTnuKT2uY2coUwRUUDMutdciN9w6b1axtReau6tYh3iWFfSrvlFEdhmCicisR5hFM5hDS+U+EcUNLtUpe3pQVkdGKOar4dJzVQn6igLIwI3XGSCp+9CtovqldOgzi7UYe9KEWEpJe+uxDiTpdUaoUJUifMjnBFM0l0dskmjg/KqNukjQ1CoWiNZSkygkRyhY+kK8lrRKVK5jmdbwBtaiblG9jBYiNqOIFco2KAIZIWWt8AA4Z7fljKL15vJRnCZNmSANa1Pw9siONqm9+j39eIkyGY5n5KnXloVcJ3xfMniRNl1LucVRREJfaDA/X0Td16eRp1kf+Yso6SdsjKrvofKeKVx283Ryhrj5uprjq53vIUq12sX/+Jf+9+2uNdBS5xODA43UD2BFd58WQkqQQv08NbVqLcYN6vt/GVMpV6VpUAk5dbZHvOYw+X0komtB5HF+RAPxI2bg5Rzar8+7WqUqCqDyp6TDQwH3+QtQFX9SjAn5VXLmlc6UmCerACF4rn8FTlCez9pExQgPSh/FcHZw2xIiKkwkjZZT4t2byLB5plgfTmucMwVQUqzOE4Nud24N+xG9iILY1VlKFR8j+J5CG8Untsugh5VFriy4UW4l8Q1kKau7hTNOm63WPvTQgEpD8ExF+H+nx++gT+y4K+MpJk0AYEHNxRTKYaZJYnclrRhjvSymgMiUwJT7Pm8O00vskKwaPZ+1nxMiE5dxNQRBohJmrqoQPzX3x6c1rQyqODKK6RtAK1BVntCbKYve7kF3/XVvN8TiLf5vie2/XO7r2N1Pj8e3E2HH8uFxqbidZHDOlZNvQGwOc126342Lpf3t7Fy+i7+81oSGgH/mTHASeh8oN9nmrtkEUGNdueHzXljWyepHxEEax+Gs4JYGPWGn+NmTZluU1k8bBYfNouP29XHHSbyabc8s1hFQtivD6uvLXowxKG3Ehzg4u5++0idLd2eN6Xfwlo+FJECkdULhvj2dIoxfkXRLE/FUKWX7Y4jMf3ZAjQ5EhkPKXatsA6b2euJfLrYod17vXVhgqXCx8fHrCzc5VPp67NalaPgiQkpCrw8K5IBYKYYG4DmeX8L0G36c/l39Z1AcQzwckRiaSPGJV/edNofDy+Hg6qSkcEsmDYa6g3k4jgk3vgxCwsbBwtGSa+aXpZ+1CUxxKN/4LJe+7L9jk4dj9k9C01aDUh89eHst5+9J+CpGAgUia7aH+2XyT4bX4tOCwTmXE0vG98CY6o9TgOzbqxc6AXbCuLwgNX64FtLxvDEoEfg/3B6/1Ip9O66nhr9bIEOQ/UuMAtOqBGJYIulHqthWwawTfcvIj0YMkimascciQTcNYeXKYd6GpmdUhNUU/aiAKfLam/WK1rSscR2fkd81HCkrKYsT2U8+L2tbnC2zYj1hKZ8RZpluT49hF9UpaZLFwDYMN3shi4hBwQ22lt1E9a9eb8AbpoE9wBZNV+HUtF3oXk0rgACn1P74vAOwD/6j/+FFnoLcKdQhkpTwYpJGlGnelRMnbrCUWKUsoI5d8VrgqssBYKlc0PMYygPtWuBgLxw3ntCTKMrq7UR5tS6e1I2WTUc+VlKoa0Dt9z58vJWr6I/JwXmDV/HOXo+FXpGhPL0qEtNlWaIotyXPhEFIC9nh4gYkA8pi8E02Q3nWNWKCUhm9jGW9O6i26GdGCQmb50aouIrQQe0p5+cdJwnTalhHXV5HIVAD3MOUBIroypkG+pU+XsGPu0+0LxMkO0iGVMM/pnLPNrJH1YswRgZqsKVqY82Fv0eVVAh6VAnqpCcwPz+ADiTVue2B6z2SkS5OGMrZQ4co6Xzi1gzl0HUVv4MNOa+P9ZOEO8A0tvMMamicqG8NkmMHKb0Zw7cc3hFL4J8w1Gm01xE/IYzHVMe9pgTtVfZiUCB6pouNqvH9epxudvlrTPddVc7s2n5ryt9tL5N5JY+Oh1ZHnzFZx0hYozZ/UBSXcW2XXqgYzVDX8FM7JZ4OXRW5ryRlOep3uXi5nQqGs765fEd3jk1RCs7SG9YXjZbA02G8anV/FjVslYi+WhsenSkUVNP5WoOLnwAQIkmLxKjG7JO8JQ0izryqtRvI5cjU+GxGxQYam3wv8Jiqhod5jEgop1iHtlnrFMEMbI5Un0CFI+YFTviQh7GK5149VdIT0UZ7FyLqXzSMhKJ5axlFecUrU8Oon8thOEvT1GTnCLWOyX5SwqXsVGeLMnxpGnO3vqZgLQ9V3EBjRwybznNwvKjkeXoL7F9Lbuh9pKExx6TIIlW1mjcI8L9CNla+D7CU6p9dYK8g+z2sjE1+KgeJEMBHrtDX5egP9WyBb4ky59WAifJqAo4hijVdJnoxBgkzikTFMjHuFJnATEcmRwnyMfXrrkKffoKggV9nJ9worbZsFGMNJES8ZeFuddrEo9L63S1744cspx8D6RN8i8Dq/BZQAjN1+FOxkp/hoDUnNoXhztf7lsApKN1Ld3D1k5MS9XxPUE71+PvwgLAS2hDkLc4r2PBi0bt/BVzaseIom81XCPRBY1ZXLZdNesIbrAqFRP0qJQ3EWFfQYdsvg49I4Agx0Y06Et38hijsrRAAxEQDIMt5lrf3tVF6j4vRRQqWCCYO90j9Kc4VnaOfXwPIuvsAIi1jBudXDXjoCFp4IoGdwEQsbQuXRKrZHgIJvEInCKeYx8EL7uvvGCmceUaIAaW42XWA1e3haiDXgLLeiUjqTII2oMisXaRZoReDsWevDULlIz9MqA1G57ebU/UNGdTbN/+lYwMHBl+fbRvnHHu8vP+UHsTVeJn4M4FwA4VqnrxT31QlQiD/4H7kgsAWCupvA2vUim3txx20PnsHvj0u9bdd9mqnz1pvqf/YbN9XD8+rHdNzVAAFcgOWOmpMAH10kpm5bBZf9htHrfrx81mxwJg7R5o4h3T0QUfaW2aUejtjB6wdMr11DAZ8+Xc7/S8Qq0aLwBQV1JyLE9h/ngdpHp9Lg/eM5VLE5Kakoz1l/8WozOSM9mHYoOnr+Gts51TsDHP+DGGZFgVlUxxSQYYIOo95BLkFFSw+Rqg9+MuAKhxeYoCx8tFdSgpKPHKY6WMobq9jEpKCJhjbRCtoAmSxGMCHhlYIiXzacGaAJWgVP61ydqg1KSNDnOG6Bbjf96WBK2Ml/x7upx5Oahy2bo1gklCc+Asn8j3QK2lWWu6ctbH0uIasIwd/DmfokRVpwfBVb7Q0NvrKnRIXGthKt+IOoq57cw5JFXUen9uHLtymk6EnB10zPAMrXTIAZSamjDCsd5+Fz/pyWlz07JRF39yaA0/AARttGhGgX7jHNGBGI47BqlgE+CxvYtuByKbb4CL1zQkYdvElSiqLgF+xgLm8UjPmqX102R1VCOT8ucFwI8HtwD9L/7aX2+ht4BGNj1KyzbOaP6KdAbIlFDx7+C+LUBrn9gcoU/Zg+Cw/xTmMcwS9PViz58ksJmjn4IfO4Hj6hBJO6X27MNP7RRHMJRJAXk95tZVKVMVMidFw3v3J4wVKVCn5oBCFdSjnehw8jWaDQQnnuKW4HwL0JxUitpWRoK9Z4J67Luyh6Pm6YOFta+VG2Uncii08pxmzwmZOQMffo5WYbHan1wA9MIH6GGfuDx5jM29ST2I7O/SVjJQd2nLX+AU1CAOjr40Vvxq+w0Fl7+y4OG/5Slgr+T+qClJkPeaJbjyZsTZdw6SkRaa3wGApjwPGnd7Pvu5Y6QWweEgdby0LoHQHTLowIc8D9pn7AYuhSIPgsyn2WXLOaB51Hb6HMBA831P3LOFBnF9jHyAtij6sHTnhzKhjjXLfuktQKtcnXoPl5Pbcd5BlMVLku64QAnzwNpHzHb9S6wj1o1UbbvYUT2UxCcszyc173J5OR+JOeb5S5tes23HFIytz7Lhq4f1A2uADRQuG3f+ZAsQkz/j2MEWGWpUKXM4akBPD8v2prJSbP4JtNMdWFls6vFayxd0knA3wksWQy0QFOXyV3ooPC/dWFjFladO9aBfRblH5ohFzxg7L04H1h3aVtctQDs/eqYBVOsoc7mveNxV00Gar8PpPH1AsPhpgQ7r2U4ViqDoFghkZRwDYLL5OkB8HllD2VAm5/OOQurz7dT1cHJX4hE1ychAzQtkuI4g+a3MHuKRJsk4QWqNLnMtzxdfFxuWr0smCNvIQIrKkFnjeIx4JGkCafgaIU6T1PeEhjFfzdwMX+uGx48qW9QVMjYWLOUd7xijSOiEGWO3aOK3lRkDB3P3Kt+nT0WiseHf2rSfhtXxpSrSo088BHJ+F/IzywixqqryL+S61BglTxP3rTd/2yaRTF5Fo3SDyP3iBWL0E7SdBPzvvP+lv7YAAZLZmcYoOn1x4ORHuK7zbOBni1Ktlgb4bqWZ8TDU1cI+llQUToo02P543B8P/VgdVVy649FZ0mR5C5DKmW1cHqXsGsB5qQr6yVB98DNQPWWI0sx38XdzC9B/8h//J1rodXRLuShBpxHlqWNLF74naCeGyHDcTgcVzLkrGJuab4BK34OY6NgI8xhBHeynyjkjna1VtcK1LnQr35zayVufEoRUc4U+GLfB7sqpOoIbjMnH9RQejr2Eh5DbAYi5wVh6GB77XoCflDl5rQipyjNEn6zg+E8p5MofmfXOQIJMQw1V4pyxlbfXR7BKqUJ5erTqdajIRiUgQ7YGVtkpKJzSgDJtGNRI62TXo53o5DyJ6VHxJT0ZDU6rB3ilOzKqYdHoV2dGzouvmnKjKyJVFAcK8d8poGfyCoowXarP6MNx4xCYSDIXv3CV7IXy1EZnoKT8VzQeTeBiAyF4fS/Btx0psP5C9XvDgj8L99wBgCf346cIBFTyQJ8I8j9wX3QL0GzTyy04fzXv6wi/C2xSTNLNxj0/u9Xqw273sHbrzofNBve42T5udvlkr9f+1agcDUa1m4KtiDHN1rsHHN2ev86LsmlobxlZlMeaPBWaZRtX+tx4ChwtEBsJsgeXAEkordHoXRQkg4ZHfpywmbedtunY5b24NcmMV1B6ldgXzdFHH8xuTL/8HupPOCYCba6fptp1bgjKPVk+NGBR1BiAn3+GdCBlRomxPWWGsSgA5odVHIAkDqdE9k4FbBcRelCEpQwwjwHzEsEkklzF8zB7Wh51aJFhyAoqGmJz1GHH58K/j33nVQfJVkmaE8QltyKx06eIHP2Jz3GKkTyjXA8IQa0vwgvC6+1us90JV10qjhSxLMNP5lQvGHel9w7KVdTQtb1ob0JF7PIajPBa26Y6OeCOXnNPNMeKLBW8OqqI+kURe6c8YgUMXU/hDUca5DUkVdROPguRYPWXoqZ8x84KNc3F0UOqgkPQkvKcjiNt6PgVzjSKg0ZrFAYZpF/KDxT3DO3cADZY/Zcz3+j+mzHyZxdvVALZCDNDz4mhOHLxAMeckW+qHoR3/taMW1XRJA6aYrbq56fe+vq2+7Kg3s33PVECGeJO9q463aEX748K55f/xF/4z9GqbzswVyXyR3mML3KgTg3Rq8UV9y0AtGfHqMRDEDmnf6NEsvI/cGiznaTX77hOC0e4QT92BkQ4x78RTLLkTxcuhwbVpwGLyTB7SxT0M6fnK0hWIp1gHlnT5xD1FF4/RoBKWZQJlmc60QWVvgd5kI8VbJNr88xcnRXkmhyr6FCbslpnKwHH6NGN+4mcncEFgPxULVIC4x+UcDXmIAMG0fkCoMotzGN6lAA5lseoy2bld0lPHMthBWy90OJupOYYMRmAqQtziLNz4IRofgZC7XDtCRtFmgNQSiVv1V6ttvViZOvUObM6FMba87oCR7UnVg/aQYmcos3iTpr+vrWJo9sk9Lzp4OI4M27uxLxGd+KuBYBP54vUUCuD8pi6ibGxr+5LLgAiXuT/tkNw7/OPBtAwqCh2f9495TX8rzabh+XqcbX6uF59WK0/rFaPvsWfmTtfv8pHuzZL1E4dMwb/ckFGTC1vGhBcLyCF9e9CUUcj2gxIQRFZA2VXuoM7emPByXjgMrU6Fq5QTB+mtf9oYg0dtCFlT8DbSTt2v32DY7m8olNyQxANLLbzH1xmNFQfK7Unp5kpJETg2Na2T3Q1SIKhqwVA9SmzqP9Jb71dbknWcOuEQ8BJ83VIhaQ0caMy0bDZ1UF5pJQB5jFgXiKYRJJrTt+3N7XxRA68TgofgC5fvV4Bqvq1SizTX+u/uzbhiOEIUEPHVdRpbIugZVO55lSNbPhp8jOPL53T1swCQIuT9acvg11j/XP0/oTPuKpT+N3B6JuE9ECxin7DkcpXJsTzpqNrtPS4QquC5TR39vag6o2YypXfoxlajF+scAWLMjfnlff0hatzx68T+ftuQKcc4uOY20+MV6bR7wJ45Bxp1FxrVq6uMVmrDjY3bA8i8ec6f1rEmTMwaMrSimBuuInqGhylUPs4aIgohy661IlTRyRHhFp9vQec0IXreI2hqvEnzmGlzpmuauBYkpEqw40SaCeUBZX3hOeQS41BpnjD5f+LAZk03/dEpDhCY+89tBoOYIvMqH1xuAXoX/hX/2YLvQ60gd4+YWgzey1DKUELdCj9GCFbgJo3FKxrcPXj8YJ2EnVIdEPvH0a+htJEwW/pZrdvJKiCYdWzll4RHZLmin30c0CJQcNk8RrHP2UySZMYZSoKczoASrUFyFw3ZdVhnr1ygfJzPPux/yvqbNGsBHocrZr/DVCYxmBK9XCTe6nd5orkoDoSHj94mbMVD3p/yaeQJDfg5oQePm7otZB2LuiEfI32Q57hulCc9PwkSTtbeWS686SQ9nrytlFh9RWnKr5QeaXSAR3YfKSXOOEicUZ29PcgheX+dNwfTi9+19Mb94uZnV0EM4D7JSf8u8NxTeLwJQeZz2rfC4jdllHj4gyrd6lQVkvf9V5fQdo/P3337W8Ohz1E5yUejn50BVZTD38v28fTN3+2nf6pMN8CVOy0QIBOfx0d9kT3FqC9n3C1N+sUDpbg+jR+Y7eyG+vJ/dhgj4yz1iwWrwzW33kj/zIW4KNU07WOjOJllsUcWy4eMM7cprLcXZa/9+Fxu/Q1W8akGWhD85HfslKpy2XvO0J8IdUR+x6ss+UIMfCfi3+bVS64Ym+5SNUsy2S+3LjVyKTVQTn4NqtssVMoAfSHn/8kpvnG2Cz9jMmQFOlgy4A5WjYv+yXFkE7KMVh9B8/LaVndiJhEwkBEV3SSldB2h3hyohsfKLEokCWv5rIrndAHdy75fDVpZBUh+CTA2ocs0qH8+OLYqK7SZSLoYlL2GNBsvg5EVKQ8BRTRfEElK7JD9CXiH3patqBiTD3wbHzxKJaiYdc8UQwXYM5CiUwyah0NiTpkWCs2y/6q0qki8ieA9BChDZAFmEUPKrE+n+iYKJOrzc02JHMact0vWLs+TX+k90HTz0Ifnw9tp0eNWsKNeTU5GmMTq0rmSoQHGPtOLwwbDhR1wh7iMxeNWfWKrukJxSsYHLzwoV4VWsqWXKR4JXa1QwohPEgYRM5jyN0UxdYE14TxKbVbycBQjTb7F9cAUa2KJgEEcvKK42rPusFBQEVX12lsOiHoX0dhRiobWErn6VFBiKMViWji5ECTJqbLIJ0in/TVMAMQRJ047g/GowNRWr/Oot6yLItdTUyVtFtkl2zUUg92IWpUn8xrg6FgOszvW/ACCYPgGMXMEAiz+d7ERESv4R5qtaR7Fz/2FiBbfVwpG6y+A/Af/8f+Ihy+7Wj6eTPM+SuiLdBhHpMhq0X2WYb8lR/VqOBN3Mz4GkwhtaTk14xTiRAfiq1QTwfVA4dIboe0otcS82PuBoIuXrsiTHCTz3HDk7H57kAVBHq/ZfY8pVAiJ92A09OB5Baoc+7eOpDgcYDJLDBx+R8BcVFoC3TwmnRO9WgnOhDT+HsFqV+rC//IcuigV8muMfDfaF9R5VbKHn0M9DlSRF9W71+utp1eAH2hZ86rw2phrqSQ3PtOBEW2BoaS1BxSvUceOiMMZULQy/8U3rqKQ6EDZYrmX5KZljT8PBqN3LO4cysI4+Hh6dO3v/nVy9N3x8PLy/Pz/uVp6A4vz8e9CxOsy7PHvRurvvpdKf2EmN8BuKEbk4eAObLQobJVbdqtZAKxsaFHStquBb4nNrE/hi5WjWzAH60qlyyssL/tKbE76whammzacT9GnHcAfCW/9wFWqw9b31bDsszsIW8j41x2UAr9Tq2O7nDQyqcPutMiV+PSxHFW01TEcFQ6EqN0552hK322Dkgsek15+fSmocSP0vcOUtAcR2Z5XKS6yJqzQ2aKPhJP/5hPhlF4luEMWxyb3ChRsxMPMs34oyjc6G+VgfzCOIXCmNxTlWiIdBpDcpxat2vgA4TNKaQhmatLs6S8AUiYo8VVTO8pVJAEFexRMZYU9DETzCNRBChaZQYDzkoeYXNMStvdEEqFskXl7EJRjxrDRfnByRtFKSYipKKOvaVVtoAVQJdcnboAcL+Z9iU07ZtSQJyQwvm1CasLGzJAvRM422g2mdcN8YcpIuRHR97Exx+yyZhPIlt+IRwZKrJCJXeNVxHtjGXnN678nvOvc6nVwAmY9tEBI64pyW5lxk7jbByT0XgUU3SGMbh0qz7I2bB9gx9dTiF/E6xPXi9TOB2KZxMFxHC8rM7KuW22yr8lWU5qBg1BXMGcQQsPoep73b53MmDTlLjjSDbI/oYO25VSKwkhga7AsFiMevBVQYmI3qkx6mNj22LIWDzgH7lG4wp1aBKFMGa8tRPvoaV+D/ekLIYnqFKGoKYTXiu+BX4wehWawDsA/9O/Or0DMC+YefVxxgyjQvMNMBf6DRUZ3AEoVIkcS7MrOH8IeI7K0gIdKvsQriWcryToTzBPVp+csPgx2ukOtTWpUQkIkgxPzbAV42Sd+B5mG4OGzx7tloXsFX8PKhfo/QvfAD4qxSl/RpMR7V3A++jV30E7N8Axd1snwDhoGbrW8XMBDiJXEAnDLdAlswq3ULUokGL+svq5DjhVzIT/mqpIdiDGCnKkIhVzyZN/zR/0NHsQfHhkFnYgwxI9+cr38+GCtiwPx+PL4bg/Hg+H42mxPsw6DgQ5krcAqc3p5JPIsTrrSOtGP0V/B8CdIIiEAcRni4+rxYnj1q/iLz795k9++Yu/s396qqqb4RZSj6T4+vfW/8C/ryJ/MszvAFT1WyCoh4DxcKoGeqS/Px8RBWKpvSiZvm48BKwIPwsPs+9nllbAW3GoJ6/6LX8PzpKsLzemk7Y7pzaxnGia9WXxuHGxQm04esfH2ZwsFJBZM43L8bTMtVVACIaWy/NeLTBHpFQeCqWAlFVeUQz00GRPFXqgOL5M/j34glEYHeM4+2Cwe0xuUWuFBQQPuRfYB+s4AcznNtgIh4P9Hg9ZKJ3q7C+X/WrpY9KI56whqz1KR9DSyMfXI4rd42Zdt0MGGIqiGut8ygp6gMreAj3yrYxeyGDoL5AAskl9RZVVGAZbnqBSTrDx+d88wkEuBoEseYAKmj03pRhfufenKQBxJPBMxAWqjsfT5dt9RrazdwAUIsQyNGs/6byi/3g5f33xjpP2f2j27JWnsEUMMe/6PsiaYo+apXIMnfLpWjF3MMKAJ7oq47FSAer9J12CPrIqQkqOhfVlvTkzHlg1i0sf6QdDYxMkRX0Q4G2wGmq+NzH/DkAxMMGQz8I8mZp5wyAUvZDBw+F57dr22qNJUAKsBAC/dwBIQ5vp9CBTBE2qyUPA8YoidQPIcjYUU3rzdfCF/a7cmzr1FcRT/vKc9nhqtaoOqAm2iylwruMDRsJK730Lvzt02R/PKcL1FU5NoTKzUWVeC2e+mVwdNccgI0JogR+MV4U5AM09V8Ub/COopr8N1V4t8IMxL7Ek/7DdLP/Hf+Vfa3Ed5mJaLy4PNuIIc/24F7MFQKHqDIrd1z7IPMGcjXltWRnX6rKqDfS1k1d4+ZT+MgCRdbyCrPWnbodgHwHa2CXtdb6lUnQKyT8ChV3WbYwmWP3qTlQu0PvnCwAi5zTvWQAwY35AipkU6gDheb6Du1yavwcdz0xpRzNCLVuAKrJAJIy1QNfiN6tfVeuBgA+Z9YaYtzjTv6Nt4quI8uTkCI3uQIw1cOCBH474zysty5wsXGn2IGR3Sl3OfvjTrQ5HZ77lAWMF6//ot/2Pi83LjNuhKAor7RHEYWHUFj6c8DCxKn1KZmBcn7a+MsIIJsbj+nLaLE4PW+bmy3e//sUv//jvvDx90mZGGGMwVVuz1K7adfnV72/+Xf8BfT8h7lkAMDl8jLmpXLSFvNvbvwXoR1oAfGjWxRVpd42SXOvPz3L5kTFDtuwhzdMtAEycIKm1/6mIwdqK7Ut79MT08uJ9tv5Xifz0ZWN80ES5c5TiiXo51K1R/knp7JhSGmqpMVMwcMpbgEKlWh4NWOz72fh1bFcXlpQTeK9+DGrQNGmMKrADdjZ1k+/u9I0snF2t1XFqkj/reDwyhlA3K64Bezq9XC5PEMB3zJth0A5ynnwBavnJCjEWAJtxBeCjFOMqEGLcPTdixoJDYQCK2RNbQN5Ecez9FV8ek4/RSgoIVumVpUBkHYfYOkkkb6Yn139lVNEVKLRyooreZGIybPcfIY24+DM1sCjEtvx2j/q4V6cWAFJTC62G6hiN/Opy/iYLgKbp1QYAbvJb2JHHiU/9hHzNnnnVlKVxlOELa8WtvgEqewuENarzJ3lVbkVATklXoZFt8zCwHpzJTZRL1pZVnaXrNRyxHNY39WoM1r8e3gPG5QRw0nwDwFLzdZgnQydvM1a1a0Jefji9bGrLnx2aYcYsRb+OFXNaHfhVC5LLY+4bc3rLv9oh61Ugfs4XDE/AcnLyecrlYruBTAsVjn56oDUSwZ6ZYYw4aOyXGkQHbCP6G5yQqI5wwSSFx7Mm9l1de/cAuRIwxoJIzarGogeIPjR/w37pwrgFOvw2LABs8bEQYWCe8ciQFgH2+IJ8gnmJ1VBuAfpH/vx/tgI9qmyF3znac53WfBc96R4pbgKVoXmDlrRLXB7vYb+HxuoY89oSdlwkfe/I6BA5iOnY4lQP8jaiPVDJTpObM05t7x0jrQnGTWjWOUgyUObbab4HqOio0EKrTIfRnPMKmES3GheKKJMCdAdV7ly2LLQsPfoSq79xVGISaZEgohwxQi56bMVPkEq07PBxZpAvljpHOdW1rzHaig6dPeRihlbAGDUxc7Yymm6wyDSGPwoYl4grywOgEA5sUlFsDnGZ0oA3B8LrEFWcZ+PJ0QwOhUvXpSesBSq+8tHmahWDVPO8bvexVUufHMWa3PleyMXl8Hx8eVmej5sNgTK7ro42JSWDq41LDPP97nH5u//2YuMnw3wLUAmkBQIC6+v15iglEkoSxKS/ebzxkjRX9IL9vnhQMmPYEXwUcuOWns2W6XGz/pq5dr3e+WivR5zb0B1tvAG1cc/PerdcPRgZk5RGC+/11HV6D2GPUaHoy8DR7tbfmx7U5HJkgXc6OzBaMYYaNUtvpKFw8lPRE6edjGYPwGTrI7mzlBNX4+Ikco4MPlN0p5oH1AVV6poua0+46fIax3SrKID1i6VnHvVWR+CEiRqVMVe2YFESScjRTx8ufkk8QKt/UGOOvva+9yESHNWcXtk+iAtlz45rV0ix00gwiYQIx2Hiob/HRoWBlWYUZSiR8dKZXiD1JAkeIqEBFY7xNn8IQ6IZJJLGZ0ukHfLQrkJc+cqzRw1QKUmw00fy9H6c72sMY+VUyKhrNVxKl0OvxsjaFSnkGlO+Z8czcuvMywCVVCxpcdXv1oRc9/R6Xjy1wlzMhrOk6Im96s55U1ATzWuuHtKbRlpDjkNXbTl0tM0kjcJO3qmDG1S3C+4W521rChcA5TFNkIpL/pJFMiUhDmNsiowJpAwHePvfeBtaeAgynvMKkQ4kk1XJXp0N3JMLSFYsDcGsZFZP5Sz/1cZdm6txjJBd0Nsi+YceqZF5izc2l0fGqEXREAiCWbIV36HYG6ISt8APxj2kMDtpvyq3xw3+Sdq8DZX9S+E1gr4F6B/5c/9E177NpaHSmTpHy6xcokzhuDlAEW3nOtwqu/rdFZWyBTpMVk43cZM+8m2+DpmPTXd1lOZwNojBAG1ae8VNxhgTJ6hkhZJD6GjmQqTS3AYnB4Yp6ZvvM1GtdkWVnqpcIU/vAZOjN85SLRkrzwhSm+o3KWvMamGViYSyUZGhKrWcbCBmvmQnDcc623noLdPr5fMexQhD36ssPTNFbQirMKsaLUjiSiCt5fK0WXslojO7tZrjjOwcSTduU3YkI5+DcQj7jyS7r7uT/egm2BGazgw5WWKze5EPE/CYlQDKybhaPGBEyclqsR0vAFbL0wob0btKp+P+6fDyHbldAOSj90Nnj4Y3SsSScPQ/L7aPyz/z7wiPPx3uWgBcLutOMarHIiaqb1Cn1OK+5AJAA8iiBi5tzmje1gDZ2vy7F+z79UO5lcf1eYFbnReby3Lr848rjruLz/uu61Y3hiwyt0vgfKUUbX3stKm9ZTYe52T+zEN9L/jpIFubEqFxUk3taq/6NdbDrBnVwKurtwD5pKbP43nnxMfyXI+8A+Xt3awYwL3r7b7ONbUfg+x17GFChdmGgjrOgZ3dfB3Iy5H0fWf3NgELLju7e8qJp1Egru0USwukLEp1eroJyLY1gP0ASV0ht2PmrfqifU6hhW8nuxEjw2NU3kL4bHXEP4QzVxJU6iKMn5RNgpHhxod4ulqTLE5anT+OAWSHruCnyRLlWI1au7QKLfy7izf8UxYpUtyA1R5rEnhripNq1in+cK9+JgketHqXjmPFaqTE71qjDaI6kj2H286ZuJ47yyakdd5+S+uul9lCZhmylwJi/6mm1acohahU/W2cWctFAm87CpzEyB0lDGJgpuQ1dIhzEtPNDlMYFZrlHpd5jiug0iCtes2Yoqiv0jbWagj4qHOt4ICo5kvGnG+eHt6YOx26rhznFSd+h0MIeu91+mF2/OrMGM1qrwBJbGCaO89LdcBbT5Dg8TVR1DdGGTAqFPzDOXVGLp1DE0gydLlGdq1modgboopugR+Me0jB2z0LAMf8jr1Cy/+F8BpBnwH45//y/x4fxVffBeodOZhRyZm+zJSzdd/OO7Axoh9XRI+bv0MteCZATW3dgCDH+QIA+pxogaCS9p46t9mUtX8Fk/GmdY3obn7U5zEOucGFp+ch0VO0J7Ak02jVEGgdWmSIZEtqIxSPhzFNQhiqydZIcUzad2Epo2z+TA0g0E51IHBcYY2Ul7NDzxXrxWmrWRLOO7RzA9h1J+1bLJGTvJ3ms3qs3PjrSJqSf84L/K8tAAqVBvJeFh0jOjZiD9Fv1JdGGeCZiAKUMVTxdYSrnrH+eFy3jace46tzHHpA3QVARiQWEF4Qu7CkxL7DnY9HKR98KmD13N3c4ljknDsTzDG/is/CHNJJk6KdPCtXSua4PT2uffr1tF4cNuf99nJYX/YP68XDZvny3W9+/Se/3O9fmESK55Con8X+sD95v1Uk9rL4+u/b/Lv/g5xGmPSg44FK5zEEUHrgjwzxV/4+kr+wGVahBkurVbUmRIiTSGTrTwk2HsRl0WbyqN+vk2yPxyNjExSY9k/7/c7ZyNIwU8jpDSDI+jJQrTfNNxlpk1NotCJbiSC88dukgViZQLFHNDucmAjyn/ziK8ZofqxgQ1FFOJgiu62A9d/LF7pIlSnJBoPzDAbSJ4b0Tl/ZdidPJHH0Q0DGaqpQITIyHebVn+axLmaGYajZv8ifje9YWVsqH4E5I/sDTc2EiIchR0uY38UqGhWE+fJa8Wrx/C6O4/eGAUsf1ZumpCNJJGieLkGf0OGaVJPsFFTH3uPi1LMwza/AX2mTIB5+zgei+WtpSBLiNaSY6Hw5LBfP+KgNNQlfkN6/7Gl16aSalqg8VLMQB+Xx6OnIg/Bh9gxA6tHQ8UiztM87tvhoOMFhJK23tpX1+d88xcMV9VBG1bGvrLc0wgbclWeb81YmkRxtO6RBaVrIghRbFpXlJ4+qGPWzTVqpRFPay3mbpmcsqgUhybxy4E+nig/n4yPmYFd/f1K7CkOzYrawUCxFDasNOB39jnLGs1x8dD5Q5UxIbM+hQSPcUfYr1DttUQlJEsF68N9+Qhkr7HEXrvnimP0hl+3o+BTaX6r3bQASeAen2VuAbgLKE5QIWiCgmifodbAj+KOUFFaORHhXcFagPcGfDgw+y9OWDGlbao+H8xGXKBkJ3zZHh/KchCiU1tTn40ZppPqBsSqkxeAx1QBecMgc9DYua9rcqZD6RnL85wtl4c5wztAShhJV64nIIBZm2gjgdR+AqRzcxGJ5sEcki5dA8KARy7MXr8ykDFMBxt7QMzqyOD+dzywgE9Vgi5wcdVs+/igRPeqmqkrjzwwn37tVkixonyfYRxrOx9Yb5ZIrrDgQKO02FuwWLLgHlIQLAH+tcuHynMt8g6jUKuPSEL7z+Q4glebrQBcqJqTYFYLoHrbr5X/7f/23CCCq2utmxc5n+s92sdqdF+vDeUnHXJ7W2ynRK/8dsGuaaTOAA8cYN2MiwCsIzpNFpBNptjm+E7hnXQCMoZE078cznBcvDMstEEBwzsan2VQBD8XG26Dhi8Me68V54zA0wrzEm7inxKjRKBnd7Gn1lfo1Q0sRwNh29oBjOzeAry2faVul5FgVwXOT1UmJNzFnrCc7xDxm3uI3M7747YSxfGYl3gtE3W2jPDu2+ZEuZ6bLOldbwcXv05zWRwa1KkfDTtEwMlIkQV0otClkAJLPxXjafM0AtLu87M7PD+en3fllc37erS+Pu83Tp6c/+dWvn56fvTi4yqgdCkXkcDgwPh67feEIZ7/+8KvHfxt+tPTjx4+/+tWvHh8f21AV6dXRybhr1ookWIqNB5Tn4+7h6btPnIUIx0pGccl0xbd+/rbqTX31HF+efuerj0+fPn3z4cPzy9M333z17bffkh2quDNGisbKml66Wu2YOfaHA3VYrbcbll2nlyrrDWw3OxrjeDgwF+y2iAUz4HA87DG7qGpNtfyvNx8bi53alB/54H94YJGyJfD300nyxEvmJPepPz8/cyypKg7yqv4yhj80miR7mqYZ+HsQCXEbbICXs6/Jg3gPUg6bKVnROm1jQILyFEGCPU0U/zjb4LzbMWGNkEIkMjnWWfzl2cQAK3+VhacSD1GnhqgspOyB8s9mmxujOp3oMLC6Cvv9vmrXV3Oxflh4yeMKksFGC3Td6jsNjhHqLLIt9U7Mec3KpOO5AGNKfACs1O35icgeRPYErzjnHt8YJG5nOyx3XspopweosnpsZvZbz3YPLIqnLFn1R0Xx1HGEMqfTjkWBY0+tj7wXl8kDVGIYgx9mXvJMcrUaMRSBYCP7NuCYFD1Z03/V4eMpa5jLcp+uxuHkDTZXDxkqyPFlcM+ziKjsofsoOKLREDp7WYdVMYys61LUYrnNIr+S9ZgrNsNSric0+QMirf4tVJYelX6A83bxVL7h2Up8hXdPpsYlQm6+DvOmJ0gDtUAHMs4Zm+PQaTr+8pROFppfQbbrUJQOKK4GW2KIZ7CluO/Oq+eyvTuQlVNWdQCy16kelXiCp9U3HF2Io0uZlVYXbT483vVyyeWGwU8PjHilaxKnrb1Ao7HtHlG1l3nwvHgM80NUucVA4bvtYj/t96LS99geHmu98QZg+uT0OELfRo0u4nVhlqcW/zt/5W9RM6qC0xDheDqzptstV7vLakOvYsjgZN54PcTx6BNELRBotYx5jtinHFczDEHMJBnBece4CZQghVxHq3nGOxcAl8WemrZAUJRboMPTaXp9QYHOmnmOeTXX9s9pa81LvAkKbb7XkbYeJaOJnpePxNUprQCPhluKAEVwRu8wb7LCawsAUJ7KeFM4E8ZuophsgaCnOcSNGFp8Rn4+VO2ZSsb05yXeC8T4W7AAWJ+etsvz42796dPTL//kV0/PT14P2uyqUkUBv6+WD64z7sff2/6D/37iOcsI+8d//MfYgl9//TVBIPsdanwvPx7H3+++w9M3Osfdav3p2+/wsADgFB56ZZ8AVJMtv/o9PHQLjAs/o7w6H/cvXz9+eH769uuvPn767rvf+eZrpnoM7jS898u8tbP0+vZ6Q6SDEzL0Mc/laXHyAU3J5Ui5mOP4KSilGP/yvH95fqEODM8PO1hyTN9hwi1ReNOW84u9MSKGBAFVLj+6BM+7g+YmwbKbkR7RlItgia/stNL5Mr1sPBRXxVdb4Aeh7cyK0EgJqWom/N9iKF1nSUF62qsyXomvLLEvgmPRryyVhlRIDv8QGNAcydKDdFWXHkTSrHWqRdG+i1OZqcUGwF/HIW7GgPDTQIqNhxGUSfM2eN9/fL0GDJWzwa1YbQFcINmwRJIQ8ym3ZobgFEfKrRpVyvVZHSNepgPaqK9ygSHx0WeFaUj+ciE3F0Egl6vbUoJ2ht4b0qgUPRY7b6600wNUWX2j378A0BNdwlNFgJxvgIXF+OoPkUWtQKGV8i4MFgB9uX1MgdiXbFJTzVkYBfQpCgVVnIkYMDHI/5QsAKiI05BrACXGse7yVbIec3OlFgB4+sYFfectdcVT8UNU4givASt2u3whGn9/xhsqHdkCqpgtPyNQYvN1GPJTIFitM8Q84zwZ6v9CiwUGg1KPQlMVNw5t8ZEmnKsMoNigsRnWwKfz6gVJD0DeYqOK5lioUz2SdoqX9TdVSboiKkWFsjxC+/IEF73jou9ph8nM2k7iGBu1DGABwMyybR8hWT8sLg/jwRNUU+IpHsDTxvuZadRocDwIoNL32J69M9QCr+OymbbItOJMmu4xXjwwKbsA0GRpawBqieQYfx+Waytz0n5hRjvndusQ1SpDoO6TBUC4nXJMc0wiFeGNMUVBD8F8SFu2wBWwrIK3Vk4zTMqkN85vvc1xurxQrRboQEM2XwCZF2+QjIBA59KYI4rY/AW0anvfy8g+GzRe8wU00dMCtSw1GKGlCLzBhYaM0c4NkO9t3a446aux8NSYNcS8xPsx14Hq4S0QwNR8ATDP6HvQx0r2+Ywhz9+CBcDusn/YLh+3q+8+ffrFL/7k6fnZW467ZoX3YAwCtQyooXb99e9/9e/5D9WdAeakP/qjP2IC/uabbxBs5eUIelFXEBDEQIcIGaFWBD9sdpjvJPvw4QNp8JCRU+UpChz/9m+eJJHM7jM/H7BJv/7w4Te//uXDw+7v/O3/L9kp6dtvv3V8IJct6ALgu5dnFgDb7QPGAtxrKa8Ygq8XKSAOiv8WlciPH75iyD7s9w7TG0aiM7JwCzR0Gce11szx9cMH8w9Q4mI0qHsa2NzffP31Zn9gkNqsN7uHHezv9y/7PSJti6saFJDf2ksy9IfMFVAnisGd2rSINl55wu3RzWwkrJmjdJCP0sF7wJx1YrrChqQKAaRIS+M8fuhN3tbLI/bWH0skzI/7l6lGVesMQWTzDfxFExBTx+3KB9DrbKE/9TYqcYg1kJOpp53u0KtND7vVbAEAvZpEkUPqvjheVpiJjTSgh4WpSgZIS+DJWWIKSqRckJzQPK1ObYFEZHnmCwCGxI/rkylIRqvkLG1EsUUHQjm4z2EEFaHjP8zJ5VZNuAGVpS93gYpNUjVVHgCle+lsj7AgRwqqTl9Br/L1VuS3hv5rNaa6RdUz9+LSvwUoRaZ4UAx0kYsXXyAkM2SwkNVyu90h29hRms2kRIJY+X9aFgCw7AKgbQWWKQQxWQBEnlNe+1s+nE2ECzbHk4guiq2ntC7nR7CwHhigqz1R1WAVt9luJ+0HyclLgGCeMacFOtwo0SF5yv+NjBnUWiCA/tPJi02pi61GFP3L39Y9copc63b1ijrE/Gdkc4lIDOkQC7rwdF5PFgAAJUl1xZBJ6XZoUWPshwsA2+vEyAZ1bGZyJ8YWZ9K1a0QGzkmoCrMCfhf+NYivdosLLsQaKJR5pDzRdj0v64XvICiEQQU0zgh2WUu/hyVryuYdo0RaAws12S/PLgD++b/idwC8/O/+Ok2QxelMfazJeYG1sjoo58tyenudka35OrgAaN4rrMwYyIUmaYGgGqkFOgzbrDDPCCrvECXWIW6ag3MwgyOfFgigNmEDMofZzbJ5HW8Cas3XAcVi4myBDp9N7R64AHBEvoGWouDVCyfXknmhzgyxzoOpLdChUlaWwrxFiJlHzkHe5utAzE3FaL4OMDWT6w2NzQOwI9wQxZ1AdX4LFgDby8vjZrnbLL/77rs//sWffHr6hO6zACBxCbOOjlSDq8JEPi12f7T+fWKIx/T/xS9+gVn/Z/7MnymzstSAo9VI+j6GICNaH1P45sPH509PkOrvAHC2Br6WInjSaLTj8U8N3Yd4uXzY7b799lcfPjz8W/+ff/OrD48Y8XBLkZAhIdU5X5Z/9MtfbrYPD48faFUY8pkDJO1DFhnkAvyfPn3q/eU5HU4vL3sWAEyxG3SXKed48K7pcrHT0tBx6mu3GslaXynkQHaC1OjJryssf//3f3+/t49wCksF0RFfyUqw1V4QxEQsImQvCdQqomI4FhH8hZI5x+12A+PQ6fF8cE0wBEXX/YceUNsf5HBIbQ+vgytzxKCULy/jaX/cOoUqBTr461ioxP3xgZn6elKQC4YlOgCRzdehT9wDctvZ89ykab4OkJ5y3wCN/rg4+KyzZCtqjmISA2LCazGG9PBXMpep2WZWpwrDBQCnFPjy8mHjfaEhqpS+xPz6yVoih0j8GFlXtdNjQLbKJcV8gjN6DJLs7e5XEFldfgxGn3YZvse1rE6N70WmyyquKt6ixxheD66+EOtfVHHJy4DpkP2nYgGAry7/9wuAnVcZKtUVnGq+Doze9dRNSQNQ92omBdThZitYUgiWh6Fst2k7YfpIBFvBHljUbcP8AMPholA60AId5jHw1nwdyDjn9vm6ABipR6GpCrnWmiukoaBSBk5VoSUW+Hy+sMqZjhiVDJCl0hcdqXdIwilOm98hdaZgWpHh6MT4jUlMX0lV23RddzylD2N2wOV2t/X941nyWWHi84C9mTpQaL8A6KH53UVwCs45Fs9DPNyl1cvTsm277VGkSqSFw+L8xAIAfv+7f+Vfo0zqVK8WsWY+zugl8/XxstgfcZgui5VMD1HvuR9CvR9VVkCt+TrAzaRuBOf6UTbKuyhqwEaGbDztXAfCMzP1BmKhjbq7ZGeM+QoPSY7xijKNMGMM/fAq5BjzjjfHTcbmiEhG9DGhsoUpWmA304teTPn3qphsVEETIj3ywpkbFU+xV5TmtXMBwXuqOa9jEWyBDowLzdeBFBO+SjNaoAOde8J9pHKjRu8DMf52PAOwXZ6ZQr79lgXAL7/DAkZd13mSMCiRpvg2yFbk8/Lhjzd/3zHTDKZ/LQC++uqrytWjspenYkCRIi9DG6BlMaa+/c1vSNkvAGij4r/PqP/D1wSwT7FRY0Zddtv1Vw8Pz09u/vk3/9//r9/93d/5gz/4s7Cp9E4nrF/3/JwXL4fjw+PH3QcXACevOGHKU/5Lz17RLx2rYMNlmWtGR6x/hmvb6uyrlOCBBQAmh1s3l4uHw6ci5GCSI8yznCBus3F/FNX8s3/wB98+Ka6q0fPz87fffgsTpKTcqizxXguCOv4kK4I0gOeKt8SzJoEvSBHIKkRlJaZkC0WP3opVFFDum4/pnKESfgiSi8WAJularijZl5WG2m67hSzp6zoQHR4+WGJAaghScpSrDqZNPOitMYrjVB9puty90TOAFMconlsgKIIgbAn8u/Xti1hDIN/DiJKo7CXeRPiql26QK+gn0KLq37XEhp5QWQrwXxU0RYDeLA5uKhuizCmSVRAwJD6sz8ns/ZzyICeZC3IRTqtrvu+ipQARFIz5DOQttMJAVGW+x5UzzdcBcntLlK4l5NYHGptyBtD6j/b2lerGWOvSoqbEX4UvMh3UK2U16dfRKD9KHZ/DEQtqFA0PpfUqZyozokJ/GhYA6d/ahVkDKDbG1QWjXKW6Yi7Jncamla3O8hoq8RwltyKL5HZbmpwQh/zU2fH0gsy8OTEE8pxNNz3Z7wvyTDLC/f5q9AbUl/bkVFdrfpTlaoMcyALfqoJ3EoiXGknQXpTh5bI6vNLkrb4pvegU8UKSTHHZfkMJNRsjF+xipycp+XRzmsaMamqECnVGwBULAMcCZeuAmHhjZ0vzebMSKVFqXGeSTBpj7DZ0zOZ/DTB4PM8WAGnxjrpA+J9YADAL/vf+yl+nPPf/5N6G9UMXWAAcoXS6PO/PLwcm3/kzANUGQ1DT+QKghD4E7dF8HRTUjcjm6VEK0AIdqnUHWOx2frd1iPeE1kADpCGuaBTH0KKaYZ7sBpBs8zVQH/cujFFWy7uoEfltzPmHgzzEfAMtRUFdvGcL0I1NjaCaqWWL8VTxPYi5p5qVvQUCgjd1oPkGmC9M5hJD2ye4IYo7gfaMFgBOAVgB/QIAE44Kf+EFgG+iX+bCvwuAh/PLbrF/3DASsQD49o//+JfffvrOFzz4ZhjRd5Z+DKpIBq7Fh989/f3/3mOsAYLYuCwAfud3fodSiKmihwz0FADpy9NHUu3vfuPDu8MtQJW9GqvYuGzdjaayMfxgxjPyrC679frp07fffPj4f/9//N+++Z2v/+AP/uDXv/7V8XDG6Hw+HPeH/eF0+bf+9t/Z7j7sPjwiJx8DjvhhCk6wgDGIQZVIo1ckwI/hcDycSP34sPvq46OmMtz63r22ACjb+6vjd471AxC73+85jVj+6I/+CEH9O/+Bf/DlsqNuyJRqf/ruu1//+teVvwmKiUGB06Zaxl2tjUH547+C9cPLi69sCgFBakUfqTYwcO9toAIRlpK2IDvsUVMEntsL9i8An7U26LLgjMfP1EmZRaFHKQClwxJBjiW9Yqs/sjLEwylAEDxuV9cXeweVAA90oBnyTYUIVpq+LDygTnHcbbqVSesGiqJ8PVj1zeckKsXRMiGamBPdMGTJb/2DXiA9mOH6wgpV0+KN9CXOWgBwlmOBOlYVeriOZQEQCUCizqGQHFMsxODI/T/UvsoqwCHFhB1BYuJqX+4codrBC5DvT3Mk2fta2RGqxVuKgguAEqObjOAfP6JIuCHlJ/G7yBYgUHWvsvpjNQT+o6OAK4ISOyCeMvAgRxN7QZdGQYaTBQD5vA3o7iDykAsub0wIn4nPXwCg/xwQXe1xzh2A+Ue153jYktieUsLhSCQUUrkrEEKlH4JkY2AOIV54sdwWBY9jLpbq4WhyJA/SbYEOpectEFQrlr/HJA24kczXYasAgpOpY6uv/9WSnFqdfErLvJAt3bAOnTS8mOPViNXxVpNXyh4lscpYqGQTLHdtAQBH6VaXzdoNou6SCbPNtsgYhkTsGGqc17C87Bc/IoAhP806WwCQoBXfQbM5Ho5Nh4OWocN2Nx/wpiDry2G6AKhxuMQLiHm+nL5bntwC9N//l/93lk6/YlpCByjVOwC+N3PJxPH0csKd96vt9A7AHP8/9v6EW5Iku+8Dw7fY4+2571lrV1VXdwNg9zTZxA40wHOG5HCE0YgagkMdNDSfaTRnOOdIFIeSqDkUAQoCSEIgGkDvVdVda2Zl5fLy7Vvs4R7uHjG/a9fDX0T4y3xRWZlV1d3xT09/5ubXrl27ds3sXt/CHpwQADxVTBuuIpN3AtkscpXLZbyF5MBADS45GAF3DhUlBwmm60OLlE0ORkiXwxRwMZfzTkHabSlgzqqcHIygHZwcGGQLchDKdZ/RgYFINdUCc9lsCjoTjUMDADHVMSTnxpDNn5JKwVKUpEbQFlFWpx5FduLTs8nBCFOrJkd4gsnBCLgztNQo6XgpyrLKNvzEGpkylQPOHauVOCgSdBNNy6iGvQyx2J0lAJDsyQ6guqxF+QOJdeUOAAFATAxgAgDP8pxcu905qjdwKi3b7cuFlQmof4wI2mrQjp37foFM/MhqtYovy3A4f/48niWJo6OjtbU1PFTcX1mcHYfOohSOIKdqtRqHnOp0Ohg56RxO+mBAEIL73uv18EphCzFp3SNDsVTqyA8Vy6e+q5Vys1FfqJWjflA2vjrLz9bmxtm11SJePg5u0Hc9+e3Rbi/wg2hzZ/vGjedb3V6hUOp0u/ligeyCea5Gq0NUNIYkeMPaFpomHrb0uX10eOi5TrlU6HZa+LZ+rxOHfexP3bwo6pfDNr1OA7WxRkPybjTc2He7XUKj6sLisCQBEgSe63Z7PeRkQapVa91elxohY9/r+Z7LUOWkMTUKmL1o0rwXwZG+QnB4eFCt1lA+IpRKZdY1JTeGlhgb+hFLGfNK02Z+9NFHN27c0I4w9yEIhxwIRADPQ0gabtpCKYmLYNvryT2Nx0O/wrS0tAQreKo2qFRrR0hqJG0NQuyfdArOEkaiAboTK4IJBZETCzk8PKSZ6FBjKoCEiA2k7wk5CjK5UUsCHFz6q1w+PDi0HXsBe6PhTj4cMH6TJVOHVN/cmgA0liEKi3gYuXlpPiKxh6zfD+Hv93zX/HQ3TUCknrzOPTFMICbfcE0xsKLErgBnIUNmYZv0quw9z8W0SCa9Zk6gjeXlZdpLRNZsthYWamEfj9bVs4hKu9hBIBmjRoFwEEFAQi1AiM1r3/QnHaL86YO8ib/GVCbrOMTjEDHktyeYpuSkdh+tgCFpgMEYmYdymXUS2eWGgqgMPZBG18oTVnr2GJknZqmIUqJuI6D0FHOR58jbM+bpCPmhvTzxeGaOJWaKGS/G+OV7HeL0d3xfn/Ad7XPmIYwJMYR+9EAIgDOZKvkUOJukRniKAQBBLf2tZCm0mROQL01N1KryJwcjqK7GQVFtWgr6JBqE1GCGPlpBNUoz0Uy9GUUtCmM58u8ETKtH6phGhsa0akIwENF70jQdd1KltFH+HgMtTnn28Ha95BlmKWwSjJAoU6uOynGkJpeCw6xiHa8MX9RB0ITKXPkpdBkQEhXLMJR7Aqbf8mmV2uOoVuNwDRDIiVnHzL057Rr2pLOCMYBncQQtd/p6TRZIEcXl5GCEbMP7uUEvF+fxSP+bP5YAwLwDIDGAtI8pbDoACGzv9ODj2QcATwhpVJJ8HIz5JWmFdltyMIJLfJckHwkKZmdMYTU5v6BjYzCngOl+SgwOyUwOxqAWNo6pjgeB+RDEOE4aGPK05RSyhmubt8nVsrVq9lmNZUF1WcGyyJLBf5aCZkWdUjWKnlaOCGqmO5BOBFn5szmmuVluymkoFx3loyIWi5V8OETyGeDkc+jNEgDQJbLEjeHEGvu5EnsTAASFWO4AyCNA9kADgMOjut8PbMsbZNZzqdxwE8k0p7jQX75OS/GS8dEbjQZuND2OT88hnhyuPG4cWlKnLTKeK27c/v4+pcjEt8PlxS0gLdewhjk87zNnzpCJkwRb4gTS7OFJjfhz6oHhmdaq5Ua9vrhQCQO/5OULBRdncntr4+yZM/iEpmssfIKgHxEADC37/sOHN2680Gy38yYAIJboBn5RAngnjTdIA2pBDHKoiMxCvlgsFOtHR3njpXW77SouKd07HMgsL6sjahlWYl9WRVnEJZdeiQfYuTDEScF/LZVL+UIxdOUBJ4BrTC3IKacQpttFabjO1UqlXm8EQfK0awq0l/fycDZXrE1oUSi2Wi1K1RYkmioVS2EUwkrMVnrfdBKkEawSQ6U6oxn5dA8avn37NgGApl23gHvOSomz1SNAwq/WVyqN04bR0RSOxCQnkZ1VaAutxnlFKsqSRv6UjLQm7EGI8aItqcUAB2V9fV0iJQlp5M1yuoDegWZvb49MLAFpyVQmohdFboibLFLyf/Tsk98j2Cvs7O5wHi1hTlhEX+7Jj2DGS6VakWE+Uhcpr+TRWfAMgj5awAeK4ojJWSWhUbDC4XSc4rGWDRAMgoS30TMJLyd+v2aiBEDTVC3acLEX8bSkrMlhIyk3hTDgfhBgq2qifg8T9aR1ZrAjIdLKX9WE5qEKXF5jADKjyT/TZJYhCeHkGOOEg8WsLjTHEKLRdKIgJzTesx5QCtGRWYhFx6M7P/JjABMF4QxZkh6BVsIDA2ZvtGUmsdEsmsKWC98TQOdAKhXGphTGLD9XKIrgQPTl2IwI/iZlFPL+LwGSNIHehjTG3ZGmiHs2EE9ReJqXPqbFoLFJysDoB9oJkDld4ycJAHAH0ZLEAMKWfBSRvWEupyaRk6E0USuiZqXNBgDKKjkwwKgIIGUxNJNXUld2gZaw0NhVArGO5NTTgFQ6HQAMxeeVikCSkIEwqR+0SKCfHIzgmduDo4JA3gWansiMNpLUCFM2AEzxacUyFUimCQAYyATFcgOUFiRfydHlmqHqqa7ZY3YmAJA3AfRQ8jFRImtzM3AcWcFyDKIZAoCce/pVeKoN4+k7ANlWonx/GMs7C//8T/6cU0ykckeG8Wuo8VnyiB3FBACR3gHIfmYsA7X7zyG0004FrpLpzQlMaw5EfbKT9CNwYjdnWeHKyBvkp0GHbnJgAP/sjJyt8WRry4woaKBMDgxk4GVUwVKXpEZwLfnkFGXHkRVM85MDA1Rx4mhMUiNojhKz18Nsi7KC0d3ZHs+GZFacXGhXzrrPYjbFym1UI6N8Psn86ivLLeNabk/LxEa+JDy5Va2EjwsApIAmH4PYqbIfvQPgyzsAcdexYs/OtVptCQAC37I83zwXMQ7tcW0Fe8mpLMdrz5HGO8Fprtfr+Cj49Djr+GoEALjyuEpIHZlrnyw/pDl1dHS0tLREKYiNL+WSrhXLmCxM1tbW8GvRPMEDviDeJEXYUyP8+4GPSmh6pVpqHzWWFmutVgM/sVjwcgQA2xtEHZgTHBAJZ6veaBMAFMuVj+7fv3rtuUariRfe6fZwmxvtVs51kUG9K0yCStnjZeKa4zvSUiSPw9jz8p12u5D3SkWk6lYKhX7Qlde8jCLQh6ik22aXdjEJLBBJ4M8endDkUrnsG2eFclSEkJrQOEcDAPa+HxQKZdPfx4ASPux1FGhFhFLwR0sqPEzU7DmlexD6HfWJDRsBmTSZBn7wwQfXrl2jC0jLb8TFtFT28IEbaWqkdygLSDsuJjp9WUe7NTkwIBSEfioAQOAU2pBSHn7SKM1hT6beHUIJlCUTbghA/u7uLh3KKazChCuTF9pp79jjRJRiDweUgx3CGRUhp+sV48z3DCBLUmbSoGwv7BFxE2molmCCTiAjh7PskQH94CZNtltAvcpHGYpcrJNGJArCB26i7TFoQYokxwbkUCN7xEYbmAqjoNcLiBFQC81P9YYkWlcKeaN/NEh1r0VIQ8whYnDaXGc8HtdAxZbcEZh/enLbQZiohNCTQDYSmuYUfiulTYljaF3jUPEoggAkKA5DbeY4XEdi7+TAAHpK0QrylQNIPn1vKA3jUTQyBluewcAHMrcuzR0Apll5BMg8vjLIqfeFmqavqsGH6pSt1GXUovtxmPonSz5xAECpsZeApS05IiEilRMqZa+NTSDfhJwgM4JPF8yqOqsxyoSjR3lV4Yrk9AiyFBmtglQ/TxdTlVLB8XdvTKWSmamXjhzI76dNAONnrwUBaXl+7BGKHYcSTyGb6doFsa8hESU+vtxZkzuIDBYxP8JsI6pcHk/e6FanV2KAdBiODFDurNjHT3vSQWTSEebkMYYs0DPoXK4lngYj2PRFnGwbcTyYzSUA+O//7D+huxCjY04w7aY39BEgO4xjvx93/XgQzhIAGCNK0p8rnOgOngR6dMKrM8qYVrr8QlaSfCSMwqd1kR1acqvVnu6tE5HtQuwpSY1hiiw7I3CIL5AcjEAjpwWz7DgjmJrvOHA0PfMdF7HuEbL2jfNBfnJgQHVTNYIpmhRQquq0yBR/MpkK9VQKujv5LPljYceM0KSg1n6i/FkbyCoWGE3IZQ2ZJMTLz40/AoSAxjfx5JdNVAGPDgAyS9jJkHcA5PdlzCNAg14hDpxBz7WYmYY4GQeHR/JDYDaj+eQW0QSQtKW0GK7cIKEONK4be5wV9WUPDw81AKAU6zcqUp3jx3AKApxdnCH8GxwF0svVBZwafEccR/xvDICy+G24zrqHD/zzBCsxE1FcKhfa9cbK8mKv0867jgQAg3h3Z/vc2bNM91JqcREmeweHvaC/sLh878HDK1euHzTqBAC0sVZdOGp1cp6LJOrnIRv7ra2txcVF5Ekt0O/6BABhv8/cV8i7QdArI3CzTpp1ehDjp9qe54adnrw+a8sjNOjKwy0zGoMPHdVoNGl4oVhodpoF83x8GEUEFflCodPulCvy8E+lXOl0JABoteQ1DORRCxaDJQoUd8pc7TJGR77RYct1PfRDjWiPhqA9EzlKEYqTrJbkp9NUKkrSd+iHvqCxaQCQR458BRpOQdbrSQBACdggKjmABN3eD6cfAaI4ZMmBAWLAZzwAYI/TLKYzhoI86CD0nDUSi5A7OzsoCl8fd1lnDxIQawBgnGDzHVgTEUEAcxIwipHOSbxjI6qkKxWizUPX85aXlqjF9UryizVGQUapIjbdwSFpEYMN5Xpsdo8uMTEqekYwv9eDgPoC38doy5WKM3pUPYW0ynioYxgM+yIw8mCTcoenWiUUREI9reDQyxdgZgQBkuqHIbECOgSbW5sXzl/I54s0ETGiWKIRNE98avxsEVxBwVh+VVhyxNGGeiAXC+HGIc0JCGDoIM8tO/olKBWbEc34koevksYYoGKnUEWxcAijEPPGbCQO7/cxbNDpdqiAiMyeXMg5oLrkYAQy6Rj2YdinURiJ53r6o+bj8JwyMiUHI4iYMuvIfCf9JB/gI7JCr2IkcizXBaZL2cPIGRC24VWZadaiHfIu/9QdgBjfRoofg4poHfoU/Y2Ui8AiwBjITFJjeOIAgM5LAwBAc42gJ1Qhpw20+Y5czp6uFbGT1AjZHIrDJDkwkN6hUWoVo53JnoJtjV6hVqCL5MzTwIm8In3pFIx6JDkxBvFDMgEA8zN7LWIkZfqQv3o2hZybxJRyFNlMh0hSAgoiZHn033UslgK50Gl+DkyEku6xuvK9X6HXsSIBAGnTJ8eP/Yt7IQGAdo1Ce3kcZnafljaLMHMnPwu4hBmLPaHdyDUYSgDwP/zHv6KtfdnM9ELTzUc8XHQfyh0A8whQeMIvDWaQjL/PH2YNAGQemegbeiU7zFy5CHEK0DhrV3Iwghh6kkyAjgm1koNHQ+0mOXg0WCCmzOjEgvL22SSyxjcklHWmL/lkYQ0i+VG8SWS5MfmSnxyMkM1hNUpSI+hQSRmSMDVMFCST5We6UteWN3cmwcKcpEZwJABItKSAzyxTLZTZYezKg7AihtwBMJGFfCVeAwAzxBlCBABDizUFwscFAHJbxSRSUGNW/tCSp/2mvgLkEhdYg2ZTAoCuPOTtZp+PNG1NMjWR3gHAt8M500eAcCBwdPCZ9BEgfBQIMDMkUZ3jABEqrK6u6i8Hk0Nfk16pLXquW6/XV1ZWCADgk94BqJlHgOADf1Z0fPEw6peKeOHN1eXlXreVd+xi0UODuInnz52Tx+u7nWptAbf2sF73g7C6sPTg4cbly9f364d4Wr5PaLG4c1D340ijC5Z2lY3gZG1tjRydfxG72+mVCkU6VLx7G3/XBACteq1SKcqFpWE+71Uq5cO9I/HsXSeU7/pHxZJeNk4ajhtaFu/KCyKCpaJt2e1Op9VsogE0WaOZRmlkIgM15r2yGIJZ5/hPH1N3FKJA8UHRPjzRG9LSG4uLC5DQJ+gNJjIhA/H9pDSdS5SCz4o8NAp5OIknyti5devWjRs36KNCvmDbBUqwUkJm7gAU6FN6AXdauIkfjyPtmF9UmwC9o/aQgt6ESRoAqG4h4xQJoGR0pVnQE3NSO6EH6RGItSCZJBB7b2+PpukdAJqgTFJWsh4Zx5t0KgydSBv39/fJgScaGObcnq/rv8AodkhjE2ajXYBvaUnEopEheiATVaj2yKRdRIm18hL9yKkU4tGaayXIrFXAcNCXD8tiuhSkg7AuyOAAK0CaPeRBGAp/c0wCQE8pWNFZH3744c2bN6vVBQY8ImJYiEd8MogHFy5cmGrSgMFsbMC4/yh1gOHBm5ABHdJexMDwSo78SJB5JkhAErceG9O2KKI4bnTlTXG0hzyICgcU22q10AyNZZhzqlotucnTDSksYsokOQJFaBFVBoGvj1cRctDg5PQIjj19B0APURpNJI0Y9MRQ7kdppyWTPPnsTYkEnj00v28hCoEWO4mHNv2XS764IFXDwiOYz4gBq5S/7rVbzcljTNUInjgAYMongfcvz91Lz0gAkP0MKGKwx0KgUbg0ZdKRUmmTgxGywiuT5MAAiqyzMl1MZKbUKIhV5Z5A9eSAn/ybBKuU5Gt9BkZJyVkFiowzDhIGzD4pYyB+Z0axkj+JKeUospkuHYhQLMvyM0c2AYDc27SGclHR8GSVJtrs2nntpTQAoC+TOz+kNVMihdPvAIg/kCQfh2Assng0hhLyTYKqk9QIxkRNAPCv/+I7NDbMDYJBxAyDR8Icg88ihtuPh90g8uURIGuGdwAopbr4vEG/cXQqbKvAtJMcGGRtCDhR7wQ7yiCr9Cw3eYRxhgBAFpBJdxNW2RnhxBqzlWYDgCnmAtuJ7ekZP1tjLsZwxDDEukdgZteTj0G2RYCySWoEpVG2Cg6zYpAz1UzWBCRLDkbQiWMc8huhI/bUpXutdBzkJ6kRTInpTM+8eYYkyTsAJgCQZ4FEQplSEGgodXqnBwBIMjmlUd3U9Tww9hJwoHcA7KhjDUJ8hkajuX9wiFeBwfanA08JyWimESKBVV7KnXuRTPwG3Fa8CnUZ8Q841EeAcFMgkPlhFADgQBAA4JDpHQOEhDPppUrVcyUSIDbAvYAPjqkGAOITjx4BKhUdphd8jmLBbbUaqysrnWYdP7FUKmCl+wQA5+UOAByKxTJeTqvXg0+xVLm3vnHp8tX9w0PXlYugC0uL9XYn5xXw5CBGDEwC/3J9fR2xaQI5SI5snXanVCyjfrklnxv4vU65UCAAWKhWPMuOohAPBgl39+r4VFRNdYiHKmg1TaYhtBrlQFOUJ4jqJGBLi1RRaA+d4F1RhBxxsNo9IhraS8HUUCkCJTypAtlIQ4+6IKAJEJDgcGlpSUtRNXuwWHKZocW3M04nfCiOkOjy9u3buJVIi2cWR+L6c5Y9spGj9VKd8jHe1bDba5A5DtgmqRFoBaobDwDYw5Z6OcteUSmgObEo0loQqKJoGgKrvSEeCfx4eoeWIrk2QelVSP73beEDpZFTQD7KxA4RgIIigF3sRxOX3gGyKb2CUuHQZ1lCAOqi+1AFDVH5AdZCPnoOexJiiRAjQIa0JOCpzEW+UG4d0CL8eFpBVIxZKjekBcLUxmWQbpXkKBMyCiqre/fuXb161fOKUSj61LoQgz3q4tDUNoK8T5Cwkj9miFGjio2lYSeUqhbLtFYJoJQGZEDzYvkUgstApuHoll5AMAJ19ihnc3OTU0RDheL07V9VxTjQABXBBBkohWLhQDo5PYIlV3CPTQLQJuSHEp4Ul4KFgiwkBhAgISB/qiF4xnm5jWou05gAQB77EQUyx+KAJX6XuROQFFHAB6WRSJVDAibm5DG03uRghCcOAIjUzR0AXCnpOOZzLzcdAEj/GjHGBSMUkjeoxgANlpMcPBpwoHhyYAAXfW9Ua1FkWeH20E1GlgTJiacENfvkYIQ05EvPIvyU/HIvPXP7WvtIpBzhhAtmJzVzypxAtkaA7vV7UrYl38+Td+Rz8rVoVhWxM1HqILadnlciSWFlqvfp1EOHgzCV8E/ertVaUmTF0HcLToU/xAE4hY5Jqp+ThxvHka0ROb04JwHAH//l93BOmNqTX+KWwRnFYWTjAw5zfqcb9PB3UcTp9pc0+/MHOmUW/UpXzkCHd3UqkdSYsfhsKbHv2XRmYvRjmLUow5+FIkkmOIksQ3SSqDKfTg08uTOfLSmvDhnhUgHxvaYvK54g6gnCnjBijbTySQfAyOFY2iNQpiZh8syf9DyrhPwolKEw04vRBKelZkNELqCFIomBnDOXnXSpGAcLW5IaARol06El5UmIb2Q+FMCaPZQbMlGMIJyW2wFIQHJoFYZ22UhhNGYu9YQ406Jy/ieQh7OZbmzbpfGj5ivEHTDHlI3wpOU6EytN7AzxhmK8/zjqY8d+EGxubtUbDfzdcPK+lkLUlOqLhlSX7QtfcFwHVwlPq1FvFEvyr9VuLS4s7h8c4G3gEVGrPD+Tl6doUCAORKPZXFxYwNVT1wr/otlorJUri+UKjsXC4qLf68kHf9ptuTzf7S7oS8Di5RdRWBjIr+cWCua+wfJy4HfNUxyDarmysfHw/PlzLPV+4C8tLjmO2/V7OC7V2uKD9fUrV64dHB04tof3sbS8dNjsBDlXmbNCoHmE393blQCgndwBoMuavW65WolCJjz55gluYcHFF/erlQoeolHKsFwqtdM7HjmL2lEIabqThsP50HzEplgoNA73qBH3hbPq7qOiaqVK3EVa7gNUq51uz8vL2xEF84gUVoEshQLOHyrsoxlyaC+ta7damAkMMULE2N8/OHvmTD+US7Yop1ZbwGdaLBZ63S5V61V/KMHh0WGlUr1969aLL71EJFIuV/SDtIiKGPt7+9VaFYvHW0MDVMqEj03lC14/7KBtOoB8dc1JsDdPDckXWrG0w8MDvEON7hAVcySTrkd+EnQi7jT97tpyoxxHkEzXceBJFZvmESxaRD4aoCHiG9n23v7+0uKiyI8zah4xwgTznocn6cpvnxFn2DjppWKx3WljeJSmDiREG/TdufPnDg8Ol1fOdn2JoNB2Xp4DkTEkKjV3ohCD8SdjT74RIq49ZkkX5D36MHmpj+bAs9Vqrq2diQcWfUoQgNgwoU85i6OPztEJDcSAqMuN5bVXmgDN5ubGpUuX5MkX16F1aAxuxaLckqIfQ/mpCjEMamRoa13s4fbh7Q9ffPEFuOAaILwGSMQ2CEZ/0Xr4y7A01yFRHHwgoHJO0fV944sjP62ApwTna2eYdrUU0iAASpDOcmyKUxDNSKfTan3lzModHR7BjYFTLMh7PshA7QxY0mfPn2XOgRX00Aj9cIgFkKP1UhHa6PhyT0MeRjK3NeSHsTMfqwDmo/ampCkLBrHckCFve2f73Llz1CKSS0jTpwv3DvbXVtfyqI4IGa/LLBMUF10QHvSl7cqOHZMmOm02ifntcqUKH4QxX28RgmNI82VpVwEkx7Lq5tYlNaJmVEQXcwp7Y/jQPPnOKFNrzspnnrsQaeUJwyKc6P16/ai2uBDJZXsBmpG5BnffM+/HySb1UpBoVT8ZK2ZmQB+RQedi6lgCYTazEJaiFaWQwjBK2JhUDuvtM50ycaEoMUxzNcGQHwNF4UDLRBf0MXzaKCZULPo+g07CSIDB0FbHZgwe/wOIZ3gcI5T5XzpThwDC0BAxb1Ew2VoQszF9jsbHYD6iYOv7u4gBqUR98kkDc8mAjjT3zxNDGQEZkA27oghychL5yRQxjCSGyuyNasYgQaZojK5ESoIxY2ZCa3KhMI6KDGotkELsVZ6lQDBMiVGGPUn74Ekdpho5F7vmK0BGDrm+FwuxEMje/MeJYtqVD/maXMmQf9nbU+aCYJJ+DIjek9SjgaCDzKVPI9cEOGaNka8A/dm3v496REMGCMKeact0sFwgYQaU2+UZpnPM8SkAO0yGrgw0QZpIYQglEzPWHNyMWIaf5GDPmg+NjgQOmVDIT3NScDiVA7JzBFBKHSYCpktx5iLkYLzIghYGb7zxRqfZGN06FAEGdjF2FrREWhYnib2yVTgus560nappPsBvwDmATLXBnvSqq7/ecQzapVfmWM53d3f39/dZ2me5mWNXV5zLr1CQtZkVAq8C/4wFnhmAZQk+uEeUYgELA/GxmCKoiwAAj4FVHDLocUcQmHSlHy2aN4khIBM+SAUfiMlJ7wA4rjz9DCgLMQSQ0VJkwP9+8OABDhbFwcrKCrIhAGSo6969ezdu3CDqQA8UIbQ4bPX6lvhPMIcDPNnjqbPGU6mqC9kOuq1SrarC0wr2nMI2kAqxURppfKz6+kc3rl+nLgSDIW1nL6dMEZQDfaVcbh/WqZFSCExxzmJUnGLOVEmEbbfjlYoIidjka40UgZJDCBCGHJoGDVVQF2fRz87OzsWLF6FBUdvb26QJAxaLlWa9TqOQQe1BOxo+t27d+sIXvmBCBfm6DupCAOKfhw8f4kNTHc2nOTCkLs7iDHd9uXiM5BgJxBDQBPZHR0cwRxjSiIHkSIg+EZ6CZKrw1I7maTtpOFAEVpBRC21hf//+fToOaZGHUzQEfw0OCExf00aK6L0m6uIs9VKKgMIry4dcyd/a2rpw4YLeZdLuhs/ly5fv3r17+cr1Zlse66fJKi2gr6FUOeEghm3cNQpiw1SBeLBFPITHrmgLmqSKrf2D1bU17R2ao4JBD3PoYQWlPFsVJAslbNfX169du0YCMhiqkVC7agO1SO8b3artoXYKwv/dd9/90pe+FOEtF/M0Df1Q7+bmJnqGFWmIkRx69oB8+JOJGAhGEVqkVgdDbAOF4KcCiqBAHSOcQjkamSMAbGk7mVqWoQG3tbU10jpAOEVj5bm7Cxd68rXZRHUKLQjIlJocpxv41YUagpGmIB1N7RCozCmWKiWmNs2nLJIgFXuEuX379osvvohgnC5ZLrGK5di373x4/fr1QqmYvBdpbqvCFyfJzTkle/oxUUwLDcCZtiAJcspUPHl1idqllkkwXug+TqnS0AZMaL7qBNuABnFjE3KMgyKc1Z6iyJ07d9CYRB1mUeCs7jED9lpEweRZ8GSG4RS9SS1w0H6kWzEAGo4YcFYDSAFDQEIVqDlnzi5jCfqMJcqkIHs9m4KlDx9bW6fTApkwwUJ0yEBPdyDAVEGgxONAKmRDXVoXfKDRgtr1QCmnADFdAw0coFFbou2pPIqs/VAKXVEplDAhh1LUmJV2ChDQLniSoLPgjJ6pF3BW80mTr/TjQF3jYpxIqfIbqRPPRKuAWEEme9qDGZsSCcic6lyQbbhyeNaQXwL+07/8Hikk0EZqS+hgJKBt2BaTGiHQPACY4zMBRsgskA4zHSeaSGEIk0GoOU83AFDKcSg3oIJRhKmUMRNHEVU61jBkcvO7b/7oh+16U75lnJP71vAd5tyBJQ+EmHqYhgyXDOQXBIWlUsnagsw6TVMjSPL9hrmvcAzmICZKlv9XXnkFz4N5k5xgIEKOI1VICruynDv/AnOTrkb4B0ygTIV4MPhq6vJSquB6g1AWLaYIJlZ1H9kfHh2VzBdyKEL6fKm0YAIAykLJDI6jsLi41O1KAIDDgfiylgwDJIQPpZhqNACAOTLgFeHkXblyhZ7iFH6VNNmydOna2Nh4/vnnmZporApw1O4NXHlrGea0Qq5qm+/NJ+8AyGUcmXn3281SzVzON+4RRmBbdhj21VejatSCMPv3712/lgQA6g6q8qXIKABAva0jeQRIBaa4nuWUFkE80u1OJz9TABC32x1qV4b0yIkBwEKp3KjLg1WjAIAeL+zt7cEnDQDQFTwxEhpOHIWfimKpjuZrc+hHzkoA0JsIAFAmVUOGYwFzhCE9YwBA28ulUrPV4ixp+c5SsUjs8WQBQL4iPjf5eEU0nI6gIjggBvT4u0SA167f7Pp9aqHJtIJGwZB6awsLDEN6XLrMjFCYU3BvFAAQuXW6XYTH8JBWA4DNXQkANAdVaI9TaaNeJ7JBfvIZWnHgR2GklzNp3bWr1xzzAwX0r9gDoS/pjtxXoQqYIBvjQkcaEqI3JCEAeP311zt+rz+I1URRLC0lTqOI9hT0iK2NQleIRCYiaU/R3Wp1EGsAUEAO42ORr+qiLaQRCZXChCpIQKOcsQ1A6E4RVA1zMknA7bkXXojN7QK1VaVHb1CSQG+0nfwwjvV9dwioEVZoCQIOx9Hvtml3cmAAW6qGwwcffPACdcmV2lzZFuui+K07Hz73/PNuwWOKxAGXpyOScjkmRVfu2k6ARqUBAK2Am3k0aAKcpeuTgxEYFzdu3KBG2oXF0nbK0gsMGXiSj4QsPPIo5yR0IKBbikBGGHPp8uVyraqsFKQhQFdJGQNmYceSKyw0n7Nq9kqMhO+99x5zGsxRJppMyhhAQ40kIIOnsu10GxgP0tIFcKMIZWFlSiSgo2pVeUmds2qlZOqTY+kA56zOulpEQRWMKa0ohQ55tAQ36FM9wGccMITMKE+kZU8mTdCC8FECiqfN0QQWC5nWpSCfTCSnIk5pQygIcULxCECMWqCnUsqSoJQauQIOKiFIyoyQykNaiTXTnEygmZDBRGmoUTFOMKRQhj9iJKkRKKX0KahuqsZnAQIA55/8V9/SurVKQKsQSBRjLqKgPtHGZBwzxxyfDtQg2SfHj8XYKBo9hjdCkjsa1emQm+LM4VQOSIunQCSdPpQeUJLZi8mGeS6Kwh6ubqu1t7sTBkx5oyUpuZHIFss3reWz1lEulrcn5UlB81kL3eQ5gzCMQ7lIEgV9mMjW7+N8k2nOyqlhJB7AOJj1cGhIsDDgJWjLh+a3yU9BvmiVl6AbxnGh4IVBUJAJOtf3/VKp4Pe6pUKBmYy5nBzJD3z8Zs+xSayursSh3MUu5L2ilPXLrjMIw2ZT3gzu9TpI3uvhXzqoBa2xkMTmbnJI2+RVRfmpGlnGCvg0PcIdph1ytja3SqUiSkW7S4tLzJuogLWzUpb7EotLixQxD8RLgNHziSRi3HwCL6oYxCF7v9vBKw37gQRgOblI1w168mqsXHQ0X0GWqGxIY3F7A1M1DF3b7rY6Err0A9YNNC1P7MinVC1X3KChPHOCjvJ5OsU4VeJ20D9ydogHVqAI62JIpFTI91l+5CkjcVXFdRzI0ykUwf5C+SA9/m5MDoc0AGngLPfQc1abYEncuAi2xAa12oIfyAcrUU7RPJriypptISHywPzg8PDM2bMoVB5fkWcnbMSoVKs45SVcDfoOk5Xb/fKcp0jguVhYvlAkAvNE5piztsPm9PzAfMdGxl672y0US+Y5PCeWO/UiPQkEIy2NEoOXJhAZ+EEgLzjLI0ChPAwmVVfYqJRa5KfcGAfyznS3WJKPw1CLhGriQ1g0h3pZqSEhUqEIDWnR8IVFOhcl0ExaAQ2NOjg8qi0s+/S4g7/eozHyxMZw2AvwD/KhqDknBiFPissTFwgOK0SidipiVNAicl3XQ2aqCKJ4YXFJTuL85XIqM6yojizTR7TLTb/YR3ubrebi8hJpx5OAE+YqYRDKSymM+WKphHF7efFlsQQIYOIV8of1o0uXLyEGoQUjD8+VYYIJYXLEWqRxzjBpEuwxewYyXUcme3JwiSiFvklQiogIX41RySHOJXuiDiYbRgdnGSlinEGg0QJmQxoCDgm3MCcsEzBPcBaeeJ9Ly8t0HBwgI18JcAOUCXsOR+k+EVer1d7f22MgMDbpAwKk8a3gObiK4i264vAxY5bp+3KJSKnb6Vy5fIV0tVJZMj+Bhzmhw+s3blRrNTbRAwOYzqhW5HS5WsyLTsaBYNSLQnAT2SMwncUmvtgIqoEpEIVShAQNUSbsURdqh4/qFj7ddhuCcUCJzjlLGuYSilerMihGV5oA2uNwCszr2A5dAAcI0JjRh0WCqvV2GT1C8IYZjAMDoPXj+aRdx6bg9evXCbCvXLnChH/+/PkzZ5gDjrG6ulYqygeUsRw44+gjG0oTYcwb8zQB+ff29pDENC4BQhJdYCHjIJ+ClFJdAXJQIMRTgAZQnQJWFEE50GM8MCFT1ylyOEUm9MptHPQCcqIi6sIaaQU05FBQBXgUIKC9OmRoPgkOyRQLNAEJ+tdAQjt6HFpczYZ0lkABQUojI8RcI4AhgLnu+SPbJJJTY0AeFWkcWbKnDnm05//2z/6AlEhtkCpID2kV7ZdWzAOAOT4LqE2yT44fi7FR9DQDAM2cAvmG8XHoL+/+yiwf41B2WBabjXazacVDR39+Vr40b+Ncerbl2fITCk5u4FryAzjyyy+DaHxz8DXlFyLkHWVnKG+VaSLJGeXn5CdQJgYmkxozHQsGS4K4BazccZz9rQmVPDkwiIa5ZhD3Oq2Dvd1W/Wj9/r2jg71B2K8f7rOkH+zuDKJ+t90chEEU+EQJfb9LOwkAcLJdO9dpN8n08fUDn/RisRT3g163syi/eBrgVjOR4gTgZHvyQCoLpzjrLNbETEyh5ilqv1wqEmmgK3RINNGoH507e5ZSR4cHlUoZTVMQDix/jUadNZCFiG6Ac7Ui9zro0kLeHVCR6xBE4XkgQa1SRnIX5ZtNvjhUKlABvVAhWHEsNhpSLuYRWD4fYuXIxUNdWlkxPz9MABAb311+j0kcTRZODQBwNANxoPFBWQ1wiyDGDdUAgG7oSwAg7rVNw8MQN5p8iquvjP1xCB/aTw7MoWGPT8xZ5l/5iFBtARrYtkgvEAD0YY4HhwPV6fWoQi7xuS7pQqm0f3i4dvYsCyzpCFcDBzGOK7VaA5+mXMarhq3EM5go1osISIh7WigGxBjIHMvTwrp1jdeL60waVSQBgLRdwggycZ2hpyX4YyQwMs5SxO+HEkK4tDdyvHyz3SmWK2zRYMgpcuRLWLbT7vZwArFrKRIQGEhdnKVercUpFimCbK1Ot7qwSKO0Is6yX1xeabTaSytr/Sjn5os4/flCCWHggc9fKJWRjKEmP3gon2BBmcjsdeQFg4Lj5tkHcDE/1E2pTtcvV2qNTo8q6DLyYYijDkmpUqUhMERUKZgnsuqLE4fZ2Vaj3VpcXmZs55EWeysVgyi0XYe4ji7wJXqUroGAmIHIGJ0Tg9ILewf75y9exGYYd3hLOGTMHnqpHn8Fl4LpRacUgHuhHhvuBWsxBOzxXCGmOIf4SbiAtYq8bE0mvg5DGweRUktLEjaT5hSHGkiQgANk7M+dO8cpXF7ItN6trS0cR2ySTLw09jr9qjDQAE1zoK9l4O7Vj+oLBKg9Qmi5Czq+4STKVQwIGeG4hjiCFETRYbi9ubW0uChzZjzwm22iBWIq88TaIuMcoBxk6HTEBRd3MOhHwmkCNBky5j1ax9SHtIwLBiz5KWgFTjNNHgel8JiVgKkSDZCgFihJwAddgdiEW+NAvbReNUYX4MgyHmUio71GOTKfngR1BqmX+AFiKGkXExcMaeadO3f0MSrSU6AI9FACbbUkzNUTOpdKkZY0CU5BmYIpMZ+XG85IixKojt6nf2k+BcnBQrSlV69eNZHFMQhHp4CWKKjhhFGheNXoiv04OEt17NGVNpzgAS+fqhGJQ/I5JNQkh/Yicyo/h+xTkEmPIDajY3NzE54UJBJAgY8HNAAOFESB8KE6EvAHylaFyUIllwXSLJHIljYkBUwQm4Q2Fp0AqtNS0KcQFhko2RSScyNQb5J6ZpAA4J/8s2+RSoQ1oGKap2kZdXSP2O6JDZljjmcLNUj2yfFjMTaKnm0AwLBX6KHSMPXq2saU1W40WvU681DcD4dxOMTxkwcHYhvHV34DMcKFzkXk93Nx6NkSDIxvhA25iL380inhuMNEg2sowYPtWpZnyaej2Pyox6QjU9oIjFamS2Z21jb2CFYq4pck16VSKHFyYMCyWaws4vviUBfzLqs66UvnzxZd58zqMjWeWVmq4UW4Tg7/A68cR9mxl2pVWpEL+25uWCsVmVmhL3nu4e7W3Tu3tjfX867dqB/63Xb96KDVrO/vbRNj7O1uc9htNw4P8IX2Dg/2263m3vZ23+/Vj47w4FuNOrP+/Y8+yntuzGLn91jZiDSYd7udFodbGw/Na7u+fMoTH2s4ECeAJdxziUByA4lP4NNuNsihRroAPsM46vkdvHwCm1wc5W0L5aPkfrdTICzxuzQKSmKAZqsrry+bj1SyWjC5o1i6mLkevVGXLHueR1+TgIa1BAJdA1gCOWRPDmdZsXEEYUJ3mCVZbq5SBJ1zCAFFyOEQGvpLV1ASLHX4NNDAlqWLNLNx3svjG+FwEIRIAECgmJd3ZwvFgjxMcvYMSxsOj3lGxcHJMncAmvJTuOaqP5LglGH31EgAEIYxvhJ7zysgGk6uCVHd9A4A6eMAAL/fxASYoQQAEQGvXSiwqA9wm1kEcTXw9KQOj+AnZt9stUsluQPAyojzRo7c35K7CkQsZePzFwkMcKypi7M9v29CrFweX0G+d1lstTsLNdxBPHK31w2osdvzq9WFw8M6gUGvH9ISVEFgo84XfqLetMG4WbpkbKBnDD6XwxFAAyzOSkCCPcXx0cvVqh/EFfkuJ/XAalAslIhMoKX5tuWQpsnorddvBVGfjaG+f3RYqVWDGCZWrx8QSrZ7HdqHZ7GwvMgIJwzoY2aloo0Zy10/iXeHVm5nb3ft/FkmtgIxZBjSs5gWRoVHhTtOL2EVdDrGpvZGPvagpkIOZkD3AcqSg4uzUKvhcRFccAgrLEctllJd84gOVsQhp8QMzJO9WCN7PE64UQUFISBzf3//wsWLPV9eY8CicNGghwMeoTh3xuEDUEq8QQ+ZOISyVy5fhj8NIHN8I9IWZ5ykR1KeZiSbNuIh1uuNixcvMqkUC8VcP8JpR4x6o371yhXzoQMsjUAehcmTM6a4I5/4HwNVs8fVowlUQlpaiq+MQGNAt8QVNG0c9+/fR2C9to0OyYGMBBqGD6UQBu70kemHY9BftJ09aRSCGpdXlsuVCgKg9rTjaOMUigVsQfQJ6FNUShEo4UaNeKjPPfccxZFKOaRQhad77QXiIvoOPx5RKU5Hm7ZOAIKjwzr9yFmml23mWPMwHjlMKdSIuvYM4AzNOBCSs+PQVsCBiRHNqzlhIZqfgqaRqaBpar0EDxcuXKB1JDQuRb1XrlzRSBU7hJJ2aakU2lJ4imHU64Qu5KA3lA+fx4BSNFMrUgWKKo6OkES50QT0w0ih3zVaSEEOiiLeYE+aemGVBhUpUCDF2QMIyEEbcAYkqAgYD0OTjwP0aREFukX/ycEzw3EAAKhSE1TMcOIQoCb6mxPzAGCOzwQYIQbJPjl+LMZG0UwBQJYtOdlMJZ6CrprHgCZna27YD7py3aqJ70qIgJOKVyWPUOA6OXZBvuwjHwqSFVtuDlDfcHqTx1Wk2aa4roQ4iMEgjgbi6SRX14YuDgvqOQbzI1M5U6S8F5jPIw77UPy2E6BFNL21vfc//9G/e/vHP/7Jj9+6c+v2O2//5P7dj955++0ffP9777/37ve/+91333n7rTd+dPf2hw/u3n344P5Hdz68f/cujvid27f3d3fx45v1+ubGQ1Yb5sJ+B5e+TvOXl5dwx2VJdMQ5IGLCcWfPKsbCL0pw0IlLlIIWqtVKPu/WKlW0S/sP5KHtImWXFhdDc+mPUt1up1Gvb6w/LJUKcRQiPYru9bqNehN/1+/1CCeoWuRpEGDsh33/6PAAaczWajTrvW7ncH+v02qxPnaaLQ4H8mv5Ob/Xpafxg9i3/RA5mf2QCo/CdeQjIRgO6qJRLAZYBU0i2DLGgrsgzzghIbEfGUQvVs6SvXmcCUX3zWPWsKIGDJOeH4r5yK0POlOYmC/Y0HBWeNQyMLc7WDtpI74SsrFAYldERNSFGwBbPA0KIhKVwhzPiXUUpsmHdEwFZXn9QJ5qwDLxvqQ6AgDUi2tv5GFJpmmkB7H5vIY0R677qCMCWbfbI+qAJ2m46nAkwfJJG/HrpBkm+FFWMIGbaZqLohCb1Rd6rBdTzMk3WsxH8QkqzHPAtFoekjE3r/yeNARPG78StZiG+3gQdARMqJGhEAQY1TKdu7S6Ks/wmEo5K+GN+ZZLEZ/VcKZSZNWrkeQQG6AHyNgzdqidUczAYA1nvHS6frEkH3slH5Hkzk8ov/8AQwm0pCLx9hxPHnGGCb4Yy//Zc+eQHCUwv+CvIKFpeywP/xgmRGsUlNmHUY3eTRi2vbODM4SXGofyzIkqAZ+MsoAaoWQvijXXfWkdCeolzSl6hxytCMb4H0tLy3ipNJYcyPDeEIaGSEvliT4h5pAExakOyTkF2erqKvS0S7VBYmdn59LlywSQeFFwxtOCXouLTRnBqJQ0tsIhKgz8AB2eObMmD/zIx6PMU85ycwVLkZ/6kOkLu0GxuKr6dLGZkPCuCADoHUo5wxymgpYODg9u3rwpnYl5CylTBEnzejqhm5s8zcIewQAU6q2qR24KSDFOQQNIQ6+eKDRoBqeTNEaIA8qhnoI/xHQHxqCc4Yav7XeTiyyqfJqv7iCV6v7u3btU0TQu4MHBAV4m7SIBfwiAeockjg6PmLvoaA61p9jDk+Iw393dZdKGP5pRsRWkqR3TgpizQBPdnjigjAW6A+Hho2JDrwnK0rTl5VXaSKPoUJjQUrlfVKupEthrb169ehUyaNiTL30xurxNQrkhJBzU31V5aD7NwUVOQdMAibTt4iCbTwLAhEOYwBDJsTRq55DRjQC6VzMD2kYaRd9BT3VUdP78eZVHITZkYPQkitIEORRENuZDowkBo4ay5rGoVe1uWooe0AxxAnsFaQhIcJbE2trauXPn4KNnAQRKj/AUR1GwVZmpmnoT4dTZ0O00jJdKIcWfCLMXlIsGf/IX30mORkCPqBsuNEmNldUx+dGzOeb4dMGg0oFNmnGiQ0UTKQyhWV9TT/0RLwGDY5oRNF+B2c8yfrSUUsIQMCszX8nVar/XaTUPDveP9nflEjVOihUzMeAAQGzL9zonXvA6GUP5ZnSSNqBGJsTkYITAlQuK44AMqZjdfud3fofZnLa7rpf9rYlxfSoePNz6t3/6v0MPONRpVInHIZ9xnFCYgA5KUiNY8qhHhm4GwErBlM2euZUE8yzCaD6CqWzks6ioK0BBC2/RnXiPDaCHJDVCqVY5qtdZoZnEWU7IYZ3WNWYcvl2Qy9/G9rRSdKKaYena2NggceniJdxJMiGAA4vc9vY2aV3qAGnktIyDk8oPJDOjW0wID4BVCpeIs6nLS0UKCCBTb1LTAG6cgp7Vjoma5Y21itWXZQk5WeegZA5nrYKGVrCqwROgmUKh2OslV/LSPTScxdLQPI0iE4eGKs6cOUNLyadGyKBBVNLqKLCuw5Amk1aoVKzxFIQVbcEloh+HgXxPE8+AgvCnOnVnKQIHaNjTwNKieJ8IzyF72kITKAX91tbWF77whQ8//PDq9ZtBXxwjpKIuaqciJKGNkHGIHjQf/nBAPyzbJBAJtwMaQO0PHz58+eWXH27vstrTRphAAxNOISR7bbVojLgrEteHWtDzO++888UvfhHNc4r+QtvUCE/SmBZMGIDkSIvMgKIg/Mn867/+62984xt+u+vZDr2Dn8GpTfMVIEB1ENNqiNkjqipf+5RT6IEWIRJnEW99fR2PWV8CxpipDlZYEQWpC2JyUC8cUDjMKUWm7nH7kI18CqIrMj/44IMvffnLra787JoaEjUCFKJ6UDVSrxUPiAupBQ0woJBBOxHl0CLK6uAlyCaWhp5TDBD6kbR21htvvPHLv/zLMFxZWu7Vm0R9WOGf/tmf/e7f+3udQH6XgfYSZxAVkKYtvV7guQXUi1QIzx6eqI4eRLYbN26wpxVYXi/wodeKEA/Dg56z1E51nCL99ttvf/nLX6b5NAqZ9RRD+/XXX9ci1E6f+uYjwqiIFjFpaKeQj8YoSHV/8Rd/8eprr1UXZYipYSAhRWggyoFGE6LeKC7m8xg5tk0mo1VPsUeeb3/723/7b/9t0nBGACRHNvLpCOhlUE1iMOy/++67v/iLv0h1tEiL0DW0As2oMHiwYV+eVgIoivGIPNSrBkmjINZOf+2115CEVlMKPgDtUSptOMWhVP5aBcToH1YIM76nCMz1kCJoDK2iXoQkX2mo5fbt27/wC7+guiITwaBEbJqs4JB8pML2aN3777//6quvanHIoFdQPN2Tr5XCFqVJmD36VB2HjDVCLIor0h6ksbSOgoAmU4T8+/fvMy2gBJpDJjypAmLdQ0kRHYZICCv2KAdWcIZY2TJNh/pJ5k8RiJSkToO8BPyP/+l/pS1Pgeg0gNOkaRgqYGmQW3dzzPGpIx1yyfFjgcUmqUfcAQDj6SyoaMa6gFIq/6FccR32/YDZm/nb73bDwGfyY6rA9debeeo6m0iAgo/dLMawrHzpJt/3HQ7Gc9gIJgzjY6j8aOz69esIJRNT2A9CeZhyHORP4fDwaH39YW4gbydb8gHsISsv+6kNf5NtIuckSvwNea156rbGCZtocHwzVzwD4iikJnySh4a7nSN5He2wXscXlcTR4cHu7s7+3i7r2dbW5sP19QcP7j+4d/ce292P0u3+3Y8++vD2nQ9vjW8f3r4F5fbmxvr9ex/e+uDunQ9JPTTFx7ddmG9u7Gyu72w+3NlY394gwf7B7tYGcV27cTjo+9Yg7NQPm4cH7cZRt91oHh2wDUKfLQr80O8E3Xav0/Q7Lb/X9tstv9PstVu9drPbalC832uPb712o3G4FwW9SjEvPwU6iPKOFfrdXBzKj+wO5Ece5NcecG/k1x5MTk5+JVZ+pGYYUwtsC55TKnjDKCi4DsULnt1Gpt0dfdXBlTtR9Iw8k+ZadFPcbXcQtd/DXDt+BxlaHIqQnXbQ7bQb9cO9XYr73fYg7HPYaTXI77VaHAa9ThwEuYG57dJu5czr7OSzDaOQtD0cRH1/oVomMkAeyDzbylOr3B9rlIv5crGAqSBM3pVHPdj3/V4RueU2CK0ISVEQA9N0HAak4bO8UDva31uoyvfarWHEGdpl2pjTN1LIRC19vwN/bbsWr5YLyFsp5eOwHwY98lBXHPpLC7gI7Uq5lBtGHhKG/VJBXiZBLvaMCCxcmfS6nQjb9PFE3cP9/bWV1WE8KHh549sVJN9xiRQrpQpkpJkHHIu+MtfL5ZXkgWu725ubly9epghuC0MPLwpfB6cKVwO/imGrS7iOZU5BwIqsrgY56pmRgAZi8fNWVpEHgsg8e4a7g7/FKfWP1SHjEI9ES0Gm++XlZfVsIFNue3t7586fk+fWzAuXWgRAo5QIjN8DPbMZMS6tgA+jdGV5mfI0GfHQJGNXbpTYWGhErImWEAM3DmcOB01cKsfd3dm+fu06jSoXS2FXHrdDuDsf3XnhhRciHLJcDjFUYDjnC0QvMX411SEVtbBXz0zjGW2L0ONEyuv1cm8KnuqoQc9ZTXCKNPG2XgKgUcigp1DmuXPntIiqjn6Ep2pD/V0g+SZO4xSeojyaUpRvrcJHIyXSnEUA9poghxmcTkKBkJFJFCFNNszZE8YQj9EiqmaPJZCgIshI6GXpcbiufOZLPxyEg67agF7FhidiwITxqjJTKTamSuAUoO24xSQIquFAAxEDnkgLkJM99OhEm49+EJtDAEOIOUt1KZQtvUxZ6IGm4U8+BKQ1h6CCaHBtbY00+XA2DMQLpwoagqoRnpgBfSIbOVAS46EN2o5PzynSAAJVlO7RA6BpWAVkNIGytB2wflAKmcmEgBzqMrqRZRQJ2dMohGFPtEAsBzHFxyXUhigxZ2FCM1Ea7aKU0pAPZ5QG38Fj/Y1nAapOUqdBHgH6L37/n6kKUtAMVRBA6bSQITgPAOb4TIA1YtDsk+PHAutNUp9FABCHMb5/p93u9jqh78dMBDHeyRBPl8USUtmrXGaVetwGkdml24kBQObzngnQGAEA4jF4WW69QvLg6Tg4m6RMutvp4gZrAIDrJn68iCDCj2/ZAIDthABAfuCOmeS0LWnq8cakKY4MnlHSDbRbnmUR/ZrLSexi+ZEveW1RiUxBWTY8x05f9mVzzE9TMceNbziu1FvIm9/T9eVjRPJiQLcT9LrHW7dzcLjfODxgw3+us3F4tI/Tub+71TjY77Tq7Wb9aH+nvre7t7O5v7tdP9g/OtjDXz7c3xWneX9nf2ebaIH4YXNz/eH6fcKMzQfs7208MNv6vQf3PhrftjYebj68v7u5cbC7/fD+XSKThw/uUmrr4YPtjYfbmw+F29bDvd3tna2NbSKTrY3d7U3CFE5tbTwghqE4Yhzu7Ww8fNA4OkAqYpWdbRjuhEEXNxeH2O+2Os0GfjwBAy0dRBHeqjjQLAaoy7EL8q0WC19cftgXAzOe90K1ulir4ovjtbMgFz0XDw+CUkGceA7zKFrNw5IYQ15WcW3ChvsffYR6h1FfwoRuGz++eYR6tmishMtx2Gwc1Q8P0D/aI4pAb36v0zg6JAfKdrPRbTVbjXqzfkgUgQNFUC1BRaVC35Xkl5h7OON49oQagzg0b3vn6FzXyuU93O6QtPwc00DeuqHLOOQAsREHgXH3kRs9EKUwUnAqrEEsL5DHEe2Cm3yDfhhTJDEqmseowWMTY3PbrfbK8kocRhzi73q2QyiEUeIT16o1HEcql4eabHkeRp5yYcDlYELkcHDxwkV5Z9kVdxBHhwUXfwX3RYMBzFonFQZAZH6wgkxGhbos+CJ6Sl0ZvDo8JJlXzHiHDFY4RjgipPFOyFdKyipbMnVPnMBZHCZqgZg0fs+Fi5fiQUwm3HCqzECTOyoUIUEmLhcM3aGVJ9oxrHvd3urKCtqRF2NC+S084ncGMj4pKmW0QoUG8P7KEgAMsTLO7mzvEADQnFKxFHR7hBM06kMTACA8afZmfMsk6+Fzh7FtHsZDGEqxRzY4/1QHAKpV9g8ePLhy5YqmpeHGBpQDh0o5DpxSojW9yI080JBJQjVDKWrBtKJooIqipTQBPiiKHCgRFf6cwn+9efMmrVNXGy8ZpAkkoQj0cNDWAXXQ4aNN45Q2mb0m0jSn8Lw5hCGHKjxCknnx4kXSiKSUdAqHMAQ0B9AE1EV1dPHGxgauv+bgbSMz0YtGIxjtwcEBQQWQq0TmEAIkhB6epGk7laIuGoLYKJ8asX9axCGckZBM2ksO+dR45swZZENsGqvAKhTkw1kFNm0VUJy9togEZ82SbQz4UwRVJ6nTwIJo/Zs//YvkaASkR/VwQUEoFP2yojMrJqfnmONTBHaow4k0QwukiRSGUDJ1QAo+/UeAorjfDZqNBhNQt9sOmeWDbp/Vl1jafMzaRAJyVTyaaXgOqCRJGlAj82ByMIJwnIS2jhnqt3/7t5mwKIL2sr8DMK5Pxc7Wzl//p2/r5MuhzuVKPA6mgelHgIw/lKRHiJxoQAxwKobTj+io/IB0mhBpja5N54hUTNmaUPMAUEv0MgmlGYdhILkUhHmISo1vkZxOIZ/hEd9DvAnhIQ/lo0ycGw5YPcmVx/rlu08SleHQ4BiKtOYCimGuhhFTk1PwtGZlB79APg47ocd8QX55NzI/zIm9RqH4EFKcEnbyD0hMSZVGSfSQ6SUge3JY6EmzzlFQXoe1bdia09KZuixTC6VNgnBIHCbDRPmIYmFOCt8UOlZN88oBa6L8yB1roTwcj2trvCsjg5SGYbVSQY1woS90xNKofj/EpVhYqBXkVWN8mlzBxm9usTyfO3d+cXGBRRlSVl1drYlCqagf9r2yuLzoUOTEB48HPV9+voDBRf6li5fw8Kq1RfNFHmmPtE70Kq4GslGQVb7T7TIQOIufgMoerq+vrZ0pleXBXzwIKsWJQEv4C9euX+90w5W1tcDI0/P9xYWFvnlgGmXTqSiQgAjvsxOjtBBjoGkbDx/iwSCwPGNgfpOVtZJDP/CXl5bb8r3aMvIU8BpHT5AjPELeunXr1dde6xMa2bLCqhu6s7ODm0WN0KBmcgBF6E3y2dMWuoM9Hj8KhgaFoFV9BKhalA+G4hsx6vURINJww4+hCKxgq71GKTJJsL9+/TpGTadDjAI59f7773/pK19pjz0CJIPLPNcBJVVQO94SknhxruiKI05ZfQQIDnhOKGFtbY2Gwxb0e+2pR4BQBfn07A9/+MNvfOMb1LK0uNjaP8K9ohf/9N8njwDRqZ1uR65DIPxgUK5V5eNU3s/gI0DQwPbb3/7217/+daMzeSKFU2owVE1d7MUgxuAH7fQRIKTVa/lqHhihCjP+CBAVEfMgGL1DE0hoF5PGIGk1BPChlMqAEiiVNhyRtCL4o0w1ezUtADdq1H0K8pEfYKIQAxiSDxm1UOnXvvY1aieTPcRUwZ40oBR71TDCUCn0X/rSlyhLvgz6MSAM0NqVA/zfe++95557Dj6qQJRz7949fYgIYDzwlP41oNdkqJp7CJTFrt56661r165RNTLAUEvBXPdkYkXka6VYGqWuXr2qtcMHSAEam/nd32cNZEtSp0EeAfrP/8t/KoKOgfagNVUlqhHbZe2YBwBzfBbADtOBfSqw3iT1qd8BwFEIgxAHot8PcJUkIIjCmAWJ6iy5AyD0EDO45HfIST5+kyvo4xkn3gHQ/+PQqYop9fnnn2cOQkJcthyTUAZolT0EJADO0IN794xzSJDyKPbyWzZZ6aV/JnMGtog6lXnSJjf9pzZdQ9iLhOaNPvHuJF/OokLZBrI0onSjUXnMnqksL9e5JkBR444eb3JJEk2y6jjyeXJhaAIz9uNbHPlxJF8NwhOnH6OwL8+fyKVxxxoOCnm3kPfwS60ozru2fDyUirQxor0hlEyYEvXBCy5ycZpYAyaywc1DmFER3aI+1hNAKw8/xKHwGcY0GT9dTIiuN78dQRlcYphzit6DCUqIRDaCEIdkP+ixW1ioioMvF8Jd+eqRvDUeEsLE8hg6/LHQPgXzLpEMvOUQJmE/oPq+j/vUkyZL20VaqcDvddot38cP7zbrdfJJdLsdcklwendne2d7a293xyS2t7fk4axteUDrwb27d2998B7b+++9+/Devft3P/rw9i2IP/rozgfvvXvv7kcY3k9+8tb9e3c/eP/dB/fvvffeOx/c/uD2rVu3b71/6wPZPrz9wcbD9cOD/Tu3bx3IDZb97a0NKqGq3e0tNrhR4/bmpryF3TOi9nqtej3q92l7T54LsupHhyUWeLmMj4L7xUKefCT3/e5CtUr3kMMh2kAFhYLXbbeDXtf3O6KQQHQizfcHQc/H/DqtFpEMJoQxDeNhu9kcxoNOq82obcub5d364RHKqx/V0TlFzANE2AKGEDbNU+/5kvx2GtWrg0JzMEsN2rFH0gocCw7VvWNP16F3bJ5D3A7SeHV4P9Jw38czY73WR705ywiiCMUhlnXcAJ5QIgsEuPLkIABsISaNG3Tx0kUJRI0byikzW4gXCx8SZFIdTPK2izurDGGFWwkHyGBOK9hzipxBJO4+AnAKYZiUsHGGImOFQOXy5cu0Xb6GhIpMGH/no4+ef+EFgkCsnLpgYkaneQToZ+4OgJ5iD0/46B0AKJUDmVqQPY0lMY5+36cJFy5cQE7OwhP6VDOGAGHKgZ/8WC9ktA4aPFcOydTOIo2LT9Xk4BZTF62DAypiT5qCiMpZTqEW2KoO0YaqF54APgoKag4JirAnPuQQDmkOdkvYhv5pKYfwhA+nlAOUAOaAgugEpcEEenI4TKE0FFE+7AGsoMfY6BfO0gqYsMdO8NHJgTktpRVEfdpSOp2CaIaWauBHnEZ1+uQVoQuUAALS7AEagJWOC+pCPErREPjAU5UjjWEW/nSBWpLUaZBrGv+Xf/z70ldjQDtohD0U6IgmkWQ50TJzzPFpAjvEoNUaTwXWm6Q+/QCAVdDvs1ow/eARDELxGpkLmMVxONRpBgPLnikAkEdoJtx98QEzAUDiEk8CYZh6nnvuOeYmBIDEduUh4HGklJoA7VZ7/e498WYGcllVNG64T21EMs5EYMI2lAl1IocGIyoNn8g8YZNnRjKZZs5U118Cl1EYIBO/qYg9EqIPFhM2Dsg06pHD8U0oNWAYbea5rOQ5IlYKzpv1xMQbY5vnxK41JFZgwyshLY+X4E+7Nt6cfEWUtcbvFWyr4DoFeXaBGG/AnjhBH38X991s+H15jwgh59mWMLRx97EHIZjaPDuXp6kDeX4dMmUop8wTLENc9jiUr8DK78oJPWTmJyaSjVgATz03lJ9ewmeVSzZ4m30fh5Yi5hF2dCsvVeIDUxbnAnOlXfKEDAzNqXIxTxpGHJoYhkjJKshjNOIYQ0AC5x83mmgEeWBBQgQwbNlISANN15YKeQlgjMDyGSEk9Hv44pSCsu/LuweoluxW44g9YkPc7bR7flcCEuLpXpdMXPL64QGUjfoh+067ebC/u7u9I6+EyMNX+4f7ewe7O8QGWxsPd7Y2N9cf7G1vrd+/Rw57woZOq/nR7dvN+hEERCQPH8iLH7c/eH+P0OHhQ4rfvnN7b3f7ozu3Hty/e++jD/d3t4lTCDM2N9ahIJDZ2lgX5tuNnc2tVr3Bmb2d3X7Px93H+yeTBCJ1W+3D/YPQDxqHRxhb4+go7odBt9dptrrtTrvRrB8cbm9uebbTIZTqtPHhmDpwIEiIFY8eV8BDwolhTw7OBD4NQ4E9vgV7TJZ8LJgFGs8Dp6RclCcZ1EWDG14LJu4adzAlZvTAE+Y4guSzx1ulCpZ4fCNyOLu+vr64tNRoNqmFYACG5FOEPYKxJ1MFzkUYoTwkDPAgkYEqqItDZFDJpUVRJM8FEQA4DiFTYRRscCoNAHA4Y18eGWJK1UeAVFpk0GkIj5KCETV+FgEABPB5FgEAbBFA9/oOAI2CvzachHLQJkMzDqavg4P9S5cucRbBtFIVmz08yamUK0EglsMpmkyvab1whoM2irQ89zV6lMj4eyJ8mtAO5SxQLakOAfpP20gahoCEQvNh0mg0kB8h2SsNQmK3165dgwyeWhGS6B4gLSBfTyEDHvnFixcpq6egUT1AoExgDkhDg1Q0iqBUOSA5e2rUZlI7lHqrBA4oAeOh67U4DUdF6R05MqkOslQw9nBTJcOBBAzRLeakrSZTTYU1CemNmJ8eECBJnQZ5BOj/+0fyFaCBlWM0D1B+LkZ/cdD3rKGXs7rNRtDuwnBgTz9+MMccnwKwZoaZ2rQZgGZRmYQhlEwdnJIYWjEe9OhQocN4KhNocYWZLsSfnAVJecM5HgwazU4HP7rZ8v2OzyrebbN02jKLMbaoxUhuAoIZMP38DLUwcyUHj4bKw9T8W7/1WzoxoT+3JJd8sqClECM82Hz48C/+/X+QlDyzJGpn4s1qwkwUSVphjqbpPAonycdjmsp0BjthOGLKX5NMOir5o73Iam8u7btM/4WxL8QpslLILKd8tTdMG+Fjso4xtMyXmiZrNDFI8n4UqkNV1C7ljZqUCeoUUs0ycQp70bOcM2cEJncaepoeOe56I78pmpY315NSedVWU/k1YarDBZeyGDuHY2RsWrUciT8vR3p+JDOr1ogPZCI+nrvYCawkGxOR8UgdwiThT9AEJaelpPmvOyBMkccs7fJ0mLmJz7rIIQkTgNl4bHQj9ZImE85wHHERyQjoWJ1xAaGX4E+ezJHfNpZKhb2QGYkMtelZuNNjxqLjvCeejaO34w0xZJyAA2TMMJE8iiC+BSckB88mkh9MUIgo5v/AvOFCKTPi5ekFDhGVcBPzINM4KPSSixKpzrhHuF/ibCGoSG6e2xGnB1kIEM3FXViHYSRPGdnkJm03VQ4dGzdLXBAy0Rj6IcEA5zSZIAjks7A182O0CINI0l5CL8tGY+iN7hNm5rqA+Qa/fEcIl71QKOKBwQqW/VDeupddEKyev1hYWDAdMTQiYUgyyrQrYW4eDxs48bCclx/uXX/w4ODw4Mb1G3hX/bAvPeXKz02I5VhWtyf3KyjLnobrZE4sgYNFj1AKUenLVjQsForbOzsbm5svvfSiXkyVJ/QS2VGgiOHK811yh5OGwwqsra7+5O23oXjuuecgI/DwJOAWubVSugbTomokRyLCXvPAnv3eu+8SaRC30GSqYHYltmF/5swZekQtx3Vc+V0W85QjfORuqjzYFiwvLR8cHi4tLfm93ne+852XX31lWGTyEYuiapRDEbqYhBomVSMbxNVqlVrwNXEQcU9p44L5JS9q/Jf/8r//vd/7PVF7EMrsRjEkkL8C4h9NpDhoyodxkkd3FmrttjxyRsi3v7e3uraKVUh1tRorEo1dME+pcQp9Xrp4yfXc0AQ29P69+/ePDg+/+PrrhJtog67BkDAy2KLnUrn84P59IhMMZpgLV9eWHjxYb7dblUp1YaEmGpB7CNSAlZnrKMZ0YYsmCTbNyI3vfHiHhi8uLcKQTqHXkOr22x/8+q//OsQUYCxRmFNmgqXZcWT+WI4V2QMG7+7e7p07d7761a/CH0qsi/FHSRnmqCjGeCQAppdhSAILf+utt77yla9wSEPQNoZBzq/92q8hGM46km9sbLBHCTTtxo0bHGJ1DKXG4Qb9+/3vf//atasrKyvQl0pl0xWy04Q1NBUP5PFR/hJMoqVXX32Vs0DvF5A/zEWYjOqEfGMGyRsCZhwzmUgHu/2AEaVZUJo85hCZ6IDQGWCLCMPfkIFZLG3v7H949z6zDAPd8vIXLl5aXlkjuhyaryrPgoLnWv/y335/aBb1mImdNllMYZhg38sNsDi/0ey3e0xKsS2anWOOTxnYvQ4Y0jIazNjQRApDKJmMMc2JZU6QVScFBLIAmHGYZI1gSidgsOkgnAVaXBmyO2q1O0ztzWbPBABBt81SwTJihhe1aEUMsWnnfhZQBYM/OXg0VBjWnm9+85t6PxftdeWLGhNQlWpLdWIyAcC/Jw2U4ERVyEQhXXEK5FdPdel+KpA7KBMQvRsgoUyNtl3KswJkHuXPQK6uzyKXNZ/uPh5si1Vnopu0g5KDFD8XimW4T8eiJ0GuUSTJx0BYTZisGnxyMILxwzRulxGRHbmATDwwvS6An8cYX1xc7PXkKzHMAPjB5ENgF0u5gjxEbvw5+Q8SFmNYqy2WCkWmONwpopdaDY9wgVA8OT3C0vLylLSlcgnvbX9/n0ACT4vDaDDsWl6xVNre3tYrqdVqBUmoPSljwDxFSKDypID+zocf0qibN2/i+ckkb+KNpIxCnr2Sp/7wzkmLcxnH73/wAX4tGtDr2RREJObCM2fOLi8vUTVpucslFzySuhTwW1le2T/YXzQvPLzxxhsvvPJy9cyKVpWCVqdiaAJVl4oS5Bzs7+MQXzJf/ScfB3dxceF//J/+p9/93d+FpmjLr1UfFzOzMQ00yWMctPw7dz569ZVXAnFwC7i80CDewcHh6uqKuWcToEZiZhjVavJW6/7+Hj7z6tqa3JORpcEuFku3bn3Q7fa+9KUv4SIjBmmd/JGNQI4AYH19nUARL3kw9FfXljc3Noj6WFxK5mVZBDZaEWArqIogsmBeW5cQwnHQ/IMHD5aXlnCvWcshQ9vdTvfNv/nhr/7qr1GEFYsitIgElssKZjTPv4GTd5yyPIa0s7394Z07X/vqV1EIkbk5KZM//Kl1GOUKbh7m8JHYT35jrn73o7tffP2LLGdYSKlYaraa77333q/88q/AntAIz56OoA1YFEv25StXsD0ahQ479Yf0zptvvHHx4iVCKfqb5oT9/rHfQGxv29V8CTGQjXSj2SQGeO7mc0QmURjKT0uUyiLkMJSfT5RYRkpLt5mRJE+AUsxcGIJbIeoTNarahb0hVnrSGBKn2BddDaG9fjzIl6v31jffevu9/iDnR8TH7s3nXrx85VoYDa2y3NaYBRIA/Is/+j4pjDxymIySAICuIwAoELPWm/1Oz3Jyg3kAMMdngdT6SaejQhMpDKFkpiPn5zkAAEXzOwAaALCORuKcTQBu2lKVHzICgD//0z/V4hDoZASUPoU0Ywb1uMZvSA4+OWYIAIr5QjH7Lm8G0hOzyDUPAB4LHY/jkOeVJv1UeidJjWMeABzjCQMAkB1cs0wO9AijW1wW8xwFRcjB4+GQBIdkMl0MHDcwXSfj31TEXqeFcdiDYdSXy+pwUM8bkEhOj5AtSHXs8Q6plOqkiGX3zdMUjUYDh3JpaQkhs/YDMTMbCRUMkKbUwcEB9Pq8R8JwErCCl7zgaaYIqsY5xiE+d+4ckyROFWwpu7GxeXR0ePYsAcCyqohZPe/JN/XHQS6lcDGpGufy9u3bl69dLa0uaV0p0ikUcKgJCu4Y4DrrY/facQyoP//zP/+VX/kVKRlG5qMHAh1oJCR/Eht7h1tb26+++ipnaRfuOx1B82mXRjVwpl1ICDEtIoHMKAfflz0qQUJw69Ytyr700kuqeSJJmFCv3EvxPNqo3xoiYiT+Wlxa2NnZ7XblKXnAWZHfuP4pqBpJ0BJ+L5EG6kVFNBzAGcC20+588Patb3zj73JIEepCHhLIQ8Jo3njM5tkT6PHOYfJVAgDzDgNnYUs/UjulSl6+QtRqRgGq4CyxHHELjSITMuSkivfff//LX/4yZyGjpYeHh7DS2s+cOYMVoS7RZJNIoHTnzh0UpZagzRF51JYIVCzWVHmyS1vU7xNRtyFGKqCZJOg3dElC5SQTbqRRLwlyYAjnfC5y9X6ZWZFhq9UpIFb6kmsTXtiOF0RxvlK7v77543fex/vvBvIr7s+/8NK1GzeJTXLF6VjxUZAA4L/TAMBmw1WRAIDOlwDAGhSILRomALBZgucr4hyfAdT02ZPW8ZAmUhjCZHnTnJ/bAMBIdPwIEHMf+hs4056xqhRAjPxoZvPhxl/8h/8wlNcXkNYy1ydOuIg/o2qkv2ZW4wyYZiWNROvizMsaSWsKswUAqJ4yp2MeADwW0r+TkNvHk3Z98jiaBwDHePIAAPNPUiOotjVf9/TRVBdwKOOGGcl8WYUErgk52ptMAqSZOvDK++ZZqmMwnZrJcxwepeRFkuRRHJ0ISSSnRyA/SaVgCjSPjMur6eI+ynQUDiWQCMzLoCSQEHZQJkUUWYsSOYeB+eoOswDTHWxpwlTDATkgfawCwB//j3LUiDZI4AHjtJYrZUIFJEQquMmPQChgYlRKQc91ffMSApHEweHh8tpqJRMAUFbpZSaVx8CkILXgbu7v7VVrNZxOyHDW8bnxzt9/770vf+UriFSwXa0SYv3DZCz3LiYwvL+x02i2Xn75pbwn7+wybwOqwv8ulor4nLSQBB2Eq1wqlnZ2d3DlXcc9f+G853o6eaJ/PF364aUXX+r5/vLSEsXhhqY6nS58C+beAq6t9FROApjtra1Gs7m0uLhsAgmEF80YOWVv0vj4iMMMjRK6nc5HH320srq6UKuViAHMA/p7e/sffvjgb/2tX8Lnprupi9KmCu0eMRv2WJNly7vIVPrhhx/+ra9+lRNibdjbKOiV7jY/ioK6KMkhNR8cHhwdHl65epXq4INDj2HB5MaNm0E/gEmpRAh3VK5USGMANflOVEt/RcDv7NNMVnLCBiyBimjRlP3TVAKAdPiwJ41uza0JGRFkYtzGguT9bESlgZ4nb02IV2CcGlQGK1rqWPI2F7XAh+LURUIPISChDAt2jq4kAJA7ACYAeOvt98KhFSFCvnDz+ZcuX74a9ONcafrbeo9CEgBQycAEAPKoMgHA2B2AoN4MOvII0HC+Is7xWQC7V+snzXjQIaGJFIZQMhk8mvNzGwAAKJllfv3Xf11nZ5rUz3wGFJUCbSnyw3l3Z+f7f/0d0oAiKJy1JKsJSy7KzAAznyXpZwDRuwG1iHHMfAeAzpjo70dhPt09FqL5SbAuT4VWJw+leQBwjKcZAKQ5qnP2WRoyGSm4I8yEDH9mCc3UhE4vTBoaAChL/is4ngKutGvL9dog8HE3jfMkF1+T0yNEYQiX5GAE5nR8aOZNnCT2iBwN+kw3pCFGSmoX0RLyBI7rUIUIY0QyTHEHXXE8zaMj2i6ZwqbCFXN5lbOAA/GnzaMpWqPJZAYXT442kCOOnblVUigWW82eUVIKeWInSYrnR5RCRw7bkTzEMg5pF3+Ejp3MmjKl2nI5uV6vV8rlovm1abkvYd6s7bTbC4uLkIXd3lAecFcIC6RFMFLjaPaCXreHN0+aJsAbt7tarXDo2I68g2F+Eh729A75+/v71Fsula9dvybv27Aw2VY/6G9tbxUKRQIJuC2aOwCeh0rFqSWywKnFYy7kCxC7Dp1c2N3bOzo6WllZOWNuuUg/UaX0gBHX/M43CTUnVE2lBABnzp6pVmu0mrZQxcbm1ubu4Re+8AXEq1QqPXP7QnrfIOlbeUvVcq0YBbE83fnozte+9n8gEzXiVdPFHfP+Ogr03GGtUqzVqvQF/AmYqIJWE8/ACknI7MsNg/7y8goBCYYEWuLxyzeOaADN1O8mu547CNsEJZgIWpV1na40wQxV0y5ZFM2iU3S8SL7tJg+UGYH14X7hzB/oJIQRJ0Te4UbbYl0u9ThBIK+AC5XRnhDppwFNmkoT1ZmbIVqpYWl7Ofl5BAkAooFXqd5/uPWjN38SDgksCvlS5eZzL5y7cLHb63u1mvCaARIA/Ld/LAFAZB8/AkQAoO8AECT6zWbY7sl4nK+Ic3wWSIbKPAD4mHcACADkipr8qKEdWdPuCKwg05YiP5rZ3dn7/vd+SBqQO7oDMK0Kd5CTeeI0xJ7NvJQcfFKgt8nlfNRMQBOwDVBisZ7hHYDhjELNp7vHImuKrKFYTXJgoF2THKSYBwDHeJqPADGE07EASJMDktMGZCoYOAxzcphatSBpfAsyxdGU6/EGOrMxQ47uEowDSiIHZgm99my83OkLpSBvu9kxR0Vw1omd5GAQOXYgz/ebe49Ul8w8E3Mz2VITeVJcZ3F5SVpWCKndfLqAUya0mdC/tML4u+K9UVyO5SqJ3O00zhxnceQojocmNmo+4AYfcRD7on71bmmhdgX+Ja6cxAm5If4rvqP5ke0JGPHM3kAzce6qtRoONKWImOSbTOYnC/yeXygWCJYIS8qFIiKNCh2XnQL+OGJUqtU4ivHRi4Vit9fF+aVfxq9D4+ZCjP/d7XTDKFxZXsEV7vV66FajHRxiqkCGbre7IO8AdKWgqEoiQ/bCzXxRymJh8co9v8cqt7S4RFBBw2mIKh/jEw3lcktLy/qauDzsk/cODw7rjfoLzz9PM+CM0dCJB4eHkVe8fOUy7SMQ6rSqEvErAAD/9ElEQVQ7lYrEBqJhMVTTQnQdR2G7SRhG9HLv7t2vf/1vk7e7u0vD8OZh0m61vHx+sZq/cvnsxQsXNTQsmd/2ognEPyxu4uJLn2JfIRJ1Oh2iINqnOkdRnqsPsDGnWQQA+aJEgGQiNvxKpTI2yT9to2qGIWTJyxWEnfK+spFZTtBk/iE+HSA2J5fVzbV9OSuFoUQONVroOaQLItiYJksJEwDQClOJdD0J7cqCLYIldwDKtXsPN996+91wYMXotVB6/oWXLl+9JvckPtYjQP+fP/oulSBkZA/EZTKPAA36/bw1NAFAK+z0zPCar4hzfAYwI0Wsn7QM7nRSHIMhlEzGj+YMcpYGAGkOIA3ZeI5Ci6dgvCWpEbI5Ci2uDPlfl19ZbbSbDT/oBd2u3yEAMF8B+nTvAAAm7t/4jd8gAGCWRHuxnXjGMNEEswx72gWQH87b2zt//e3v6KwlCx4wM53Sp8D7l5uvk8hqh0kk89z+icgUZapJUgnMnD49+SCbzvUUwDr4J3er9c25MWTlz+aAVC3HmE93j0XWFLMvAYttZbX9pIpVVtpTaX9l+We78gQZnjk+gwCAkc5ehq0BaVQxpQ09ZHKAgB5kpJNgfgCcUreDHEZULN8rMo4yRcx/5TkOeRVTvEw4GDfRfLhlyvMWhPJbe0naAF8IljiVFMXh5uRAvoEr3/yhVVQENQxFkqlWjsa87A3IIwyBmImLNAW0FVP6oZzK5ponlBBUnqU2V8FZWhCCInhewlCeR5IXhZMZklYP3ETdspd/uLDUQrPDPt7WAP8VP9h80HgCMFbVpbEKObAtFgrtToc9niKHcEX/eMDwMX62fD+KWZgS/FcO/KP2hO8IeKRojBAFYlqHs0s8ADdaSQblTN/Kc+o0s1wu4/jiPuLOUpYIB0rxkuXrRjLpo+8+UUSxGAR9mfhljRDzUKuhvcI2xn0vIopSwp9oARcfYrgB/vLP/IihSGhCRHG4fb935sxZTBRJ4EPHdnu9ZhjXagt0BTQQsFpRI7XBQfgYnnjxRRxRz2u3O4cH+889/wKcOx15OYGztAKGIkkuqJY9/YEztIZb//oXv1hbWGBRgAuZRja5kM8eMVC1NJxGmQfhsApMQtppzK9Uld/FQ/3EaSw05tV2fSYrgbQSMUPzMTTjUVCL2B7dB+noF9xEmBhTlzwopaDRJqc4VGhm3xpE5kk5inA2KWugIillJS8fs9IAwCvLHYB33r+F9x9Ew5ybf/7Fl69dv4FBmR8wnwkSAPw3/+avqWT8ESCkzfVDAoC8ZQXNVr/TM3e85iviHJ8BMH0dP6TTIaGJFIZQMtNhM3zSXwI+EVp7FlpcGfK/2ekdHRwQA4RhEPq9XqeVfAb0UwwAGKgyW9j2r/3ar+n9TeajnJt8vjqFUgISqqKtre1v/2XyCJCeOrHVeP/2pPhKnByMEDuZ75jOhpO4DS07mZ11D1hFTDuSOwBYSN6V5yv1bArakqRGkMswk/xTnmNgdp811pojwUl+6gl40nVErZHOok9Nzyddr2dTkJ+kxpCxqGeNZx4APFMM5VO5J6hxCqdTGLhyPeFUDJ2cfMXo84jhDPcVmWqeXhdh1lMqU4NPDkaQn9d4SpA5NzNGspOnqIKOehqgMX17+npNFrjP3vD0qdizw2HcI8ESSUPQ1R/8wR8sLi6yAjJFsLpxijUC11/VCA35Sqk54/BK8pFZiDWgIsDQSCk5bcD4cIcnaEw5k4Yth7j6A/k1mgkoGYBSiQd5R351JfUljOZJKFmKoiO36Wwn34/lJeB78hLwe+HAkt9zd/M3n3vh4uUr8g6AeVF+FhAAyJ16NqpnY3mUjelLNyRDDpOeY445Pv9Ipw9c5EKhUCqVyqUSmVNQ4knYA8tlG9pje8eb2ga2N2A/tsWOe8JmOMyweZlN6h3fhExekrKIomJrGA4HTPZ+FAaxbH7U160fyyXNqY12ZrZEA+OQSy4TeGor6xyfMljmp6BL7ByzgwXflt8EOmUTB5QA5rRNvuOSKZvZmJKcz+XmDs3V3sdvorOntzH7MHONb1PV6Zb01tOAToNTSM5NgJA1fCqbZUXu8PQNj3eq4InbMBex7qmqJJAxm9wfGMqz9Za8HxJzGMrvdPajOJQtCknHrBLDeHIbcFpWAPHPXdvxLPnxRSzBHt9yxA+um92YgIhXQuKHOO4PBiHMhv2pLecMhkQlubAf+71+t9fv9IJeYH5ur2+Al88iZKKDCZiGEb3o/6djAeY+v9nk/pmJVeCerpfgREOYY445PreQUWyg87h6QoQEmgCkp2Cb7yqwDcwdCnkcUIqzyW3BdGNJj+WVpbEtZ0UyAU9s8g7G4PSNOXZqI0tmt7GNGV2nIGRBMPYxcjjyoIJszIs4eZKmeDKVjTZmb3d6Mx7hFHTBG4epcI6fPhD9TmHemx8bxrs8dXu6mHKwPjdb4m2fumXU8+Rb6vePb1PVsU2V+iQb3KaqY5uikQ1CuSb8FDZqkMjwtM3c5Th9k6VhNG0PEdPM/yRkBfDkI0m2K7/mJrmTy40sHq43ubkEAShEXkYxh7bjwihVu26sj4QO2S0IIz8Iur7f6fk9P+hHkfysutnkJyWGcTiIun6XrYfDH0LA1u91e+12u2vQM7/VDQgJpkAYk8xp+udpTG7W//N/Td4BiM2v97Mus+wOgn4hlzwChKhFy3Izj+HOMcenADNG548ASV3RzI8AoTF9CZgipPvmvm0qKmlogMYJqqLNrd3/9Fejl4ANIBCOk2BWneVmt8wlSfJxoK4kNYKKNw78f68gz/WSZq8JZBtP08ZSoVDOT9/6pF1JagTzolOSTqF8xmE70wXnOAWfj0eATujxkZ1/imC4/xQ/AmS8rtPtH59hlqmgIBNxkn4UOB/JTyB/LjFTVz5NhHKlJUmnyNqwNzC/Vv40wGhKUmM4YdSIuZ7WlzPDjU/vcSZr8UtPA4tB3Je3GmgIawE53/rWtyoG5tUCeQ+YeYNEOm9o606cHDryk+HS6brguubCmTkzBiYieQl4AlRBEepiT0UwJ3xgo4oU5OPrk4CnAjLbKUALB/KVlaGdRsmTD486jheYHwK7v7755k/e7Q9yn+QRIOcf/P5/DWsqzNnmUR+dZuPYsXIETXJrPYxcVCaTwhxzfNrAOE8cpSdibCKTMJ0/5Cg0F4ynZ8Tja1eG/Jfovyf38iRSl5mgH8eRmcxlYB3j1PXwEci6y1moqGjs5s2befNZTLmkMVk/kEnHIG1atxds7R3KrQHPk4835PP8z25OPm8X8m5+bPPytlxc98Y3cs33EE7Z6FpqHN/w5ac2y7aiQU8ugdE42/xAgePINRC555vk0h6ZR+WjfpKfbvCfuqUgV3L4M4lkFh7DcD7dfWywcjxumCR4ougX0E2aSMev9p2mx6H5U0jOfUqguhOC5wzMxcTTMZtinx5Gz/aYah+9DdVhOG3zTuckdYa2K/f6PncbUwGC2ads5uFp01NPYcPrlGvaY/ddyWSWGqdhw+ud1OKTb3JJW96/Pa6RHJlXpyjFKsy6+ok3dihuMu+EDUEGZsp+/MZSgG/PVI985oK984u/9LeKpbIjH2y15bEemkM+64ejS4xc12eD2iwQxxu9SVxlux6rAg6+ljVftRZ5jzcyZSabkCOWZT+Wl+NFffBgGXTMA0TUK0uU3qaGpU1Mwca66coaB7l5BzgBqmeWi8xr+uMYRvIDdrAP+n1Mbv/waGd3H4FZ32nI8spqbWFR9JB9Ef8RoHLr//W/yWdAY5ojryvQ9TGGMPCD9CXgoDO/AzDHZwa8MfXPSDMqdPnXRApDKJkySBQ/r3cAANOH53nf/OY3K5UKpfDGe5FULbIakFaVqmOkKtrePfir7/2YVnAgcz9n2YTfBGLc8elcJt/pFrHqM2+fAvmVxOmpSvz2yR4xzxN1ZIaTeds8w2MWDlG5IZCplUwOMmLAK0mN4EQDuds9BiokVksODDgdxfKZvGeJZ8v9M8CndwdAdvxXK9WzKdSkxzFlTp8KftrvACDY6VPNjHcASpE4jY/HwLK6zqyXLT9tDE5/VxU1nD7dzYw+c9Lk/HCiqXuD6V8eeGKYYTVtikyqSSqF1cfLTdKfDIQA+ej0OwADaxjOcjM2zkV9eWiehugHgv7wD/+Q5U/TrG7sWWt0pSadgkOQMBkhsIau+dUFvO1QPiEqvzU2pQ1M2pEP0k6ABRp6QEVUJ68gi28fJpUZQCZ7uaAlxVWeMKADZL2ln+V/8l1aeaE5BcTyFSD5QTHX/BBY9f761tvv3xpYbnoH4NLlK/7HvANg/cs/+R5i4PpHYsKIg0CDKPDzQyufy/Ua9X6nh2QSE84xx6cOBoN6q6TT4aqJFIYwmcU0R55BlysZx4CAiYB9SpPClE6QDrbHI72ZCGDIIXF/J+jXzZeJCQCCXrfTrIf9vi1vy316AYBp0PEvATMZyQUGZ/rDwHp1ITkw2Dls/fWP7yQHI2TXAKYptuRghOzi9CyQz3ulUpk5nTQWIYvIadAe/zSBYrHC5MBAOj6zxkwpH4ShH8VTzrE4u0lyBJsAZjovCxzk6W+qqGEkByNkc7JdacdDJyNGFsNhwJhLDh4BOiz7IxLUOMuIO0nYE5BVrBjsDCNOnupNksfICpZ/egY1kGtqp4/oE5Uz1Uxosh1nOvx0lWX1D/NswRPcwVxB7gKchsBcqR5HlvmJciLVlGDSngxltsedoVzPTA5GOGGOykRW0GTJ3MwvfGXBFB+dronPL2LLjeQzvk8H7mCmC1VPjOys7g57w34r54ip4XhjOn/4X/8/lpZXGBWMf9mbIcK8iLHTxRxgNmrnamPjpuX7QblcYun0fR8/XomnTBGk9OOADKghaYI9i4I6DBCQo0vYOEwhgaY1k0r1MM0vDuTjs3E8sBzPj4d7B/Xv/vBNAoAQ6bzi8y+8dPX6tSBmxJ1ui+5wWBwO8vMAYI7PORgw8wAAUN1TDAAQWOeXFDuHzb9663MeAOT1F15In+SOnADt8U8Tqv/kwOBEc8rKLwY7nJBWrSs5GMGJ5OGA5ODRCKN2khohKxiHUzYAsjny1sQMAUAc+4yD5OAxCKdt+PTBZsASmgygxyIrv1zMnmHE0cwp/rqCJwcGiOo+qUFlBbPseJbIJItsV4LsGMwaz4nIkiFqVtpsjbkhI/H0gR+7OGFJOoFUOZU1zA5VvKcpMoplm5ktaIs7MyH/iQUH8gz6BH9pYaaZbuZRe8Sfkl6m+NM18flFbDnx0wsAnEFk1rtnBXPDeYK/MwwGYQeDYWk3F+/tP/zDP6wtLsn4ld4ST5zMgfw6cmIJ2DNGrlat/ZlaOPnlcnk8ACDzBPvJjmhDKdWNwKEutcocJpr5GCgB9MDwSEBm2RriCuF6WI6Lo79zcPT9H/14aHshI8ArvvCiBgBWOMMjQPMAYI6fDjBm5gEAoLqnGwBAlhwY7Bw0v/3Wh8nBCPMA4OMiazzkZPUzpXwgny3NfPE620wCgNOtMze07OknbYxdTFc6i2CMInkk+TTIY7EzrPpxMO1OnShYFhj/LGRZGsbNqbcmwLAfTomP8UzZD5qf5WewTwQjMUmN4Mg3A5P0Y5B6DylEX5lmnmh42cws4J+kHg34nDDi5NMCp/PvT4a1iqxgs4xoWp2VNpvjiDszXekJqpAAZiLzhGZSY9hlnxwaQDPFjdM/1QHAEOc482vxTwxHbm1N2+dTRHZWt4dhFOKmSgDg4NTmrG996w/L1QpTr9kE9C4riHgSxgtXW9JxJGfHLER+KjgTAEwZBgWzy3E6xlOGmoCYBPXCjX22YCrJ1F5LAcPJqjnyIKwJAJxgYO3uH33vR28ldwDcgvkhsGv+wBqYd/8ej3kAMMdPB7B+xh570gyJdGyMwxBKpg4kMA8AHh8AIHOSGmH7oPGXb9xODkbIrsrzAODx0Mk6ORiBHklSI6QzfgrboWySTpHtJvOmZJJ+DLKPAFEfciQHBsjJgpQcjGAulU2AgIPtVEQhTUrSjwJsSm5+ipkoYgYfdIZGn4zBUH6uNTl4NKxQXn5LDlJkMuRbuU+EbAAQxf14hg+5DOSVwolajcJmmEOkw08XNx6ccGtl+m4I02l2KMk8djp/V6aLiT5nvpySH1PMPheRhThxmfeSYJakRmDKneWbJY5TmLrDkDVFUWDmEaDsGEcLVPnTDFksk+Qnhny8/1kia4rD3KDPSkevDwee69E5BADFYpFuSqGU9B2QImPeAme1TxXwnwoAlEY5KCibXY7T6VTp2UMGyIE/ZwGJRwUASq8JAAeR1UBjziQAGCR3AAgAvvuDN6IcAUDOGrsDkMtPL/dZuLlhfh4AzPH5h1o/e9I6MNJECkM4MaTnAcDjAwAlSw4Mtg+af/nGreRghHkA8HGBKqbsBz1jIcnBCCdozBpMufYnFpQAIEk+DlbmzTnz3uwkf8nMCJZ5uUJ/KTI5eDT0Z+STg0fDm2QumBDq0Zil2cifUY+5/H/6iPPkQy5TZacUJnjiAEBmjCSZgGlhlmeTsjKcaBhZWXGGTmhAFhkaprLsa/GjV+7HID8Bcrr8LiSTRWHPv+RgBGRNUiNkjfNESAAzCUcMcbLsSbGQY2OMkz2OYifJOO1l57aMJqS+2ezz8wk85+w9kyeGLW+2ZHT09JCd1ensIAoZ+3Sgl9wB+AMJAOhBA2Zlkv2+xNs6RWMPuohrjmam+6kAAEr2pqoEFHzMrD5+VjMpzpqlAYCKMQUtkoIcKAGlFKTLuQEJuSCgAcDB0fd++FaccyPINQC4Ju8ADL3T7wAwRvK5eQAwx+ceOgbYk2aQgDSRwhAmQ0hz5gHA4wMAAFmSMtg+aPynH80DgKeAWewHTJHJr0bOsAbLV1Fn4O+60/pRw0gODDjUlebxiM3PMCcHj8ZwkJ/lldDspzNkCM3QIh22ycEjAJ+sKZqfqju9mVbmQjLI1vgUl0FWVbbk4NHIKkc6MiPYLF15Ioz6J6qA+Uzc5DGz0y1WHlCYFBbmWf4n5kw107T79IY7mTsAlDqB/0lP7WT5DzN3aXTyTw5GmCH4/fzCkZ/dfWqX7T/9ACC07F7ERCWv+XquzFZ/+K1vVUoFuXkpD/0TyImJR/IuLzOETKHYAxB7Mh/sZ0EBeopFM/sI0NQYOREpwzQh1/xdlwRntRb4dLtdpU+hzClF0wAJDlOpWPLYc1gYRPyJ0jsAB0c/evPtnFs8vgNgAoBYvhh7Chx5AM4EAP/i332HWS22NABAYbLEx0FQyBEAWH6zQQDAojP/MPYcnwl0GLAnrYMqTaQwhMksrzmfRQAQtf1+q9FoNZu4/36343da/X7wWX0G9Dd/8zeLxWIQBGgv+4UHaJLUCDMGAEPbyQYAWW7PAuMBwIw1TnXuZ4WstCcJxiw+bRgnNHO2hrOOJakR1OyTg0cjSzOwrRl+sSc3iLxZAgDvROOZkpaBPBpcNEQEMsaPbJoJVDXZ9rhZi53tDoAVyYfQkwMDfXg4ORghm6PTCQk5kZ7NqNHJhGSm4Aw9noEUy7izKsM4DKfTuWXHuMEEN3hTZXKQQj6Yfrpi89N3to6V9HhkLVYv0SYHI2TanbOH0cRn1cFJdwBkYp5020WxmR6JM1/bhCzLbRacWFBXpXHIQ1+TZBxmezyKp5eDLHNwgg2nuxHQmDPZTBidyG1qyMlRhszGIZ+kM8N1WownA3yNYCpdsvdZUx1XzuE9x+HK0uI//r/+5wu1CrNSHPYXFxewGrntBLl8oV8gyTHJxbAMSDPVsNbQL6yeeooxApRAQdlsjxAzcIoE+9R6lZg9HDScaLVahvwYWjtFUnDISpdWDcgpWxKrRPIVIAmr944aP3jjJ/3YypcqUc75wiuvnbtwfiCviREIUTf/xaARwsyi2Lolv0WAfz+IrUHs2eZ3AP67P/4bNDhxB8AexoFfyNkEUH6zGXZ9psJZrk7NMcdTh44B9qSNRcug0kQKQyiZjBzN+fQDgJAAoBd0GNzNZs/H++8E3fZnFQAwf/32b/+2XsZAe760e3LGNzNOcmCwuXf0599/LzkYgbJJagQCALbk4NPFeADwMwixitMNY0bTyXacmn1y8HGA7c70fPOggFkl6UfDXGU6HUgrBmqsVIaouUpHvskTkIAGKH2C4ZBhyD45NBgwE8zwDkCBRe4Ed3lK3BOGrhGGv1LalJeBhZiSHIOZfKa5JX/HALckNcJ0G81UAJKDT4xsjbPyn+2r8Pl4+raJceNPaPsUaPiUGNr7ycFjMIjwb5L0YzDbT/wO7WzHnYCpNp6IExVrPLRJZDPk11mmzYCQckqJJ/GXMZQkR9BYOjkwsERjUzc6xHdMkiPgXE9lwie7Klmxz4nkYITp4xkhUpw0eI17a1QnTe6Eg4HrkfCYLuLo/LnVv/fbv33l8oWC6/Q6rcXFWtjvh0FgmS+EJhwMsjYGMDPmT/JpGgSaJkE+UAKQXYmgJx969loEc+WQfIY/hwldBrDSGZuCugfKJz0UsjBglopiVmA3zDn7R43v//Ctth9VF5eDaPja619aPXPGdgsECFo7SCXXvVRkO2EUoiXXHs4DgDk+79AhpPM+1gzSRApDaGaEkXP/cxsAaHOKxeLv/u7vVioVBHNctxdOtBGo5MmBwcbu4b//ztvJwQg6K41jHgA8K8wYAExdW3sEHPuE176nTH1GDGd8vnm2b8LIE+EzIB3v6V5z1G4BKTmRaZGSTUB+02q61mxBRzhOI0vGKpqkRojiiZ/U0CIi4SSyOeaGybS0WbJx5ilO4PakyLZxVubi/U+XzSL71gT8Z6kCwaZkm7GgFUdoLTl4DET/p3OLZvghKrjM9HmojK6l4Gy/25openLklqTGMIvGcABzM91PmM5hUgkzb7cXXOaMCeiKmxx8HMRR5AfT3zMAys/shXdfflzXCcOgIFHRoFzwvvL6K1cunr96+ULc7+Hzhn4vjkKnUCYgSlgYoMOpNQ5uLJqsMuhNHQbX/Pokh6Y6aYXus4AesnTuSg9ZuIHOwOSUy2WlT8Ep8pVY98mJpKUC0jVXzkYxbZUA4OCo+b0fvdXxo0ptsRcNv/j6l8+cO+u4BaZi6Kkdtuw1DWCrkQbpKOrjlswDgDk+78Bq5wEAoDomkeTg0VCpCoXCN7/5TdxluQPgulHu9DVmc6/+H7/3TnIwwjwA+PQwWwCglnQKrJxjTf8YpJp9cvCxMIP/MMLppPhJpxNZOc/1EFhl1lEGzBn+y7jmL3OCTgvjyLoj+IOM0SRtQGk4JwcjZP1U8S2mLoKi/MyTPDI7IdKI3iQyvETqTLsJmTIPTWXJdNYaBzTZhj8xPgH/4Qx9KVTTOOlWSxZSbqrsbAVzAwKAGdyV2e4AxPLTG6cA12nGW1tZZB9aw3ETG51GtuknVDlLMTo4SaTAZCdHhPDJ8MITnjIMGUqZK/TeCT9vd4Kos4DxxOKaHIwBeeFonH8zrSGZ57XbTdx21x4G3db5tZVL59e+9ku/UPQsAgBiQgSPrfwJ+slogzUcp5+W6izBisPSwzA3E5JAajdetdKn0Ld7lSFkELBksyeH4vCElYYThvwY0ChPwKHuEYCCgISmq+xsC5aW60U5++Co9f03ftzxw1JloRsOXv/Sl8+eP+/lS9ZQRDU1J3ceEIwETGgIApBLADCI+/K+xDwAmOPzDKxWllgz74yPkHEYQsk8Hpw/x48AoSsmmt/8zd8kDGDkczh0T/9t8K39+l/88IPkYITsVDUPAJ4VZgsAInumtdSxS0lqBDX75ODjAN92JudmtuvBs9wBYEyxSunSpWnsMDVFGbFjk4BmptCJYhzDXMR8kByMoFPBOPK2M+VeUjtIDhTMDPnMiDCAkr1OC2Qis55NoQTJgYFjF+zMyzlTNGBaBiMFjkBy8IlxEn9BcvA4IMPpYjD3TSHbxkdhSoxZCw7CXOYnNU5A5ncATkTknPDNlinAZZY7ALNpdVayrDZOLHii0qYyB0N5BWYK2aEEslVkc4aZX06A5kRus+BRjRpHPIhdz+322gXLLhWcXquxUC5cvXT2N37lG6W85Vry0Rs8gv5g+jfNMf7sVNDtdhm/CKzDmRUHGXSY6CgWZictjsoKYghI61V/cmAFMetX4n9n1nFlpUV0DxOIyad2oHPgsNtGGXC1HC/M2Yf15g/efLvdC4vlaqcfv/6lr5y/eCFfKA8jkRYmYRjCDQRBwF5lgBvpMAzCyJ8HAHN83qGDR6ePdOxpIoUhlMx0fP6cBwCM89/6rd8qFosEAGivL49nTMC0e6LhM34GdB4APCvMFgCEn3oA4Axne27HCmeRf7Y7AOIuyBAbDB2XRYtINn/16tW8l1e7NVfah3HEoJu83j/M1RsN+TMGlj9Ww+TAgMIsssnBCA6jOUkmwKuY+sY8fPuZYKhYKrpOEq4oyMzOITr5jMOyPDs3bcxUmaRGkLZO9bkcTYvxCZC5rj4j/2HePPd1CsIMiXZicvBo6OyaHBjMWNAEADO4K3IH4FRjHIbuTHcAZotsxbSTgwSsWdPscfamyHRlSw5GwL+byspq7ET+uJN4dMmBQTR0wtxEP3GaQZgcjCBCzKD/grkflhwkyMg1G6gwO3BEH1KDmQUMgqBbLNj9vu/mBrVSoe+3K3nn/NrSb/zK381bA1e2Ydj3+0N6aUIO5hmQHIxAMzWAZ8ElzSI4Ln2apl5NpCCHs+wpJS6B/DRB8ogRCePJy3u92buU0Cs0AACQMetRFkkopQGJ2xdXXAOAyJJ3AH705judIPSKlU4QEQBcuHSxUKww4UntBAD9Puw4SAMAmUnzeSoK+r4fdMQS/lsJAPBQhjFREk2wBrYEAEHesgryFSAJAFDRPACY4zOBDiH2pGWsm1GniRSGUDKxbM151gGAMiEBMWk4M9JaXf/z8AiQzh2/8zu/k74D0PanC6ZKSI4/zleA5gHAswFr04Qpnoj4pABg0oQxypzD5D0J7e/k4OMAl32mj9+f9Kh9FjM9Ki3jTwIAWy7/O8VioVwq/qN/9I+WFxdZhsSjwcmWMS7jXUsksHL44kl6hDhiPRQfTrwveVZHirHO6rHRypAK/aDPTKNOBWY/pAwOlqzoCR/924sCKWC4qVZ83w/DSIIVhEMgZoMo7kchBDrhMB5h2253DDcBPUYjECrqD3D1yKBW/jCHQG84SyUkOBS+Zriagscjl0lHXDQjMVVI1UNxVvgLGes+k6aGExTUUrZlQ6M5yoQ0mRJgmGc5yKHS8YRWirrgxiHE8MQnoZXW0JNPHIs9qqSyU/pxhKOz8BS+I/sVpY9BXrVFKjNRClfRmyNFzXNGcgLQnGEkmbZDbGbLxVRRguE8kkPaFs0SAMjHQoX3KQid6cnTNHGiINqc8Q5AVj+zgO7Tbh0HfT3F7UT+2YJZREM7ytzMEf2fBjHUDH+z5CW9rNCuTw6Okc2ZBoatvvgk4Af0jzCOon6l5IVhEAd+0bWioFvK2xfWln/17/6dgj0senbBtQLfHziePrVmCkrt7KeUpjlUSgJPHe3J4BrdjSQNTAkZQeyTYkb5+tUg8iGmSFoKsGyxfgE490e/AwClJrQiDtMcamERp6BWZ6q1iwOMn1nFfAXIvAPwo7febvuhVygTAHzpK79w/uJFFsmoL+5IKP5/X24CRBIAoC3P9QrFApJQVb/f8/2OfAb0n//Rd6kPD2VgDyKGkhUTa3Deyw2p32+1wo5P/DQcnn4jbI45njqw+2cXAJhyTw5logzZHbXan5M7AMVi8Zvf/Ga5XKYIAUD2JWC4pTMUh0wxO4et+R2Azz/oXDorOTBQC0wOfkZgxTkXd7OUzzusR9ZgeaHyf/6Hf39loTyI+rlYrinbDG7biqadlhPghY499sV3tIfGgE4sDBDAqtyw7GK5jBscBH6BMUMIEIZ4nIwA0bjxm/FESrmo5weOy2KaZ3WVOwQScrjG5ZF+GZgHpvBQKdTr9eDMQp56BlSqvgVrM65t3A85BBBA1ul0SCMVBOSYpVr8D/aagKeyIk3gQRHyYeXlvUZIHCLfL6dSCjIPVatV0rBi4FCKsyoJRbQKGg4r9rCFoU4I5KiDgiRUQT5AMJhAyb7ZbK6srIiohBWjb7NCY2Q8wQ77Pcux5euHfVorQRUTImUIZY3TbjRLqOHVh7brhJ7lE2XJb/miRjF0d5DzBpYbW+Jhh20n15Rnp/KVVrdbWVja3N13CxU/GgThIByidRwsz84RJ5weAGhjnwA0luYkBwYo4cS2z/E4yCWDJ4fqnD0w79KwDTBrRx5niZ1cfOn82b/9tV+q5F0HGzKGWi7nGaP0O2MBY9YuYywYGzdhpAEJjJ8uhkzT4kabR/lPBBw0weASYcagPEnAHz4MTBKMHSVL9wopMAKUlUolLasoYdVWLowGOcvpD639w8YbP3m33ZMAgCHwpa/84trZcxA4lrx2zChm/CISafYIyfBn/JKA54CR2O9yPA8A5vhcA7vXIUo6HSeaSGEIk8GmOT+3AQBk7Bnqv/M7v5MEAI4bWdMXUZAZcFYaYPyS+R2AnwrQU6w0yYEB3UdXJgc/IxgFALJeylq+Uqv+Z//oH6xkAgDG1akoDL28nYcw6PfDfp9lGJBGkzIGzC0yAmbfdTu9LmOU1ZzVMe85eccehH2c0+SBDGuITxp12vVGc3lldWl5pdFohPEQB5/1ejwAwB0mAmABZvio30xa136Q9hcJ5jXW6HK5xFLNOGWeYxpBJkYuzPHgEbnni0NfLBTNrYWYyAMGLOxQIxfGQAkZ5kX5xCE8cfoXFxepUYQZzXWQaXtJMA2qAOQgIWkUonMslBwqAYfqKnFWf1GEsjSHGY7DdrtdkB+lEybaFi1FgsNxRH3xkKiK+TgeyIXJMMb5igc6DSIykgytcj8/sK3QHga21ceDs3I+Tj2yJQFAzkH2oe85vSDsu16pizxO/s233324uRvKBWwrHiKQ/LivY+MPnj4idDl4AtDkn4Mx+OzxLAMAlwDgwrlvfP2rlQLBOt6A6WsLE6XbBQwZ7TJ6M+1QcoAOVdhi89j/OAF7wKEW1MMUZE5B85VtekjtehZwOJVQwJyxRinEIK3D0wl60MndS5sAwCYA+NGP3yEAyJcqQZz7yi/80plz5yXCCeU5ImYAZhX2tBQoQ8YyCfjLQOz3ioW88w//8bc4HjJ/EYsjg/zuu0RJTLIEQUxdgzAyD4w94WiZY45PAgYGJjs1PB4FmQs0Idt0ET2b0jwtjNjmGG1y101ibrPMhfLqPQucjC0lVSTPDnxs6CQyC5jCnn/+efYUYepwPHmacBwyIaWzp0GnF9zfOtB0Cp0sJoAv9PReQPxYQGxaxD45/rkEAyE7FtJO/FmBlbPkEjWLlYUnN4gLefe1V14uFfJDeQjEPLqBDvgv/07ZHKxYnHJ5mghfQJxWK5f3dCEc4suWS0XGaTiMFhZqedd2rOHyYi0OAwJ4woDcMPbbbb/bdh2rUi5uPdzY3NzyvHytVsMLxyIZXQxxM8Llv1y3xlPlwHzvj6W32+1it6lHjlehaZzgQqnUaDWJQBiKfuAXiAQCv93pFIrFVrvtep7fx821CQ1sx4Y+ZPHH7RkOPUJ8gpbAH+RIyxfQcWdY3eEMWOlxXDSBGCR04JBJAkBP8zVBQxCy0+kgJ3ogH5ADMZWQRlS0xCEc1PbIhDPKIW6gUjI5BTHxOQk5NQaUUCB8KRVK5SJlcIfYVysVlFkpldiqspWrhUoBmmp5cYXYamV5ZXF5aWl1ZeXc8srZ5eWzK8tnVlbPnVm9fPnswuLCuXMXz50/D936xub99YcxHiCTklyYEL/Nxh8UMU8BlEnqY4L2qh7G8cTcfn7xRBfCxjGmc7qDTeMAxqIYwFKtevXK5QIRM8OHCYXo2jyjN9VTxt4FpNNuJQElw4E9abVkHTspyMH4SbDH7NlrwXEoZ2pM62U/fkpB5olgGFJQy7J3BvLmYRQPmGSiwbDT621t7QRhzLwW56yLFy/VFhaYKQhulF5hGpQ0TfNpl7wERZjECJ4HAHN8nqFDRc33VGDfSUK26SJ6NqV5Whix/VwEACiKmYi56cUXX2RJJkfuAMgj0xNgZpE5wOyVbasbrO8cGh7HQPNJKsU8APhMQf9mxwIdmqR+RoA/jectAcDAPM/NKv7aq6/gQI4HAKKHGQKAYTgIewGjUnxT12Vg+r2eqGwgt8FZukkf7O8HfnNva73fqediv7m/s1DyzixWh/1u0G7sbTzY3eRUwxlGtpMPowGeLv63XI/Hw5Y3ByYCAIYVPj40HOJYs8fJVutlYDIq1XWwPK+yvNgJfKeQrywukCAA8ErFPoFBpUzCcp0c63khHw4HZFq4MqViNBygETKhP2w2mt0OC7NbJEQSLwSdwBxnnUqpQj148vUUmQBvnj35yEM0QoIZgLPkQ8+EgG44JBMCWgEBDGHLIU0jnz35eWmROD2cZdqjCLVo2XF4BStnx0O53Bv3g26zcXSwt3u0u9PcP2ix7cm+eXBwVK8fHuy12s3hUL5QjudhRwGbGwVOFFix7IcDAp5Bp9elEhyucDD80Zs/3tzaieQFBlpn3D8mCgn4pKWPxxOPGm1XcjDCz9wYfPZ4lgGAlRssVCtXLl/yxPAxWbn2b1aPZDgAXSjV7EmohQONdTF7SnIIAYemzyegBNSNGArGRZIagRy4AR1iFAF6qAQqfXqYgkwoNQFMhZY7lHeYIYURI6rn97d29vrRwPXk1/YuXLxUqdXMK0VmbhztEV75MLQBIomchBO2TBHzAGCOzzUwYkaCmvKpSAcMf35uAwDAwB67A+Dki2Uzs01A5zvmPoUfRh893E24jIDmk1SKeQDwmUL7NzkY4amb9GcNCQBY51h1h8OY5ZsA4PUvTgcA5n+y8j9mK7n5oldgBolC8wiQWfgZnkuLixoMMAzKpZJlR3/0v/z/3n37JxfOn1lbXrKGkWcP/U5rZ3O9cXQY9/3A7zTrR2fPX1leWq1UK7qay8ItAjtmhMt/mXbkhzjEyb5///7Gxkaz2Xzw4MHe3h7pnZ2dRqOxv79/7969/fpRx+9tbG3u7O7C7INbt7Z2tuG3vbOzt78Pm4/u3q03Gu1ut9lutTvtQD7d1+ewH4V+Pzg4OqQ9rXbbD4LllWWWaaro9XoMEGphRCPA0dGRvhLAHiAwOSz/8vCS8elJk2DSwoSAitrtds+cOcNZyJjBYAWZhgocwl9fCeh22lieukdqgRCofY7DLaAlYpYBcwmVtZpNv9uNQ1wQ+lZe6haPRt4vtpkxbdepLdYWFxZKxYJjW3k2nDDHzhOuiA+GXcjrzsQaEno57jvvvbexuU0AEElHoEXXPC0BJeKcApX5CWCaNV3BE3P7+cUzvQOQG1YrpUsXL9i5QcxK7MttN/n0jQHGrMCwWSLFLzZPuwFyMGPxjM1CQ0eT1rNQToF86FMgzxSUjAR8YCu2ad7eIUflBsaapgEl9eqA0oIcEgBwIFOMPFDnEABs7+3LU4j5AsPo/IWL5UpFhtUIVK1V6GEipQHOBMNPOM8DgDk+z9ABwD45fiyw8iQh23QRPZvSPC2M2H4uAgCEAWjs5s2bzBoIQGYQJbNbCtWnEgMOmx1/HgB8/kFPad+Ngx5MUj8boIGWi2/oYGlDllV5BOj1116bvgMgu2Tlf8zmDHJ5x+0H/sP19Y31dRZ2lrM33/gRfv/dj+785Mdv9brdhVrtjR/89drKYrVcCIPejauXywWneXjQPjrcXL9L5s1rV4qes7ezE1vF1bUzeblSPsgX8gGO7JBhor99Kv81AHA9Dy/5zp07dNbCwsL29jarPu41PgcGzAKMj94Oup2ov394sLu/V6lVP7h9a3N7K18s7OztkihVKu+8926n18Xpj4eDIArrzQanjhr1rt+jCGm3kG+0mmxLqytHewfvvfsuMQDMP/roIypFgHfeeefw8JAaySeBMJwiBsDLl4f4zTvEm5ub6+vrDx8+rNfrzAzYEqLibHDqzTffJJ80s9p3vvMdQghO0UYCGGp5952360dHlUpF7xJIx6GCrHE6/SjuW7kB/gzOGNommGAMOzg5uPBsOduxnci1iHBsx6rBsViSR6/CwGamiiMrDnNxOByEmIRXKGLr5iEIe2jZ77z3vtwBGAzZBhiNXNLNSwfLCnAKnnjUyAj8mR+DnwKecQBQLhUvXThvAgB5HB7bZuUF6pEDimG3rCnsQdqt6SrD6gmUklNKlgIapVcCpZkCZOrHQ5wWYTSlZzUfkVKpFMpW8zXNnpgYMTF9+QqWZRMA7OwdRAQAXp4Rce78hVK5oqVUcgWHmsmYVZjDKI5C2gxHeWkp2Y8ayV/ko04tqdXPMcdPC7BmHVopdLyZcZcMWh1aTwaKA+UGW3JkAXrGMO2YQHJiDCoSCUY+Ux4LNmDGmUKaz3SgA5xCWjAd7yfy5xQE41DiOT4doHCd1lOQk5z7WYG4/8C8FMvoEldf7DmiraR1XGOrKALHUb7xEcmrseyJTQv5QjFfgAyfPuqHDMsoDNqt+kKtvL318H/+1//Dn//5n/3p//bvvvudb//wB9/5V//qX+ztbf3xH/+bH7/1ozff+MHu9sbG/bt/8sf/Nhf1B/3+QqX8cP0+y+brX3jFHg5uXLtMhLC1vbV/sM/AQSQsHx+6VC4hkfSCmRDoERP+y6UAaIrF4srKSrfbxf+mTY1GQwcdBOfOnd/Y2Lh27RotgtWLL76Ih727u3vhwoWzZ8+2Wi19Dxhvm8PLly9zCt/9+eeff/vttyV+aLfxziHDm4dDo14/c+YMvguH+kA/p65cuUJxDUWo99atWy8YEJC8+uqrBwcHECPD/fv3qYIJgQRhwL179yhOWr8jRKnvfve7iIeQ1EjVRDKwpQ84CyV7gOdNA6X/pjCQTyAQJNBmmo7j7odxhP/vFsKh2895/tA57Pa7Q7uwuFyuLaFFOm4YxQX5orydt3Oek4Ox4+LoiJ6ZbhBM7F4s38KRwQxMPXK3k4Q81zgDjHBPAupNWIxgJHlCIPOpOHEq/nlAdrlRpGpXnLgCoTbKQ8Ue4ySulODQXEpXlSpS9TJ49VBHLkOJ0a0mTT6HacGUUgsigI5ogFRKr1MBpzgENETbonulgQMJzSTBIbUgJHstLiXNUq5nKUKaP8wxkKkrDz/sH15UwqY+DsRKT0EoEAxi0mmlmuaUabk5lr3xAE7AfImf46cQMhRGJp0mFJh+uv8kULZTzD9D0CJtFONcpzBgZoNpMP51OtB5DaSt+Fhq+VjEc8xxKrCndFHElVdD1VO6VqmZivVaNqQxa5vxxbFjQtsH9x/cvXMn6PlVuSE+WFpYKJUKjfpRP5BfvtzZ2nrzjR+xXPu93vmzZ//O179+dm3twf17zWbjb/7mb1qtNh4w/jMC7OzuMigWFxf9wMcJxus9f+F8KF/WlsvkLLR6t933gyiKWY+L5hvbgDRjCid1aWkJ5xvHHW545xAvLy+fP38e4fHjr1y+jEdcPzw6Ojzc3NjstjulYvHM6hquPJm1anVtdfVgfz8Oo06rnXflxdldnO96g1O1SnVlednv+Z7jLlNLqz3MyQM8VIdaqI54g2gBSXDQ4Ue0gNMPAW4QUiEbcqr7ThhADvmkEZX8c+fO4a8DcmgsDEmsra3BlkBic3Pz9u3bMFxcWqJRlEVFFKdR6jlNgU6hE3Fc0JIjXyIv225+YDlBPOiFcUg3liqF2mK+WnUKxaHt2vJeZX4g33GT3mdTPkO59KmGIY9TszcWIl0wIhnNw/MZ6Wcapt+nMJ2DJciSZtY2dnjvMjIn39kFOrGIDY2gxUlgaUD5KPE4KDhOr0jDAAZCYL4gRI6GASk4JNI2zx8FDEBzIY6pqKc5IM1JzwJNU4WpUG5kmCEgt/pZwmmQLuEcmEhgukW6p4hCc1Ta0cQ6xxxz/EwgHe1mcpDZQYf9OJRAE5pmp+k55viMIdftZNnEkrFMzJgFbtw+se+hJZ/3sVihB0P5vago9iy7fnD4/e9892B317XskEW228vFg2b9iMLVUrGU9y5fOP9LX/nyr/3y3y16bqVY6Pe63/ubv64f7L9w84Y+U/6Lv/TVL7z8WjS0KouLbr4wzNl+v2+53vlLlyu1Bfm83iC9wiff+zd+rbxxSw4Cs37rqs+CzSmcY+QnE6cfFxnHGl+51WoRq6ysrERBeHZpdRCEy5WFou0uVWqvvvDycnWhmi+t1BZXqotXzl28sHr2l770lU69ufXg4fWLV770hdeG/YhSX3j+xRevP3f1/MWbV65RquTm11bXkAHP/urVq4QZ+ChUXavV1Du/du3awsLC6urq+++/TySAAIhHzoULFyCAbH19HXocemYMmOCp4CrRFg41aHnzzTdpyM2bN7/85S8TDBASbG5s3Lt37+HDh8QV9BQ16swzBfPLovZQnjpmMioFsRVaeae6PKgsx5XFQW3ZWj7rrp63a8u7neD9exv3N/f9gA722IbyG3Ty/c+BZUdoeDRfzTHH44EpquMtc4VcUJAp5STzFMopMI7YQw8gGHf3xyHcDZJjMwSMF24uwhtQXPloJAAgY9wx4hSMNYZncmAONSfdp5kga/1UIR84I4xJhoaIgUhpjRySKyH15FeMKKczlfN/+i//UMpNvgNA6x3zM99REMT9iBD+kz+wNcccTwAxcTOikuPHQs3dwJKHWgzSTE2wV5CWMfoJFhUtq9wYdUE/if3xCQiun/o7ACrzOLI5iIS6mIb0HQAGOdNgNJArZ+NQgRXKpNnp3t3YI62HRjECw/UYaDVVbIos2bMAzWHmYp8cz/EzCxYbVtyBuXg8sK1hqZD/wssvlYsFM5TMaMIMseow8jxZdGN5ojX8yY9/UijkX3zhxUsXL5bL5a3NTRY+eziolcuB70PxwvPPv/6l11dWli+cP//C88/hB5dLxZs3br722mu11ZWbz73w8iuveoXC2pmzjCLW5Z3d/cP60c3nn79w6VK+WHr3vVtBZJ89d55VGaNnnLDCWnLVzWWU9c3NgZwlP+GZNw8PqPON9wzOnj374osv4kyzEr/wwgv44swRVy5fXltZvX7lyjW2y1euXLzk2c6lCxcunb+wurRcKhZffO65teWVSrF04ez5lcXFs2trq0sr58+eW15YwCtZXlhaXVoquF4NWclxXSq6fPlyFEUkEPLSpUuoihwOcTtIMLqRhHF08eJFhi2ZOP1I1el0mDFefvllZg8OyVf5SVD2xo0bxC3EM6RLpRJMCAZWlhbxKTikvdRCQQ0YpAPHYEVxLmbwFiVYy7l37m/eurve8KOjbrDX7O53g51G6+7WzrsffvjOBx98dOdesVC6ef3mQrnKDDVkhpM5Jxeb33yQuS3nxEOCkwLKzlnOu+9/8HBjy3K8GDrLKRbLcgVUHBmZxH4qgN6S1GOh0/LPFJ6eSylusHwAauIdgIVa5erlS/KxWlfeWsPa9QdsZFUbLViqfFnzxkAOBCRYHEkYh1nAiBiHutQk2JNmFMANKHOpw0B5Aj2EgDGiHJRYM1Ok8pAPJXtySFCLg2MvIsm1Bscr1Butnb2DoB8hAvuV1TOFYpGCMhmOoHxUTpikQEVR2Je5cx4AzPF5hg4PHQanAnNPUj+vAQBAXYxw1mwSiMMymg0AIEtSowCg1fHvbe5LS8Y0A4TjGNBqqtgUWbJnARolk+A8APiZB/Zky6fxWSEJAFiXCnn3lS+8PBUA2MNcGPSLhSJrm29eaPmrv/qrh+sP1x88eOvNtzD+9fX1c2fP/sV//A8721vNRn17Zwe39cGDB5sbG889d/PevXv4/RzWj46w+RsvvfRwc/P+g4eszmfOnm22mvi+YRS1Wk0ch8ODw0ajeXh0VCgvEgCUymW97sdAYjFnPEWsmDi5xaLjyjuFJh6Q52FIEwPoBbmtrS01YLxtM0/458+eJyypFMt4KXEYDaK4kM/7vR6zSTGfZ4hGTClBiB5YwLvt9kK11vf9SrnMhAjxyvIyBZkF5LUHx8YXx+lnTzPPnTtHvRKKmA8dskepBEX49Pjx5HCKsU8maYIBDVTIJIcEQnJ2bW2NgrSCBKUUSA5zEi88d3OhViMBB1ShVUj3TaEf4bXLYz9Di0DgnQ8+/MGP394+aOweNh/u7j/cO7i/tX3nwXq718W7KbiFG9duvHDzZi6MhlGknxvAAmKbPXYhP0M4DwB+RvAsAwBc1jVC+uvXKhKgiq8tHrcMvglgsVnFMlo5pf3CnjRjgcxxkMNZXT11D/QUI10vriuN1gKUVVoj+5RtmqOHlE2LKw0JCuaJhE8KABwv74fR6loSAAxZ8Y0MaUHGtbYoBURxRADgzWR8c8wxx08LmAEY8wx4ZjxGPms96SnofDSBT8WJn2OOU4GnN7JSs1CZFRG7Tk6PwIImi91omcS3xjf91re+9ff//t+/cOEC699f/uVfvv322x/d+XB1aRFXoFYu9XvddqMuj/+3W+xvvffuj9/40de/9tX33v7J1vb+rY8eXLp+47lXXl1aO3vl+nOWWyjXFqOc/dH9h7itH95d98Ph8spypVxBNmqkdv3YgHzF0vwOFznb29u3bt86ODjQx+sBwUmr1WLPIMM7x/vHQWdg9ntBr9Fq7B409g767a5u+aFth4MCbkOcq+ZLRds7t7yazzlWPy67BXI6R82o47cP6tD06i22msnU53Da7TYJmJsBbe3u7lIjquiNPgaKGIhEjr4tQBEyEVXDBspSCjWSSYtIaBSxv78PDR1BJjEGrFZWVlQDeP8ckqYgGtCuGYeTy1sDd9CnIx03Xx7a+fLi2rmrN5YuXa1eurp8/blzL75y6ZUvXrz5/OXnv7B47nLOLRIy9MJhPHSGOS+23IHlDHLyc+bEDwnTOeY4DWKfJsHChoPNobrFuldg0tjwFNT5Zlxj2IwR0gwEBs44GCCMIAYF0GEFINYxpaBqDuGjewVjhFAZziQUU2eFhYHmpAlgWjMBPWvIZbwDMhGYdikQg0xyUpCpCeXg/IN/8k8lMreJFWK51ZYbEBTYDFZraD4DKp9KpVHWDL+tPcccTx2Yrxp3cvxY6KiThGzJ3bckZ5ROc2S4nHQBYMa6gFIaxuIBPOs7AOmgfTyQinnkueee04WZKSKMZRZQQJA2mbNput0L7m4dytV980whm35oj5yJLUc+M5G51DLaCDemcmbeZlEFleIK0A7X8wrsKSg1WuaDpMcbSo7kgvEz2uTWKLodVwbdkSE7YZPeN/vHb1OlHrXNwuqne5MWiq5jR77h1x/EQcGzv/jqy5WS6+QiOxfa0tGRmRRs1/XoFdZybKleb7AeMwTxg718/rvf++7f+cbfGQzC5dUluOwc7HYCf79+0Gi3ipXSt7/zN1/88ut3H9zPuXahXMwVFzp++NWvfX15eZm1Dptjhc/F0cHOTi6KVmrVUt5t1o+uvPRasVId2o58/lPqt6FlsMhv0WITw8H29ta99Yfr2/sPNjabne7+UX1n//DBw82NrZ121989OPrBG29t7x30+uF7H9y2vfzffP8HbT/Y3j/Y3N2793CDxGGzVW931olI6g0/iu/ev9fudquLC7c+vLOxtfXmj3+cL5W2dncwhYebm71+QLDw7gcftIIebsvewQHEvSDY2t1ttNv7h4desbi7D6dGuVr1+/2jRqMfRfVWCxryC6XSg4cP88XiYb1OTr3Z3JJfKmgSsWBoPjS7e4VC8eHGxrXr12nx7dsf7u7t7cj3iOSboa1mu9luV6sL9++vV6o1+Zki2SbGuJeLctZgaMlbALhUDzY2Hm5uOV4BDXS7AbNj2A8H8cAt5XFM2kdHC8X8y9cuLxbpV/qajmbygsqWK5852xkSeuW8fEk+KGTb77x/a31jSx7BMj80UCBiwh2iouRi8PE2moefwqZXmyc2mVnNbgxmalOFpBt5E5swhN1UPgHlqTmzbSLtDA3n/yA71T/plmn1IzZ244cnb2hX9mZSEJUiq6zsFDUJJRBIewe29I7cM2R+KBbcCxfO2vLN2Ej8WHlIkBVaAgBg3OPkEX8pbbiwB6yJhLU41qyP6SnjgSeP7oy775oPSENJEV1VcVrIUdcl9c6VjNqnlmAlIKFSKVICTUt58wPAzHn9iO5yjxrN/cMjuJrFOnf2zJnFxQVS6v5TC8NKzMYYAM2Xz5PJBsIBW9gnvnH+j//3/2JoM0TNlJqL3WFMAODIp7Us18rhzuDIULP97L9yOMccWWD2TxAAYPhi+2PQfOUjY8lg/JRC85OD06CUyoSB+nkIABBJp54bN26QDoIAGcJRORWVHBVY5gkDDpsd/95uQzxpZhOJ+GU94HB8Zjc5rK3igo9vTx4AWMk091jgY3ns5YdcJQDwTDCA20cMcLzhKFhDf9JXfpob64pjy+oytqG2WUIOVioUp2bw6E0ecmabKpvZhJVZDH92Nyw9IriyByypcegPY79UcL702ktVCQD6BACO1Xdy8rs8OfnEP70vVuL7/srqyvr6ervTwfs/d+5cp9v9u7/8y1Eu7EV+EIcHjaNOv7e4unztuRuvffn1QrWU85zDVmPpzIofh+evvhLGzg9/+MbG+mbRKyxWq9ViIW9b1Xyh7DoX11ZWaxXPsZduviIvpDK3MEZkmFisqIVSgV5hnBUKXhB0/TBqRu5+vXnmwqXK4vJRq9PpR5dvPFfv9CyvUKjUNnb2Vs6e5/DCtes/+PFPzly63PL7W/uHt+7dd0uV8tLy/c3tRtc/d+Xqxt7+1s5moVJeXF29c/9+bXn53Vsf5Fxn7+goyuWO5BcAVgkAcPf3mnU00ux0enj5zeb7t28z+xzU6+TcffBgY3ubs4eNxkf373eDAKe/3eu9/d57hXL5ez/84bmLF++tr1OQwAAHnRmrflQvFks4J2/9+Cf5fOHd994/c/bcwcHh/sEB8YAf9NcfbjAkDw7qGxvbq2tn337nvZXVM9Xaonx0Udy1480bdi0rsj15dCfODahob/9wbe2s4+aZqCqlShzEzFlhkXGNw9E7t1R77caVwqDvDQIHr16CB3w6J8a1H7rO0I2HxE1F/BLCMBMAbJpHgAZ0h3SEKz+YmjcPgaSbPBYiPx8hj4Z/8m2cs27if1GxxADHGxKRO7ExemWMj5s6Uk8PZ2ZoNpz+403G/gTN7JuDfzkpf3YTM5ZPy6Pnp7AxKmSKOn3LLAcnbpZc/aERSMmIZ282Ma2UQNixlFhy/RonFiXbVlyrlq9evZh3WQ2pbOiInyyLo/rrgFVSQcekkPXG3KmjG4gWSEt/jJ7SUSgZIBPoukyCxV8DDOjJUYa6HGsRIgegbBGAvYKzFKcUZZUDPCHQfOUvHBgFol+PaAYp6602Q9KxXVx717HXVpbWVpdyAyJmhJFvo7HCs8bLnv8wFWgMIAGATSnE+Af/5PeT1mDKssu5YrsoUUTWJrHgI4hSzTHHpwkdQjp+TgWjJUnIdnKRlAaQHj8EVDRjXUAplQlj7PNzB4C5gwCAeYciaA9nSsEpbW8quaZBJ+jf3z4QtY1tch12cjnRaWEyhwhg/PDjbHLdIZM5vSEKEz0Top2XhzgRCh9sWjAIaE+yJDyDTYIctolM8U0mcx61TYdMJ2yq16nMEzZkeOL7LT8lG/6T7TBK3JwziCJW4Gqx/MVXXykXiyYqxR3A4sg2vo0Bts3KWiwWK5XKWYNLly6dP39+dXV1aXHpzJmznldYWV578cWXX3rpC6srZxialcrCtavXL128cunSlYXacnXp7PLy8pVLF69dvbK6vOjCmEXQysknPe1cs9nEuq5cvxHkq1rjODBKXbxJNxqNVqd30Oww1LBUlvVG4ygIetevX9vceEjOmTOr9+/fPXfubKtZz3ve4cHepUsXK5VSv+8/uH9/dWV5aWnh/r27nue89OKLb7/9k8VaZW1ttVwuNZuNWq26vb2FnTDDmCdz9pC53W4zst0CY8MuFgv8Ozg8aDYaVy5fbrX4WxfR5GkHeZ/B93vI2e12PdfZ39sLAp/5amVlef3BAxp7+cplhletWt3fhfOSzGmB/GjRO++83ev1fvSjHy0tLX35y1+GCRxqpUq72Szm8zDf393tttuXL15UI57YrFA6zc73ceCs/N2HWweN9vKZ81HOjQa5Qqmas+XjoH7k23EYd1pnq5UXr11yB7H87iljXy7nUlDuADhDyxMvcIDeglC+ICrvAGxu4GHhoHEojzvaLr6h8ULHNrnSwCQ1mfmkm9yHmMxBPIKYZCYabQMWhckcmVIlCDguaC64ZLjJXDaR8+SbGVDTmZkN3bKf6LVPsFHrM4IuWFmIduV+rEwHxDMcsl9aqF27crnguTjH5GPGjNMpMG/I4j0JDEyXziiKKEUCkEjqGiWA0qcJTpllVjx+BVXonlNAM5krTOUCzacsVaR7QCZnYaXMSVPQI2aWZw5FNi+fb3c6R0d1CAeYkeOsrq0tLS/LmzbyRKJMSGyGVc4EFTIDmE1CAuYlaxA5LgHA7/++aYvpObNHqGFEAEDa6vt+1A+NnT6zXp1jjkeDkcAwYJ8cPxaYe5KQ7eQiKQ0gPX4IZDjOVhdQSmXCmPycBAAAjR0/AuTIz4YjqqpRZdaZJU2T6Pjhg+0Djsc31fvkJmvFRA6ODrvxnI+x6TzzuG3Ee8g8zsJvAoChiDxGw5bLMamhn6nsp7bJ+sgsOJEpd5kmcx616aWVx26JVWTyp7cZWP2UbwLzwKtZiSJStUrl1S98oVwoiCtH74sFQuTi9vOH0ScH5tZ8rVZbWVkhEmAg4q3iHPtBYFtOpVI9e+bc4uJSHA9ZDavVhVKpzFJYKpa9fGFhYdFyS9AsLtRKxbxc07UGnjyBxFoZ1o8O8IAbzcaN557zXfng/RRSGRhKDHkc2pxXIvbAaHE/fPnl/4Hf673/3rvMDuVyGae8KG/n5vG8K+XShfPJC7uYGOFHo15fWl48c2Yt8HtxFN68cW2xVoMzEws09aOj1bXVX/yFX7h65Uqn01lbWzs4OPA896ghH/uvVirwxz3HL3/55ZcRv2g+Ocp+YWGBWlAL/n2pWJQ7HMUiYRIz1flz54hwcHeWFhdJoO2+HxBs4I1UK2XK7h/sX7t2FbHNS8ZF5lYv75UKhZ2trXzea7db7BHjxvXrOCmJUkawcsRF1tDxogEzhXdvfXNn/7BUXWj3wk4vyDluGA2cvFdZLJU8l0aeW6y+cPWyO4xc8yQWU6e6pxIAmKvBuDdUx1zLLPDe++8TAFgOAYCEjbSI6U7NQ21JNzLooPGcT7LRz+zGc+Avwcrkhisng3oqX1WSbuZewUSOtFmdrYnMJ9zENDOZmU30M6WyT7CZQfo0NwNZZPmji+nUxllawB5VjgKAQblUvHzxgitr2HCAkUkgKWYwDhnfo2fiU5DP2CQRmQBAydhLPSqHGezMNozKcVCKEZrugbr47LUsNBoAkFD/nrOATIh1BgOk2XMIlIwEPF3Ho5cIAJAY0lanc3BwBNeBLIgOE87iEkH7kLORuZdgbgKI5PIQgEmISTK5MSHKFCezk/MPzR0ANtFd8hDfcQAQ+AE+DY2YBwBzfCZgeOg4SY4fCzFwTch2cpGUBpghMWHYZjzOVBdQSmXCAPs8BAAqDPMFAQB7ijB/DIwnP65GaeQoTT7o9oL7G7tyuW1sY/Zk4E9vct11cLwNB47EAGM5H28b43zShvbQGJSeY+U92zzxQaNkP76xaMolIFnJntGmT0ZN5EitEzknbnIdLpOZ3UxTpzMz20ysfro3vCLPclAukSsrEcvsYqX6yssEAEVzVR0PT6Ig85KefKNGbV4TvV4Pw2bc4cji+GLYlVLNsQvDge37YacTWDm3XKp1O0Fu6ETiQ3qccp2C3FU3i+IgjnD6qcb8rpeDh9DrdQ8OD/CYX37li81YIucpMMqoVJZr89RvqVJdXjt7/tyZWrV89szq8tLChfNnz66t1qqVq1cuX71y6cb1qyvLSxCscXKxtrS44DrWytLimbUVThGBXLtyeXGhWi4Vrly+tLJQE65WrlQsVKsVPHKilIVaFSfh6PCAzFazQZoJCKf/4vnzaysrBAyEB2fX1pD1zOrqytISpy6cO0e6Wi5fvXx5dXm5LD86tvri889H/f6Na9fIJ4d85quFStV8SjBEFcQnODN4SefOnpWvl1crzUYdoYnGVxYXme6IYQgnrl+7Rs6lSxd1ihnfUE1suTknH8odAO/ew62Hm7u2V2r7/Y4f5GzHlx9WY0SHVhQMOq0zi6WXr18ryjA3zzIIFzH7gQkK3VEAoHcA3nvv/YcbD23HVffOfPAAYgp7Q7lhkGzyPJkMnOOcT7LlbHcqR9qIvSZDONliJJ3MMYN3oixSncDt6Uqbm87JbsaKEXCi4554I0ibyvmkG1ZgllHm+OlTZpMlVVZVlomJOwDXr10u5olJGT05HGl1x81ydwwyFekhwxkXXMc1hyQY16lHnkLppXID0tDrIXugh+STQ5rZyRDK7KQJYKYuZiGhAUqvoOq0FhIikokMaUcYx0QGzVZ7f/+ASnDzqXV5ZWVhcSl5uUHeemCI9BnFzGhMDqo6M3syt9q6gMJWAgAaIQrktO4RN5QAABrDJZQAQGSbY45PG4wKBoCOjVPBWEoSsp1cJKUBZvQdHwIzDGe1daVUJozwz0kAwJ65Q+8AcEhaHhg0OmSvZGkbpbUmv9P1H2xuj7vUbEwTk8566q9PZH6CAECf2nzcJvM+buGQKc8qyE8eMmtqjROVmgBg1o57AqiikoMRVNungVKJ2h8Hs4Al6cdBZusk+TMKLLXAOjWgW3O5OJIAoFZ7+cUXS/kiwQG2YDQgSR18UMkfg2KxyKDDntlj+b7vwwZXNl8olorlKBqEfbkgHce5Qr5YqdRicdIIaXN23oWf3BmXa/+skQy3mMEcD0IWP5bf5bW1lTNnW9G08rEK6iWhQ0yEyOUKpZLcnnBt/GcceVz8SqmAJ44DjWO/WK3mhvFCrcIWhX1yqLmKA57P46/g4mPnw0FEdFDIe/I9blseNMcXz7vO6spKrVJhHMMK3/z82TNnVlfOnlk7f/7cReKMM2ss8MW8VykVWfjxfJYWFihOztrKMkOHuAK2Elt47mKtChPo11ZXqHShUiEsIZNQ5NrVK55jy48XnF0jdKGShYUq3AlIGHc3b1yn+AIC5PPUi6dFGEAba5UyMYOZ7o43eY7KOM2RXKh0Hqxvbu/uVWoLZFq2Q9yB1TOcu+39QdAL240zC+UXb1wt4JfKrwGjTBQuDjFhIfbgyiwY5708cy2M33v//Y2NTfwjmRvlDoB88UzCBPFrj0NKeuQpXh2gp40Zjm3IKS9SykyVbqwJtGEiUwYv4o0MWCxYJt/xHDZjQhM5n3CbEPWkTUjkfeuJjnvijeE0lfMJNxnf0oHmDQCzIkxtSUNlRUDFkoNFYZLXrxIAiOdORIjPa6bwU8AoxpaYRkjTD5gTCfbiK4+BTGYYKMfB4k+mdN/od3ZJ6JrLWU7pdJEmlFLLptw0QT4ElFUClcFkY+bJD27UW63d3f0oHhKpo6Pl5ZXqwgL14njg/vd9vx/4pAdyKyAcUiljEXnMRRS5zhH2SYhjL8aJRJLAYqVCo3C5c8BeQoU55vgpw7HRMnhAcvBzA5kqNKF7c5hmgvEc9jLso0C28HgbRv1BzPQysQ3j/qO2QRwMZesP5bN/01tuEE5teDlmIyHp3Ng2ytfD0HxEhEOpJWdYjXM2m7ndqRtLb7KdDhp/8mYWnmSTQ9HTSZmnQaiUUguqaWp6YiN/fDNIz56Y+TG2bFmTc3z4RNsEVMJ0M5iiZ5vMnNKzbvLVp6FcUZXVh7XcPMEGSzmSNUrcgJzDUqvvuMNRV1l6ExtoNpusxAsLCxzKC2yuB4PAD1nWzDfxy8VCGe9fgoEwbjU7lCbHw+cesmazhIcDjLjvd3s9Vk7LdReWlq/efG7lzLnDZsvIP4HxBR55qDGOIjz4QdTHd4/6PguwDI0oxD/OuwQaThwGpUJeItjhoNduEtAWcNUHxBpB3A86rXrBcxYqZdJRv+faOYrQeNbsVrPBAMQH6vu9MPBLxTzreKlYgJK6ip47jKOg100CgDjCTScIweWEGzX63TaZ/V7XtXKL1Qry9DptghK4wUEorRxFOERHVEf0gSfR63Y4hZeP14Akec/Fq+AsAsjtCMKAYqHTasovKwc+ck5tzL94wRJn0YfiachnRuVthG6HioJex++0/HYrPxx4g5i4h/EehkGf+SdHz1IAk5BS+Ki28BNPXi5nmpd6k1rk6qYeiusyaUyfxmaEnN6MzzqVOY0TsgSj0fM0MF79Y7ZMxslbovBPaxvVa5x+08upJJltAliBXIYDZgd0eE7BNx/0ZK/QHEa0gllHExRXghRQYsYMdvZpgnrTIgqVBDA/KFJHX5G6+0ZqgTgrJjZQnuypnT0wa5qBrG2jAzgYJtJI01i58ijX/tkHePlsDEzGcdgPyJE7nBIS9CP5kZG+9c//6H91GPgMzgETYhj3WWtzlhGSKmSiFXMcRKy7c8zxqYNRRLA7PpbSRApDKJlitAq5ZZy836OZEKivwKESj596MigTAB8gn/tosbQ1ez6rWifothl5NuG7+fID5EkheV3pY4NaGNvJwaNBG1EXbs6v/uqvVqtVSjGU/Uw5I/VEwx9ubv/Jn/05rYADZ8ThMv+T08dIG5IAsrx52QAoT3L0GokSKGRidKQTU5jTSR/JoSEgU/rasmgsotD3Xt4byG1YTsOS/8Lf86Z/dag/sPpDc5HGNQ8uGSGN2UyQGSYTOQDWSWoEKlFKoO3SdHJ6hGyOGuo4aNwgtuRjNaahFMGcT2AlTxglaQXUUrVpgI4CwMQ+dR9IOE1yMxnT/F3z7CnLICfgafTksmAkp0eg1UnqsUAwREIouTUs7TpBPyp/cjACNDRAVhZDq3wQxpxMgBqq8p6rfMYOtRULhWIh/3u/95/VqtXQ78k1Zku+p2EesugbMURxRgqBMlFhOLStoiUvYR9DTxk7l+tzWrzv9PArzbWwxNuQZwZEHRxiptIRnPSHHpYBYILwKr/hegzMRa9dH0PuvItVk0tBPYXq4KICJzuzN+fMhKH/pf4EUKT1kjCCJLakhRNgvmYNpwNEPDNshMwMTKGka/gzGrCikRENgDn5gLRhl0Bz0r286zlKKwFpoOkUw2Kh2+sja6FcabZ6775/6+76ZjeIYixBHj6RB+TgUXD6uShcKOdvXj5/88r55YUqFkCYYb45hszyUwCeM+x3DvPmp9/qnU51celf/Y//+js//EEos71l5wuVSqVYLg1zpdhMGSmQUCf/cYhmMsjKjzaS1KPBlB7ZfnIwQpa/lctjucnBo6H6Tw5GyIoxNWpAVniOUdypMF+ADJODEbIay/I/EXnzWZ5x0Jxsi07EiQ0XQxvZJDlZmqErn+TKDWOWE3sY2UMiyfDa5Yvf+PrXCk5OPh1BvmN1u13Kio2OwCHNJKHjSLsMN7hWq+F81+t1cuTh+9FnfFIosQiks/QI5OspQAJKzdcidBn5uo4bwgQpAXu4ydRnoGcBpThVKpQZt66b7wVBoVh8uLX15ltv+70w57n5QuHs2XOLy/LrHFGvSxMkQJGHEeQ9YEA+rcAloDndHgx68mEtWP+//5d/J6KySrH2h9FAXhcOh1GM44DsnJFpSuaQGexojjmeNjB9HTak1ZTTRApDKJnYsOZ8mgGAMmF31Gp/5gEANKirXC7/+q//+uLiIgMc8WJbnmgchxF8ouEP1h/+2z/6E7mYYBwjM+0IktPHQPiJgpDQO8cMTRnZTZaV05k1zLbzppD813KkpcdtJzLfK5Cud+xuJA92jyOpawzhwA7lPWEpoQSQaF9PY7JNRq5psokmmMqkg82pY5iSSXoE6p9quNxdl9dZ2RuZhLHleu4EEbkyx07XYEqJN8cUrCuUucs9UZQTU5GVMJuUAaAX8ftUb3iywk0uOpuT/3/2/uxJsiRL78Rs38332CMjMjKzKrOr0I3u6uoFQC+DxjRAiBAPFKEM+cwHUoYv/E/4NiMUIV+HQ5mBzJAyDxBQ0OgGiO4GGl1bV9aWWZVrrL67ue3Lvfwd/dTU1a55uHtGRWVGVtmXNzXOPXrO0aP70WvXzM9AYJ1pn3PhNgXnU+6iAxIleiqCfLBaWTcl1sGL/hMSVm0Y2lMoOtO+UFcu/fY3vlGpVKb2IfuEgtjMCmhPR9DWAG6JAOb/Iizq8m85e6Dizg9ub3NVsJap2isc6gF3AEhlUjOXW2nmyk2YFKfKUhdV33LnMPeWgjN0sq1jxwH+kS6Z1obL/k/pogXz9Hix7L5ra+45mPryGFaWGzyBjrrE/+uc9/mStNZQXoRlFnN+acC6eiwirVbHExbefLXRSHPFk9PeLM2XanV70z1vr4uzVtPKleJsNOgmk2GtlKuV02IuKdjnP+iXctylJXSL+dl0cFRvtkrlynG3S2f/y//5//Ot7313Oj8A1Bv1Sr2eSyuzxa9qUEeGk7+Zw83BBXfVm/5mDtfPl8DGRzlrn2GdaY1kxozLTNVz4HpkoWXpFPra35wh6xmKTvcMSCwfAGwILHac7VD57Oay3OM0T0bxXNCpGTE3Ti+vOH1kRUSwUWnfobKOUe3M8JIPSaloB4AccT8HAI4B/gDwh//w96tFJmM6G0/sm7Hu5UDkw8ShuzUwAgfAIVAeub+LB19fz820vyT9zRyKtpUlwNSIQp1FQ3b0PaUYqhaE/MGOvBITqPRquUrzcAAYjkYVdwD4u7/7IUE++x7rxvbOtbWNTVMcD+wA4E4AWKLtUC+VyoT+rBvU6+Dg8Omzx/tHu3du38n/P/7n/8XK0dCfEPfPRsMRxwDu7WzuYEth9sv9K6zwecANv9UBwMq6ygGAOtJcHAD+8T/+xzoAEEbN8tmoAmuemuPjjz/+n/6n/zd1wQK5WneAz55jNhvPkqUPA2lXBNlO2ckd8EHExahW2qGIeTPa965YKFVft/rkR+lQzgQs+z9LizNTtciMXIApljyfPYdK8TcOyHtqEbEYMubJ4h4Anqcbw33nqqyxJ3loNpWsrv2CdrZSlBiLmUvu+6/+3sGqulgjblVcDDjynxYQAWfZ/4yp54GuQVfq2Ak2Y5CbYTpP7YBHlgoSrdwAF035369AgMFQsl/ys3dzKQtAu56mzfyf1NGYIZWFGO7XrbNusEGyZaKiW/OnMonDInygFODv50hz9tMfKKJiWvO3hH22AzrFpTm+bCpA6s7eOQeAQrlqp8MImJLYmaL7gwgu8wxuvzcx5E3GQd4CMckN/gdmgYZccmPZsXq54l4vOgO6y10wK5c4Olt/2pOCMmffxD6dSN1wJ6wHtjra5zn5WbmYViuFSonQn7PAKG+fpJTzdgYoE2WXi0kpN6g3WoViqTcazXLpn/27f//uD380zRcSzi5l+/mVYrVaylcRdoWfQePkUqgpAtBi1Pmb5yPJJeM0uyouNwXNWixkm/FcXNHbDDRl/I0DlVk+AFDHTDWtBksjdtkHOMvMZZSWGh9cRZGpnRHDT8akK/YMPi/CxP6OFXNkRouXOADkEncAuPOP/+gf1susHel4QEw8QjLMBQhuYyKkBM5soATKvV6PYU8/AonFkHAwCFhVQhaA8B47n5GUHe3jCEjXFBwQowfJBTQFHGfmDJxlmCnzTwCqD588/cEPfjwec6hk3pU2t7Zaa+scH0ozexFRLylhCrPcshpwqqE6MLvd7rO9Z4+ePtzc2Mz/3/9H2/VZWvmPeZlLTDrlyM7SxujRSstaa8e6FVb4vBGmDbSbSjYORQQ4QT9/xPmVPQAgRnRSq9X+6I/+qNls4putJUsHAFYTT83x5PHjv/i3/8YiLPuRYNs5WJ98XoRyuVAqL+imif30Cn1UIqJizyPTfYHI/omA4bA+eqS501N7gmvOUDskDFMsVSsViwhYkZAq5AbJwPwBrJgomvNLvWYBhTMF6T7IoO61eg1p5QvLPR6sxkDERZvuU1AbgjQF0V6m4yy09+QcZmvRmD1+TouTCYeZfLlkX8seT4gVsiUS/dg2vAiEnT17MjS1kxw1ZFVe0D3X/2VQdKPZZJgOR8Nqxb4ryQ5hLyYtYjnOOxe0ou1drmB70YSecn76bAeXv9A+tPtsOi1XyuRM7Udm7Mfs0KFmXsKB0UAgaC+p0Plmxb4tCp9b9zaAdTNBeJG1wfUkjQNHOG+OoJQdLThOtEjKVovfTJnBZEBFyHJj30AhnN5EA3tWTSA7OvsJP3oHMPgzheYJQaYWbcTINAWgudyB2Q0ZB2ia0mfPMS0QJS/oWkPPT1CAfwil60uP6GQzBkzGtGjqYD12nhizbrp4FuVmOMi+4mK9uNjjMubJOXDfDlppnqiEOV4sVfJ2VnGv9FtqMnTgYDRh+bC1pUBjTqheu9myg1ZSKaSlQsIxgEk4LuS69nd/bfyV8qXSTz/+xE4UhaJ9sZHRXCpzNrL2WpxJeGU+LMI+AVj0dt4jZ0CAWDAzsM8B3XFOuG+Lhr9xsGe7s+ybNss4pzhbUbOLwzLOaX3cyI79HAcljkv+xsFtUQuqKGWX6+fYX0bFZuuiNdsel/xYholkxKxIWwgMtnSfa4Y5MrP32Dkf5sv5pEiFkvH17c0/+eM/bNUqlTLTcTSdjtmc0bdazMFEBjISTDNUCJcVQOtJjaa8cgXniX+WoRSI6SUi2LYWPVZjjSWFTypdVjBJQiDJeqI1LZaBLhXYPnKlYtl/AvD4yQ9/9BN7X8eO1sWNzU19CbicDO1rNK4C2KLVKraq2/4FmIXD4bBcK7c2Wjbg/2///b/0Rc5m9sifjYg10e18rLvs6DYJ7a+rZRemFVb4HKC5RwodJpiIACdoTMa3OL+yBwDA+sL69Qd/8Af1ep0qM+HzlbrPm0PtGWNv99l/+qv/wCLAJk1hrAxa1Xz2HJPpaDpbCG6Ikk9OjlkoOXUofMRVFo1MEazehOX+JiCtWNcWCrQg+417YjFBt15vwPSLpv3pV3vrQ8ArfLOmWOw3IpZiat7SHVSBFRBiY2MDFQkIGPTUHK7vsj0C0zWd/YwDw4+ggpJ9XgSNqBioZKxRA9bh8WhM49hvnhBLjYZr7bUlx6aEl/5mDkqnHZCczqZj+1W3ab3eZD74bMHtjp524HZ582Y7oI9Y+hmhrVaTFrZtYCncpzhPPR/Y7/f7SGpi4h6cTHUMFshkmfRvtcqpLEfcrP2VsM3F9WfAUql0ZtDCRHcE0mZoHWF5hWSSpBP3S3buGTZ9gUymKRxo2IUeYRy67iiNJ5PhYIJ2o1EnnrWi7H+31Jjv7nJwRo2fn7rCHSgO0KfUQhyhkCblNNv+y+GgvKUBHWybR4A28dlzTNn15yUK1gSMAbfmGPCOGYdjcnMOMknRxGHXbpbPf86W7xsk7HsgjmXv/5gUOz0hxYIp5Ku17Idpen0nBjVaXqOmk56NE/ezPLhE0EV0Y28m2AEgPKkvl6rNcrlI9DGc9JNkhL+cD+3BdFom+i8kpby96D0sl4aUMhpPqo0WbdobTwiUEg4Z9uMm7khIBThsZybmuS9lLX58AWjLbJyd5kbj0WK7ngNaYra0Piy/AkQPM9j8zfNhPbUIOG54LIBW9dQcNoyWdJcPAISDmPM3DvYC0NJrcmwf/maOc+0vgyg8I2TeX0FxuZltBmrvtKFu4/3cvhgmuTGFcACwz5jcZ0b55J2vvPFf/OE/alZL1UoxndgiwJqDMBYDpO5mkYc4rCrMRJYU/UlgOMvtL34wAqDFJGWUBo6WJididrRexSDXU3N5UmjJiyAtlyoMT1J9AvDp46c//CEHAPsEALEN+xWgddtAp/3MAQBvut3uYDisuL8xwPmhP+ynpdzW1lb+v/3v/gf77jBbnXs2QNA/Y0Vwz94oucyZuliCm1zluyQrrPCyoQmj6cdIBoEIcIJ+1onzK3sAQIyojlj8j//4j5vNJrf2KwL5858O+huH3adP/uNf/nuaSK20LCDYs7bFx2vI7+/v26+rzCMhGuTchl3m9HszHRXIsgXLPXTBfzyn07GMHeKuWdH+HGkMrx+Bfa7s4ki0CH8ViG9ubio34Fz1c12VEQg8sTh1absFy4rL9lmB+z2rGqeytTWL+4m8MzIgJU5NswcADX6E6Xp2L4w06mvFxZc98EFdFoD8cmQPaFWG58HBIeeijY31cw8Ay44tg4Y9Pj6m41BX952rhWPL7UOTMlQg8IQa0bBssUttS6Nz5LOKEyAylGZJOrZH9fbyDU0CwQ456A6HJ8OWAxbwSv3lbcyR5EZ0pr9xwGFVvNfrsS9Cr6+vs1X6DyLck2l32qBShLhu5YHkf4JW960JSqE4OgUsl1jMJdWlr1RqBYvhPp+3z4Xc8uZxTovlynYaiWCeuUAB4AYgu1HMfs9HWdiUPBylUgwQM4gBW7Cyzp5z1uWcTfH+xkEG/c0cW+2STaSx/Wx/0V6dcssy6lHEnCTF4axSrnLUmYxmw3whqdbtvFEgtEnLxZkdAIjK8rNBrTwilmeVqNab/fHQ3v6n0QolOwO47zfTJOUkKS254cpcADX11IW4ihiL1NS+rLyA5RWDUZwsvz+5BPrCU3PgPEPF38zBeuKp5wPXr/IK0CRfHBezS8Fyiy1zzkU6yg7+K4LhmimCplAzwl/ODUjKlaRUKRY4LBbKBc7yKXH/f/knf/wH/+D3ypwKMMDqUbAXF+NxLpi6s6wiuGWZpVBSaFYnMZc7RXxpST1AnCBAqoqw1ED0+31f9hxIkiIQSkELjhSdiKFarmFsfgCw7wC8++6PCfLte1TuFaD2+gahfHF4ahOO4MP9SBrGMcKKzXrLUsmw2dvbe7L7pD8bbG9v5/+b/+f/YNIjOyuw2pU4R1HIhCXXflOjVq3Zy4WFdPUJwApfCDRzNDFsbrnpJCLACS5OxasdAOAoKwYzzVPPh7SQhMAgYKIdd7/4XwHCE1spqtU/+ZM/0StARE0Te5tvAbaczGMIbkn3nj3+z3/15xCoqHrntoJ7u0cV8aDqR0dH5XKFmJKWJiK0tsjbUx8v4WBPKRcf9ILZ1GICSlQn9Xs9otI6J4lGw1XEngBNLdCgAeWQ7xtKwX9HzsHJhwjAFTGdTU9OOvVabfkhFl5lFc01TwWwChKy4MNp9xQzrWYTm+6Z6QKWNa31HGgkKjWlKWbJoG+/5tZoNnGJ1kPnvMgbxcWB4b6UaU1AQJTMhoyqXq/RWNMvIMG2BnV9sVQj3FoK19w3Ioh36az1DfuPVb9YyrpB63jq+aDQbvd0Op3ZByzuKw44gS9LHWKS/mYO3ODUgMenndOTTqfZaCh899kO1nIpQ93spcwcZ8fiflYBus/9D6ffGxzsHbTb7evXrzORaQSOuqH9z2A/yZNlog4YbOyFOMBBkX1y3ptWjSjm1u0c9qpEnk6lODSY7dziQ7Fk51VzEodnM/trVIvQChaD6Xx62mWTbrdbDFTr0/Ma316D9+QcjkNPMbj6/R6DYK3dtj5YhPb+aHDgU6qXtbQSAmIC9v21tfWK/bUvAgVrXfsioP14mMHUHJbfTcqlhe6pHW1x3v4SGaB/3QEpRrnIwmWvGGgkyxxTg3in3x9MJ9O19TblULiFHmbAfuWpUCpwIrNBRUXt8T6VKKTJhKAXF1Fn4Tg4OsFty6Fq1i2uogwVaxwjY7jGIFAs026VSvW0O5iOZ+vrLWsllmQEkpne0PMKDtxQVqZpqUupWKrVqiha1GQH06J9V3sRbqVxq42NYZusnOWns4kNYveFFk6/Q87A1Woo1GkosdQ8duu5PbYtl2krepDJAnM0HDGHUcR/UmQIAsmlFJkSuCmXawxO1h8k6e71tXX4eC4BgVt9DIQd14r2Pyp2xsjnqjTX6SnqFSJCamOu2YaGlpYgq6Fz3BnIjYcjfQBr7eJOZdAma8ImQe2wHwZhAFEoMpY93+6ttCJ29Z+ZJ8GaSUewLdY+urF3XUrIp8lau/W/+6/+q7feeFCvVxNG0nRWcjNU1QMiwi1lhRT7OEBKR0MEmRhIyn8IaZEiSQpf9XWCHtjRExOI5QMATY08WQIcVJQVo1ZhlbBfu1X9n+ztf+c737NPvgmQisXr128022v0VOr6mpPA2H4M1D5vow2ZVpPJyH2UnfvZz3723nvv9bq9a9eu5f+b//5/tAOA+8FRNtuie7E1HdtKirsN5jazgmlpf9B7hRU+bzAffqEHAN0GaKb5m+dDBiWJBUDwcdLtf+EHAPnPWvOnf/qnenoB3RtnS5QYua4ZzLG9Z4++8x/tAKBbspzg5UDy5OSEUra3t4kG2DPwc2IP+LIRzzKmE3MVeYzQxfYxpXtKgecsR7YWcnpZepsFoIX//sYBC2yTskO37u/vr6+v2wa2CFXc38yxXFmGHEsixMHBAecoTFG1TJwKNKJiBOM0o1uFOQKkoyGjY0q9WFFhLjsPGK1sH/5mDsSwo5RolfZpNtbcy+tn8QFi3Er+DOf8pof9fXuOEHQW1QE07HKNrgJM4Qn+EHlzq7pQr+VKLQNd69RCgYnCUYQ20aciPnuO5R5BBbEYDJVnz55h4datW+odaoR9r/B8oIu3SCL/5MkTmsIOAOc9C1iG/Q0694EMncjt4eEhRlC3+Mz9AJeM463kA5Y5iNEC9MjW1hZHCBRhXsUHgBhlYeH4+BiajXx5miybEgdFXJU/9ALNSD9qxpEFaH5GI8YBKmr5Zf+JRff3D/CfHkQdyfPFloAY/UtBR0fHw+Ho1q0by90NEFCbREirNXteIN+ePTtsNKqbmxbRxljS0jyyBreo3S0Ujx7tjobTe/duh1ZivmsB0e0FePz4MVr0GmMAm/gJsaxIVmgQ5BEgZT1BngEDjRbziL4AVh+3mKDCYCYlF11SvVrZ6XToLMYqp25Zs8ObjjXukIAuYshb2XNQ5DRX6nY64+l0Z2eHOdtwX29FxUs4cIspjASIjwNHBwc199EuhVY4g8/P0s5fP2WCLpaHQ6aD+3NUrmWAvEXMHHWuwiQVM4ZyqQICod3M7hxiLisWipzKxihq96Ed7t279y/+xb+gj6gvAxsVmFiQwwEYDAWFVJ5DoBhqgS6cACTJ8jdzwAE4QC5AJVakIPUpvQAzhgQgyA0cWQBimkBKJG9//4SQCM92Dw6+/e3vlcp1+wJMvnDj5k0OAIdHR5yh5Im9rzul7vTFpMiJejaG5vz27NnT3ae7hVm+1Wzm/9v/17/EYzsAjCe5qf3lL1xORtZk9HqTvi+VKXl1AFjhCwGjn1lECq15FYgAJ2hMBq04v7IHAIBXLDRnB4ByefkTgLg9hb2nj/7mP/x/RZOFohO8HEi+8AFgNrU1EXmM4BLbYb/fJxhiz4MJByxHNgAtT82BBe3fqNCtn88BYFkRyD7NiBvUgiE2HKwOAB7oWqdedgBAzFNzoIJYjHMPAOf2SAbo4i1FIP9LcwCgdJ83BwZlM0BaAJ/VnoSV9CPqrBVYgEluyuTNW0RIY6IiO9x6K3MQbh0dHocDAMKILfuPQU/NgZjaitaj9Nu3LQpfFlueJrhcb1RwnrlJj9N3LBQPHjzIiIEMR7d4iDyKEB999FEyy7/11lcoxarsvsx9xQPAe++9h/zdu3cZe1gGy8sRoI5kqd+RxzKc999/H/prX/saKZ5QKGMAPjUCNLIkcQmbDCqKYHiQ0lZ7e3u//uu/TrmIaZlVf8VFkLrCPbg/Oh1873vfw9rv//7vI0yhyOCYl3CQLoRGhXLhsBr/7d/+LQvgN77xDWulyUh/b5GisYPD0KhAyAdW3YcPH1Ip+kjuUS7GheAe9smSSgwEKIVeAHG95BIIHCd+hmKJ8WnvFjIOmRGM5z/8wz/EZ6J/7OAMMrQYFjK63KrNAaUDmJQit1EkFwtA8hdD8jLIreyg68x7Dj7IH9EQoV4xE2AHOoa9alYozaYJdmneZweH3/3u9yvVOnK07M2bt1pr60fHx8VckQMds2QyGU2muERn9WndwZDttSevSvlipWh15NbgHDUnaAJM60DqWwTXl1p8hRVWeAWh+cvkDak+jT0XzH9PgSv8ysRLh1/X5sS5YHXyVASpf+Hw3lwGL73CleEb7jOCoeL1f/Xgm+BCZNpHQYnSGCwGtm7YymFhnIBYBhwRfJ6DAgZvIoJFEkuQBQmI9hkRKH0JFiWrLOCWrQQOwWgME1oCsSyHDQhZGQxG/b79CVhxsAnh9S+DU7HjltoTH5xvWQQPA6gmfOJjCErkDMzxKTgAU31E+Es8hmWYFIc8zhPXcnRXc0FwGHj06BEHYM4P5GIEYenGIOolLKZoFKHhECJznFgGR9AMONfBly5H/e3t7fWNdVKOu8oivMaagPzGxgZMPOfcYiGmIwLkj/gKqTUmY1AWtVC7USjVgQmRgYRj5CxEtViWXCzj5Ouvv86tWlu9HPouhropA0ypswLwCskMYGZAiaHWqi8E/qgi5qdzXgKSlAx8SgSULlPYp1wx5QOEHffckc9s2ls/mDVFuQ1h1UeA8uxdPiuQpkGEycQgsmcuh4f7+3u0BfZOjo+H/YFJzS3aKcebUzc4o1Y4GSussMIrD6a+pnNAWHAvBorexOcILYxhfQSi41REBl7/i4b35jmQ86z5XnqFK0NN9zzEzQti2uv/6sHX/0IgZpu729ZDugxt+F7HaZG6oGUBYd2IIWYMGYkB08JAh0B7/QgwfUlz0NXERniIS+QSPOmxbgboupLPANPCGAdodKvVcqlshWIq8K8IDOI4BFr4o7CSxswApoLOAKI6igOEYgTxShWhKuBTrRWpQ8NEZn9//+DgAIO0QOB8/PHHH330EenDhw+fPn2KQKfT0SEnBoVSnFoSf7rdLqXApNAMvEIE5Kkd8ligzbnV2BDUFGSJluccCba2tmgfbmO4FvNdHCtmEI/iWDID8WMQ/5PiLU5yOLl79y6nFDg4DFNa0MugUPkGaHMOSzS+nImBKTkfwwo+D2TJphux/nNa2ZEn5GYgB0AwGzMDYGpkqwgSTFJBRoV9YcbVhULtz2HaV7Os7dyrBwmcXJrYlUuHg3632zk+Onz86NHJybGVJ3PYg8YKFgGtk/F7hRVWeMWh6byQ8v95COuICOBNfK7Ax+eCbLzyN4uQ8hcO780ixI9ynegKnwW+5c6DhkSQ0bgVDZz2ryJ8/SPAVPARQ8LP29Olxf+2HESAr6ggBkyytIAIcIjAMiA6ycBnuPhYKVBAFoMivMJzgABiMhXDZ0dADFepvgS4pZr6Kjm3ioDxwUtfBqpJZbGAHWyqMS1OigDfNZJBdQEE6GShe3h4eHR0BJ9CJWB9MzcFkCGSUwRJLoG7Xtb62c9+9uMf//jxY4K3R1iDf3x8jDUdJ7hdQg+gqLJ0SFAjxFC98ESEQJugL+c5cmB/0DcOfKmQ5erqg29Kwe3t7W38V11UKSAxwbPmQzEGIa7Fry7Sxabg8yL4jAgMUGJ3jOPGnTt33nrrLaJ5SWJQYT023VheACqqi/yBQ+nOTQNMEcuFwqH6GbhmM6hPAUTcVmgBmBIgjbNcUb59JBMgm+aPy3WpycIcj2Tf5iNnWvtIIZ+Wacw0V8ol9neRkySfzKbDQTIZF9Nk2D199MmHz548nE5GKEe7/vyULNvmn/PMajt3fYUVVojBBAnpqwAmrxYLUsCiz7rMJpEBe4bAPkQKh/Xdm3DQGnd1IE/RpFox9JsNV4epOOg2054+7zJIGN2M+gsAC9oeSLEMEewvwxW+AMkL57rvNa8Mrwbm4W/M1G0MHAD+Zo4gqVyg2xcGFrRZvIApeU7z+vvPCKkD0WJ+VjdQxIHgg7N3BjGvAq8wh+deBi+92Cmir4gg7w0tQlkZKEu1BjEdwNylWwkAQkpBxE8ZwCUrxrliLo5dADFWptxzxfDW250Df4lvLMRxRlDEjup1MRBDhVKgsYOfcBTqwVEd4YT2vBgIo6IFlpUWLTistALrrTtQ2Dd0gZZii7LHY73wA5NAnEgaPrpqASDLyJNl0fY8zsYgkCSBPss1MtCk8BHGGgu4PkyQS6FogEtiqjjdXgrkaS7ahNaGgIN79jNNDpQOX4E1KVCfwtzY2KjX6yX7eTH/1QiEycKIDJod1/vixJAkgCalIN0GoCvoFnnZ4X+VRS/funXrxo0bOKxG5sADaHmaVIAphFvJ0JiuA/0fDCbFASvMjRDXKgtwXboAxOhBQSquB/wBDztyW0wZESF1ipYPbvgM8M1Ob70evoljfepMoUIJ04n9Xpb76af5acr9yJLrIpuddiFNEZwSuEYYH/a63d1nzw729wnxubVjMcA0MD03BCFINezUtb6AFVb4JQIDW4tIwBWHOmLAJpqbMnAK+RcMZV46QkVwzBYX95sSyrKpPl+btGDhf+AD3QJUZCeDYCpAKqy8rBjkYlO6yr0YKlEWgpaYzh0DtCv5cmBBijLouYtY9h/4vAgYYTMjS3EDtzAlHAO+3GaRBE7Vjg3wyYUmlf8SC3DaV0KsiCel+TapLO2akoyhRgDQwQIEkEDIfTFgB3X6mk4nBVe3hq78wfkL/M8A+6TKDRYEOFaZSOBSoGVtMY8L0ZWpDLz0hUAs48+58NIR5ACAlv9AWZci1gq3GcD0ZUegiegyUmhkoCUpOD1q5B/ECqJV1jKwIzF15TK83CJCWUC0z4gA35uYg0HAwgU06jQqzO9FLFtDkrgKglxxzFqSEOEEDtWEcxVIXggcqh8agVvckyfk4rCiOlKYkgeEnsjHkDMiEFPjQKDIcq1cwkFCW6zJjioLTZsQLOoZP/UCEER7pLiEhb29PcQUVkoghoswz4AW7oXZjaLPGAykrlFEKt/iTiH+Xltbw32WUPg0C0ycDxUkpbVlOQOskcZtCJ0B1oAaxw09e+cFH8h67bXX3njjDU4geEgREPggU+TKmmvps1VUuRgkVRXIRTdoSQbhGMFODMoScAkZtKSIsCAxCJih4yhFkgK3IDQmwjjDEYu6oIsAxmlrqkxuw36gqWoluEPa6WmHY82g3+UaDrqT8ZBrOOwV8rn1tVa7WS8WUM/TXon9TsekaB8RBPjphGP+90pw0CVXXpZWWGGFLxphvtpCBaIdWilwy5HByzhI6wuHPHmlXHoe5CQItzETuFuX9/lCRQuRJx6iXeYKF0HNFQAjMJcJsKwSQNaXAl8mXx0sPrkyYvkQ2iiNsy6GhJehLMkAMYHr/+c2apCUFlBQGAOOZGLEwsSLxH9AD5IFaAJzAkAF6MoiJYgnvo+hgF5Bp6wFmxCUIhq2Cc1jU6As04nQbrddtOqPOtpocJhG0I4j512rPBeuigbRgSkig6L9ra9cq9W6d+/e5uYm5cI05UVoB8yA8FrQLTKyKbfdbnk+fLAfQSoZYBlhCBwI/WVt9xwgo8aRV0DFAdWCXP43wj6aQGNmH9nZnwTpHx4d7e3vHR/un54c9rudUb83G4+KuXQ86I0GfbqqnC9U7QsBSaVc2NnavH3rhn2QpMFB97ri/cDKQGWvsMIKXwpoFbNl47xFTGvTAl6NTzDktrkTwee9evD+RQ5nPLfbz/g21EuBL37JHyEwvfQKz4FaKYBmW+7oc1t4Gd7iqwfvX4QvYsC+TPiQ5YXgTXx2eH2HmBNniZ+BskLkB+gCBpUg2jplCUha9Df/OJfgnjheT+j1Zgs0DPgyTqSnk4AdDpYgI4IPCN3hQdEqhJOyVFniy1vv0BwcAJrNBpsMudwG/yG0+5xbHQA/hhRFnCsQoC+6bW9vP3jwYG1tDQ8R9lF5BBNyiHdAuQSBHZUSAnT8VxXOhdRjICzFAPPNAXlynxf6w1eWK9CXKL6dt+anO8FudR7Tq/85OypQEF1jb4gdHJwcHXZOjjsnR0eHByfHR71uN5lOup2T3adP9/d20dpYa1dKpUcPP/n0k4/tsyH7XIex4t45w6K54FyRO6T4Lp9WWGGFVxlMWBFh6WFxg47hmFnAlOIXC+/iHHhF6vNePci9kIoInAAv/TmCQmN/QMYlwUuvcB58G10Nat5zG1nwRl89yD0bKw5286U6AbgIagEubFlAYC7nimNqEXExEPNlRxBfkFgI3UQA4jkvHUHyQZGU1ViPfgFhK2npvL8zgDAGsU/YptC/v/Syu/2t5fnXtbGMvEqBiIGMIntSQTQGyULFh4hD/yKTKoUd3NCD8xg195fLqIUNpfkAg8AHt9X4F4HccFuAJEXEqQhBt4JuSalTs9l87bXXdnZ24OAevlEFAA1Eq6aCKo6Y4LnujDSvrEGKwLXKGTx3ET7PncQABEwVBFQQhHXeElyFDGqiANVRMrStGxQ2Hiy1n7Gyt0IZJEhi2X76n8qOBpPRsN/tHh3uHx7scRIY9HswqWW9Vt3aWN/e2thYb7u/kTyxAwC+hjpjAkMaJUrPYooVVljhlQfzlSXDFksh+kMkIpjUCwIOeftD7q8EbBWcuyfaZ7xikG/nQrnyH0rynyecFx6hGQMR4KVXOA++jRaw0JKZhs0wM/BGXz3gW+yzaJ/3ZYBWthha5S7FWcAewZv47JC6oibBRZ4GRYcQ5wZ/XjqCOiKGF10EkgooQxGK5YjaCf05CRDRwYCviI7o1rljbmQQsgKCQbIoRbFsgJgAs96bCOIHz6ElxtDKRLQZSOVSYEFGAlC9du3agwcPqtUqzpNLiKxfUxWgQaPRaM3BgQFAtNttpdwiQIqk+2KzvXYP9OcOSGPAkc0Y0gJOrw6BJzQdwCs1Gk3h3D8fdn5ywb18lvMu5ndvKPnXlPzXcjgBUHdr25Q2t06kseHSxrQzWepZhgll02xra+3r169tbW1SEBkl+7HQvP0VN7lIF5uX+gTAfQtA3ebuXnxirLDCCp8zNHPd2mjQumML9hxxrser8djP+zJHTL+akMMgcwv8rTI8PqeF1JXvEW4zfOBkvwBofL768M10hoWWDAJO1hAzM5DAKwj5Fqf8Y+mXBJmVDcDJQGIZnMNaMnUuVG4MFJXGIPayUNpB5KKunwJe2kG3Pih3T6tFKysDp+EdDmWFcM4F6mAyHOqngfwvwhlrCaEgK9JBt2RhnFKcjIlBKAuodMkHYENaeEigyYgy/+Y7joty/QFAdAz4ygqE6MARMnxSVHd2du7evUtYjGOKm13zLEAe4h4QDZAnFVNQQ6kNuQ1pDHL10DyGz1sEkqhTRmgHe7C/CFXf37gvKnAredfSvl/cr/gYlHKHfbqF/3ARAYZJyX3RjxOCDg4cIjitcBVLRXzpD3pcWMHbfq+XTGfFP/gv/teFXKlcqJYKpVyanyXTNJ+kxdk0P8pXksZGrdwqpsW0kFzlDYFCLi1aevG19Bfvfw7kOfNk7b/w9TIdW+HlgBnOZAjT/mIwyT1FX85VAlNEJLNAvzDmZnMsrlqAba1kzk/s0QsndPfX+CK86DDT8nExQnPdu3ePW1afWZIMRn69wx+tKciQC43z8r/XP334+MMkn4uvGSu8/wsi4Sok+VKSL55dufxoPEsLxVyhRDrL5adJjv9kOUC+kcZIUXC/sQONSyyUOKlnHjBVF2vDK/Q+MphS1SCoOHZYC332ZwR2MKJGkz/YX4Y9hpl/QE8dVRf4EHDQpUY0IYsqG2WFJbaQmyUTBkCRxaaQLlznVRFTIZW1SrVCS+fytLq/8oz0jCn7qQf/gyTmpVNXj9t4mM3ktvgvABRdw0ybzSY0lmX8KgaRwQHaCnXmytU9URGkCAvY6ff71Wp1bW1N/a5hZt5cCHRtRLrwRRboYpjKiuFKXgAilMPUsT26mCO6YrA0m3XaO80xZshlejMJzjpIVxHFImXQ0alxbHrl2cFpBz1NVInqtYsx98TmCxWnAaUl/gVQEQAaLVKiCNqh1WpxCzHPxUNrSU1M11SWBR2DygwG9uXRmnvlAxmfsYg8C8bi4GQ9TNJZsVQgiCLIbLYa1mJWDgPj7LKBvdiGcgOvADTOUzRDCDqGyvU3c5gnbtzSVjTa6ekpE7fRrFEtpiQdZxrJ1Nyzci+6Op2TcqXUajfMyUKOiuTSGYMBmlzzk/Uvx+DsEbNNpnSxe7M6R0w/QYW1wYmZKZYFHCALPm1io6JAs9OtJskt1nBJPeIGnvNBzcj/81OM6qs+UuMACJtlg/5kNKiUipViIZmMc8m0kCZ25dzFij6b5lJjkqUrpfTZpIjJ2aTf7dQr5UatYrcpO8iYYsuVYrVWJmosOOflEjRj0H2SbCvw06dPGVc9okz3YzWk6gI5ZotAYgEnwvlciaW0wFYyyyczRmaVCzql6vkCiyeKArqkqKsTARMH5vbmxt9759fu3r5N288m0xyHp9HYPQOnK1KcYnJSMFsUt8S4nLHSKWliFeK4QnRO9DyB6a5ZUi1XCnTjLClb79oQ4SJcVi69Z7mYchPl7EIMpi66I0npyWQyod9YGDBVZbUrluDDWbjsd4xsy1DL0GvA1dimOZVlkIN8njmLZHU2LZRLzV5neHLUQb2cT0r5cTI+Hpw+HXQfT5PONO2Np53B6GQ86Y6mveHoNM2Nq9ViqYIj7FM0zKw7HNbbrQJzjT6Uf24vowBajuo4Z9i8Ug4W57+3tMIKK7xqYPKyarAlsziy8jYbTSKkGOvr64RuhB36KFNA2OtHcDvP4pUNAwBrxVnK5fYfu/mcQcUDEegXxtXrEJcl2pXvQZOQKLacC7BXOOkXwZW8UlkZvMResco4iBbz6giefCED5QUcDvCqpN5G8H+ZWIQbBguIbl1bZrIvx4u1XijrghIvyHoJMNt47i5Hu4qce2XgOS9QcanE6byKwRTcK5r1Yk6esNsIZ9Non2NHLAva5sfwwPe6grT8jcs1a3N4tnM1WJjH/AsgVgNEjXrkzNHIHvHaz/sMiOLQIiWHW/4nH3pK4GvPgyzXmWTZdhfnB3cpi2KtaCtCBzPLkCtgocVM1Pspl9hW2G6oP0FtaAIIR+s2ECAmJGUcpRgMtAzq0EtNOb0/eP3127duUbjFzfOfZOXW25I5O5vYZb4R1yLqHsy7VneXA7lSAdYETgyasnQ0J7XLFZ+51N8UhRE77Y2thYmn7aGBOxgBUmdmAUi6jxDOQCfSlRlYv7gB4waBXVTEnppNxvR9IZ9WK8V6rUz5dljhmk1G42G/36XGuFskti9wfp6NJ+N6o37/9fvrG+scieyohXKRg10xX2XU0kgU4k48djCyA9NZl6+wwgqvLGylm3+RiOWIY0Cl4jaiRSCDsC2FDqynpLKwws8DGpYFXYTSgHArgZcF2Yzxcu2vsMIKV4GWU1KBwBSwArPeMiWZmF7uhaCpDbx1K2th9RZBvOpC1rN3gUIWYSVHAsWXxM0IIEYWprAvmzFCluDM+NoFwudl4d9i4gCws7NDI0B778/gRWP4HIc5x6+lakARAIM0LKCC6+vrDx68sbW1JQ+1wUleaYBs4jbqaiXkfd4cqFSrVfUaeygcqQCElQqy9jxIBWuxP+Jb0yxC5WrLBqpazf2dtTCKQKGYL9oHj/ZZotH+Q4Opfco0m9AZuFznBDB3HlCcOztYX1NlCFqM3oemCsfHx4U0neRS+wzIPvPPJzrNzocSJ6RZajVd7SgrrPAlAEsJ055UC40m/DLCchAEILyJFX4O0PJAy73Sc+GlXxIoKMZLt7/CCitcDMIpi/giMBMVhGlKCl76MwLFeF5jnOJc6OhDfwANX7mCaPFJWeEV9wtsAVJ3sudAis5r99TccBb6B8J5tIAgRghLXM4xAKbsgNAaEo4R5wKj7eH5GUfQBkdKmEuIfPPmze2dbYqjRnAIl4M1IbYA33mt6pwdmWJIPRbzGRFQXIay0KIgonB8UwSvcBw3ZBY/M2ATDp0iI96iw1yG7nOHNzu/9Yd2iOvjILbtRSw8ndmLpthXiTigI4TKVdFyDD4yGOz1euTRzabJCJlOdNkbzICTBWbpAnyXiRVWWOEVh5YtFhG3pFh87zMiaPUMC5NbG1dR40uAWjJAbRtSEcBLvwzIYAY+b4UVVvhcwKorsPYGQoD20/JFJyaKWjp06+06+CDRhfIiEEA4rPBsBNJygeVCdHsxZBNhyg23yoohgzEQwwEIUv3ADuFmqMIc54SUPidaKqUQFEUgSb0oBfrWrVsPHjygFOJVnKEgZOSAhAXRoRRu1T7c6vlXDMLi8FGJOKo4wnF9neEFkEuKcUX/jUaDUBsaUBxZaCGDtQyCseAY0NasstACpXKxXNaL+qQSIy1INs2lk6md8VQELHsBuNnEB/qdGp2cnBwfH1M7uhIJzDYbzUIhHReScW46TKfD2XgwGQ1mo2EyHqXjaW6SFJNChTNDwb4wtMIKK7ziYOYz2+NtQKvP84AMYOmR+go/P7SUC7rNMIETfGnwRiP4jBVWWOEXD8VnMViH3UPUs3dsfs5lVvMayD7AshBoihvPH+2johLhS92ZOfsJmuCPrGUggxDSEocklo8FYsBXEeQSohKG6gAgIDD/N4so93woF7OE16rjnTt3bt++zQFAz9rJpQVwgKg3NhUUReCb4nK07Atwi0AmFpNlCKUC9DL0xB3CAnMX8dPI0KShtYE3sQB7YI9uDBR9nrMmFIqpfe+8mLMf3SimSUpf2zfXS6W8O85wCLSvE+glH+RxBguk5HGS6TrQRO5Xjka1eq1gX1SejSaTgf35gPFwOhlN3BdEJmP7BMB9qcO+U+A8X2GFLx5MpAx8xgpnK7V/FBGvOzEQECSmxUWSPsMBzhJk9Qyw0FKG1MXMIGNZEF8CINAZwpVzCRALBmkBIM6LIdgUIXCbAWUhTFnyk1REkOcWAfaqeFeWzFUgdQAhGqaMB8BXfWP4vAgyQsrGgECwdikkmYFKAaLFvAqwJvj7+Zacgc+LAJNaKBVgoguBA2GXdU4tQOoZMNpRkRvYVNdkEJcVgCSQWYnBlBFsigMh4WWoXMCuTAnYQR7dAHNuET7jQmDEFxABpjcxh8qSMMMADg7ImTD9Dbbre3jGeY5hXVkAg6q1bmMsD5+gBUQ/RzGr6TOeIx+wrAjEVIODiy3EkHoMx5YZgwaDY3rH4NC8mmhkSSasAEGSFgNBRvxAACvMQQZJYTL6sIRSUBQkBuLxGexAa+BBq9xMCzgbZ4CDgISxxq0Rs6xx1YIUmBUHwk28RVKxONE5kbGyUAQQDDpSGQGygLCMA7KUBsvQYmKcW+xTEAcAYuXhYIAiLdx3ILQlCEbAwlj34pMAX2k4JmFH0XYMRfCken4PQR2dC9YI8keOATgCKspSLv5gXwiVAuKTIoOkVMiXpBBkqKmqoHQw6NsXuYf9/qAPg1sqhMh4MkKjUOSwUUhzyenpKY2gPwSBBYpot9u4h01SKoW3BPfIUC4r2oB2G497NNpkMpzZr1aNaLoZXWjfLLbacBKwtl9hhS8aNr3msPnn4PNWmIPGIWW5Yc5P3HKZgbJIJaz1i1SNGfhXh3RRFObL9eVA11MRHRNXBMKUiw+iIaiRsl4AshCWdXPlPGdgskwD3eJAEJMnwKkubGairw5UUAT4o3aOIYMxUPF5EeQk6uSSQjMAnPkXAeqCSsS4yr0UkpcubqiPfF4Eq+ci8FZRhVLApogk1tjRIcSU5Ri+/ktgaydFQF2MLpZjwHF9m4UKFVDnFk+Q51ZGvNx5kBYqAFXnyDkhVAyr1SLQ1WwlDYQvIAK6Mhsga3iIBRoNAs/lEkBF9u2X/xYhgxnQOpIHmAIQXiHCua2IA8F/HPOii/CiEeSwyvKsKLQK8BnPh7W+60R//3xQI09FoM1cSGZQlWEGSXxT0EkaGgSmGly9EBwAUoQITHUcqSSdlBUBTXORTweagHs/nmYEsXwgZIr4VRyFtjBxG98UDctPHHOFZEEW5SKpigRXSQOBLny1hszCJqUSZGGfcvWEHpckFlc5pCDTFCCQErBSHTBCla9du3br1i20jo9PVBeCWgolt9PpyBmFwnrybe/0uG9C6yUf5BFYBpYpixaDwHgo17lggKYU7KuIZcDHB3kCkKcK6gVAuRLAuIDNUEcgeXWrVd4BmmJnybRQzNVqlXKFNRyV2XhCre3X/TkbcBLQHzKmskdHR3t7exwGKJFhQ6HwMcIBgGEwHk2fPNnf290tTMddd/Vno34yGaaTcT6ZFu03U3NF9+PeBXZV/7NIK6ywwqsOrTJn9Pztzwz82jOHFp0M/IIUATGvECHOCpa5vToy8uH2M9mRz672PvQR5wWgWsT1CvZjSACQ6ylHA6kjwzrO5qdwk1vlXgVSD3XBjtv+vf0AyWTg8yKgCB87GMEU9LKpKwJFGcEadnAAXNGaWhJh1PV0DSPKioFABqpmKAugiAU8kRuCsjKQVgAcNwMs6EFXDQtxFYTi0MVPqoNBZX1W2O8DOmANI6q4c3ABkokheaWB8HkRlBsDSfWaqkzrgdA+8MUkT8IBZHkqgheejyWaAigrxvx0cwYJq9wLFM+F89T7JmuiL4WEA3BbpV+MUFYMmtYN/7NhYzfz6SCaluHWOWtwWpaLTSrL2CNMtIh1OMRIBhKLIQsiaG+WAYzFv8ApqFyAEWjS2IcAOSCIJlVBMYLPAor0t5ay2DIFQVud5yC6Jm237Y9LYJl0Y2NjbW0NYUY4WajT9Nz6kuZLh7O30OCIKCsA4Xq9TgCNwTfffHN9fR2DFfdLd1ZzB9Hwg2PikGZwbvtIRVlyD0/EjOHcsxrRgDoJyL0YCCCGKUBxLHe4oVssiADzcb0Aq/9cVyW22k33I9sJEf6jR58OR91iiSM9pQ96/U6ne9zrn47G5gb+cAB4+PDhkydPOAtx4OG8IZfoEQyub6w9ePDavfv3it/85tcZAnYxCPjf1aGQK3KAodyd7R1Ob7MkZXnwfl0E6nFeVTLQL4a/HFDcVRy7Gl6mYyu8HGgOkPp7x/HUHIzYDGF9ORfL5EYyC/QLY272FfpDYCwWb731FmsNKtyNl6JoW1SixR30+90njz+iLuR61vmrHpe0PSh0MBhQFtCqCmG/U+YeUF0GU1FBEG75sdc39bhIJeISWV78+UAyPOtCpe/+wJM+7nwxUAsWTfoTO2w5oXYByFBWTAMInBEdugM7bBJ69CKOVC4GMsiLRgsL7DF6oVZMAbFl36xFFgETRSyoZZrNps+4DL6YCDBpFvzBGW4pHZwr+TzgDH1Es+ASUJsEcKs5FQMxtKRLihgO4IYsBAeooFeYA2uemkPFIYwFWoPOlcEMxEQ4hrJwDxpT7Kzc0p74EPgQTvYSMCi6pz2qwMDA/+fpLvtGuWofdAEE6oh5hTmYTZpQAUhKjDaExmcCUEyxxUNDqG1ZA4gqgoqsnYNcEXWKoAFRhyH3lBlAyOGpOeQDlrvudeR2uw1HzEtBTUnRxVsaH4dpveVCM0BeTUHKLQS6MKXLLSm3EBKOsewYyx2KuA0tRZyBCDQpWYwu03ccMa0/5h+7OUvnt5haIwYyMkJ9EaCDYBKpyVQGkhShFE80QlRBZ3IB8sFpn4GytABCaLmgK7GHJN0NUJSWKzBCLj8ajnZ3d4nR9T1UZLBzenqqKY9BOAzDULockDZtC8wDa3x77C06gOmGnfv373/jG9/gaIFlTkP2UzgRsIaY7FOcUjWCoFtSlR5DAhixqsx7Sr4FwEHdFWXDRj0LB3XJCxIORiTPGiUxpXAw5yXmUJbUoYVmq2pHxsHw3Xd/+N3vfo/2RIry+/1Ot3cyHvXpomqlmnN/XhN/KAh16kgTMWhh0vgMBmjG/97ewelpL/9f/5//9+YBMb+9619A2T0LKPf7w1Kx8vbbb9+4cYvFPi35FxwvhNQvQ96Gkad/XhBcXcWxq+FlOrbCywFjkYFLCs1oJg0TQxzAWBfNVBSHA6v9BUUHMRGQGLdBMWS9GGIjJEen3R6TstMZDHvDXm/UZ3sbsYDlczP3uEYFsXhcHscvgyLCjnIxbPaWy3/6p3/KMsrMp/WSYvaPfNGGnppjf//Jt/7mL2wZc0+DtAaxdvjsOVgoUioUAfmDgwP9ZTH1FFrT2ZBV0Us8H/mcbQZYgEaXgID1jXAEUyzxmAIQZEn+YrC6UV+sobK3t6fHTss1vQpU4snJCS5hZH19HTvL7U9ZeIiwSlG7AQjAwAA4gx3qhT+0EhxJOgMXATs0juQpiCWbwbWzs8PGJoEAfPDUHMv25ee+w+bm5vXr17F8xRGFJ55yQPH4+JhdBCOY1bZ3RVMAdeRR73Q6dLRiC593GeSJUrqGhsWCXjCgdtSa1naCZ0BY8svAwtOnT2kN2vlcsQyHW+36GpwQNCaFUgXmGrkayWRdpX9Ho8n+3iGb9Pb2tp6PguWhLpsxNCSQpA0BxLltiKIkA5CRGDOFKuAz04Qpc+PGDZqRHsQUYFzYH0F1kBZVy5gC00myv2/+b21t4QAcxIByA5J0nGkNjWrcU+n37t1zhWbtLwM76OK5QIhJuTjvs58PFDU+SelBymLJwhRTkhRPcIBcCLVPjGXOhx9+iBHKRQtCFgClqF5ABMIwxQecNmku5NFCV221PHHU4P7GAQs6a6mdFUHaH/BdHGVoqSzRyAA4yNO/Cv7gUDopDgToVkYCUMRhJikOs+xwm+ZQt/MDMw7AR0yuUqgJOIcK+fLu7t6777775ptv0kpIksvy9emnn2LNTLvzQDKzEoMWwE/qyMmK6QATLUL3WbJwpKc4Jjv47d/+7d/93d+lLjhZKuTcHyo+A5LUVyrULhBkyVW1j1pMuQEoqmqMMYSpr7SUK0gdJk2KmHW5+05CKCsASQkrxdTR0REERWAZJhz7y/CLBxgQHEPGCRdy+WG5XMml5b/6q//0/b/7EYerVquZ5iYHh0+PjnbT3Ghto95qtvb3uioI36RLs+Mkg4fmYhOxpx61Bmdn6lT87W/+mpVjLZLmzQudRdh3mQxFOr7VajOcaTx5cyGoQ7Ya52D1CcAKV4aNxcUFMaaFMFUCYX05F8vkRjIL9AtjbvaV+AQA0D7MeRZfZjsqtF65aqF5jOWKd087n3z8Pg6zapCiCKAzmE3Z2Pyn9gJM7WoUJBXHndirxJfDGkYqEGxytB+mqAJMnASsXKRe/PlAnjSsxQRGeowE/wWAHXRJoeUPtG5jUHFSlRgESN0o8H9sgSyJsT3Q8tzK4asAYRRVfVlWoKlcwcpegs+LgDo1whOAEZyB8HkXwnVCtv1VNaIKyiJXhS6LnQtJYgEHaFvgMyLgqpUaIV4ExJEd7dba8ICaK0asImCf0kkZJJ3OKcEEAnRNsB+Q4aCLIuWqMbllK4VQz4pDumznXCA7GtkSQXdQBWzKeTgxqJpXmAMZFYQzAAHUlwt1Dem7T4Apa8hzi9u0AAQhF2sFZZHlxNJC0axh0xYLB2h0Y5BJDyJPYKFhCRNJ5Qbk8v7zxgC8ktuoUyjqcHBGuRcAl+YeWkWYZejqYygJXABkqDUp3U2KLlVGnXLxHFpGJBND6jE4/SJGXAstAblEqgZXU2hkyggEt5KBAJQIE+A/rRdDNqUYoCIUxyu3XLK3cWJQHbzCAmKYBVSWFsYrCATUoaIzwBNXzhkQRpeeIguzxir5+sIhxSxAF0mAe0pHQ1sACTQ52QZJ+AxvjTE4BLJM36AIQuvhHv6LiVN0O/IZfOUrX/n617/O+Q33sFCx38L3cYIQ0wEwZRbollR0jMCBQIYGV62tBSJkiuAWmOkIiNECEuDWNZi9nxNbMDmIJX+NH81BZ2dKF5eKpZOTTrVia/hpt8MUHk+Gk+kwSZlTtF/69Ol+t9ulZRBAC4K+oPEpLtAMEJoZU/n/03/9v83ZH+S29/zzuTI+pxbtV/q9UbFUffvtt69ft08Aclf5BMB9euDpC7D6BGCFK4NRq6kCrUWQKWHDfL7mgrB1aQUxfI6fAADsgKNT95D2C/0EgMahrZj5f/qnf8pKyoSn/WZLP+OrigN/n8s9ffLpX/zb/wU++wV81h9MsWLP3fbgcFHIL3wsgIpiStaasMTbpnCVlSB8ApCmrHD2CcBAnwDUCDCpCKAKDACv8HxQNKOEahVLBC/5k5Pjjc1N+0smLzSjqVGr2UTTgtR5bMdAVK5Hmo7xDRcZn4xJyTjCzj7uJ/O0fBO59/uDdttetMBP2pf1nspfDKzRMpjX9kw79Hv9aq1KidZywCWI0QVGzQE76yrtw+GhXqdBut3TRrNZrVR6/T5mffbzQRWAv3Hghir0ul1twHC4RQZXJXAB5Crlsgv2ej1FYJmBTY3SxEag9RxD1JVutTaWH7JqHIApyqV0DWlz1wkEmPeLPNdB9tCXvXN//3hnZ8N8uPIPXVAcs4QIBuLw8JCKKIajFPyhKIjzFhVYcsPnVSr1fm/AgtFur1WrlfGYM8msWvUvPwTYQFo0pyFBOhgOB31735pmdLG4FxAQoGH8jUeeEzzuUV+GKD7v7e3Rg9evX2dcYQHXrBbJRJ8A6NasFPLIextz1GrN4+MT2nB9fb1Ws0DTdUokRuGpfQLgbyNgc21tjbozBhhFFE1BwGc/B7hEd2sIYOHo6Ch8cnIptIbgJE2Hnf39Q5zb2Fjn1paOeS5mnfgZYIrAPRV9dHRCh2vwa8WDTxdAAI1wIBqQG9eOslQcfEH8AGvwpaZw3ywd6ag2Ho0ZFcUCJ4oFMbSwpkK5lR3aFtDXOgzA1HSTG0BNSpazcYZypczoOul0yqUyoTwcDm5JapU607INgk62WgiQTIJqpfr02bMbN65Te4pWK3EsoLuhWHzcWnTmrXTVYvQpEJ8IlqjMWoNsq60NqVK59Cd/8ie/+fd/k6WeEzgNUikWmNLmyRyowIdDfdUOgszChxZfNKmALsOSCUIduSULmhS+BAC3AAFZExDA/1gMSDIIKJWuILGpXzDIsX+cEYRNAyaLA3WhydMcHdL79NMn7733s3qtRWN++OEHDNhyNT8ed4fjTr4wo7NOT8an3VOW0M3NTRTZVQeDIUWry4bDoTtG1k47vUajlf8//B//RSGXlomj8wmNDdK0VKw2uyOWitr9t76+c+tuOsmVFz/3X+ElgSU2O/HOgR1yrtD++avuYV8iMEuZJ6TQbmLYGIUQLUKLF4QmmOEXfACQluYrRgBbwUm3/ws9AFCKv5ljmQNoK9asf/pP/ykrL1sUzTdZOiTLc9ZlawW3JB3sP/vW3/wH5Qacaz8DZFiFKTE8ZMJgyeK3BcBU+2eAStiQWNEwxQGA3RQmpgD7HiuXhC8AbiAWupjIjB2ayEy5Aa662R7X6IpBu2ENf1g9McKKiScahxAyouVe4xMmWuJD4IBoQJb+/MqdO3dUKZjanC4FRahcVLDA4CLYUiPHWPZ/GbhEH3U6HVoGIwpfrqJI0ej6mznUU3oxgIbCDkTGGlrLPT5yb4RD0LA4gydAnDNwGkzsYSddj5O4DU+DBLgaOwv9/lG3Y885Gw3aRH4C5eKMJOEDp3oGHMNtfHj69Om1a9cYb7nu2L63Mo8JsCNFGZGWaGRQp1OQ2d3dhU94hJO4qhGCqxDwUUdGhEqEJhem9WlScK/h2oNSukMyzFlkYqSpj7rkjDyUWdqHoQVBBM8e7ryz+mIHAVJoZ2MO1Ev21gpichj/kbxx4wblYs3q77oSgWDBWTV4I3NMS9Mnu48xcvPmTawhL5vYgVYpWQfmwDIFEcETjty6dQsxbmkTIC3gyjQaa6RokdKGNCDqYH9/n45j/MjmxUCXItDCgioOQbPLoLqGgnBA8gHk4ga60HLm2bNncOg1hJVLZUULyEhY8qSoAyrLkEOYJQ5PaCho4MqJwPB3v/KpO1lmxmGHoU6K/2jBJ7InhYaDfTzBLClausUIJzTl0lbqJuWiGFAoMh6s5YF8lhhzXK8A6QBAfMgcQR43sAY/SGZwcHDw4x//+M033yQGZSJTcWJ6jP/0pz9l/YGgD/tj+2SAquGztFQ08pxznOGElYUOaDRtI2M8VioMqtzd127+83/+v1rfaDPS8YG6JElhPLKKA1Vc1qAFbrGGEZgCt65Mm9RKRQD6RXsZYtyqmmpYmQrCMhUAEzHVSPatbecqrqUNoeiAJM+CZ8bLZWL0ZDBkbes9ffrk4HCXM/7v/M5vM1DJ7dhPKlVmyZSR//DRh8fHB0+fPaIJy5XC48ePOGHdun1zc2Nj9+FTyj885Hi8fvv27e5pfzgcf/LJk9mUtbRK100nyelp99qN9traZqFo39Wzsj3szh5Qiad6UlOXrrDCCq86WIlE2CrFmqV/liCxkAIWpgycmUuAom16813Z47z3f7zC5wjvTATcUGVjyL0YXj8CYt6EA/VFDCKkMRHMivAmIkjsUnjpzwhKNBefA8x66sqQMwGe6xBu2TX1rDHA7dkLQNq7GMHnLUJVwCahAxEMgQjW4jGGTDzGPNe9bQViZ1D0eXNkx6rD1P6Svl5wM7v2pzLpwVxKareOM8+leC9MnCbCZwWZ6DIOxqgpPZN3rwOyqxbsQ3f70lw+FWHfri/mZTy+3Mfqkj+78mzb0QXH3svjQmVOYNkmf3Tl8uk0nY2T6Wg24Zok00k6c5cRZDlCzClicS63mUufcSlIAOrNF4bvhahr3NQxSEA0fS1CgH9uby5DRoC0gM9YBNYy8Bm06HyYQciOIDqWBNxq9GoQQgCYy4oSyABdjWGlmkqYJQVoqc3J1UGaYyQE0DML5gsEYO5IHmAEU8ElEKbGdOL/epSgXGUJGCG15nDV1K0sU4tLQdSLIsVx8uEQYsbnB3UgYvmWoUUgDnq9PrcQ8FG/d+8+diSDA3bCGWe/+XMukA/QuCUlvgd4CC1AiyOmxMJtIGRQloEZdZICMhgRrSwQ0zHgI48x9zueHOoKtVp1fX2Nk/kbb7yBANVk/pJLB+7v7/3oRz/4wQ/effbs6Ww6o7tOTk4wUK83uqfdD372Qa1Wb7XaNBFtfrB/uLe3/+GHH3dO+qVSmVnV7w04Bqytt9yQGFNwIbz8BeFagiXF/TyHo92nL1fq5hVWWOFVgJYVYMuPW60yYEaHjUEEqVveFwDzUqBrW0QEr7wIJL1znyO8QxHkcAY+L4LXj4CiKuIlXDVhQpDGhCDLIryJCJK5FF76MnjpOSjROZiF/Af+/mrwOksIuXF6MZDwHkdY9hYOmw+jF1oBECB68EYcfFWXmp1biQU48Sx8XuR8qtBc4TUbd6lYKNvW6F55K+SK9g05L0DAHSLvORFfCtC9KXGK+YRN3KnrFsukIe4vWIl25al35lo0/rwrV8Q4oZalGBSRMtGjKymkkxyhPNH/eDgdjZLJQsTvCR/9Iza/jJ5Lnl06ANBNFia4yObcoX4VaAxMo86CpjfhC+pcCAlnsrzOhfDSkQWYoUQRpOciyIg2VyIHAEwF08rSLUM3pAJ8rzAHwj4vggqKIbNANFWgtfU4n1if6F/hPjTQgVkgmkdFBeGJ5zqZeFqR6jbjLVmkgUAUPjTAIBw5cykYHrK55n4XyKkvPLAXkMRVUt2SVXa/FIwwKbdkXb9+7Y03HtQbDYpWNG4uza707gMWMmCdoQhSYLbcSI7piyEn5S2giNh/ILEMfF4EmFSwWq1QMKd0bik9X8hxjjs+Pvr2t7/905++f3R0eO3aTrfXffz4cZJOt7bsAyiNQjoN3UajSYd0OvbCj/rx+Pj46dNnR0fHlUpta2sdlWqlhnetVnN7e7PdbtdqtUKFha6UdxcrXpFbW/pKBXyplYvlAm4k7DCuAVdYYYUvB1hW3CLmjvRLQICFgzXULSAO7kPnDHzWhfCiERz3HL4c+9xwrm/nwitciHOt+bz5ug+0oGegrBjWRFeAl74QXnQR3r+XgWVry0VwSzXd7nYGOD47gnf6QqDo3lI9+51B0hCFyIiV6P4JqQhKZd+OLxPFw6ULvrJ8Ws7lqvlCrVCsF4uNUqlR9mm9lK8WuMglLdSKdtVdWivmawUutESLiYoRyMzFICaF6bQw45oVk6SUuis3K3Llk1I+rRS5cpVSvlbOXGk5l5SdPKkuqQempblCrVKoz69amQuDs1J+4Srmp/l0nJsNOQMQxOfwJ50V0mk+gQ9tVz6Z5BNk7KgQpcsXDUe/0EcKmGj+nwd0K/3gusIgWoizRAQ42cuxLHmuLqNrGbGkaNIMAZAkpSIa9txCAE0EIVRTqeDzImj6xBAfYRUBh7C12WzS7HAEZgeAkCcCHAJBFNGC0NN9okMAAUc0YtKSpIrQrTPjMfPHAW9fklcB1khRYV6vr6+TcquaqmqCk/V8qhYGVbu9hgpOkr799jvXr19nXmNNA09GJHkxgtllxEbi29Dm3AYBEeIAhCXvWydqSeWqiADJx5hM6Zr+cNQfjYeDgQX9nc4xDdbpnHz88Ud/+63/9P/7D//uz//8z/7dv/u3f/EX/+Zv//Y/Pnz48cnJ0dOnT/f39k9Pu/3eoNcbui/kjOuNJkcJyqzV6rTbxsbWndt3OTkQB3A2ODnheEDPz047g/29w8P9Y3v8r8u+ZVDEVy576lEuudCBelGRq21FK6ywwheLsIK7pUlr0zkrjiSBliqD284z8FmXwUtfBjn2ueHqJfpGieAzIqgKINBedBEsmWFbEg0hCzGc7OXw0hfC98EifF4EOSzPA3zeZfDSz4dk5HMM5Z7hOQ3rpc9gv1etNiRXzeil5864XPd/3o1vbDjC7WCeKcJMoBVdhVzeydsXsf0lo/yDPt3Hf2X3aLBSmu+L5hYCRtOl3LoH9m6PdM/MSu6nUXypc34QKxbttGHf+HJlOxkIV3l3ZIHh9mArfPEyYct2KZCuVcwbEcdKm1/a1LHtm2wOGDhD6p1xuvoAQU0ma+aSPr6gu+Z06j4AWbjci8HOJwP0uQPvioi9tb6YLz5nC5RDfBvCrKtAKjEoArdVViB8XgTxY/iMRVAERqzTHVQowkoFaC/tIP99XgRZiGGDaW4Z6Lm4Hl3DFyHjmUIhiPJ1Sy6xqWSUcjudA46YQLogph2Ub0zvypXXKDzET4h2u+2+PmELo4wC0V56XihM51TabNpXubBw69atBw8eUHfGHgLUnTYkiyHr9C6BubsIjChLBWFNnRJoNZFierWeslCRh+boHLKJV6qs+iXuOMmoxBiVSomTGnH/yclxv9/vnJ48efrkvfd+srv79LTb2draxAi5//bf/ptPPvl4OBrs7u5+9NFHw+GApqCoSqVWq9ZZg6qV2ubGNue08XjCGCH6b7Xa1WotTdLhYDjoD6iCtXyeIVTZ2tre2blWKBPruw85S/m0VLCf+y/m03I+5fRlVyHV3PeerrDCCl8GxEvSMhDQWhYTrDIZKOtioOiNzqFyvYk54CD5OWPZDZhuYT8DHJ83x7muhsaUQIBund4ZwboviOlNRJDYxThX8Vz4nojgTUTA2vJ48HkXYlkMznJrLLsBR/IBEssAUz57DmJQWQgdpOLiQgERRJmAnM0sXyznC5UCqb1En5+l+SS1dGY/ZlNM807g7HIqhRLBMKmuXCFJ/cv9s9Te7HefehMLuCuXwJwmUy6fO7/O5O11f6Pj60wsxRViPf+6v39Lx8LoJFdI7QhSzLkQfP4qf3TFKnZZOG6nCM/0t7lYJXEpxjGbuaitezsoDbe68i61T/x167JciWeKmUtQj4hWh74Y1K2yJsBU72swxBBTKZIaDxdAvmUUYaqgi7EsBicYEaABWZniNIAVPgrihxSQmwFiZjQCYrKsIlhYLAhezNJQC0xSVyBDwQqV28FDCJgACRXKOcEdBM5eN5IwaYA2FX8zz5Wdi4EzCoixX6vV7ADgFJ09g2gna4BWEZ7O2y/GNhqN1157bWtrS+VijTqN3bsuqvKlkM0YKlRtpXYAqj7w94tngIDgdgAu2VcWHKgmoJvg+8Jci8W3ARzN9vaf/vjHP/rRj37w0UcfPnr06f7+Mw4D+wd7n376MWc9Nq7pbDSdEcafDgZd+q1ULrD40DRulyk3Gu1mc61YrEwnSb9PrD8irq9VmzTP02e7nU43nyu1Wvb+FeWPRuPj45NPP3307NluoVYtVyscHUqVcqlcKlawYc8PCrVSqV6p2KuDuRl814ArrPAFg7kaoFkKfN4XDea2/NEkd8uwcl4OfLUj+IwIFK0sCLfklu0h4hK0VLFCabVinWLOo4XzWt0guPXSlyFIyoIRS3/CHZCbgXc6Am5rlRSNKW6VdTEkLEUZp0TdxpBYDDiSD/CikbC2HCEuQvyQG1zVbShddkhFAPEzkM0AOFIJudRITFmDVqu6/Esg+WANxPQFQMy5cwYxSaGtX58DchGLgdN4rr2TtgoyZnReC8sqnL2bq7aSWNwLgFt2ZvIYxibg5BCD8JdKjDnuQswCHYJktSf9ZYXqr/EkOftzp/bdXSPSaT43Y/dDI5lNygS+BYZ6ihh8crmS2ThNJu5JmTHtJzRs+E9ZDJwkjiFpfCuiaL+nTUH2y2B5mK44Vwq0HrdlL2dtRinp1DkJk3abcsEXgbdmUJdzg8vVYrJ4TXOziXvrZ5Z3L/5wS+puZ/YekLtyLp1/L8C+MsAlrfhiitMFw+GQvqA9SYnGrP1dLwNydZsBWUpjwFHvB+iWNIBbBg99jTwEw8MJLsicC2RCKXFqw86BoahFzytEIJfahbdl9EAdSB4jQBzEYEKIQ+rKNGAkllfMKr5TtVLIBYhhB0ArC5BL0TIFyGLFZoLQwuTKMnzmh+aItBwoxZwx03PjgcYNAmt6EONyQKaQl5Pcxh7a/0ugRBWqqgGKgENqvs7f1SHFICkqOL9z7RoCUkdFRbhY1gCBDLoQVBMPML+xsfH222+jQieMhvY3TPCcVDtYs9lsO0AQ5tbdTwnpB+V0S+okDS44NyhAp8SwISIpDgVhHAE4Eg4QB98ykAUKAhCuKIN6CoO0p5oU4Bjgltyjo6OPP/74o48/+OEPv//d733r5OToxo1r9+7fvX59m2syHZ2cHMIcjYczWnE6oje2tjavXbuGLu1WLlXg0tXNRrvfG5bL9he+aDMa6uT4dDyaHhx0G41mu7VOdI/YyUn3+Pi03xv1esMCwb1d9pUn97klwQH/uE8RYdIzefvF2fN3rBVW+Pyh+RPDZ3zRYOGQM+6j/TyOiv+yoMrG8BkRrGB3DmF51fre69nfKsqAhUMLmcAixYYCH5voAhmXtYvh7JkkaeyS+RcBjuRjSDJGzBcNdHsxvKiDZ50HL7EI72IEL+3k2YdCCnyGgzgxfMY8S3SwEIwswxe8iCAvO4I4AFpi4l8KqUgXiHkVeIUIPmPuAAMG2uddBjkcCBA4qi8puyl7kSCBkEUKYELbayhpiii23BN14mOLgVwgZLsYifEx7qJ8VOBomzNd/HbHgHkuKRemuGBSKaPZBkntqZt/2YdDhTmFvv1KUGI/8otfTtfU9XCfAuxbvhbEc5uY2bz73u+8CPsEo2yv6jgBb82+zbt4yVF2YftD/fYNZJO3bwurRFcQBv0+XrLnd5ybIOwLzHI4usjlqpZLVeIV94oTV7lUqAbCspzMnGOmCvmZfTF44n4riBMCBwa8tU6hCemOOA1Qny4j8CEy9KXQUFG5NgA+C0JBgRCwiTVSGc+ALDCNABN1qQQ70ARz5EpecZ4rxxBkdAshGia1EBMEMQARMzEoApCrkawWkCeYEUeQruDs+YUdO5KXt0pjgl1Dt5JHMhQKZekc5CpLCExSFRpKxx9nzA8ShInMOeArF7cBBHyn4SuiXA4np6enVPfGjRvsU3ZWcbVAGB8RYy9DLHiuXQ8x0QAaQHBgAOQKMD01//YzKgCbrD+UThHQAAJQChCBA8FaILrdLq4GdDod+EEeyL5cGgwGpBiHs76+9tq9u2+++caDN15fW2sdHx/98Ic//Ju/+Y/vvf+TTx9+8u67P/rgw08Gg/716zs3blzf3NyoVMvY4Niwt7d/cnKC3/aGj/3Yf24wGH380cNPPn763ns/++CDD05OOu5HylJyEe51B9VqnXlvi0pKBQv2JeCqffeXqZ6rFDlMcNnXlkpFMulCzvruWcgKK6zwZQArF4ssqwxLjPtpuFOtUDFYdNyC7Nd3LXYvEYQ0V4GXvgxe+gr4rPKCtC6FJKUCYvpiLOu+GH5OC8ENQcwXwM+jewGCV+faX84q5PLFNFdK81xFu3KWJjm7oEU42mRy9qZQtVDiqpUq9VKlUigWklx+aq8MQRBEVJKk7K5zCdG1XK6ay1WccGk2K06nGclwIZOhJRP4lVxSTdNqLq2k3M6edzmZnBR1cVsvFGr5vDwhC09q+Vy46vl8vZCnuOJ0sniNC9NJfmKpCE9PAnMqojibSoYKmuLMVTPF57RayNt3mwk3XS9kOovbXzJY0DeHZy1BuVpRWVoV6kFDKMvLPQe+7ebw3M8OdBWwxvB5iwguyT1cDeFvgAQuBrousjWovgC+KhIgTgjrSe2XKNfWibOxAF9BvDO5AHPO/e2qjY2Nd955B44ZOTvmeKCqonGbigAF96qU+BbmR1DET5aKiIEzlIKf0Ag4e1nILIgJ1TEGDivXRobbbQF8itAPMUEfHBz89Gfv7e094dx+587tN954UKtXTrvH+ULSbjcajXouXyhXyts7m3fu3KjWioPhaef04PBw//DwuN+bEN9zTq9U6hhOZjRN7fQUl4qnnWTYn621N9ybP9Veb/jkyeHxUX/QH/d6A0KAYrFWqTTsIQRXxR4G2FtAXFX7/pM9S7BnDK4T+N96Y4UVVni1wfqihQZaSy3wi1YElj+tgCxbWsLQkoWXA8q+ArzwZfDSvzD4Yi6EJGlMERfgeTIX6y7nXoXzmRDUf047L46lYvFEziy6lJVbzD0D3OgyIfeL/XqZH8Joe/F+nsu5VAT75Pz7wXaxvxWTtGRXzl3nEkYjVpyJyX5r11xG6dnlsjK0pYGfG0+T4SgZEYVPi7OklHIIkczilcvDL1uqy8QK04QLLS6jHTG/nXFLWskX6sVSfNWKJZlSWWZTxkVHTHSr7oKIL7KqToAs++hiDnWQnyq/XHAxm0dYWp8HiSnmAxb0RSrnNpFrvwX4jJeBUHQM52MWPu85Tj4P0lUdA7AQT1hoJCH0sR40aa1aJaav1WrkCrJmRhdBrNxsNu/du/fmm2+6F2qqqGfOAMTH8PVaFKAglQUNE4jjpaM3DINADLPv/McfqkY/4oYqIr5oORPDyl4EpoK8c8FK1GtCFASTY8AHH3zwV3/1V3/zN//p29/+1re+/bc/ee/He3vPur1TzjJpLm23mzdvbm9vr1O5QjE3GtlHDTQVxV27tr21tY5ta/8kN+gPT046g8Gw2axubq617K+9U0QRztFhv9cdsOzhAMKkrWa7Wm1WyvWCgn4aQ4S7aE/7PoBrBv/RpDpjhRVWeJXBmqWNh7nL/GetqblfVMyAJYC1yRak+SLIv97EywCbCA7E0DqYgZe+EIh5ExdCBgMBRLvMi+CLuQJkNgDdTLp8C6DjW5C5DZBkgOc+B0FGxKWQFsjQl8KLPgcSeJ6YMxABxnnCWU7mLsoNNAQUBn1Mb6lumQN2QYg2Ycd3b+vY3zya2u+G2/cQSvZjPyW2OaaNi7ZD/H1GlM84xixMZsTWxNnlJFfNFWr5IkH5oqS/EHDpGS0LczotuXjdp06S+NtnRVfFPp3IV+zKVSxMpzgOAOYDRAUfCsU6VZkZp+j4lk5nWPYxfbjw3xXHZYQTdhxONUbY4UEWuHS8cR7KE5OZznLjSToaz4YjezEpgrrGTZRfHlg8uwgFuz57DiquqBF4VvTod1k+htotwCy8aCtSlgoNgOPzIrh6eCAA8I+iyYrTq0AOqwq6FUdEgLK06UAgUKlW9b4+uw8O4KqynNUz4CHpzRs3OAAonuYWdf+OX/jHCvG6oV7YhBAfYuo+HNDTLmC1fg5kJwYlaq+krEDAd8WewetHkIzz0SBdmJTOLQKHh4dPnjwhlH/w4HWOJLu7z549e4LvhN/d7unR0SGrVatVRenw8IDMfr9bq1VpN2Qmk1GjWa3X67akTWaj0fT0tNc97RXsFw0mqFDF4+OTvb2jYrF57dr1B6+/RkFUHeH2WuvWza2trTVXMfvir/32v66K/QRakXXRvfvom490hRVWePURZqutQND2tl8WEgAsT6xugme9DLj1cAHY91QEL30ZvPSVobJQPLfQZaiUi4HY86rgqTmC/EtBKPTc0q9YwWW8sGKMFzCSaZfQVkoxaHBZMcgNbBEmbz9+k9PXhAm+CB+4quVyrVKpcpXLov1TOKYD2z4hwGg0Hg6n4zHbNbn1apUzgNmxGJeImUCceNcuaCPgiHBXbjTKTyZE2+7PBuTr9q06ez9HkqQSPlOJdLkkaa/TJEmrUt1sttdqjWa5Ws0XXVhPLp4sXmlqReCGUnepaKKndrW6Xqut1+tYsGf2hRJnEo4E9rJTrpA5AHBaaBbLzVJFV8MTcMoN459ltcpVXfjGBbFea6xV6+1KtV4s13IFDiR26HJw3eJh3fnLBb9iRvAZEai4wjuL8hafHz9PJcA12xnEc+lnhqLeGHB8XgQ5BuSYbt0nwR4KlCV8MXCYyqrWVF+0ahEPDAmTJSZpxT0Ib7VapPhJicqV5Bnc3zt78623OAD0+/2qHv8vAYtxQaqdYK0/ry8FUS81C5CkNdMiYKIiU/I2GBcRQ2IA2j1bWwDMUKI8EQaDARXR4Ycw/M7tO8TxR8eHDx8+Ojg4hBiOBtevX19fX2s0akxufUMvyc1yeU5ryenp6dOnx91unwZsr61hmxNKzV7ur0Lkc8V+f4j9RqMBZ2dn+969nZs3bm1ubjFCT066T58e9rp9egzXiv+bf/77pVyeq5jPlei1fMF+ArRYtTcqc6VKpcFCOkvtM0PVc4Ur46Jp7+H+yIKnL8LZOLsIZu0qwNpVrlcCTCHNQH9/IZhanqIt5iqBKSKSWaBfAPIKI4CZPJ5Mh+6bPbaqsIqOhvybd98jXPD+qt2UBUV46kLgFRP4jTfeYEW2pZzl1X4dMAusATkPuqedjz/6qWgZUe1Ei3geRqMRaxkIa6X9XIqoC0FZqKhEfKbpWC5Z5fFcWcolVUEBXj8CTMSoETQpKyxbC3YkfwGQlwMxnEn/VQrWcVySG+IjIBU4uC1+0OIWmJW5mL50sba2FhvJQPL+JgIqpGThCXaazaY2WgmfqwLM1hLQooXVMiBYvgpkNkDvj7FpkRWcObdqTvsMNBiDrlQszaazQX/QqDe4WALdHm6P87mKhWLDuafXZGUfYE1FKGX36nUH5Uq12W6PpxMC0mQ2JZavlQr2V7yKuSaX/cg1YyjHzBz1etPxIDcbcVOcjTab1Ttb7bVSen9n7VqzutMsbreqGw1C6mKrXGhXiu1KyaXFtSqRcR5is1FtlHJr1RIC67USRL2QIn9trbFRr1Biu1JolYnL86QtTxealYKlpfx6vbxWK1tWtdiulrZb9fV6BTvXN1pbLYLsPIpWOorRtVZFN0cuxeEJbsi99VoZDiVuteo3NtuNIgKYxWFyC+1qYbvduL7exLeza72J5I2N5vX11q2ttZsbre1W7dbm2v2b2zc32jvYWSereX2teavd2llrbK/XdzYb1zcaqGzXypv1ynazvt5qVKqlNJ+M8sXJLBkNR9d2rrlF0JY9Oiad2ZeqbVrQJeGjGFJHMyccn4mQH/YHRGRr7bapJ4l1qnUyYvZSlrtF3N04wLfnGW4kMPyARSrVqnIvAPIC5TAcmNe9Xg8CXVIv5ICMp+Zg5qLlb9yMZvBLl9Ilzy0IYqyusVawKQ5aAHlzyAGmUsG+2k0SAWFVFiCJ/0R+0IeHh4TF0pVxsiBioMvKjIyW/VCcCNGmbB+QWWKXe2ZEgGgHgcmM0J7lwgQT28gol7qH6qsiMiUaH6j+kydPCGFZIuAAspC3cpxL3NkXduwvGXf7/Z7V2fpllqYzju8sChIuFnLbWxu/+7u/c//+PVa/drtl8WmauC/yF3EJV7FdLDDLfZM641YW66R2JWgxKU5ZAjTyaoEYiMGkCjQXYlpvccZV0QMxs7gEVz8LBuYEl/vs8Wws5PGIZsWqvWSfz21ubtx7cDdfSJ89e0qh7hRZYG087Zx2u6ds1EyxyRhn0s3N7UK+NByMu51ptdK8e/vW1sZWvzfY3zsgxECGKo1Hw2Ku2OuPWVfrtcZkmjQbLUZs97R7cnIyGPTpJdqELup2uxwD8v/d//X/QhsUOEPkpkUXYMxYoEvtUb48SkuVxmapWusnlXHR1voVrgwG5qv6zen08qjo1fGfSaW5Cq1JFYgAJ2jMMPHYPhKmlIOYCDCfSTW9M1mfFdJiMpNiBLBUnvaHx4eH3dNTe8w46Pc6xxO2ilS/yoe8CiLsulIcnwElsjr4mwtBWzHD/8k/+Ses0RY/FYuzfPb0joych2CBA8+ePvqLP/tXqov4QLQWO1u65gt9DFq10+mwQ9jzBvddLjhV9+smXuL5wD5FI48WBEsSMV+73WbbCIsvO5+XjkCWp+aQvBymofb39wm4FaG+ADCl1j46OmKvXV9fZ/uBqRagFIojpVk4HuCkxgO3pjzfUZCRGEYIOO7evSsVBOTnVYAbqFA0Fg4ODthT6Vaf93xQrqfmUAufnp4SNFCdjY0NLKs6nxWYYi8h8tjZ2ZFZ7EBkrFkTLNkvFatEFajQnru7u5ubmzhDa0hYYLpvbLZhUl8Kou4y7rIMqNMmg8H02dPjVrtx48b1wfCkVExzo34xGW1USuulYn02KU9m1Xy+W1o7nRUeP3309NkTRvTaRrlazNWLya9/5c0/+uY3Jp3OdqORErCV7ZjOTkm9hkOGHCO+aD+xY6FYGGwEtyNPzoGfuOdvBPcbnJdCdfE3cyx3HNX6nFGaFcqz4rCcDspEnUkxnVVnac2+CZwrlhrdeuPD7um7Dz9+1q+Ok/LTp0+/9rWv0QJ0KClgwpKGUQGwKUKg1qQwmaRo3blzh1sqri4OcL6YoloYcCZgJQVYYK2gp5h9TE8neAbphn5BWBzGDKVwy8hn7LFYsWQxmxCDT4qYVAK4xUPzxmWhiFnKpXYsU1iAj5gmdbCAAO5lTAEJoIuivJJNnx2Q6kf9zX8sA1RYGEWgRdatW7fw/P3339/b25MbqoK3EIGsZrOJLl7pFAFH/BgIyD2Vghj2mQ6YhdBzh2Iu4ZBNm1N3AKEiUAEQOAaoEWV95zvf+frXv84ExxSSpBIOYJSxPX366af0BeXSztziA5a3t7dRwVuMvvOVN/7ZP/tnLOYIUFP8QReXpKLDmAxaNS4Ewpkm4jbDATS1vCULgk0kFHEx9FSF6gOZ5ahiv5jl/iQId9p1J9NBtVpJaYBCvlazPXqaHx8eH3z3u99lcX733XfRpbUZnEhTU9ZATJ2edoeDKUsuLYw/7Cb4hjzCH374Ie1D7WjtTofwI4FmhSfd3d1vNJr379+lMRkqOIYkpp49O+a0tb21VWBE288EsaW5C9DEUzy2fxlT9iNC/OcquMIKK7zSYGlgXQCsIAK0z4tg65Bb4JjiLBOsQePxOXH2lx226r8QvP4Kvwywfde+0qZfBE3tMXKpUGy3WhXjEjkx8l98g2O0MOliPOfhYBa/fMPMTR1fqUCLyEAyXwowbuLOIkBSbHcuVLsAdXQAAqy3CrEEaCnG8MoOnuXWakG3cdbPD6wFD4FFgYn9BD7bB0wKJXAkgjzXWyk6ZxeMZCDnzzDncP4n4mcDknE42CFlV6J91tbXiHThc6JABkCQ5X5mk0jX9iztX8twcbgHpkjjbVGgjvZh6CKIuQn6OfOQcuQ4x3kH14EL4OSAe6ScTARcw8nJNP6LClY1xdqnp50f/vCHf/Znf/af//N/Pjg4UAsToBPlUzTAQ4x0Oh2cb7XsDIYdONQdeXB8fEza6QwOD48ol9xyuQQTO5wNnj7d46Rx//5r169f39raop0pHl28KpcLtVqlVC7amZhxaL+b4P51qXnnBqelRjx/xK+wwgqvDrQ2CcxfUlg+LwKLLCkCrCysO26pGivrlwluV3oReP0VvvygLwnz2Qjd747bLWm9Vt/a2uR0DJMZwBxZ9flLgUJATaKYzsBLv/LAVaLGzBngeXA1s1or0FyW15rsIqwz+LwIsiOEcpG0xdzlhlZ14i8BsTXbORxUIsgIxBAf4NIFXsnOAuxPFNuz/E0HtQO6oUHYj2jD11577Z133iEUhkNorrA4fPIAp9VqEa8jSaS+DPjKEkGJdhqIYNH5EpCkCMyiiEvniuGeBfiLsJ/cdj//DwF6vR5BOcJYoNuptPPa6nja7brA/RT7nDQ++uij73znO9/+9rd/+tOfUvr29jbCJycnpLQqlp4923348DHClKLo/8MPP/zpT3/2+PFTQv963f7uGKC40cjajRKPjzFeuH79WqVSfvfdH7z77rtPnjw5Pu5wPMClZqPaaHDUqdjfPnGfc/o/PJgU84m7tT8x4l5etj808tJG2gorrPALBEsGk18I653PW4RWaluK/UJ/zlb0ZQd1fDF4/RW+/MinabmQr1XKlVLB3klPZ8VCur7e2mi3ZpMJmzz7nvubXy8IhT4vgF/KYabpo9o9D170SwJWRhFU6nmRPZCYKui69xwoF0glEFlwTF1qQ7dEe0+4JVf0SwGWtQtAyzhwga49k4ZDrYmGOQZJPsA5ZboBMpKBxGK4LxzYw35CbYJ4QNuqmqQAB9y3Y29DKJgm9h2NRmxqygWyLPllhIMWhGh1XwwVmoG5N9di9yRFDD8zsBPGImRTuYrIYcqmdaoDJDLYd0cI+0M9h4eHBO468Ny8efPWrVuUSJTPwQB1V0eOf7nZrLC3d/zs2cHJSX8wSN3hYtDvpxwx7ty5dufObZqLM8OzZ8e0zOmpvbd2//7dGzdu9Pv93d3jo6NTCq3V7LdHqSCgRNqTAwCwX/w5A41StD8r5y4jOCTI+xVWWOEVx3zF8YjpDMjyU97Bc39Z4JphoYJXhzexwi8D7C/42tM8tjNGRc7+aO7mxnqtVh0O+pVyEb5tsD8HNNI+K7zyLxF8xS6Dl/4ygDjJxYH2rBrPCdEYRxevD4ghcG5kCdzq4t/SFO3VIrj431qJXKlAE70pbrO8OfNlAeNEuqTQGMc3aqosFUe50OeE9vMvy5IGQsIZYDyGi//t8TZhKE167do1gmaVBeBzSyj82r17qin+wMc+KSpwUCd+5WCgt310XBEQAIEOhPPxclAEHoqWk5TrTC4AZgaquFXAAUUNGFJ6G45zG4FCvVbb2NjY3NxE5vjYQnai+d3dPaFard67d48UB/AcA61Wo92u0wyFQnltbe3WrWs3b97gtHDv3q21tRYno/ff//jhw6fD4Xh7e50UT7a3t9bX1zDLwcne9ilZn9bdS034UKlWd3Z2ODMQ34fL/WkUd9kfHGd82qUzwMscbSussMIvCKwyWr4DuPN5S9AiJXlSz/0lgtbcFX6VkU9zBP7lYkF/15IDAOeBdqtRKubHo2G5mHM/E5S+8EBhjL0wvIlfOsS1o3V1G0NZXwoQhFnA6gJBLZUQPm8JVO3c+gpkZXDuquull1pJ8SVYzvo5geUQwsorqkkIrtOOcolEaQevMEdQJEsE8HkRgucB+m1qjNtDaPewn+IgVDUc4JYI9fq1a3DkDHzCbgXlOAaHQolu5VWmCLQwoooEApUMarVacwm4gQV1OoqIoYvBGMjAzABrekkJNBz0IQBZNKrM5gv5tTX7AwiAUF5vQMF37VCigh988NFHH33MqYB/dnd34WCAg9XhYX9ru7Gz0751a+f27etbW5vtdotD0MlJD0/HY85Fab+fdLsd3N7aWr9z5xano/fee6/T6dTrNII1Cy7duHHj/v1713Z2dCgqcEKJ/gRAmUtvBCXudaCZ/aiXfSXAtFdY4RUAE0lgcir1GZcBSU1dZgjTWzPc531GaBWQHVLgPPK/n8AtCxIzy/0BopcGFRHDZ0TAK1JWYXKr1SoLUIl5vQRJ4qpbuEzgvO3J2lbw99HKKAtiQqjiMAFE3t68WAB8CZ+LUARiCAfL0jUPFuHKWYCqIy0RcHzeqwf5eRW46vrqkHr9yyCtGC+9NeI+YryR+owLQaiAMxBs5BCqEancw4jmpYkuIZQITYmTsf9hRPbOUskeayHiBBfA3j2bDJPpqFEvV4lnktzmWuv29WvT4aBVr47tD1pNC7kr+u+jihgvt2G90QjLdaJEn/cLxXzo0Un2T8H+3io9RPe4PxxaYhXILAWk4oDQWedCpoFupQgsfpxHk7J8KWJrAtZ83iJUBAQqWq+QpBTxoQXnkXeJUQqBCmK4ZE+Sn/9dWIXLrgY+kgaUQlkKWCEkLGtA1kJNVTqFAm6hSXVLluyQyiVyZZZbLJCKHwPDmk1kyRqSAuXigIxDkItlGYfDnEJGikDyxIvwSXEbFThk6RV8CCvPAVMK6yVGC0CooLiyZBGhQqjd1tfXiZv7fftFaVSuX7/+zjvvELwO3G8BA9SlRdAPH1j8Om8iBPSOkNyDIIbWW/hd92o+NJyTkxNoOKhDHxwcEGTr27Qw9bwcaxoblEUq583jCNQCfgZ6VSk4DPAIf7Dj1XIpwTR8KCyzO1PQV7/61dfuvnb//v2vfe2dXm+8uzvCQVqV1uBsgD+YRP7Gjfbr9+9tbGxUKtXj406/36ehWq3WtWvrT57szmaDVqu0sVE7PBxfv77z1ltvPH78+P33H9KqlI5LtP3Bwejw0N4sotGePn2GqxRRmNGzeEUHW2oXQym1ny20T2m4jHO1qbjCCr9oxAsNyNxeis8qfxXEsyPYh/XyS7oCWGFZrQRmPmCZZ8JnoAU9BgxvwuHShkJAMiEVEehlKDeDmP88+uqwYl5I8RWH6gX8/S8Ffs7qsEN5wqIf+/dce4x/tjICp3KpiEapWFhrtRyd2itBaUJ080vVrC8LvlHshRTdhf66er9JxQbuhTohN0gGzqW4uuTVkbEZ3zLYgL9ZApLLAjAFfz9HEMvIM7CD/LJWjItzhdhOSGOY0Lxe873AoKCW+FUgbCUryAuIeWqOjAAQR5LOsBEwiXE5vRDFAgW7RMPtdpssOG+++aZ+IFgyZHHMIGXzUgrgkGWnFkcIukUGxWBfzOCA6hhqGm4DB0lBt4EfAEebbAyf5+CMsfb4rOnUH4GmMxOjYd0BwU41VOTv/frfu3XrFu1069bNb37zNzc3NzicqN3q9ca1a9doFkwS7nNWeffdn7z//iPOGjQgTeR+Hch+/3pv7+jwsFepWEMdHh7BuXfvtQcPHty5c3fNYWtrY22tTXH2S0qTSaPRxEJhlredn/olVNZdHBWTov0dJasHLhTyq+8ArLDClwU2bR1YAgKRAQcDLUcBnBS8/oVgVRLCrYgs9B5rBM9fYYXPF+lsmk9n9Wq5Vq7k01y1Wtze2iiV8qVCjq2vkJKbcBpYDdAvFn6ZmEMcZf2qYWntNPi8zw5UvYl5q56LsE1IhjCRGFqAloy9He4AjRgqSgXJnAvEliG+diLopvvOa71eISze2Ni4d+8eUTICCt9xAxkVhAPySnA++o+yYz6KOgOELHPlvEZAmNR8clApMZ7HzEDWgG69nDWsJwJcO9uP/eMkpb///vuffPIJp6A33rj32msb5Hc6HfgYqdWq9me+3ccy7777g6OjzrVrW2+/fefu3Tu0z97eXq/XS5LJcDibTCq1WrvVKhwdHb333ofdbr9SsT9B8+zZUwL969d37t+/duvWNQrlONfvDR8+fPbxxx8X8M2ekLBO0hnuqT9rIZWzDwT4lz7n+HWFP6i5wgorfOFgpXDroUGrHgukW5QWoKUnBrLexGWwxXUOWfMZEWB6iTnOFVthhV803GfYs3KxUK/a7/63G/Vr21v2nTjGpD1sTQu5pMDJYIUvFFoiArj1Gb968E0wD0x/nsUTPWfJgB2ZCnSAmF7HvYfGjqDo2W0NBpNzr4XF8kSLRPCkUoSJgHKDmCCBM9jM84E1FiAoa3t7GxoLX/nKV9bX109PT6vuT2sBImayQpoB6ipCt3JJHKnDARIDwTcIVU23QR7IVEzHQNJtmwuQHbJkRyVSHbcP2/8iYVKwOMPhcH9/nwMAxIMHD77+9a/fuXOHuoO1tbV2u03szomIkB2ac9Hdu7dfe+1Oo9E4PDx89Ojxz372qNsdcHKoVouvv77zzjv3KIDac1ba3t6S2MGB/RlKbFAuZwY4nc5pqVxaX3efAAxHo6G9quRS/h+N9GcM+gNI+wPEHEipmNVphRVWeLXBAsRsZWXRYmR0oVhbAkuD+xrSGarVmjdxIWyZdBCNfaCsGOw7nppDKius8DmD8UlEwB5O/N+oV1vN5sb6mv0FMAIVC0PsUVy0ca/wxUCLCWmAz/jVg6//InzeZwe6ccOK9nlzwPQhviOIxQkNg1iIgKUuhCxBt1bAecUBCZzB/RompbAZETqr0OvXr0Pfv3//7bfflj+cPwijKVpFyFQoUQSAmSlIfLntgn/7nAF+LAkBwl4JpKviYogfA2EUM5BB2QmKYgZQLEzibI43xOJPnjz54IMPqPJrr72m96zYi4n+SQn33b5sHUFr7OzsuC8MbzQaderSd38ZbTpNq9U6Z4Y33rh3795t9AjxT0/79BUnAflAwz57dvzJJw/Bx4bHvd6EFk+S6WAwLrhvU5yG/05OO8cnJ8dHR8edk073tDewv7tG81mlV1hhhVcbTHgtdqTztc9/GSCG1poY+rz1KtAC59YyD/Fj+IwIPmOFFT5flIolIoHJdFIuF5u1fL1ertWqtlkT/vsPvFf44qElQmtFgLJ+1eArH8FnvBC8iQtB8EqICUToABBSBeikinGl4q0vRuHLQEBpFqm9/EMWBtFl92FLgm40Gm+++SaFcttqtXruW8KIUTQOyCX5E0NZAAIgLFcFFQjMIQfRgYOMbgNUo0AsI5wrYiAvg0FxSYy9eErov7e/9/Tp06Mje1OfIxAqu7u73/3ud//6r//6Rz/6UbfbxX9CfATYmlUvbO7uPnv8+PHBwQFatANNXigkk8mAfKJ/5D/44MNarc6poVIpju03EuwPC9y7d7dcrk4m9vOpBAY0zL17N77y1TftbwO36oWjweBw0D8Y9vdG/d3xwK7R4GAyOhoNOsPhjOUxrx9YWOGXBsnlV570KmCsM8EuvX6x0KwDmskAls/7HMGEJ5UDFP+FzBotOqQsNqyqpDAhMmBZcZ/znYEVOPYfWrcZWH+nuWIuT5q5YHKV8gUuL30ZVBaEigPcstiJZhGkLvEKHiDFDHzeZ4eKi6H9I9iECLekyoWmeRGGE7KAJPEciEmagUrJwOf9YhCKkOfQ5zq2DCnGUL3oplB9GuSK1rS2MHoKxRyXDSO34DDijFkwJtdVYL9UV5zmC+7Kz/IFLDPasYZNNSYuwZoUqrkkGVWKufV69c7GVistVKdpCfF8YVYojkrFYamYmDVUbN44Z8wrtwxyYVZXOssXw5Xkioz6+Mq5K8/wSS6/KrN8fZpeelWQTBeucloszQoLF7MkTS+9imlaml1+0QrjolW7PMtVp7nKzGb3tJAbF3LDUm5WsGatUHk/3hfgmn0BxRIzutBo1tS8pGk6PWtSa+EoXbzoYrsKNjZseOT9IuMaWsQ5VwmxfFoq5OxiK6DT0plVaDal8BJr22ySm00K6UxXpZiv2x+EY6NKSJ1WWi7mq6VCtVwsV4ij8lzmg/OK2BVvS+UCOsVizl0266mepoPVcx7dhjYhKxDwNWUABCGsOBl5Jpq0lMqmVOBIEkKAFieGsfN5Gp+oOEkI/vLWC2dtixFr2GIhrZR05UiRLRdp7Wm9WlhrVduNSqNWbNRK1UqhWKKyNjtQnBfOvwV/0S2MoFnC4rC2tka98IG4M+MqFZkls+loOBkNpuNhMh2n04ndDgfrrWarUYMYD/rT8Wg8GkrF1cYgUzZLHYholZrJ+ZP7UJyYoW1DCwviuBOEHSFI4ch4WLolQLRdX0J8OooBR0C3WCowTpw7+DbFI3phPB4UC6yfpb29Z/sHe73+6fvv//Tpk93T0/7jR08/+fhhtztIkvxpp7e3d0jQXmTSJ3ma99qNzUo11+sf5QuTWp0Vig0+N03GucJ4mgzg9wbH09m022U/nz558vTDDz/Y29vjOFGpFNbW7C8o4zbngdu3bzeala1rlftvbBe6SdJNZp1kepJOj93VySXdfNJLZ0P7IIEa1mxarfBLg2iFfe7ld9DLwPkwTP4LLtsyfoHQfBaYw2BpJfw8wIpDKjfs1v33+UONAKEFUQ2yDFueIqAUdIGqEEMcdv8Q8ceXtl42RKJ/UtqC0mOocTJQQQK3WrJhQgAWU1J8k3AMrxPBZ8yxzHkeVFYGFJ1pBN2SRYpL3PqMOZZLlCl/swhlxfAZvzCEUlQL0VeE5GNQffY/OotcDHK73CDnw9YWix4YcdpwbTy5NQcmA8fFUl72YjBgSy4W5gCQy09z7hjg4nWqxkV32DVJx6U6BYzLhXStUr61vtmY5Spj4hQM5GfFAtH/oIQTROWosfnbAcDGoMV5Wg+xbwTzGSVdSY4gyNJ5dH223Jk2UcdlV2Waq0/SSy8X8VPR6EqKRPwLF5Mm+HHBlaTlK1y0HgcAlnbOSDV3AOCsQ+w8KeZGHAAspHZMeiCav4Lvmwh4xqJQr1fcgY24h6a2WN/iaTvyueDeDwA7BrjA1C6ykJfM/MppheGQ6FJ73KB08WIhQtIuOpbQ3y4i3XTKrX35O+E4k3DVKiVC/0qpULO/B4cdIuAC5wFoUqL/eqVUqRTdL6sw692R1TmGE1SEswHhHRdxXlim1AiseKE1mC9aA+G4ieIjUeWy1HArjoCJoAJEw4dADCOkcKQO4JOe2/iA0trtZqVaotlxGwPEoFwzUkJS+wFcxjkNMi3mZwr9S4zO3CSdDqHr1WKlTDMmdjAoW/Rf4ADAeds6y/nArKBp7SrYl+qTAr4R/m5ubpLilQ4AgokL1Gs2SSYW+ueTGb1Dd9A17WadoafbybBfLtpfCgPuU2oP7BP0w1TcTwrtjgP+JACQURag3NBuNKPcEHAkqABojMjBGPCdF2dAjCKEoBhMwfQcY45MezKcTLlGzKT2WpMj2Ww2fvzk0U9+8sNvfetvfvLjnxwddcaj6XA46fdHnZPuwf7R3t7Rw08PPvzg8bOne7Ttzs6Nai23sdVY36yTVmqsR5PNrZ2bt3bS3Kg/ONq5vvbmW3fXNtZee+3uzZtbtVrl8PDk8eP9Z88Ou90+K07N/eooR6fd3d3j492btxuvv7Fjo+q5mPcW//gGW2GFFb5ssKV3EVoHrw7bls6zE6DcOL064kWZdRNAqEQgmQyUFcNnzCGOsi6G5DPweRcCMT3mkbxbL81/bSH4TxYcNgOTXoQrZAE+4zJ46c+O4A8eisNGJeKzAlP2gMvVHYPYwaaqfykQ0wYpI0Q/GPR5nxGUXiE0UyO7p4pAWRkwvKzkxM514IquZkHYk0tLyUxX0T08ttSeic+KLs27KynMhuXLr141Oa3NLr36lelVrkF5dpWrV738GhErvijCCBEB6BQFSdD66lH8FgfdJwIVwG2sC8QXQoyMWKzoRQPCr9U4eObcFAS68kF/jRUjuAcTjmTOMP/aq5U3R71eVywlPuqkKgIEYYZZBmTRAuhCM2XULL7hLgSKOIwu9tECLDI+70IwZAnCg4dyA2CBdC4D359Y5DlAhckF1FM4AM5dfqwMB2fXn1UAWSIABj01B7lhYNAUAI6eqUuAQlWumY2ACmUFGVQAhLlyGc78nLcA5epQQUyvFGAZYQRo5OFw2D8PvV5Pf08AQAOY7qN0g/6eAOj2uicnJ8hAU5YtIu5vfj158uR73/sezbK+7l70r9VCvZA84jRgvwLE/pI/PKSggWbNxx99fHBwQNbe3t7h4UGplLTb/d3d/b/7u8cwaQQrsXtYrkxL5aRSzTdbxVa7UG/kmq3C1nb7K199/fUHd2fJcDLpr6036Zaj45NzDgDWMMT8/OPaSFDbrbDCCl86aPmLcR7zvNXdLeKk5xqJIbGAzO3FcD76NZ1blkVtA+wNgMVHYjGkkoHPi+AzLoOXjuAzLgOuSlgrpKoAwWoOnxU5ZGXgCsnC510IL/pCwFucoUm1cXruCyGEBbiETe2m8vBSIAxwBiOknvvZQUwRLGjTOtcHmAxHcghOSmULa84VuyI4A4QLo4GmnPjyj0QvvGb5ZJq3XyG9+HJ/p+CSS3/LIMNcvuxHT69wYc3X9rODscGo0CARuFV8RqqfNwlBHn0XQ0zg7x1iDgR2IDAF6H0Qcs8wZzhVuyGVIpAnBPG4gTNra2vkMiRgSnIRpuJKM9hNsUggjjp2qK84mA915xZJHOM2A7JQBBTHNIRzxaGIJBOWcrGvuUbq8y6HX6BQcQuqfcSqpgMWPs9fZYHgcAK4jesbgKKrh7rYaIhK2R8SvFB0FgLy4NxqqgpqClIUsYPK1D1HlwCE7ASoBeCTyqyYyl3Gos8GtICMoG6tMAe1IA1mAVo4Jv65oK1Cu3FrreaEldJkmMIINAL0IEdgyRCsc7O1tXXv3r3f+Z3f+bVf+7Xt7W3Kgs8hBGJnZ+edd96+c+cmHcJh4/vf/36tVsevbrd/ctzhtEIZzGqG861b1wjt8aLbHQ8Gs6Oj/Vxutr29cf/+a2+8eV/fD242a8xCzhFra607d2/dvHmDQ8rhwaG15hzWKPaPax+XwrELUI0VVljhywgWoGVogYtw0RoaEG6VtYyQK+JiZFQAKyPrKcslNGsRqegMfMUiwAxGgGz6vMvgdSL4jKsBP0m1gbGmsyWIDweca02lxPAZl8FLf3bQGrStjBCCtFotbtVKF8PrRwjMOFeWLwWFSpiUxhHzxUDpVgV7dc32pwsMWom2maXlEht2Wf31Yiim03AVctP8/HKvCfkrLUxnxcuvSSkZldJLL84Jl16JvdTCtRDHL1+TQtb4uRd187X9jKCd4yEhmvBJU5jeYdRp4Ll8PwykizACpBnAPOPrxgEjmAXQPjdgUVw0ReiWEtFlnqLLRGC2kis7ZEnmDPNH0TGI5NCyUMkNJKtCainAlFc8D+SiiLqLrPyTclf7y0G5eEsR6F5dy8H3pjwErtl85AowW6vZGUC3agrkFWRLV64K3ooDtyHyh9arvq5hFqD6ZiB1FF0JPhBHUgcAyUBPlgAfMdlEEkCbZxGCeyEVVJaz7XUDHQgZRxjfaHa8QgVPYiDpyjH/3aAwyPgCXOlApQPIdrvNsbPZbPZ6vY77e8bVShXZfr/ftT9a3NWnEHhCbydJH86zZ7uffvqQM9psmhv0p8PhLJ8r0mPFQn1j/dqtm+3JePbJxw8PD2bVyk6rXb11e/vO3eutdiVNR5Npv71WSXPjx08+fvjow8HwJEk5YwzyOUZjNf4EwDerwI27ZwSsov8VVvjywi89L4xlK+FWS1tY4CAykldBrIIFWWPpgWCVXF9fV1YMc2gRYio3QFmXwktH8BmXwTYQt3OgwgbAJsrKTmzBLf6T+n1xCVbGEnzeZfDSnx1qWFI81C9Mi/9ZgQ/UTs5gTXUU/1LQRGoQqaj1lPVisM+qk5SyFastO6GOwF0KQoAzgNvUXgxp+OaoXvjJ5WdpdCUFu+DXppdflVlq3yO+7Con9sL9xVd5iXP+hTUnfPFl339+UWgYkAa4HvBRHUMFDh1hLLphDmiNBw0njSilC5g/dQYWcDnodgFe5MwgRFCEQIvBL75KZ1hyKzcygJ+BxjDVUSBocGMMBBWKUEQbQ+pkURCtBMGta7ZLgDzGsUAKrVr7vMtAjSkFXdzm7EG4j65z1jeOeVzwTYQ8tSEA1XNoom3qqNIlKTEHetl8UOCMmCCVALWSiBioYE0tgC1Sd/qwl3mc1/7IoZIyoC5SlIAaU1kXQ5YBKkBuU80MJEkufiKgI4csBKAe1xQBQVULKXZUQdYpxFChYR89evTpp59S0MHBgYz/9Kfv/+hHP9rf34fGMpJosfHpSQ0VpSuo7KNHz1DnvLa21t7Y2Lp589bt29du3FhnTD18+Hh39ySXG3GOGE+mxRJdNjvtHnPlCzMG+8Zmq1orTmejYik3mQ4PDvdHo0m93oyH0byB7J1/996/W+Tn/66wwisNG7QXAgHB378kaEXwNwJ3Yi2yPx+EOsoxENOCW12z8HmLQFe5ZjpUa47AoUTJ6PaKCBYE6LB6QrPKE6pubm5i2UtEMP1FnMt8HmIjomOIH3AuE8RNjZPsTJxYQowLwladsaDbGD5jEcv8IByKOLdxliFhCPnJ1kIq5sWQegbwQ8WB3+QuAzKULoiDEW2TZLm2PJubsUHRyxypQHJrRgmnlrwgk9Qsu58eR0qjKwMVHBdh8Hf6xxepywzOb5L5NXMXiH5UJ8dFVA1NKM8ViCLnlsS+UKuv0T/3CoeBNM+2DnHGmV8lu8g6u5zk0mU/XXTOhe5c3qxRqDWHVdAqbBVylCMtcf8tINM1MQhp6GKFVmF2WxvNEbSsByNIPabpB2gGG/LqSiB1jUClAcr1N+7WU+4MQEpuWGoywoIVEGlBUwSA8N7PEXSDvIQzKXwkgzxMiAzOmnIOySPsDBuk6G8WbS7A3iOncnYaIbzWAQAxdUHUHf6WeFRGBoMBYWjoLBmLOhlwQ05q38YNcK/RoxVDpQgWLDtA0xqhQSBYNoGCezmsFIcD8F+HBOVKHch588bBnHMQEW5BJsu5cA7IVWsQcNMU7msCCyArlAVE0Cl4RSpA4y1um89l8xYxKn56erq7u4v9QX9g6WDw8cefPHv2DJWtra2NjXVcQ/f69eubm0T5t9fX1yaTwulp0mqtvf76G2+++ebGxiZHgm63z0ltMLDPB5482eUYwjzb3z+ldfG6c3pyeHjc7Y5oG2hKx46akJabTOyc02y2ir/zj36NZnSX3+lZydgjpvZzYKWtzWvtNg4V7Qe4VvhM+DnepPzygIlkc+kSvIyXSv2943hqjjD5IQR2e9vwHeCLgK9bLAjivwDQlVdnyOWGY/ttAo75TEQmOpOdWwIDezvX6zm8aGuEigScywEsJW+99RbrDk6yVE6IM+ZwS5M960JYayiA7ve7Tx59goCyYCImAqaTcrA9xUAWkDCLPmv6+vo6LSzhkF4MdEnRoiycYSnEFCsm6zvQJnH79m1WTPjIcEtB0s1AnljXu0W21+uxndACPnuO4JWKQF6lWGWWAB+XsNNqtaQFYAJKQRefyUUSn+X52tra/v4+HCRxlVzsazfd2NhAC10ZccYugivHxNRN2KdSnIioFDZZyNmEIPCNVCoB+OZqcAaYiOEGzuAkx6qDgwP4qggpApSiThcHONXzh5l8k4oVuQSyJBPALboQtDwp/ovAGkbYVqFDe5KG12Hhq/eVisBFaiQuHYIZe/6eprViERMFspKUA8GslCaF3KDb22qvrzUb2+vr6XjMpHArhPvswI1lV6Mi7UOJRN12bysIDkvCCfGPNSyRaIEWt+f/uTzDMXMR1jeGudI0z1We5UtcTItRUsuXofPjpJIUy/g0teOC+0lR/ZiP/bZPcekqjwulaaGcFmv5Sjkt5SdpfpyiVZiaIgIl0lmhnNdPglJcoZKWqjnKsl9JdcyFq7x0mXzKfCsUJ7niBP8xT33TvI4zOY42KdENlR3bD8cUB5PZ4dHx8bQ4muWYmzdu3GCIasjRGxChv4wo2c8Qi0l8A59hLGGGIj3IvIApXYgAa223RJgLQsrwsIiq0+lsb29jBxotRg6zAGscv133YXxhxGKHkSZ/gk1GF0aYTdhBi9wgEMONkHnvuzGMKcV/GqvUpUTXcahzgM8ool4A96BRgbmzs0ND4aSKI9cU529DLcIP8gBjuWfkFIfbWGu323C0MGKHUnBAk8M1ngHjhKPlSolmoTjKJUUAI7IJMGVdk0uLdlQo9/v9f/gP/+Hbb7/94YcfUjsAEzGpSBjCGcZz+trNEmsYzXcr12aG85M1CgtoYQROABwxSTU2WNbYPqCPj49pJUAWkjiMHc1KfKPfEQgcUorjllZFFyDvbJsuKZaVumLNS5dpax2O6TiBG6SurlZZeaXekSSdSNa8PRcA09U6O2zgkIspEvTgmD8590bTdNLrncJcW2vTckQMuL2+sUl5dBMVRJdlr9lsHB0d/c3ffO+DD56025V7927duLHZajXX1jYeP372+NFup9M77fQmk+nR4TFBPwOkXnMfMZWScsUaH9du30Zrm9IPDo5/+tMn3e5RpzPc2+tQReSGg8loODnvOwBqrRVW+PLiCxjEbpPQVmGPJN29u/s8odWHlYtlhWWRHeLEgXVTYFkB7i+EL6DTYRFxLs8hOk4FW/AiwIlzgW599oUIwiICfTEQ8/oRfN4SfPYcrMus5qTaWkjDIh4jeOKcMlpEgHIFzzpPDMCUzUAAOkiLbQCSPm8OWSONgSIbknYpNjCcZ1PxeXMsmwKBD2HbhNu94ACnZHgeLQsBYkqAWxGxfIDkA+AglgF7P85QC7Zh7ZrSXYZXuDJC3Iimylc7lyvnfPRBeyo1wv2PMF45+M/6iQqKlUahUs+VKrliNbUwvmw/01+qJKXKrFyZuTQpVQulWr5U5cpxGOEqVKCnnFByRW5JoWEWi8Sv9XyhlstX01yFK5+vZa5coZYUqrN8ZZwUuSA4C8ARc5YrT+0qjchNuUpco6QwnHHi8LfhmqTEqdlrMsmPRpyJqDQBBP5Q6NlTzIAQWFroR1jpnmiqU9Q7gGZT5EQaQNwJiNGhWZTIlZhrzwXMG/kcoAXoSHR1bMAU4/83f/M3f+M3foMxo6CQGBExbvHT9fgZUMyAdUA+k1KLUMoCyJ0PeIwohS0/0YWWomQAY5iRzCQF3OIJYrj0R3/0R7//+7+Pz9AWbLpV6FzH8uEdpgiYIiu0tsYqRcsNeodQVgYBBPYV10qYFD5+EjeLBsEOTPqIXGLQ69ev3759++bNm/gpg0FMdkT7WZJZalyrl0zvbAjBkRaACDSF4jy3FESzsA5AcBs3r5lzTcStGhnLZiKCBFBhSDDMGB4MA6rD3qftj11P+x0bn3ZDoN0QMWvBCJSCQdy2OsxDfByjMZfhutEfG0BMC9Qcx7CpumOtUq7cuXP3/v17xZI91+Coo3MIWTQIKUc7ht3jx3sff/x4NJqQg1kEOOI+ebL//vsfPn58wBGyXm/t7Fyv1xs0AALXr9v3gO0H/huN6aTQqLdp1L3dg08+fnx4eHJ8RJvQhjR9YTrNcWD49JPdZ0/3jo86tnzPMV8vV1hhhc8OtxwFnK16nzMolwVRyyhr4tg9rOIWaI0TP04BbOf2JbD1eAk+bxHemwvhRZdwQZYg9QzEl0CAsgK0HMPXpgLBmuvzIjhVby1TwefVV5B6Bj5vEa7lzgDHS88hsQzgsxlAsM9RF3WfsmLIQgbwKYj6Bkj4YnjlCD7DIXMbQ8KXQps30dK1a9foGnZBON5EBC/9QmBjcy1csHGeJOyXPiOCAhrgPLL/KdQ30xwYGU2T0SwdzXLjhCs/tsfx+VGaH+byg5ylXKNcYeIuy0pyXMNZWqjW4UzzxXylZicHrnx5lpSms9JkVhxPCyMCcbtymcse9xcq03xZYT1EUqzCEZNrkitNcuW0XE/LjXy1mas0klJ9yvGAI4oxz65cqV4gxF+8GFAcA/TFZP0lgNT+YljA/GdAHKylrDesMekSI5+DMKRF0OaEU3Q0k861tpnyBpcgvjNjkAVAF5BFJxJaYQr+17/+9W984xsEPdDubWkfLXGr/rJuWzoMCEhqMcQaKsAitkVY6fOZKh8AFUGXEUu5AIJbhq4mIwOYFJozSdf9SVfMdjod0q2tLRUBU8El1bR1eRHLgZhKV7NYfVw7CLagW9hq4TK5iMk+BeEVSfAcAhncI0omDX1BFlXY3t7e3NxcX1+nRvhAZCwPAQKImWNzuJKdr+Zt5K4jsQ+wD406bjhPDNgEEPCRsfnoYm5S5PGQXDksGjGMkIskoFRzyAGBAOxTBfWgLAAqotiaXCvVfbtAPjv/DSqXNBDBDeevgbIomt7MgBU4HDaA/SDo/CdBAxDDICVSNJVyXlCjFK39vX1SGvzv//2/314jXi8zgDc2NnZ2dur1GltTrda6efP29vY6nfXkyZOHDx+mSenkpMdk4hTZaFSoXyHPwa+2vo7ieru9trGxefPGjTfffO3OnTuVcu3goPPw05NnT48Z4OVSddCfdTrjydj+IB7HQDesSvEnAB4LPbrCCitcBfbU38DyZf85Uh8DfJ5gUWMKOzf8c4t6zd77A24d9gux6Bgwnc9nwIKnIhriXCgXhFsRF0Mqy8hkLUs67SzEl4AgfgZqKJZ17Q2ZvUSI1UWDmI4hfsiV/RjabARxzO5liG0GaJeSTW5v3Lhx8+ZNZQVI/VyQKwfkiYSdkiGmA5zeAnzGPMvfLEG5Gaj0GGxvjNj79++/8847aFFBOkUWYnjpzw7pklJl9mr2baIvZcVQQIOMEv4HPs+D+0Jaas9K7aS8llbWkup6UlvjmtbWZtW1WW1tUl+b1NYGjbWDtbX9dmvPXbut5m6zQfppufSkVj1cX9trt/dazcN2+7DZOmq1jlvtk/ZaZ22d9KDeyFyflMqfVqpPm60nzdbjeoN0t732rNX2nEYD5qN6/VGt+rhee9yoP2nUH1YrH5eKH5dLH5cWrk9KpSeF7PWsVN6tVB/nCx+OJj8bjB7nCp2CRTxz2Mcf9i9x7dj+sBEhEgGbxQmuX2IwleLISSBAEUF76skrXewiIQMqAYGjVFpAfAiYdAMEsR0EE0HLGmEWowgZioCAjzMIKAUMPGdpAaenpwRVjx8/hlAwirpGaQBLg42DOTBFqjmoW1+E+5lOOYAdrOEGTqpNiE0R0ThHQLrwAYQNu8uAuoRlEMdUdABZeBUEJENKQ1JT81DhnguOA03rEXQSg+I87uE56loVEcCaIB8gUFEuoEO4pQjmuXPBwZFsLxRKLjRlyX9uJe+8MtA+QMcnJGkWOze4jgglKhUwYiW4epGKEE1xbovzr/SoIISVKy3UKSiIAQiEsRwXB1SQs+0PP4hJJQbWVJaKA+bTItCd29RDDTj5/f19Bp4Wuv39A9wg6L979y7nQzqBY0OzWd/crOfzo3a70G7XMEKzDIcjewF2MuawUK9Vp5NZr9vb3d3r9wac/g72Dz/42YdPHj9Nk1y7tTPoJ/t73dEwYX+r11ruE7tprVrf3Gi/fv/W/Xv3m41Gvz/t94fF3/q9r+CcXfNXkxlFpSKHY4KX8tbmtVZzLUncH+Fe4TPh53jx/csDpodfZC/Cz9EUNmncHPb3juOpObQ6xIQVORfL5EYyC/Rngs3lRTcwxP6ox+mz2TSxa8KsZQH4PL8DAGCyGH3lK19hkaLpKtXqLCqfXGnhv1ujDNyORoPD/WdOxLYH5UKLsNo62N+Sj1d81wiDwYC03W5LPoDbS4EY/lAEPmsjD9+jhc8Ky+J4dHREq8IB7BOkXnkR4ssgLrGwYkdZAW+88cbm5qYezLhF27ZVnxcBU/Ax1e/3McI2GcTMCfdhOhwIPISJDI5pPyPEcSu+NTV7AzXqdu2X3Wgf7f3KlUAAt5kW4xaQRSkQWKBS9Cn14pZyKfQb3/jGvXv3PvzwQyd7BhmMIT4bCc6sra2x6x8cHGA55FqtXC84d7w/QsaaONKVgJC5FZzGGeBIl5Q+pTgqAvPrX//6m2+++aMf/QgZWlutqvGAcLAjWqAZ3WDQ+KSzUnoln8wY9BX7K7aJfTuWwIJov1SYTSb1Url7crzZbu9srKUJ29vCdwDoGezgEhstPY97LtAlXNPnZsS8pLlRWhpOpoPRqNPrH3e7XJ3+gOuk3z/p9U97ffg9TExnp+PRyXDYGQ5PhoOT0fCg2/noyZPjYX+Uz+13T48H/aNef/e4c9zvQSODZAexUzj9+Hrv04d7XXvX+6B3untyctjrHva7u6edPa7OCRyuZyfHn+w/fXJ8+PTo8PHhwSfPnn28+/TJ0eGz42PScD09PDzcO3x2uHA93t8/6vUgPnj48NH+flIs1qrlWm5mX15y32omZLUXogruCw9pPilUxkl63Dk9nhYnaYF4hSMo/Wit4zqIfiG1qeXidRqSowMTgd4UkFQWkwuaoUhvSjdAXQxTBDDauspmnMqis772ta9h+d133+UWPmbdvCaatGhY0FTFgm4DKJ3RRa7z1KI3jPi8OZI0mbiH65SIZDAFQblMdmmVSwSIdYwEC/LHBbR2GED+d3/3d1nZfvCDH1AuAkxeLCCGBYgFFKmIjykDjO3+ADC60KjjBnMZjkwBhbaUC8ShWhV6031fSCseTOTh4HxAqViYTSdkYfPtt9/Gpb/7u79DXs0eag2HQJTqQHAIghwMhpMxTP2l3jEc0lzevvOtZRCufumSfqfi9szcPTUnZeTAh6AW5CIJwQjd3t6+ceMGxVEoFiDktuqFb2ox8amLxOSnugkOIBcmYgAVbknhCOIDaGdyIQthUkzJmgSc+AIkj4DEpCumoIXTa9ufeLbbJJlS00rV/gzF6enJeDziGHp8fMJB9KOPPqKuGxvkrNNK9CZ16nZ7DFU6kJ7ijHb37k1qw/K/sbHR7fYxWK83qDjtiQwN0mqtHR0e7dknDMwCOyd3u4PpNLezs3Xr5q3X7r3WaDT7PYybheJv/u5b+GkXZwchLawOAC8BqwNAwK/IAWDKKmofAc9mk9lkSvr5HwDkFesXkS4pk5/2S9zvtYEgjxitqjXRVSWPqwd7T5ULbMlya2JIJWYHAP/5hge5LFUQ7uVF/+GDy7kcsoxXUmEzYKPSAYBb+Kz4HADYFeBLRkUsI7gKjSKmdABQbsAf//Ef37p16+nTp6y2oXSfF4EsmaJqGCGyp1w4chVwS9vSgEB+wnneAUCPGIlrAx/dDLCJKZUeQyVCYAdnOL3gDxzssOL/xm/8BtVht5ZwAFqeioAKRtiPOQDQWbQq7sEE5FqtXEHcoi6mbgMdEASkAs4VWwYyqhEpfUqVaTEahyASfPe736WJ8Io6IkAnkqUiVGIoDqgLYDgm9b3gAEBIMqkWS52jw631tetbmziROQBMZxa24pI/ANiGiGV6RCVamsuXRoUGwX2vPzw87e4dn+yfnBxzEugTzfeOe70Trm7voN971u8+Oe08OT3hetw5Jv306PC9xw/3Bv1ePsfts153t9t7ctLZH/QPh8Oj0ehoPDoaDbk1Orp++Pjx0XQyLBdPkuk+p/TJ6Hg2ORgPDzgtjIZ7wz7M/eHgybBzNB2Tuz8aPu2d4sBJMjvNJUezSbg6VrvJyWThovRpudxNZk87J7002bn32o2tzcaUZmey0+B20RC5YimXt68l58vVWa7Y6XaPJvaOE6FMOADQR0CENZfra5YfokVCGQsa5zElQAxdBiRDETF605TnC5RoAD+ATGI/LJycnFiXFApEqwyVn/zkJ+5kMcQNetB9U8CrANmhuAzIwh+yFE1yCxN15Z7B+eIsnQG3cZJZTxYqSZpzZ0V7gYRcmBhkerIEYdxcyud/67d+i0b48Y9/jJ94rtUJAgELbCMw/GHGcCPc6muuuNAWJoRMsWBiDTCVZBYjpIghx+mAWxzGPZieP1/5MQKfFivkzCycd955B+L73/++6ghCjeg6GgmOM2BLBz2C9bM5YjYLk+mQKjN58YclkdIhnMoC4JOLPyJYlHQGuHfv3v3792krVRxJaOoVOGoBSoeGif94aI669UcpkNvhFmHgpPzCBUKWCOWiJQ6WgYyInwFFSEYQJwZa1EDWtO/D7PVOHz789L333kObajFODg6PaClOPghcu3aNlqcpqCyNIxV6ho598OANht7Nm7cOUDg6wjI7C8bpedc4NhrHY06s7Mic02x0M74YC3jBwMQHPCK2J/fo6LDVZrjUi7/5e6/bKT/HGHYf7aUWuBTypemEwKW4vb3TXmvbzyikqwPAZwKDiYsBd+FlY84Pr4AwHAPc9FzSXb6uFlmeY38JMJfFGF4+O8Bqqa307HKbJntGdDH4F+HVrwCE/fyZY1k9cCAEKFwRM7gtIq7FOTX6LPBlOTssQuPJ1P0O2mg6ndgjxmTW7/Vsxy+k8NkdEB5wJGAfTZjV82uWm4yndAvLDrMUeur2ErebGFhMl1PWCGDZDoHDlsDKi/Lv/M7v4BULJSvozK3e3AaEzg21GBNG7D6BICvkCmZkjpy91mS/jBGuJJcOxyP2sQ3iqqLtATBnrIQuK1wmXFhQ5DJrBNP4wApXKtjfTx8PKyxLzSbq+WKhUquOp5PeYGCWS0UX5aGYdz+0pIeT/mKxLxdtU8RhUh0A2FpUBSD/2Vo4Gv37f//v1QjaDqUVo1gtEwhwdQe9ar3ebLeogv04R7lULBXxGTewyCALazRGCND1uEtlwVGfjCdDfMQdNmMGAzMimRE00EjT1H5OnilDfGV/st81iL9oFlvF0xkbK/71R8PTfm99a7NSreIJ051muffgfqPZ/OGPf+za0x16XRfgbWyKq1gujalQmh6dHOP/aa+LmP113HmEBCEweEg1qgXoZdBuYWBwi0pGklta0t/MAQe+GodBiwX6iJRjzJ07dzgAsJPhVLVGeDEbDvrDYd+CK7YkamyvG+A7RduqggXKZHt1bjh+LkWtXirVSoVqLs/hj97N1appqVIolrj6o/6d1+5sbG8kuWlqP9gzK+SnpXRWtJ/jsTjGVZ//sc+QLBcLBBwY1wWIFHPlSmFcyH90eHCcFjrl2kGu3ClUTnOVQa48SsqTtDjOlUY5+wLuJFcap+VprjLN1cZJJV9ZL9U2k3x7lm8mhZYJ5PPTQnmSR6UwTPNckwLMon1/wDG5cqVKudYolCsc47kYhf6PDnB8yRnHmAWWFLb/cpKWEmqTlvMMzHKzVKrn89Vw5QqVST2f2C+TVMu5Wr5g3xYYVMrTanlE6xXSjVLx799/fT1NKjl3ImXgMJrcWx4MUGKJlKtQ6Y7GT57tftoZdUYTjmjlauXZ3rPBaNAf9Trdo+PTw07/pDvodPsnJ92Dbu/0tH86sL7sn5yejCaj3qB3dHLEItftd7lYAg9PDpn4vWGvP+h3B91evwe/0+ucdk8t7Z2a5KCLDOP2pHvCSJ4k496w/4/+8B+11pv/6l//q8ls3Ol2hkw0joApwct4gow9hplamkwXVtx0Boe5y+zKUStGiP2gk61XCKM+43jCkTA3Szg/lhe+UUBYRsQ2dUca5j5MhjRJqeQGoYuoOVkQR1nQVq9WysV6o1qrV67fuLa+3v7Od7/V7XY0nhEbjYduQljcxXAmQtOMcUObSIyQDD47gS0jlDJLpmwyFNVsNYqlpNM5nE6HtTpDd9Yf0Mhdgm8m1nQ2YjsqV4u1ammWjKvV8nQy7vW7k/EQ9cl0ZK8psS6NB5ZO2LOGOM2qUqpW3vjKW7VG44OPPnSLBouSC+upDLklwkci/hLnjFazUW9w5KhVygxQO2Yw4Ozi/FK2hsJjTiZE9rQYBwBSZrrCfVK13sbGBvEu9UUSmuWfwJcDwPXr13X4Z4nQRmj74TwWV2RMSuPDof110hATqLO02rjeWUDoSlJyZUGACfTQAWCBVGbJFTMADrpAvrF04K2WQeBWEr+Q0qcWYNu6x/gpM+hPO/3jo9Pt7etvf+XrHMAHg24xn5YKuUGv12o0mATMALqMUveeHV3f2Rz2+7T3+maL6d7tdSiZ/js56WGc1eHkpF8qMtPLpQJ0r1wq7+8djYYjBh9u4mC9zjHJ5kK+wEiz3/lqNqvlKj7N3AHAKpLY3zRxaz5Os0C4RbC8vXXdDugzLa0rfCYwlS+9SLL7q8ZWDIbootZzLosZLsd59rM+wLyK2DIQc3o26KMrCySvYg0gLE/8veN4KkKGielf9AGAEgVo7DBrxlP73c8JR3C2GGZ+mhweHOzv7w37vRP7wYEuC8T+wWGHbfCkE19HbJqn3U7n9MgO9scQ3dOTzmmH8313DtHsPUoFIk7SWAwOyyjOfPOb32QJxjGqSNCgmioFrGhq1ZCOhoPdZ49dhTwQ85QT0K0p23J2drHInXQ6EO21NosckRNy+siW9Oxi78xwnIz9QHKR8AaiPJ5M+oMBm0OLNcc9I4RzfHIim1zY1zW3gFF/kU2VXH1tRaZNtNPEtQBsLXfv3uUAQK51mXvWggp0ALfEmBOiiDThTGLfoajX8MSWR6KE1O3MbjeqV+zRlNqQ2rBRhaCWW4q2ncE+FhqSsvdRWVcCbeYu+9DVWozKFdhr7SGrNa8uGr3RZJu3mtJEahyULabhhOka/2tf+xoy3/nud+ztM9snp84uZwYOKGem3JVnn6csRhUtjDCK9fn72QI+C/7egepQQdsY5+CWMWathA/z/S/TzgAx4G/mQB1JUmj8lX04N2/e5Azw7W9/Gw410dO3waDPdKJAXRgjpT10ay8hjCauGfiftpzlZ9NBt4vdPDvxcDgbjtmTTyfj05E9kqTZmCC3bl5fX29Z6J9LCoS5eYuXGdFJocyKYX0D3NMyC/cJggxUzXUSATfCpeIgyX2yf9AvlAiyTpO8hexsrQTr9ruj9ufBJrmUkBMzFkJavF6cJjQiMXd5mhCTEcQXzaFkRghKtEjUOSFSs0AVxWSSMK0ICfPkunXM/mCAjXyLCt24sU/2nbANRYsfSyVCfDslk7pmtgfJEPgcLk7g0zIn60KJQ0BaSvNlotRppZSW8kmBoD9p5/JfvX2nOpuU3FmSJnJ1N9peCPA/TMo5arp/eHA4LY1SG5YbmxvE35VqhUZiQNmHBOVStU4wyJRn8PJP0U3wErVBrNVuMaHqjTpVYWBfv3GdoWijsUEcV4dQbrPVjK9Wq8VZl6GLALe0AeeE3/v938XgX/7VX25ubWK20azjA4VqLDOWKNSvDwweR+g0x22alDgZwMImlaN/OeNwsHRiOjCaZLHgP0XUeAYMEiwTsxJ3RhOEBCv0l704xLwgxIXJAKaLGKKvvXb32vVrP/nJTyaTsSa+e2gzqtU4YMi+XaiQqXFI4lY7W52QpzYQjGSmQKNB0fmTzjF7DuEdVXbnZMaLfUhjq1SOqnG40YP2OgV1OifD4QDC/HRbFqn1MqXbowzGkr1k8tW3367Wqj/+yU+sRbxndrk5YOsfo5GFldphmXqbmMk4ISOcsPueK8svMvhMXzihBXAGoE/X1taYlXhDM2pTu3HjxtbWFtWk0WhTUslb+zogiXzIxT6guVBhSRHgICZhxASEBfgicIwq4yfOBJyc2K/mI4ORWDgGTMmEFGBKFqi1AIf42aaGrWjYs8MGA3Nzc+vGjZtvf/Wd1167Rzxw7drm1tZ6zYo+Hg4GhA0YZdvZ3z/unIxbzSIHrbt37vTHPc6QTBEqxmclUQAA//RJREFU+uTJEftbq9Xk8GUHpfFsd5fT4MyeCs7G29vX7t17jQHDwZvRwum53+dIzyqRulexes1W/ebt65ubGxwAHlAfa9B5+AhZKtbcJlJxB4C1ZHUA+MXhvAOAp+ZwB4Ar4MoHAE/NoekUg2EK/M0cy2LLOFfxXFzFGsAaDsc2r2If05/bAQAjQHszsR4Xd/ZAlpBkNiVgt9XJPmtOWBoIbljRvYk5WBjUKbZC+I+kuZNhW/095eBLdc3CrTNgUBbCgBXt937v9+Bo+SOwAKbsgHBoUnHIHQx6+3tPneEsJCzEtICRwWAAX+/y2sZbKhFVs7mxIgdoXfY3c1is5Z5uWdTlonY9uWfdhI8R9oZOp0N1yMVJmJKkUKtSBJqv6l74kYdEqA33KxC0QAyi/3v37n3rW9/Soyk4mKJf5HbAhDDbvZaDb5QOaKUghhZZFMMBhbKsYu5dAhw2Txy4xQJ87U38jxF0IZChUEEOm7x7OENuDJqI1VotiXEqxdZIpVBUcW+99RaByN/93d9hEw6QWVoS4RgYIUVMP0iCceKNQc+/lXsBpEtZMVBXcQCbwPXnAqi7pyKgqO6GxjiKiFHEJlvi1tZf//Vfw2F/coPCXp1ChurA5NZa2UHqDvb5CQI0NleO9h4Oy4RKxPPTWZ6gO017yWQ4JSC3T7HHw9G92ze2N9ct9DeOPXO1v3vFUa1AeGrHDuc48TZdw9hgeGsZUVogmmdSDWbJo8PDkf1oftGendIKSDAB7bKWmdq5WENU7aNVC3dwlUhNGSgxbCklexHEFgpElkSQFXsSZ7/LydhmWeBMwtgjvCXcZ0dmXyYYMiPlij/ShxEl2rk9B/4VZ8UkX7Y/O2B/ZIxBkJhVqpeUk2kjzT24dZsii7SMOWfrmGnlclPq4Q45abEynuWOT0/7xeYosW+V3L59i8i72bTvvBIVM8irNXtrjoHKmC+XbdZAM+pwgUlE2McMogXoX9r62rVr5OKwTa354VM0sEk7B/ZxhcUBgjHD4vBbv/VbWNObYzQ7MowTzsvSs/q71rAbBxkUZzrhnGg/+YKPjCB8I8fifne8tGOAE3TNuwAyqJdqhITrfPWvgVtxcMlKccEo8pzViQU//PBDRq28ZbAB5i9GcIxURuzLF3Nw6yph6ypNBwcVaNe2JeYy1rSw4IwksRPcoCCyEKBZNJVwCUlfNwcEaFL6C93t7e0333wT4pNPPsEy8jHcMcEdAIg9Od5ZC2PHfeZoqdkEWpspjnIBiqTOtTOgS8cByiXg1pICWO7wASBDfVGUh+bo3GdSqoOwmFqguKVQUrmKuvPEt55ArpolgHIpnYEUwJhES6VYNaK1Oga6siYBOUan4KrKkph8kDAjAZosvNVLmHQ9zjMkfvbBe++//z41oBur1RqjgyMvst3u+MGDmyyN6+sbVKi13qblPvro0bNnB1/9yoNGo0rhxOcnJx06GS2KGgz6zWb1zp1brKh7YP+A80iFc7n9OYiS+ysy1e2dzWar1usf0YGrA8AXjdUB4EJgDYdjm1exb1PB79lnBYmIy72iD+fC6umAEcCKPnN/7puJTp+yjZubaXp8dDib2J8Ds6dfFkfmbD1bAlmk1BSC5ZgTP6ufOJQlP6EBJSrNILiEFgvrH/zBH7Ak2VrPkmT/Zj9+tVKj/ZX4cM+9ApSBChV0K34A5bJqk7KUayHWShcbvwCIBWGWY2iWRdxjYaXW2IfgVmUBBEgpxdbmCMPBsN/tsevgA6sqyzoGIeAE4OfOzs7Gxsa//tf/GlpRMnw9eVqA08OUXugHCkZ97vxH34a9Ptskt1gjFxkIaiGz2k4odjQyRTzHbfgI0EQYB6gDbgejcX+w4C3AmpXivjcps6Su5C65pA8ePKBH/vIv/xLa+eU9kdkYVIHi8CEcAGhx9iXV7gLQ2hSBYoDrB2PSwqKBbi8FHY0wDiCPDxqQ0Hfu3OFsxkmGwYkAcSR8BBgDEpauUhE4wv5HoGYfkNhrWXlC/0oh36xWGUD1YtF+jZ+oqG5vQtSqlXq1MpuO79+9xQEgn0xf4ACQtz/Ca+/b9KfJw4ODUS4/KdgBAFFmN5GgxdT28FUhnE3beWpNxAy2eew5mMF3qsYc91feXjEi9KB29vyeXLevUzXjFAtO2GIn41vs5R72O11cPVv8MU5qRbr5cga8WjoAjN3LRBzECpNxbTq7f+NmeTa1TwBwd34AQNVeD9CnHKXKOMmdnHZP87XuaMqQu3XrZq1mTz31dJkFAAfc42A8safYtCo3pJrgdB/lIcNYhRm+BAzMYwdoBNwAjGE1YzAwnukkdL/5zW8yYAieMAUTyzBpIBcKLoxtb3duGSwfAHCe05nzw6SMMOHsdqnRCLCGZQoSU8YDmIb4A5OUxmF44ySBNbPYRpgLHDESFjdunaecDOkn7yRM5WqmwKE4DLJDsISfnBxjExXqDp9cU58DDgWpCARofBSh5bkcVl1IKYhUp5HDw8OnT59iAWaM8w4AbjswHwvMDqNtLlgtcIyyAIqkygqgFDYpHaL29/dpE4rjljWK6P/69esI4C2pV4jaFibVQZ6uh6YgaOxIBa+gSeW/V3ZQ48iIgBgtiR0gbwFipK52Vqh8kHwAMqETgQQwrnYGVAQB6qWRKYflG3yKC8LMoNdeu9NqNVkDb9++Q+B+etqtVqqtZuukc7q1tcEtLUNf1poNOvDwsPPk8eGDB3c5FbAhUOnTzunm1iaDjN6h5LX1hjPbZd/hKL25uXb79g2OG3Y8KTPrqR1EfpYOObSvDgBfNNzyGoMB56k5VgeA2OZV7GP68z8AEAgQPrAh0Kf2xYe8vfr/5NFjIlJu2CmoiNuWpLEADJIFkGSNqDdYj/zbEQAB+KEduI3XMtNfrBrrxT/4B/8Aa3DcBuV7XEaA0/D7qyt2dnR0+N6Pf+BiyOeCtQz4m0Ww0mGc4JJIFBniZkLwGITC5C4DPsKkYHd3F5rFC/7BwYHFud2udIHkQTAYo9/rp7Oz58Qo0nqssAqy4dgaPJl85StfuX///p//+Z/Dx2cqTlZoCg8Lzgr0Ey3GLs5mwHqNvDKlgimoVv3sQwZ6TS0smpRbNfN0Zg5ghP0p9AKpCIBwybbUs8+OAeWyH0Noc6JcHN7a2iJgYu9cW1sj97d/+7fZLH/2s59Bg7YDuWjhWAw4FI0deoc9jxLXWNnti2CXAF20YmCKdjCf3XarKkBfBegiTI1QxAiE7N+7d+/1119/99139cnM+nobPgK0Gyo0VFAPYCWji0r27hj/04b5MpFImth3ANi6CFPcn9oqNGr2uzZ4W8gP+6e3r1/bWGu96CcA9idyGRy9yezRwcEwIXouTBCkN6kVCvhpL8yYUdK5lkk42jrdRe0Sh8lMZAGZX+4VdWOSpna84ZrY53d2i4A4esGQy81v49s3xPIWYQiYIKUU4MqfA9mlA8AotXeUknTGAaA+S+5dv1FJk5J9kefsAACd2MseRf8JAAeATvc4KXcG9sX0mzdvaGXiAGDfb0ns/G9PhN3aiOdWsqOZRBD0IzQDgEkEwYiNvRUBbFQtgv6nGxkVzEpSlh2GzUcffUS0Si4DhuFEFsMBSzJitXY2kRdNWdBgxpFn8QBAF+E8+eFCmgOL0zsDFgIha9BUJy4RUFlGJiOKIpi5cB4/fszCRa0ZYUiSi8PwrW5uU9baYg0/Nw4hsxr8cJBhvjDZmUkshjrts2aqMQWs4Y9oFgrmFGbpKXSVi0EIWeYWmixUmO+snKzDmOWW0mOcewCwVrMuVurAQJ4fAKggxiFUVgCFapmCYKlHHklGAo22s7Nz8+ZN6ksWxuStDAO5DaEGQZG6wwzeOvMmADPcCudybCTMQSuRYhmHNUqB3IAgDUCXEjOQBToCYFZFKEu1wGHMSh1JaHoH5HLTTz/9hHbgLDSdTDsnHRqYPmw17ZvBtAljG/lrN2988OGH169zQLo5mQxRZ7/l3LVzDWwfHh7QrLdv32w2a4w3yrp2favValDF0YjeOKW6TBGqwqlkMh2WygldsDoAfNFYHQAuBNYyS8BV7GP6cz4AADsAzD8B0LpI/PnsyeM0N2vWG1SCOQl7/vzoDFSQVNZYelzURZjlH2bAYf4DCK0gahDAosmtmAiTwsQTLPze7/0eyxCrBvFvf3j2pDkGHBYXoXNy9OjTj1i2MrB6zQ8bojOASaHkspqQ4iTAAbYoNp4M4MdwUav9hAVZEKhDsJgR5m6430KjglSWLQFa0IpJbgbEsutt2+owS4NQNbaTzc1NzOJYwNe+9rWvfvWr3//+91UEAojJ5hna7eZam1pQOhVEDJewPM+0CJsUy41qjVSSlEsXkMqg6gWfzkkJnwoFmChKUlkAglvQWltvtU0rhixTNGLsLizrOIOwRgsB0O3btxH40Y9+pA4C8CkLpnVDBCwoi6ABmqHSarbK9przJZDZDBg8sgYgNDDw0I2IMywPGHQRU8rODYEFxG44/O3f/i1VY2AWSxaLU0E2LnIpjjQALWcM4wReNnfcK1RpEcZ4XGWjzf//2fvzX8uu7M4Tu+ecO7/7xhgYJINMJjPFHEkxmZlCQSWVZLgGuKH+SSqh6qc23O52uxoeAP9ieEIBLlTXhC4YDaPd/q39H7Sr5YatKlT1DzUIVVJKnSKTmeIQ8/zizXc+5/iz1nef/c699zEikhkkU9L78nDH2muvtfbaa893ehx0izS3N+LyVsYxlxMOx5LRydGLL1za3hhkdkT/NB8Bsu/dpulwnt98tOvf2eUMbROPcz2hbNq5175A3PBDPv9XKbed0j5ubWCuEn7EW2nSNr342LcO7DV+9O2FZ534iVZJA9l/2YX9wlDAp0XMOtPKUv+ycjb3hcRg9fkIcZ9rQGnlAjC3L6AjGz4C9PpLL9sFYOUdgJTTZ5rOS5rfmuSNg6PDx/NsOLPXni9dusj9AROsfVRODKkZZ0jpLK622MAfaIQhaLt3n72rpnmKfQv6IpAP1CkYCeGUhh3OqQzsDz74wGs0IMHJlemFKllrscPaXqM1hDiZL10AcB6C4ezXB/43HQv7CmRKiDEXogAp/jBnaa/FIcvu37+vOFAKwTQEiMVVXU1mnOAgNJApATEJMLtZSTiB01i1HSbqMg6BWVYJ2dQiQ5wRjtZkh1RZJMXkuIkK24HqQr6O1QsAtNnx/cGvS4aU2VV7BwDLyHs9p0CXfodPdVyK8JAFmSxTntX+6tWr+C8tUoQBkgJVwESFUtpFBMQnKz/lhrKkdUgygoZjihSIQ0XoQqCLZeAml4EpVGQzsFxegxML2MEywQcEQf6rIoIjGTWQEfLxtY/8bZDJhx9+9Pjx3v37D46Ojnd39/7yX/7Lb7/9ndde+3Kv1yeeV16++kd/+EfNrG0b1MbGeGx/IIx2E3n2k/39PRqxvb3BSsjQ6/r3U6bTsX0vYDrZ3T04Ph52usnm1sbG5vrW9uDSCxsvvnQlXAAcn9MFQFFbQij7zBCq+ekR9H96BP2nwFbxQFYI+nX4OiDySXi2C8DZVSziTBmGbKCeiFXdn9EaM6du4UxrS8D0c7wAUOMSQkENqpEztS0ZrD5sJBw4RqOb129w+KABTHuAsTPMeRtlhwXCF82SxQT3gEoloJQq3NTpXa7eEJicHf/CX/gLzHt3ppG1T+8JgMVoiaAIE/PZKJyyPwEsOkrrYCuiFpZjTsksdjoZy+ZToZURAnlo7OAzSz9HXoWFLFsCVbibtuBaIHw8iIjABAutZAgCZwuMaI+RfaXscOw0//Jf/ku1HWFCR70e6Rrs4GOHEnoQRVoHj5grRR4Uub0Mix3rV+8OdiNUIDALhyxn3OlsOhweQ2CEIgkHCw6YXmNa+G82R2BK2xtVYJBQ4Aw+Ex+YWIP/5ptv0iPvv/8+NFAzIRCW8QiYbjXf29tDhohxTsrsBbynYDXUMLEPQREw5/2LK8C9CFjlADioyEmcodOh4Vy5cgWDt27dcgGukbYf63VNONBmy4E8gGDI23cA7EeBzClbS/O5/QxolrU5VJUld0faOcuSGcdBe5G8MZuMX7i4w5OUn+YjQMwtLgAcuMZF48bDR2W7M+Vkz/HZPeB/quNQb5cA++UcCxRnI1rHGMceRghAq2mv7cGkTf55HoOaBsxOrR89/FY1N0HxfXFAygQVB2CcLPxoI6AMLTol5CPgrVwAcpzOWHbSbtLoF+VrL7zYbix/BwBVTjQ0xV/baE6Lcm//YHeWEQeOLxcvXWBa4CY1chPQwmVBsNGe2+em/NVQCuhQCJ1NITjTUKSTHyo0UA0DavVqE5gniDH4WWqOj4+5wCODQVK6DS0sEzmGjY/6ABThkyIg42AyKTitkWWwOYNSC5GRNpz00KrlCwBMqiNVH5m49zWEQKkPJHtJntrxFg+ZpyxKcoNSVFCXM+pZ+MgDGiG+1GONNBk+AafVGOQkzNpILTCBBgOSpIqPbGKBIi0mcKCRqXsLMI5LLC9SZHaTdU9CqZDoq/aJ1VVdAOhczv5mL74DQNejTudiDaAoT4AaDjBLEyiFSSuolPhAcw7mAvDSSy8hgH2cR1i1uwHvEe9N+JTSLorMH99KBK8hDCHSCIoCVRWhiwVAcADuQVOEpIpI1QV1yAJFKkULQJCNAjiAEWgxSeHgNqCUInwmJUosyO+9+8cEf2fnAnpMoTRrEo3hyfSNr30NMYIzGo255L/3k5+wDuzvHX744fXLly+xzz5+/JhB9ejhAcGYzaYHhycP7V30vbycsbIyBpmPW1sb6xuDiW0fM2Y6g4gIcVQpyjEts4Er4GdoAP8E6jOBolMHnFD22WC1xmfEp3bsmWs8XfIiGElLeL6dEYzWsNrbcEJZDaHsaQjSNXyWo+nzQOiYGjQwFCVSsprtEMB6lbz9SR07pbE2sfOhxTKhab8Eiki1OijrHykweLmBIuxoSZUk2dhNirBqR5gisjo/4aksUCSfgS964SOMsRapLwEBaakiIE4ERVQEgR0J6HS4imCxBpjEhKpJZQGHRcg9reziANmX4jKqn29DmODgFeumNbXyXE2GSQC5G4hPdRBypg5MUTWEfKNFEJitqgpw87ayQ5MiXy8lGz1HjHpJ4UgFSD6mS4ApI/JfgMnewG4BTdH+/v6dO3dol3YgoGbKgTqoVyrQNIQUU+b904DiEuSb0gj4QeFpkBERpHhFeNnGfvd3fxev6BFSOp2UKiSgVARAkSIgC9Ruhz77vqYV0TIIhFv2iRFr+NS3dsAZaTQcivmpYEMFLwggtL0K6x+sojJSwmHfHa1AmGFSKc5QY69vfzQKJgMQI/BpNYc5TVI1DXlvpfUyljGiNmr4WYP92AStrFUaDtb2EWrsYI3eh1a9CCwhMo3wh1AxdPC323PHCnvJYAkw8IHTkV0HvF78pTpo59uL0NRL+91+GB4upi88G6wmT5GXk1GGrNXiIIsAgIZZRzSCfQYM6sQBDq2GSVZaBJV0CaioItEIz6bhS64cuQi1BFYh9TpQoe3UhQo0EZBZIJckwCQlq9cyvEHmG5JAKsjoCkQRWQgUUWfw63Cs1gEqQgY7EGhdvXoVGSY9dsgigKQGjNY3+YAwWU0laB+Txsc4Q5fjI4RWOapGgNLDw0O5IZcgKMU+tZjD/kayGkIRiEQdRBc+qFcKsIw6hJZ0LddMAUmSIgwTAjH6F5pSrgcCsYJDES6RUkTzoWkCoBbUgbJUQeSBIkAqAlCKmGIirUgDSuWPHFYRNBWBKAakKEI0xgk+gQXqBclLHZoU4wQQGhX4lLKev/PO995++7vf+uab/6Nf/x9//evf+vrXvvnNb7z59a9/7fjo5GCf8/3e7Vv3RqMpN2tm597ecGN98+6dBzdu3KBRV65cef0rL64Neo2E8JYsMDR9fb2/c2EL5ng8unnzxv37d7q9xmtf3rl69dL29tZg0CcGBHNvbz/sATSVBIcswz+BEiDFOsc5zvGJsBnO//rHKX//v1G9lmSo/v1EYCdQixCfVHOSRQSo0jq0HpEKYspCHb5kLaJapv9s4/Hjxx988AGE4sO6x8ZGQAgpNKCILKkiDEfRRowUmiLrAOR9wfycob2NFOdJ33vvvX/zb/5NKPtsoMYuIZTVEAp+ehBtYku/3L9/n5RtSdZWbS5xrFaHsuo+TFGiHqTnVEoWMBG098NxvecGr1+vn2F52c8aTvmul5eNWdngmDWH8NQIT+cNe7Xd+QknP/t9gVBazjh7R0npmtgKQk0rsCGtk7Q/LElwOFFNJ3a+Q03ROxNqpBkw1QDjVysSppTWscSJWbSUfUbUVUipVz27AnM1/FNB81eA5uwoa4A7TwRMzMMQ4ThVFIKWI5qVtGsFUKkI8VGBI69kAVDEQRboaEtWfClCmOsur/UKmUuXLr3wwgswzU83jg+AIiG6IXUpMviVCmIyF5gRAE6sC8hs3Q6ptbS6zcFxeW/RSifIyBLgUyNXDg7HOpdTL97qHI9NljXciMJAXqlFXp3xYRIr3aBgwsEsKTRG5LbHw1Z1lUoARMsAO4AiRcBuBtU9QXUBBCjiKE+R75EGOCLQVSpEGkIypFhDV1msUS9mkYGGQ5ECsrGxORiso0r62mtfhrh16/b6+gY9sLv7+M6duzs7F65efeUX33rnygsv/6W/9Cvf+c7b29vbb//iO69/+fX19TUqOT45ms0ng/Vke7v7+ldeosKjo4Ph8GQ6HR2fnBAxbpQbG2usJKPxsce+/fDBweHBKFwA1GDRZ8B7+hznOMcngXXQFhT+1z+itNgsYGW9rMHsPA2qDjAvmcdL0OKimiXDaq1lsQ74shZhn1D4c4APP/zwn//zf354eMiaqDjEVNuGsnQDRNxN2W/qOzR2SNkNZfPzxJH/GBH9i1fsTNB37twJZV8oFJY64DwLfNMMH6OiXRrAqJOltG5HnDps3KovHPQOPUUu8CsLPh9sRrDDs+kiCfN5wR15Rsj/2AoIhhOH+5hypqkR/nBP4Iju9JxjWF7MSO3yYPfPqHtGi0IliwhF4R//N7FA2Z+WsDcisOZFnwSzYZHWUUuRFIu5gwXNIM0k0To/OycUIQag0QIQOs8tQdaWEC1AUC99KiNLkEvmrANa1qTOXGbiQAuwzSFHYNVAqVVcg2xSJBU42CeVPHApE4OvLClZDcsYMZXqAoA/WpEoVZHVEfvLv0fLKEbg5Zdf1uflJAYHyI06xI8yMRUhAWXrFQkwEZBNishKRRxT9OZIi0YtwYbUImSEInYoTv96dRyo7RhERg1EUkagEYAwF91JaGnFEzY0YiBWAbAGcPW4+qs4gPCSJQXiEG2t6hGoqIGc2uvn9SXIExEgEoKypHJMDRFTvimkAnyaQMMvXLjw8stXd3Z2+v016G63N53Otra2UcdNfONigM8XLlz6lV/9S99955319fVf/dVf/f73v7/l35S7ePHC29wG3nn79ddfffnqFa63Jycnu7uP9vb20KUtXLLoPRY/rgHE5s7dO48f721s7GxvX7SIE17FDphfljrleTHx9RznOMcnwj9pE15a4R+nmP2sAEzj8FVA+7eiatBKISLQK1Lik3oF4XULqrUJW0OUPC2yb84tQ6tkHUxzb8afcdDSW7dusYBqlSclXFr6465AfIgdkjA9NkZoh4AOQTXYvvU5Q87gNn6CXq8XCj5LeGMXEApqqGJyCgVqFbE0pjQKC2yEAIJQqyjKLKFiesUa5xjxrZ/+g0+fwmNMq9RmhE8KTh4d/3EhKT4XWO0OeVX976j5TmEs9yyEfQy3bIztw7j+lI2JpZHw1H9naNpIJsrmxagoeU4V4aMSvFmE6jpFbaM3uBtBlOjYmnHGiUeglHjzSNUOgXZbMMCFw7CcxXO8HxdFrsIkaxcAZTWe6xC/DnTRkhFA1TgdMouQcNQijVOblJnO0RBL1A5HFiVqKXehigDuywLQomqKlXXtZeAnMrF1aqyHMazMZNUWUskAaZEC1QI8/DakSZkgL730ErNeJ1QVISNr0hItg7hHSi0xBUvnYEARRvAtTJxKHb4MQkRTXo0qMt98Zi1sV/JqCWoIexZrF/uXGfHLD1Zoy5IWbghIUgp80wvH/cHA/noAcxlrMNEVH0ArGhhRXYgBrS3wzXcPLAISplFiig8kj4BaDaKAoCwpAoLoGB+JCV7uQatAFkkNSLLUyEa0Ptha62/OZ+Xuo4PxaJYmLZ5XX3l9Y3377p2H77374w8/uL6xsbWzfXF9ffvKlZeuXn2VsLQ79jHg/YN9XVgY10UxPTjYte/+zmcjundaZs1Gt5dyCdp9/GgyHfuWZ9eqbqffafdr7wDU3qCsrVwerGoUnuMc5/gkMAXDEgX011FscVpaHj89QhX+mgHTmG3Aa1oAiwJFwFc8e/OxesdyAUG6Btn/Mw8ic3x8zP7BKswuyCrMWqzlWDsiizJZ1jut1KSslXDEh5YdW9qf6znyGbGxsYFXjAFo/NcaraLPCJ/avnx7AiRDhK0DfO8kS0qovfwpUC2+bdmnfexAynZrH4kubMaZ8dBBjG0GOIOcWcF8eL4dhx/BIWB++H+eqYizUdgr9zRZn+0JhL+oD20f79FHfTiHwDR+yfALj33yx94liIpn3EVDNYsIZV5qgeO/wi5IhIXlgpWBwD2hv2WEAPr5P0wB5CGYK/QhvWmoHXjoUBAyFeCgEkz5AJDYEjQwIjDjFRnQQp3a4TNgFmHC4Z+qFEJapGSZ7/GcBtdN2k3AnFuEiurwGCyMW0nWITGMh3z1wkE9hgBCa2+dE69p0Bb0MIDt5X8Wrq2tLYzTWXG3oRRIDKCFJI7piElWdkQAFYG68/BlgZSqrWF+MgZyxiQrYbpeprCqSheAiUXgpPYdHcchMMJiiw8sZWxkKCliQaHa6ZDUXqZtzJtr7RUBREtSHAELGMRt+Sn/Icy9Sl1aQISmAEAXeTxUcKDhSLEO89IRaRFeGLwiiwXqhRAHUApH9gH2GaMnJyfQ9Nft27fv37+PDJwPP/zwX/2rf3X9+nX64utf/zr9+cEHH+zt7b1y9dX79+7DxwRmic3Dhw8PDw+4ELEWEs/NzfUXrlx+5ZWXrly5sLFhP6FxfDy8c2f30aNd6u12O+1Wh3iMR1O7APjYIFQ+mQ2+BHjBkxaDc3wyFMJnwPMVO8fnBOZnoCosfLTHX+fnqeREGepSES7hhMSXrDkC398GZaliWWQlHaxgzb/aBSi1e0C1eq7Cl75TYFZVPAXL7T4bzzz+nwKsLBh6cu1V6RPqZg0+Pjlh0dRepjjYystBwc4Kvu/5VsHCj4C2ENs/Ktogx0TWXXK6Xnslaz1n2aoQwot+SiT2Fx64wEym4TvKuISTofSJWHb1mYGr1LIEKwiN9RY6QlkFMc+AqQQSEH/aAkF8MeiD0X+B22WWrChr9Xq1OBFqt+rs4ERXUkJkolfA5o8Dy/G7whELmafDDAfS4G7GqiCMo7wX1yDFKMwxozru+7k/4aBweqCvjvX2IZ9G+A6AUnsKSQYBV1F9i1BFdVR9Y4FUyJCyM0Sz2W7ZBcAG6oop7+rT/nZDZsoIbxfQWVfmzbILVAjCou0AWR2IgalVegs4k+mQuvnj57xV2MG2uj84GU5yqooEvoIAKpMGp+s4wwlTca1wB3JUdgLcsMVKkuLIYeClAcSc+C8wF2IbdgJo3NOqzs3fRjLn/9MXnMJRmBQV1Dmtq+1+5lyALAvmjaNOR58BWYpEL7TW5UncuwWsrjNUqs0I6AIAk9M/LWLuw0HLeqR21BaBYty/oNVAv7zY7QV5ydThwTAxdzSEEYK67CLoQFcgPlFGoN4og4qcBziA2/IEQK8CMRFByMXwBH9UBIfmQMhDjAOr1BsFzcZNvRz99WN6t27dwoff+Pd/4y/+xV8mSpOxvX6P+s7ODjMAsdt3biP/+uuvw9za2nz9K1+mTm5WJ0P2uOTS5Z2LF7cUtrW1wYULl7a2thXtVru1sb7d7axl33xnw99GtG//0Fj7i+A5qyT3A/zOLl26uLW1QZDLwi5GT4YFfhHUpJjW4XFeRiirIWuyMGHz9PEVs7Afu3zikzXxfFHRBgNLJKtGfIo0Je4LiqyqtrDWxGD65zgWrIn/lMcm0amdT34WBp+g5i+A7WzJ/pnPzysYBiBkKpzd0kVIJgwmH06rds4EaoQs0FVFIur1rvqAfeZqqK9CKKsBsVBWAVZR2p/pR53eZ/VlBea/69c+LnLoebtjb0EmWTqxr/IzhsJT4GmalGlS2K+slf5X/1vWVmvEKdRwOazVhEpZUEgtKNU6CJ9FZHt7+80339RPOth2a38taAHmsL844ZujLYKj8fGDvZuNrHjyU6YN+/VE+w3F8ORlfjg8anaanV5nmk/SdpY0kylNxnztKQgPq0tNkWdWzLJWOi2C8GgymhbTZrfV7ndYivJGMZ6Pp/k06zQbTULE/MzzxEzx5IsPNZatZFxM52k5KWcn01HabSbdjGye8TSKpj1l1jqeINmaEclWe//E/pbvtCwneTFl8qcpEz7PsumcBhTDyXQ8mydZk24rEyZ/kw0hyVpwOHZN5vkkmWS99jyjxvk8LWY0AUfSEk+odzgfH05OTsbUMKYt9juUqUWmkSXzMjciTeaoTMcJi0ynjWK9RSFi/rPvhGjMf8WM8K6tr0EQFgLY6XeORsdErK5IXcjPcan2eBeU+8cH2EmaaXfQRRKfp0lefwjguJwRwPhgjfVHMQ8Pg9ZrmRVzWoEnpJNkvmRqxrNinxFnfxmWfmQstOznMjFCBDa2N/aP9uFM5hM4iY2i5t7B/u7BfpEmE25oxdw/qcAgRCtlRk2nZT7L9Dks5s18Np1PxvPpcHvQ77EFzKadtGgxF7NOmnSwenFz+/LWBVb9rfV1Wx00nxL7k1ecIwr/Yjwb/3A4ZDJxtKKqxH4lT8sI09F+BX2WDeet+Tid/8nda/N2dlRMR4TXZjG27HdcaRwjZ2YjtWQN4IxBaymi4c1W1mlzwiYE4/HkiJbiu/22Tln2BoNmu308Go1RYDTOGfeMPTvjJDRtnrfbHX89d8YpQi9nY9bPGG3o4+MTmuPnXk4tXCdK1jDo6ZRzkl1sYbISlBSNRvg0ySfDZDRKhvPy5MJ6qzM52czn62xHRycvv/RSt9XMihnNrv8MKCFqJM0izfKkOZzMH+zu7s6KY/vi8Hhrc2M4xIGE6hgcXhsaGV6UBcfNjPFh7ShTmmq/qlmmXDeI2ng0a2btpNG0weRj1xYFmyemSwpdf+x8zsSz4ch6QVQbFy9dOjkeWtfYx5BY2KynMJAn9ETYy4khBP5bCHxjxkGelBNNkyWbeYEvc2rARwYYwv7ospXgGrN1zorOFZV6knJtY1AwxeYz7kxMJQS4YpZJO2m27TdSZ/mYkThndthBYY6rFDfbg42to+GJrWNJY8RYpbZmxrIPAYfl2wZ2SnVllrJOhW8t29bi6zwHRP1NKE570Ddv3hyXw9393ePRMeutgq21MUQrsazFtdFodzuzktVs7Eda26XigwM8EFwBJ/MZ6WBjfTSdQMNkVK9vb6LIw67EtuGRTDv9/tpgs9nsMImzpJOWDBiWTu7WrJXZlAAX9jOguM2colc4tjJkcVuvTHFC3dvb4xrDPtXv9x8+fMixmCJad+fOnYsXL9JSSnEWDkVEgK0Na9rjZBCCEGGWKhh7MCFgImzD1UcDHGkhADOMj4pGBkLqQBwqxSWy2BFTNiGiAICQgCSBasEaIIswvpFCS0ygRtyGcKUA+2Rir8OewzIzGg8JEgfva9c//oVf+Oqbb337pZdeYnR/9NGHL1wcdJrl8eE+y9PG+ubx0eSHP3x/PJmvb29l7eZoNto72T2eHA82eu1eK22njw8e7x/uDzYGrW5nfXOjP+hxdEiydt5Ip7PyeDh59PjAgmUnDcagr3GkNIBlxX9DjdD4HxXwwP3Zwp+9Fp3jCwazndRmOcsB07pad+wI4f8auQJYp2OxEvvUYGGqL1LA975lIGnrmUOKEJL/qeFXGMy4hfD4S2TLT5CvwZi2cztpNFaCJ14EwyCD4hntnJWHxBScdBnnhTTAWkvzoews4Y+0qp4LrxyLL551kNVoUWVTZlkHtvf4xckE/T+vyQx51dXDIcDfPUA+IqjbP0YYbZv93D44UXtIXFDw/szty5pG2rvx4rpXMOsPfLdQf1SDHZvcJYhlLT2ILMErWoAbcoSRdjYqJ5dgVZs7S1WZS/wjD4im/rHUCDPl31P1sMlTnf2tv+xzLOqjiuEzyYe5FxvX92Ft5JZdhfX1U4GI/xy6vOGAYi1SS3Gee0kImNJTWCO8id6mwJSwt5CTahxjxglcDmzuWCxS81UEMwIxOPgjl6K1ZViV5ob54c5MuSHYDY4jIj54G58Ij6IleqXXMp71cxIrHg95Tj22AmohtKxRISu+mwBWqjMWaYALYNw76xR29QyE9bc1u/ositHOdNqzTluMvNSsmfshreAvEz1Dt0ctCDOu6GnYCaHcBBarOEXgrwwz4zvv1EjNpMXIP0LDuRkm4Xn06NHx8XEY1iZxRhNCqS1ddd8i+YmoS5wlX6/JXpiURpD7ZPO4zdGfszVndw7lpOv+FxXhcMQXaCaNDQpY919i4CLBZQBEAqYGuSLDvYKst9Oq10DCGtWpLmgIstS4ufh3bKjdxlv1yj26QF8XZqJhTUUwqasOimwlWgT8uiS6pNaSCvJQpYLk9VId4Mb09ttv//Iv//LLL7+sv4hMSpyuXr36S7/0S91OG+8vX750+dKltf4aNe4Ytu/cvnPt44+5UxGg8WRMnzCrqIvKmUnQ3V6v3WklqX0vgosWFyVWLyI6ntgPdrfSjNDztPT4n0zBK1RtMls3f3K/nuMc56iDGc0GxqrBFdqmn8O3w+VFJCJoPg+wiOh8oAXFV8XTj0BEwIylkmQzs/PBU2EHCI5jCw/rA1shJuxkoROGb7z1x4uWH/immPPYjmqPcRpw/HAEx7IyLsll+fgEflXq2VCRn3d4sBmbrNYA0TAJCwGEIEsM3ZXThQ+mVnnAfmO7zmRyar+qhao9NR9w1b01+7IpXUGmQMj7y7oLz9R+eFt8jptEFf8tKyY7oL3aa4fOBa1PetyOusa1VgT8sSPs0uOf7V56NMS8UfZUNpcVQ3zqT6XlhD2VBYMI5dQvpCKoUog0hfSLdafB+zxcABZAGSmdqwlIRpxPB3+t1WbZbJZPxtPqOyPmkkcmNNz77BRk3bvQELIRZGNjQRgHCoTzqdIbaIM26qpIMgIClKLOMRGBKF8HdcN0RZ8d3hd+ZqBSeyWaBjIP/HXAZShmtnZYFO2E7pQta37ialaPaKVLzPA4OGnY6YLUMvbpoxaPlyq1Fx9XHjuK6HHn7bGZ7g/MGm3NtzInrOz5AYPEzc17Tc/XOqGuzEJbrP0lbY5uVEccOZveunWLjnbZLxp4aQHHYYXDklBUAwNSB3dKGYc6snMup1Hep1I+44Uq2m5DYRG6KhAKju9ra2uIYZDrgW4IGv/URb0yq3qpxcfhAoJFf+tAWVJ8k7pqh8P9gXNzHVStz9zWgbyqizXWIQ4pkEAkaAJVUBFZaEIE/fWvf/3FF1+kgWRpFPzt7e1Ot8NcHY6GLBCooEwsIbjijMejo6Mj9obDw/3R6ISVgA2t17M/Rc/edXLCveaI9YNbCV4wyAaDtZ2djbTM22Xe8geiWRbZdFLwEIHE/iJdK2n4O0znOMc5ngimNymrFtscS1vLPsljJ39tXUDZJcCX+nMBPsTVRxzVuwRJ1oGGnxCe+oQTW3yojUo4N7DyY4QsMpwwVp8lRR7x0YoPXpNGAeck2IySqyp6xI9FIuRMtGauelSg2CRYWBWrerggYKqIrPebvf4K4KgIXTYJ4MZlXwQyZswfagluVI0yAfYmPy8GImbPfOQjhAxix7PGccuYtUcV1Z9oof5ghAapsyRTV9ETbcZnSUCPF0XCZWoqT3tCQOqmqicIWFP9MVF/zG9/alnd2Xikax3kfbgAt2GSDHsmouWp49Mi8ejZHbWwvrBrmA8iD6Y9RjitmOuhmXKZVK2OAq5l/pvZhaEeG81sDS/D8TjfHJG8ZERQVFdffKwKj6t9QKRSMVOzid1bzKYH05lhLkSc5n0ts5foOUfYMuK5cGq3E3x8yNY47Zgl9eM+HE4X9ti3D1ocU3jstVpbNz2LpASWHr3JEJvgPtgDJ8TKpmxkyslAnMosEHqUXXqWikRb1ZHvDXmeByQbC7Uu8EFuv//DOY/Y3bt3b39/n6w78MXDnWVOhX9BKKiBJuB5139dxzqH/uBk6Z9fpdQWpkpLpcBmqzfcF90FqAjYsPMrBISCA6iCAzp1aUFgldZSTxVSrwMZrC1Bbx3IIFl8wAJ3jCVoC1gCfA7ruodAUwX1qoEC1tSVpBGc8pGhCIEf//jHP/jBD/QXUehoLGxubnL039iwPwsgh3EMC/i5s729vr5O807sD6WNiMeFizvjyXA6m4wn3LhmSVpCnwyPjk+OuBXM8yn3bmYhM4lZzB0gLXJ/ClJWEFtEfEpbJG2W2nyzEJzjHOd4Mpi9LEbMT9sSfSWy97LhGNcWLCFIVziT+bNABoMbzSb/h4IafC2yhQlEeuGV2k96OGEscexkiUFbx1nu/FjDmcgs13G2op1XTAsvdHDx1yYaFOlYXFl294IkMPmVx+EyEkNeL8fqpKVHuyarKk7GOwCAqbi5YrgeiGnx8ogp9WpMxi0vP3LSH3OAh1OXd7+NAGy4BSv1V87iQy9gnrpqDw0PB0FgHIyQxbgLez6chCxK9SdYWHgAPmQcoRiWcNzssmLl6unjkqtiGFyWXH1qtdcf8euSmX/a3ml7+5rBa7APgoTHDo/6MiBpm7nVajGyvVEaHhZrIE4dHtsi2NTLjTTgZ4K1wmE+Qtfs2a3EQ4SMgyIvpQk6ufJIRfH3Wwzc8LkXG/8mL+Nu3z5mEeqKZ2gLiZdKiwdbyLBfAwrkkhmW+eqRohNQpmhy9luOmPK9Xl6tQFzrHbeAKyIcpquDvqWLN4HAZEGsLgnqQ2uF+1NxLHVh72G/DKw8KjI7rG0KqS1x9saC12U58nZzkIxA1nw/fbwpeugpn1wVcwmx1Is0DcO30qxeGqV6Xfj5wHrA4X1n4LSnD6tQeuPGDc6Cg8Fg1dcvBKdnW+CZULAIWsFM5GR85GCB1SFYHWSd7V9vRYzIeqMN0D7SAkRjREdt7BweHkJLkqp9DWAdtuM+1pCXHQjpLoGi6LC57rSckT9kZdMW/RqoAjeWQKOA7gCkyEgRszEFxyugIZz4aQhOogtx5cqVt9566+pV++MAMPf29vzXqwcIv//++3/0R3+0++gRt4JXv/Qlvzzkly9deu2115gRt27dZqhwA2KYsibiw/7+3v37+48fHx0enUA/frxLhdjZPzjA53Rr86WtjZe3Nl7c2rxiz8aVzY3LG+sXB2vbve56M+uWRXbWunqOc5yjBl9GSGy50eZgL5L58gOcv0DU4PrPB1gLa5svl8DcWIGEtd6F1E6lLHZPe+akydLj3/ZLWSj0Tb587l/mK/wrgKdPuqTFU5iYv/SQG2EPpkoWHIzY9wLhYLx6kcKMO610+aEWvZDhNu2xKvyRNSvybmIVXlrWFQSBLEVwxCRcEIobkIyKKuOhFn9CQ6BFNAr2Gb2PGr6s1/Cv3XEmJK0elS4+SavRsK8tJw37TWh/7BuTzkEAmy1kasaf9DRKS7O03cw69oFP0zpDsapo4VmVqbkUnmwxe+ZjMqlocwBnYpEaEohGq51kPC1Pm420laS9VseeZtsJS1vh1EVHWE95H552YoQXG6G+gz5T7NmABZ2e/Yhpp1WC6a9JW2T8fE9vw4l9mvhD5LN2ltJk2kgAvcgiaaXWcP/wLaWeDQ/x4cFUaQNGfccRuNuiUo+eWQvxbDLSSPGn1exS5GNMdlSjxOylP7lh52+3j/92ZA+joslIf1J47C4Szr/eRo0i6zX3Bwv2ceIs7ThNjaddrOq8diu1CASXbEzCRFi0Z42gLfWH04jSIB8MGh0I57uuKpKA0fbBZnts9nkqgssYM7HOEVF7bM66ZEWry7BJLQTcnMme/hMpzw4bx1UfaM3RZ104F3I65OjGUY+eZiBL5gsEHsjbAM+t+kUT4OvQzGH3xP82LVmOy/GUjIwkBdGkWpzriMJ6rV2jESNYE4cUYJmIAeoiJbsKrfNa8EkFeQVBFSrFvjbTOuiCJcCUY4I1o8q64xYX2ZdjEKLxGV18wO0LFy5cvHjx4ODgzp079rF+/1wTxrkMsLZA2FXYLycY5BpwMjx55ZVXX3n1VdYeWt5qDXDZFqGUe2N7MFjjMsC8IO33O/jD9YTAkzx8yPXpKO13t/o9nu1+b8fS/lavu9FMu5q6xGc2nXPxVZSfDDWvDrX55wHBxRqCizWsegsnlNUQ9J+I2PF1wAzFPzPOtP+nC6Elzwa197m3erVHPn0V/jIdyowZrYHkmKXOtdepEKEgVLMIGXgq3PzpUkI2EtGIVeagiLHqsvZayBLiUhUXPte0vVBvA/oLzwggtvRYiJYQl2j5gBcWgZUnSNeAKHylejBVTURKTUClRps/y/Lxkby7Jw8t9esP1zF7xKG9cGgvEWOVJxRUBt9tGsyQKdrLRVaTA1oyAALUwwi0QUCoRndGXpkGBvx0mHHA0tmLYwQ0JznOcxwjXIBKFoBVTHktHJW0upZu317iVaPks5yJQMBfT10AzG63hx1vo3VZu20fw1h6rCkrWJJRYx2q0OwrrYMCORkfGtTy1/EpqtmB9lKrWn/jwj4qQIbU3s33N7strRP2Ch3+W8yJjAaF/c+wt3dXbDx7xAriCMFGizAEZylvEzukVRjb64EM1zx0lUV+CWaYE3nR6Hb7dBmtZliejho7FHJs9QNoZmdEPep3m1P2JwrsetBqsY93/YUC4tFhALDVcprvdHrwSbFP6+2Y7rswumbHXsn2WrwKP6/b0LJXzTmJehpGlJ1TQy2dttmERgCDTX/1Hc5gMGBIeEV4okjST9RigarDCpgOTEFfK2gvcaMTSa3Uh70skDqhoELjBpOFNlqHyhilxFbDw+cjdqyPTMHnnWdtDvrYOH3stXZ7G8EL/I0OfDFuy8ZMfPy9AlKabK3W468ycxKyhhNYutqXOFziIaq4RLXUjln8sZVQTD3KokJfzOclBnu9NazJDouoN20B9fGDaW9UYNazag5ZNRwoS7sQIHDI+DdB18keHh5ubGxsbm7SGO8F00KATqEUOhoBnrN4ArJRYBUUeceGlZdU+4Ky4pBdPdmfCaafFN2krbTMYnyWS5x3xTGDPjFJWYrhm7JDksQBmiKdkoFO9hgXJAnwFjEZJGsm3Gdo2SGFdndO26gsECcCDgbtbF7dBMiqCnmiG4X4MAEEWQhVSo10H1C9IBIU+RJnSxlEtRhm+goBZjnu7+/vU4WMcF/CJrh79+5//y/+xb1791599dXXX/8KnB/96EcfffTxbGpfPqb07p07GLp0ccu+e5glvX5nbcDs5g7Qu3x5/eKlzYsXt3d2Nvtr9pXgre21yy9sXLi4xQDpp0kvabBktIs8s19um2ezqf3qld+Acd0mmLx/MuToEkJQv1AE/xYR/KshSC8ilNUQ9J+GoF9DKHhOCEb/dCK04WnQ7A2Zz6DJwe4iQtlPD01yDRLGDRxz3muBEN9rWIbUnwVYYKEBEMqSBituZ4nvAbS/urIEFUkSay6MpJ0wIHy3I+y2BGlHXHxYT08fkz89gqvHwoJbB5y6lp7K91NhuQTh8vDNvheoVJIqPBvVhyKM9OXVVlgtsnBorPqClDiQKlCkEWTVBGhFEloyMYuAfxrBztDEhIpEO+yM4p4Dk7WXD1FKkLTTv79waMcRzl48nPY4t62GGiM68ch5LBBnVaCKSHGHx9t7+jisdOFJ7atsNK7w9zaIA9tQZf/0QXLFjWUZqvZOoWmKhFfn/iw83oRlnIpZhDEirsfKAG1xZe/kXJZlHOgstB4Bkwup/xt62T2x/42npjE/1KV0sY1sOyTZq4bsrxh3FRpQaTrUsyFjPW3qq9D+jmy3w6bJSbxNC/x2h1X8wTF8xd/qDiAascR+sVTqdCWlOo9SxGkSDrMQXRsM1WmVEaUuMMWCyOguQSt13O+YJ35Rt8tkq6MbAmKkPt6Im90H7Mjr7xto4OGzVdTu9nsD0p5dADoWIj/EWnPMw2VY0PzeSHAJgzXDhgqBpdAaD2L8LLqatraYmMcIm7dVjDkvES5KOTvJSFVkihAef5OsA0kMSQYSAdlhQNr0c/hgsch7Y0PwFWcuQkTJ511PIXI71mUKGo8Lh44Tx8UUE7sP0Pp8zhpiVzXCTpaHU6JNqqdBgyo0plpz8ECITFKytNRDTWRKTofQcMhevXqViWySPpgAApRCICA7p0bMcOBEJukqbM54HwBowZx2pggggScDMdmEJrWY+k1eJ3jO0PSRBHAYYbWU0zPy7q+13dc3gyTFB3AQ9sN5+JUeLOhQjgX5TMrER4C0nq0LiBkhvurSKKIu+UMVokHUhRBiNgqjbq9TVH9+2AekzRQsywIyQuQjBl9fLIbDHW97exsBslyc1tbWdnd3/+k//ac//vGPf/jDP/7//Hf/3f/rv/6vOf0j9qUvvUpKU7ia9Hr2NlHZgOiwtFvqPzrMNF0bEMyibOTcjuE3knI2G83nJ0UxTcu8X8y782l7Ok4no2Q8KqeTxmya5nN7455bQZqweIX2n+Mc5/h5hq1JvhixrGiJ4cSjlagO7Zd6HYKlGcLOr2x4/tkDHtF2sll6jFm97+8P54xGxdQHEjJ9EuCneExLjwzKWvX5FlKWIEv9ANSG07TPCejDAOGxjwS4NSSlfmqn9rBKK1CfGrZFhB2as4N95MCdsY8fKOsfOTDaP7fQg6+TBB2CEg8Epwdiz3FEjx/7aEUwVT3LHK8iMgNBdUttPPOhjzhR++cuqs5KFMZP80SzT3psJCggp09S2oeRVh8c89QU/WfFOW3ZX55I8jKZF2nOvpbzlNO5pbM5T+F/F1ajnajaUG/Rv8tAholAtNnmj09OJuMxe24o+6lgPyCkt6EyQkeH2ifAqxO294KdEXl85oXjI4/7ZYd1HpXqQUbvFdiv7ZlNe5fAXrlHpjbjpOJ27KqgkUONmIXpRVYazTI2SV3rtC49FiWOxT5K5Zu/js8R2bumwXGWfZ/jhF8Fngp7fbDeibWsfVRGWRHxqQTCU+fUZfB/VVhPlPHnLLHTuInwd9u4lRFwb76f7/2dGc9aL4SbEpPRPkNl2fhEMWlBE0m70tt7LFj2bgo/LxsQ4uMQx0+J9h1sOFpAgGiXWoDiTxEHVo62LpsMh0MG8Pr6+uXLl0mns2m4T/z8Id7MAcOLIUsKbAIeH7PvcGblvE5AEFZ8BDh2GK/BglbFkyDIpoXSdcVhIgEIj5OBIrR0KxD01kHkQAgxG+8GXpUh2HKYc44lviQj4MiNkHfgmzjYV6O0+ZJGYPn27dv2ufz9fVIi5i/o3yFLKRwA8eqrr25vb9kKlqVvfO1rFy9e7PfXMIX/bOJccKmCLP7ycGehZhv3LVY/VmNcKCHY7SltNpMLF7a2ttbT4cl0NJzZz/7YJ3cRI5Q2Q3xM258gITjcnbwt5zjHOX6uYcuSz3UWmpm+kDTirr8MZLQ0s3AAvVzh94UFaG1dQFhvT2HHiPjCjR93nv1xdbMQHxl0w2bNX5wzGaUuY7QfhhZQsxblz/Bfwfl0YJmWujdVFclDHk4GRsDUSSswaaadBU0jPgILbLTpxacC8bEzhz2xFiEESkxoDDz18Re8sVlnLtT1Uz01I5/4IFa5ffowQpceR1QxmKcU2KvCdijgYTAzaO01PP53zG3LDr+GiZB1j79JZMQiUMcm4xLh4ckJm+WZYs8Md9tM6HxJEG384wV7JT7ZB5D8FOH7vY4Udtj3BoLTZtqbJnaIt33W7HopkEz1GJMHWDT9lW67q9vwC1dZ+lFZEOUr3SWYEe9BSnGeU2yCNZ87Nopw1k9Bp8egp8GjER78qWhr0ad+lswuPbVaeD6honrzvbE0nOFXwaet4mBBrd4/4H5l/zgU5+pxgYrGWuWkhdEN2sICjFuNLmM7xFFUlRVi0RIY8SKiGC6SwsExlmuydkl49l76nOFN5F9SXK3iSdzsJL22tsbBk9IYH4EsU4YZFME0R55NCl1KUdE6EMenFKkCIADIqgjEemMpTHTroEZqwSyABjBVtcByQapSirCgHoFwHxeAsG4aI4f/Mg9LzonuHhiRhVXs7OwMBgPudXo9ThckKtrd3f3www9///d///Dw8J133vkrf+WvvPTSS9vb21/5ylcuX7qES8cnx492H1FFr98frK15S4k+kcHJ04ewtdvNtbUeNrGMG51uhwsDVbMEtLO012qudTsba/2d9cHO5gbebK2trXM8oPvCSnGOc5zj5x5xeWK5Yar7MmQ/kLwE+JRqaQMsXqwmOgdoRxThe+TiY4usHTprjw43LLBSZMHVm+9Pf1BfqUWcYLnOIdUDrRrrT5SMMkqXHuKjQH1q2J7joMHuBtHGJg+EHaG0TfBU/ltkbP8JwA37LAR7ih8Z7TEVN7X01C3XCBUFTl3+iY+8jbEKzn+q5wx1NpolzhlPaM7CU1kLqT12tvYPgbDn2i9ZECmus2ywXAA8NWJmf3E3vKjmf1nMt231UR2Y8Z2e+7AJ+KE8FH0q2KGz9C/Ez2f2W1XT6ZyZNJlMbUr5D+r7q2bGYYqRkuXwQDuJgBCi4TGkyFthBwyz7kWVmKnYf67i4QonGIQxq7YgxKCSYvUElTMfFDBV+ld9OJPYaSH25ulIexaEHvyEJ4zP6qkXnflEyfgsCcTnCUX2eFuUxmdJIEDCNJ//SYGnNkMj/AQZHtHoKOyuhagtNTpl2j8rkB0TtToNNRIfloEoXUwR59d+v48Fsl6RfdxFa7UpnqH6cwH/fTObmGqFju9wKLJPxnS7tAimNX4RHi2PskPHdwCTUqwBzEJbMKsYYrbOcRcMXhiyKOIAAqrCO8RQV5F9xEKZQ8IqlRiQZSSXgDWE6zZZcLTV0mtYgE+pVqqYgv39fTZlzvHIcDviDsA1iSsB8hQ9fvyYVl++fBnJ119//X/y7/17b7311u07hv29vf29fVwjStwdOp0unlI/qRpdvXIypR2dTns2mxwdHRBFzgjHx4fHw6O01erpPfTw1pi99s8lwldkW5St/Tit9pzjHOf4+QdTH0D4imMbyRIo1QId5Vkx/IUxe8XaiPDlRV8EFh4Wg2WoIsFWzWcGuqiQxqw4oiNHcPOhevlcB5y6jHSjfMTPvm3GKjCmdV8OiCCqgpiSr0LXJE0aeGavGXOO9L8XhpS/kOm/o/pJkLVIR0JwZ54Cub0E2fkUQDfYrbDCsD4KsYjwQ8Aq5MwpGGQw/aGb7eE8wbknPnbkt9+Rpe1YZYebctq2X96boCCbEfQ4MhQiZqaJdPUK608Pc46U2LOrTqlzPGbn9rfoT4Yn9je1uAxMJ7PxaDIcjk+O7a9tjkcIzq3r/W6j062/e2Cv/TMAZlP782H22Rv/hjF8PRot6amkfdYcSa4cVGHvzE8JAkOHE2iL1M2eKqq6pYcq/HxmvWFXCL98ejxCD+r4q9b+KQU9XjVfEbDIeMPDQyTD1Ks4ElOIqk9h6SG29i0C+7CWf16LlPDaR4C8H6F5dPKPp1VBK62YkiCwGuB1BKdrQFSEXixH3V+0GSKMEU1ACM2Pn0P4ZDUwxrQ64TAzhHOofUi9LKEJCNklILYUEIThYwc+KoRCIYXGLEwE0EIycoAUBUptrPtBmKxbPQUqq9agxYlAEj6AQExM6+NFdGrArAAfaxEoYsddOwW+7ezsUMR975K/tE9Ft27dunfvHkVf//rX33jjjQsXLiDJrWB3d/d3/tvf+Sf/5P9948YNRgU2e72u3R5OTljiRsOhNSVtFKUvjP6lZW64rKGT6Xg8Gc3mU1rJsOYmRijtrqkO83cuzM7R0RE9BMXdBQMWPHOI2D31AUscLj02HT/F81nDh8qnQdB/IoLoIkLZ80Cw+KcEwelPBcZnoH7u4X9l1FbleoN9DpzOB9udXCA+zl1m8pyJENBPDqlPZ1s+WHdYK5nkPf+9hSWwaqg0gixrrB0d/Kiqc4B9DcA5i88ZoEaSkPkkSKT+2GIan7B8V//K5imiAKCZgrW5qhoBwUWMrwW30jMxZO3Eo55wVPTiIxlPXcBSDKiI1JZYOwgG+BqpVOulpU7YWh9e3WcjqVKLbdZMOGlVdLBce7xq0+Z/s+OWAu2AAC79dNB2VCwKviZDn9b0xMcqWnmCd7VnScsfsMThsdh5R6g0AI64brvBkYyoFRBlI2cr46BPyrHbHxH2kWr3haMzhw2e6ZRjnSlaMC2eIq0F7IV0h/Z699aqqqeVSxWWsg4smpPYs08YcwOY2x8DHk14/GU+DuZTKqLAPlds7wDYJwj0c390mo8fO1b6LMMOR0i7AMztr/A2ONPbZ3ctEja0wqqhaj08Vittd/nZbD4ajrBJ1iTsQ/8u55Ku6EdUG3anjxV5/yWlfeWXkISf/PIuNNjYtPQTIV9WIF4sWRWh8hWmxzFUHOgwuKqWnwUrlS0kK6NL8nBZI7zJJNYmDkQ663sN/tg0cqZC7XHz0Jkb4hvNjLW/eWYpg4fhY/cEKyr4x/gq4g7WtNdNmq3wpYLqsc9gG4ciuwDYNcM+m+2vsJi8OPWHq4S1oWG//rmxvkGNnMf29w/wmaIm64atGlxC5GHw3By2aWMNj4+ZsRcY+MdhTQvZ+gNfYpKB8NFyWqqiKhXPdFzTpinjiCuqPYwsX6CYbiaDbpIw/jlVkrLLzP2vVsFkbkTYDPEf8fRTaABipHal9s8CEXvO01jQgh588IrMK3q6gmgdvnX+FiFhoJUToKhSaZEFdZcESQIsKEVYNv2Qb4COFiJgxk/YSgCorjqQpK9p6cHBwe3bt3/wgx9wuL9z5w7pgwcPKEId4vDoGG383blw8e2337l8+YVef+2VV169/MIVuHjWane4lzBkffEsWfJYKghfq9MmezIczuZzBIqkMWFdYhXJybammT2TrDVL0mmSks7anaTZoqPzVjvB8yRhZOXP8MyXOElapFn56R5F8LODjZRPhaD/NATpGtTTzwvB6J8GfOqG2/z2KefTJMwcFf28AbdaRaNZ2DcX9RVGgcmWJ415Gh4WEgnEp1k22o201UjDb587zUYc9GtQKGJIlV0CqxsLFkVaLrUwrQIxlhuWVxZcCBblfM5BKiuLVpp007SbNDo8EFnaW3w4Q7ETnj7mq119WCStcn0S0rdPtqjTx34a304bCw/tQI4uZZVmn8ROUcxtW7Yfz7coQLBo285WPTGLMLWjxera7Xa0xpKVPziDZKfDhsEGQMCIHv5hnCNXOpuSgdWy3z2bs0cuf4+QK5L9JQH/CwZG5NjosJiTnU5L/a30+Yw2z+WnGk6NCoJ/dnQ8m02MX+SzRmOWJHOW0SzL05RnQt+1WmTt2xjtNhxWWPsKde3xI4K+9+yPEZwYrC16FH+fEKfx+aQHsfF4iPxkYt+CpfNJn+VpZI3qDy2cPrMGjVp4cm97/aHSJVM8nMXoI7qbPqI75Jv3KWMWLUaivbp9VGTxOS6bR0Vz0uxNWn3ScdYdJu2TRmtikwwVQA+20sagle6Mh+181m0UHbbsvMj9FwInbGeDte5sNlobdNKsaNvWNqs2KRE+Fqu3RHAFWpE9hZ2CyiyZZcUUK+PjcTltDvfyYthuTJpZ3uwk7Q7b8Hw4HZ/4kclaa+PNPq5TcJJxpt0//feX2sWsWGv32a6HB8fr3bXdew83++tkeTIcZ6hOi3Jif2y4+vRa+O44dpjcN27c6vcHMm4rwWySzO0n/PQ4ndvwrT1NpnfRaBfNC4NLnWR9uJ83G+tl2S+KJkvGNJlN05NJdjxPTkKTa/BZ6e812RXBs/5FQ41DuEpjtiKsu73HOaLY0NW05WGE0Nc8mvKkPok4bDEqggzySw9aCGON0YKuCA02H+TuEjernKU1yYq0VbKisq42O2nLn3arwfk6o6iTGIciHpiEXfxmmTUtZaQYjak0N1MmUGbtRrPX7DRwczJHHgGKOCW1il6Wd5s8Ra/TWOsmA5522beh19rqZxsUtYtBK1/n2eq9eGHt5c3Ola3ui2vZhaWn395IOMu1+xcvXNnevpTnycH+yZSRMCvHo1mz2Z3P7e+xJNOMJ5u3eNJZ1pgkjWmazpsLz8x+IZ+Tr/1eLANlMinGYziZLXALDwJtDrXMpfmcbDezLzublgtbKQOazYsDaJoS8tl8kjNAm7NZOmIeTFujWXc8641n/RESHf+dIk6upGw3XGCY2DChtTHFKcaY8B3JQBYVRpeYLKOkNuL8+9BsVdwiOCKztrJzYZOdi+kNGD2IYdlffDewGehkD6FXuDiI6xQOX/Yl46ObjjfAh/Y1wNbxmOKASiHwHA7+6GYCAXCJLIAQxAfIRDF31l5thxPlyWL20aNHa2treM65f3Nz8ytf+crLL7/8ne98BwIVGgv/3u7+3Ud7V1/9yi++8/3B5oWT6bzZ7Tey7t7RKO30G63OaM5YXBuX6TRtTpLmsGiM6MBWB86M/uwNyk5/lramSTNn92k3yzYjpPo0Eq4opamKlForKEznOMc5fp7B5GV5ZaliUrNisnAcHh5pranDliiHskhCBxPPAywYYeGoEAqeE2hgBMtUJESLAFpwbTn3Ux2g1Fb6Glz1DMQiEViLrdAGAKDFVHWIkaVU9Uaodlc11OlzfBKIEojBJNpsT0CRBxRFSRNzQeswDu48pSWAPOGnA9TbCLvSZwiqwBO5p/HDZhqLIsjSClING2TQ0kACUgTQrhqaKbMwkScaMF04yDwVLm8vhMuCeJ5+emATxPZi2V0KBLUIikMkWKY4ZsRXKETHLMDCErCmGj8jYB/fqMji7oAOZZ8NqFEH1jpa7Rbn4K2trcFgwAjh1EvK6VDBwSsLq3+23kNoh120SIgrJuuPUO8dAEdEHbKsJgtRzG0YzfhkyGGKLNYgsFxXVEohhDoUAXYWzVZ0Rds09q/ryI4ALT9lNhJ1GVUhTkwBjmFZ9kUAdJegeHncTocZBpVGeFULQADFOrAQpGvA4TjxAY6hSNeQykl5CLEEdOEfHh4itrOzg/379+9/9NFHdD1NBhi5fPmy/wrQdn+tf+ny5W9+8xvf/e53r7zwAu2KYWERpPGKGw6Ij6tkLZoOFVUcv9JHWCO8GeokUuSwS5G36BznOMfPNTSRmbPQrCy+Ep5xsmeJ0VuTtuH46yVsyKHseWDl/G8IZc8DWqnUUjX2THjzbR3TOsvKBlOKQIRbWsBSkYn6AqhWaHlkvdabJ7bh+JYDM1YkGqgIDorRT2gR53gyFO0YTw/tKU0R/aKoShKwkxszjEDbg+lBKMp9z24aKeufJVQJteOMRlG99/ET/yEYHghwPoCDezAlI0VBHHO7aqMEmLwMLZjQiEvsqXDhhAsRlpn10KHgp0fUjI6BwKog+wgoCyJNET5EByAEZesqnxuoHZfoLIt7hVD2mYHeXwJMOpeD4ObmJiFlnYG5sbHBCPExbCdUUrpPq3e3y0rOch4+alIHJ14kCSagLdjRUBQnQmGv86k3phHqX+xgBNSDEwUEOJRikKl6cnICB/dUu7XQD8QUxWVTkK7sRINLUx7L6AqqAiBJqSAVoBe2BH+Za6KvUgBcAsfHx6PRyNfvcHkgBd6gBVC7LEQgJg/r0PsMXN4AFza9oq8mxxTI5zqoAoOYhdZvAXH3e/PNN7/61a9+6Utf4ujPbfDixYukNHo6mVJX2/+ynuIEAaIRNUShsOJqLQKIyQecYSw1W037RoLiFQlCw12E6BA4spK2MJzjHOf4+Uac8Ex1pq1tAp2O5nUdrBFaGVkBtSBCy8Jzgb3iuoJQ9lwRVy2wSsc1vb5/PBUslIGqAf+xQIoRrBEu4qavSwECSJZgqi4A4TvF6XKMEVn+jELxZwkKUdyxGMm2fS1Bu799+MT3M/73XY0sh1NGIGYop4wuYytkIlBKB8JXLZ8d3LMA25wXLyoMBo0lBgxFeAVTB3oVmbu1bdtNhqktRcARAZrGIgAhmach2ESeeqkR+mcZjK5+2iKBbJ3DFNA6o5SsaBoLmCniKGsTppInG0xUwGyo+M8QQttqoOEEloMgJ0jCy6jmMgCNML1mw9uvDS3/AxT+qTCOnWv+yzEobdafwWCDUrYC5gHCyHS7fWXrD4ZJuQjwEGOGGKdxUtHVU/iryfYXJKQFwYOknumUVZFtheUuLLak9CZrIzSauK0epFEUadpGkNU0AZFAmBHCEqpVFHV0JRBlgExRBZA14Fej8AqXoKzfjOwTLgBdbC6BSpegUboEeVUHLQVsCpyfDw4OSHd3d+/fv//o0SOybBDIYAon5UMEHM73V65c4Yh/4cKFV1555Rvf+Ma3vvUtepRm4jMCEHbJsz/31d9YX4eQt4SNVjCzdVGiCvUCU42UqwrpyclI3+pljxoOmVy4b9NrPivS2BgRgBIAh5QKsE7dIRLnOMc5fo6hRQGwUJK11bF6IbwOCUiStZiFg1QWngs+63cAsCbP5TxQu0QvQWJqLIh0nVhCnS8aqBUAJnVxTNGCqaVSkAqVKksRIIuW9UV1CgRqyDlWEUPDvsMmzQbp23f4YY24ZXJkMBn7VpwfTPzlN04BaWa71ek7AKm9Akr3cTRA8nOIPJXitg40ZK2za5Uqq+HE2EAGSbI0SsNmacSigkGpRFDa9w9Y03BStGT82WAfFaBeakQ38H56SNdbY5BXceRDiNYUWAWlUZ6s6JiVwBKQUdWfEWIrPMYBoewzQ6imBi3bOp7iDMdWLgBkiQAeSossA4fLr00R/3sjLSZKi+Ntd+HxL42YQNYi27M/Pe5vF3T79afb6dkfQfM/dIAkx2k9un2Hxy6qbTiEh5WPx79Ejj+cPu0aCW1PXtq3BKqRT2oZ/5AbfarVUgTmlkCjAFVarRWBrkYaKVkGrTgRbt4cFRFB6GJXipY/6mUxFckIjJDCXEKspQ7srEJmGcM0UNdd1Ys8llnE6E1oeR6BvBS5JEBrrWN/OT4+JlZSZ3GDg4wFBVftZz1BmwwC/gPJtDb3hc/6goz9Ypj9XNjs6Oj48IB7yfHR4cnxEZeUIenhob1+ZS0BOBEof0ECUAtMGm/NqobdOc5xjp9zaMKyW2gZYgXRjK4jLpe+/jiC9nPCyg0g8J8TfAEPyzqgpX5CWEYoXtzRQeBWCNwazuSHlvgqj3EqVTb45PuESgHq8gFAS0xhrquc4wxYUMPrfOyabPnaESFAJNgFbdzaX3l1mTabq73hzpXAfxfFLMmI2ytt17TvAHgVnyWoU4cJdbcGg4pwQ6kIxgYpkmRRWRozAF1JAlcKJwxATFBEiyLG4rM0CxmLGLGxP/lpcQsFPzPkGAje1wBTngMkYxZa8VHWHQuLkDhBvwZ0JfAZgUqtDQ4FH4Syzwy+DC/Ax7i94kvtrN50k17+r0eAUv+dJ/vVIE85rHMVpEMtGx8mR7vV5YKsO7LdB9q9tf762trC0+8PunYN6FMqmdWn3bZfimfgjEfTk+MRD+fb+awIPx8ffjba3hNgLlIZgxNAcOQFzFBvnJ3UAU3QNSCCLEyKNHdEABQtHA478frXiz0GGswLY6YOGakDJgHU9NGIOhMyWIcMLiEYrUGu4rP1jg91UrVargpyYAkc7g8ODjjxo4UMmwsBobGEjuBwVIfjBu1HwPRWA66qXlolz+27PXSA/tx1an/23t7S4VJQECVcssfevWnYuz30HTeEcPTHaQxFR6FpDIDGLnV7HJ4Cb+kCUA9lzwPB6NMQpM/xpx8+GG0IhTnnUNGngIYHY1tmQSh4LqiOvMp9kn3xgbLIM6sBhBYCZceTcb/f//a3v/3rv/7rf/Wv/tU333yTrJsPByNawZyVkTpYgCjS+4OIYdAbvQz5AGFLrC+yzbP+Mksw+kRIEseoGjsQbj+URsBX0+pgtYQftbAgOwAVOLSFJsjCKuQhKgBCSyRMlixsoq5SLMChCDqqxCyAWAK6QKUAGqZoW2f9uIYdaOuz6qBGCq21G1oWJAxgApjShR9VDFAriD5IEjDK0AUwRcSiJ8NrM11qJzgEVpwlqMZoVn55PQtwpxYQCmpAkfjUQTdgHwL52LPQqksVKT5u0mQEOAwJ3CaFjyRi8E0mDQcFXWkHgwFGaGerjWT4/ABilFMdhIac+fepwO0CdbZkphiR4qyT2Q9YGfAOD+0PbLZtDuISWXcs3ATkAMArjACMMFokoxYphQMhFQgLnRMKkUoVBIogUNB4olR1AUoBBAKCmIzmK1eu0ATkqSs4ab9IGxT1O49LMFOhp7jNwrDfGeQfwiu3ObuoXWQB1ck3/CGL/2QhkIR2d8KYjATwqsLoMlcXgQC6CMgOBFlxgOSRgaiHXWbJQpCq4WISfw5Y0PiAHdoig2TNokOcOrAAn1rUL9KVS9QIQe06p0ITXgChZsolBKiX2hGTDwAxRhFFmIWPNY7YRPXChQvQFDG24csOBomQq9i3uTY3t9bWBn5T7tYfONwNipyBap8c6bT7/d56tzvodtbqT7+/AbPXHeB4Pm+YTGeNLPLHx+OySCGylGMlRtcGa5utZncynu89PtzfO0IeAWphbhF7rqKT8Rj39AYp7SWqW1tbhAg/aTsNoQk0Ew5FCj6SCiZgRgCyMPXpSrLwye7t7d29e5cU4wRHRdCYxTiW1QVkSaEhsA8gyHrQDGTFoQgfAMZFAIkhQKVyA6ZcgqP4AxGyg4paJAGYWJAzUZgiLABxlhD9obrhcEgqa3BkvHLbUpi5/+1DspRSGZJsO+aqDU4q5UHMCJdhRbK7GUNyoZQ6VQfWMUQEgQZlBFmq97qfDuwsIRQ8JwSjT0QQPcefCdQ7VPPkUyMODxGCip4L3L3ooYyfYb9eaWzRUtOYhojdunXrBz/4wfvvv3/nzh0WPqaq1pFIBOkasBOXGM1oO6OsgFLZAZgCaJrHiwhGnwZJSgXL4nm6AHdqATCpuqZlIMtSGOl6UQRMFKP/Imi4taSKjOgImKSr1szpFSyJKYtXckwxjE4CaUlAdJSJHNzTRlJH9JkqloBZpRF1fiS85FkheVxSVo4tIfr8SQJnQgaX4G7WsTwsYEnXyqpUBkGkIYAcEw2giTB7UwX/eVF/cRHQDhIMFvaDlWbHjfOv/4j7p4U8BDp7cW7TF/5Ie70+WY5IOslFyDm8la6aoEbhLUxrYQUbNDUgDFOKEEphRiOhyGkhStaxINZIOChqyNUll3WW4W+quCGvA9pymmsAgqyGNNDwBhrhCBAExYoThVpH7TREzXx2SBdAY0FBrsecunxKLQP3UHFnTYA0GjG7Z415mH44XwB12UG7IgBE7GVpSTEcoaojPgKUqgrJRFhlFWgiKedaHUaJGJ4TRp1EKcICgWXs+3cAuvbhH3PARhrM+gPTrwE+Ljs9/CVU9vERf08gPq1mq9ftbW3tbKxvMgbRoqPsPYFuD2G0RGPKv+O6RurbSnM6nd+9e//Ro8cc1Ocz+2t33IK5qNBYdQSpmq9oM0hoAk2DIG6U4jkCotVHNJAUeVJ1EwTycVBBW3c6VMo9YXd3l4vB4eEhtwIChVg9sJGOqYXGAbEEPASqC1AvNZ6JepFoeSX/qQhrGhu0nSxMSiVfB3xc0mhEF0AAVAB8WZBlew2oig+61Av/1IKJWTmBdBkRPLYe8pCtMe0dgQCUATXBlUWrzAF9jnOc43ODVkkWtXv37pHd2dlhVdVk1CoQF44lUKqVCFqTmhkNZwmUaomJsM9NfO6gIUojxH8q1HyB5kRC67UQmTEFZ1ahBbAOxIhkHVKkSCpLMNcd0LIgfqSxgA9068i/dQ30CVE5HO0vAaZXbqsxkClJqkh06MInAl2Ehajo3i1AAipi8JAG/UVIrA5UVuEma3jmMRbkHaFKbwJFIjxvCfCNy8a5Nq/PFGop1fnBpcvJf2N9fX1jnenZX+MOoJOWH/dqP8nCOQM/pS6H3dhyfCiqn0jUKEkCCVhTqxOztFRKyRLnGcHcyIvcThV+IPC+PKM3xQcmZD3pPwjvoEZSXA2tXYQEKOWQx+HRAtXv68CnxkIDiCWopXXAjPEJLDu9Bo7bMxB53TQEfZsWT2BCAwiyqleSMDc2rCddYwHBaA1qkVodiegStMLF1PaTpEE0fLkKsCMieuI3BcNgsIZNvbxNuPABm1hm2sJHAJ9RnE05SyY8LOfj0XwyZvmzF+PrD/uAfyV0cnIyOjkZHtknv4/966ELj/3V6pMRbrLSkEJzzGaR8KMkHW697SkLwtLDUoAM65tJwqFDUGRxw1u9Tk/DWegooKVEQMsdWRqob8oiA6ABTcYKYgSE7qCxtFTBBCzgirYArSwCFGEZGeqiXhZY7gNLiKsuLskNdPFqCTbIHVRNN8Hxbl+AJAE0YjRHDQSa++omUmiYyFCXBgb1LsG3JkPIOwLLoaahC5idLN88WLOi3D75Y+FwWE/5X93hKfIwDPSneM587CvG+If3wZzvUgqioHhReo5znONzQmmHDJYPVn9WECY2K4LWGi0lQhCuIRQsrDW5tOpAQGtchLb/zxla0ZYQyp4IrY/euichWKwh6NcQ2r+IWCQCoGsrsVcqAqiWSADVUgfMqO672MKxgPUWuLGzUbcpO0uAKZ+fjCD9NHgjDMqiaI1fhIqWEMpqUL1LCGVPg4RXR2kdVEroCH/w9qxj63OH1WJ/y9fPu3Zs889a+G+x65gAv2Vfxgyo2C2mMz5jAd1IezuWQSkyEVZpdSIJLLdACsd8cvhrf8vMZwFDkGFmzULPdc/qTE6WFmSj3BNAo9Q6C4W/jhtP2HXABwqFLT3VoQoCb2OWdAkuuwAaGAl05UscqxBxygg1Z02MrOIThaVojXJJEXXE0jrctiFWR6qiujXRVndlGTHNdxDnfv2UpTUBJ9HVUVVxQBGmWm1VVi9kEDx7kb7J6CImTQYIwag/DFVFnlsGYh48e2Ee7fqDh3jC8RgaAarCFONCD02s2mJe1B+5hAxna47vjx/v7e7uPnz48MGDBxjUsZ7sj370o3ffffcnDugPP/zw9u3bN2/e/Pjjj69du3bXAX10dIQnxFMBsYpriyeAADEUVr0TDDBGGnsljSVicLAjlTqwCRRkAScxSBURZGXWIlU76J8JG6a1gRrlccNvASwO5g9FuARUhezXAZOWyhM8lzAEgEkRwH/oBejzdYTB/z4k2nP7HFD990nVvwsNXESS/fKv/hpWIKlAQaEyPEYNo/r9KdHSOMc5Pk/4LAgIrGcAQz5+3GBpAjxxPvxsCC/UAq8iKVkW/+RPfsKNHQ4zminGYlwTC86QqnWaaLZk2IEhZR3UG5qH/o19ljmtC0h6PM4ICExktra23njjDWpnOttS7qtAHbYc1nZKwJL7+PF+sFIByUCdgrguxxMncZclmPUUDg74t47OcG8JaWYvCCFPyprjW+F44B91hUNbMA6HJdXCUX0GOhJCdFJMtFjiZRBFRYkUoMgZhbAgSZYUs8SBVAIR2ISJAATOiFaRCLRwDCJ2CjLyxIS8LmgtpxIAcJARJABBCu3f2TLjdUiAUlJM0S72cRpF7TLIUNnf38dDs/hEyCBhobMIAqZIxawDARHSwoFI14EDgaqg1i0hNjyi6Z+hjy0iaDQBgk5XQyjigMeJEWEizOCXEay5gbA7Ahyb227X8KMvm2iZzPO0nHezpJM2msUs40nK3P7AK7EtNwZra5gt8421Ht2YNuyBkN95yQCzP8dDjThORdam8L45ILWHLika6bhI7++fTBvtWdKcN+xXR3lazazbyloZG3wzbdlnHhQltZHRqPaq+6ApMrvVh1hoEVkaRYoY8rJAShz0KgAqhEhaCiMEKojRNPUUHATqBJCKPqlNM9fXNw8Oj8Isa+SN2bTTSjtZYzY6uvLC5W5S2Jc9iYL9HfMw35nYhf2p/7TM2rOisc+C1OiP84R16aWXXpJvtEIV1UEttEWtkzO0Dj5ZZiKeb25uIgATmSUgFqgaYCJMN+nz8ZwysYk1gDWCoICIUI2oqAo8pMkQzAI6grMNfATkkiRXESqugBhp3WeqrlcXQVEw4X+3AVdRQZgUwESFIVf31v/BRwaIveANh1RbAMMAJgsOh2xO2A8f7HFk1xwh4Vgbj+zx4cbBsoG5CnCwGToiwkastwsnqR+D4U5bvTvhF91Or2v/1cG0vXz5Mj0I2HQAJ8ZLO1vb29uMCoouXrxIEcyXHTDB1atXX3vttVdffRUCfMkB8cILL7CJQGxsbBAcQlSfJmRjJ5LCxGe8glDDkEQMJmLAJtUi0KJUgAbIow4sCtUiSRY+WXWBSiEocqkgJsBX7R5ej2+tN912MI7NTwKeRJ+j5wQ/Zr2wmdvr/ixZhIU9q3lwdLS397hgHctYvmaHR3uHh/uz3L5T5JWe9jJRoU2rD92a/K3/zf8ODxDCYxpMG1BmkEHg1uuvv37p0iXR3pZznONzRZivvpJqNEdQGqhFGuQlUyLI16ciULaOUPAzAjM2dWSNRYSNM3/06NHv/M4/KUpWMfu9XhbW9bVBo/oWkMn5csOSEecgs9fOlBkrzunfSvTpb68DSTE2YXVWqojl9Td+4zf29vb8yNgZTq2WOjAryxH7ewc/+tGfhEwFubcIjgELHz3Cq/v377NIsbKzG1G7ucq5wpaYp6DZsu9gsdIpZZPD5ytXrrABsFniIQ7AYZ+mlMayEKnVMQKRAHiCTYYKJwPUtT8hAMTHIDuTXp0iy3KHWToF592dU6BCLRThGAdlaAjahQXpkn38+DEEBuGjghE5ABCjiCyeYAQOFgBMaLlEFjFkSHHDv4Fnb5FHiE+KJFmOLBy2Bus0ag3P3Z59Pvj69etssVJ5MggRHUTz2ZixxuGJtoSyCvIH4KqIUFCDoh0yFSQfMo4z1dsNO7gTMVLOfwSN0Y4zdPq1a9fY/mkUm/rW9hoCRJgmw8EOWVJqiSjm+YzYlg1OKQQKv5LxrJgcbrWT9WbZnQ9b82E7KabNfqPda5T5yy9cvrSzDuPlyztpMuPumZVcj2ccfNCdFvYpavrr4OCwUWYclgsiYT+loiakmIeeJeg0H0+z3//w9mHZPyzao6RlZ+Sk6LbSQTdrJ3NuCLNGhz5iENL7uGoHqG6XttBexiS9cHBwQIuwS6MoIgia4Br2NAcVgswwQwZhjlbEgf5CnRRdUoUXArFLWwMNVzgowqReaCQBHISzpNFNk6zZfvGlV67fvK1Zxi01nQ6317rr7cbJ4ztvffubO1kxsAlcWnx8vnOWmBRcpZqTRrPRWT+el9du3vposv7gJL9169Y777xDRdSuboWugybbcKkdodRSwFBEi4MgrmoS1SGtkHEoixFscl1k2dHLHNY0n1xSAZIHChGpSqmFJkPfu3cPWpNXswkxXBLxZBBbUhRjpbgEU9nIidbkAx13584daIrQ1ckVGTgCiiLm+RhSWSQhkJSTNJZTMr0Mut1NpCjCIClihGXJfzza2LAPFDGK/YswBq0qQcIhz6kL+ubNm1woXnvty3goeYrwhXbUAyswMPwdOLpV38vHRrOcn3CNRl2jEQ7O4xumTNSXPpjxhRgVEQoGJFOD1UyDn0lBFhmr3h12bQMWFF4WQCJPn8KUDBARsxG+SizcFoC37tQ+fMwCaGrXPFKpixvgmDmH+hpAkwaJWm+Kj5g4pNTuqguQpFIRqkWp+DnjpWAMd0ajaavdv3nnzo9/8uPZfNpo5bNiePvutTv3b3IBYDmkujpUtdldhH3l4z/8T/4WvWj/0bvuA1dGLnpq+Ve/+lV2C64FrcXN6Rzn+HzAwNWEVFZzSSAbqEUaFCWn1HCkXhKrWxBgPgfYWmg/sGcUu6b9vaH88ePd//af/JOyYB0sm61sPBqvcQEIx/jgDKm2AThkWRntNNAim7NgkeV4xEqqNdHqqTWKsKAoXQDBtIVgT/3N3/zN3d1dsk1Ot017PbIOrYAh43j8eO9/+KM/1krjiaX6XeEnA1PspiziXAC0uQItKU+BfZTCjgW0Aj+1qXNIunTpkg5JOEBLOZMREEoxq76Te8DaXMUEO7EUN7DDwV3vXgJk4IOdC9t37tyGkDB7OIsbq6Pbq6HgBGgrNaawQ+10AX2BIkwW5/l8Rr8kTduB4KNBK7DplYTVn0axyaHIKYciGkWN8EnJIoMW1kix0MzYBe33HGL8EWApZ9umkAYMh3YB2LKPm6/pWAl/fX1w7dp1Nk7k6yhXGiSv8JlLKUd/82dtjTN0KK5gPe71I84/MdL+/2mfuoSlVaKcSgJRCQRx4xAl66xGizPBfH58dGTfLvRtfmdn56OPP7506SJOcpxf37CO0wVA4VWgKI2YF/mIU1Ga9tqdbruV4vlonEyOB1k5SIt2Pm7PJ81GOWfnss2LC8ALWxv9tJh96eUrSWOallwA8oTjLw4lHHB7abNFfDhtN0prO5OMIFShJLVXwqfZeJa2Ho3T3//g9mFj/STpj4oMcQ5IfS4AnaTLqCnTcdFihNAuep9CmsD8PT45brNvr63BPzk+poGCLgCciRgwo+GQpjHe4mEFT3CJUxEDDGuMxtl8xgLn49DPE0U+n80vbm9idjKdMLawiSJFCHDY4SgKx4QbZS/JW+3uyy9/6drN2+vrG8OTYaOYZrPJhUF30Goc7959+61vbbXyXjnJmB32IeI8tZczklEO1R6n7aK/fjgrP7hx8+NR7+Hx/OGDB2+88TUGqk1YxmrLf4/IQ6ap6UQ1boTSjrPzfM58x0/mO03DWytxSMETg48k+88bPaNBWTMjUMcnJ6++8srh4aFGCAvd3Mzm/hFpWyEFGg4gNOmYO1RHSNudFlPAAugfsPFay5a//Erwg0t2PetQtSEc6cwklL2GrHMVj8ILjBVOh9jBEWcQeHublBC98uqrcOwDO5lfeMqy4/ZPvbRDP2f0sNyJp1AwhDBCY9W53NHMw6rU3BMtHQ8ZgZhM7EppTgT/bQWTSgTZorQ/RUdw3v3jd1n03nzzTSQVdgSMZjTmzDkbXWjIPjYz+8sABizAAv1uczy29zqwhh7h1O1FVQO0CA6pGgiNdToOy4QorvYsrQhAoyt189N7llL74Htm37TGIAFRkcE3Ahxpc/O0xp0CC82sOfW3RJiJOGxEu23T1xuLEUCc6SN0bZS6ZetThcIjS+thNFteY84iGt41xYjBg2CyOFzYr3B61bhsYwbmZGxhMRmPI7Xays/45MzgvWe9Zf+YgE4rPoiydpdFyT62PxzP2q3+tVu33v/x+zQn7TJFJ3fv37h7/9ZsziVdVgOgfWjI9QjjbAy2kv/oP/1fIoT3xnPQbPqAFJoLAPNzOiVe9hNO5zjH5wlGJoOQJU/zH45mmg/s5VEeKAcLQGE/gnsKBFgpZCGwKsD82YGVvJFqiaISe/2wzPf3937nv/lv8nyC951Om+W7Z7/mGc7raOEMKY7ROlc9vQBQ6IZPIeE6UEQeXQhKiRILFpwrV678zb/5N+/evUuW5s7t96Gfgr29vffeew9TtlB5ClMRq6MsmmWx8CIT9eoC8MILL3De1UUlyWYcQoJEBTW5DnSpCCd9hc848LEBbG1t2SmnevNXlx/E5BIqwLUXgBEEVATNMZdjMZFUacTFS5sfX/uQrYVNDrM0EC3qCsUVmrM2GwyR5Iyii4TODaFYSBqF703uWvANQhycxw2ch+CMQtdzQYKjjgayESHPKVXw6wRuIE9sOQ1f2NgcrIXbETGnjTdu3Fh9B2AeDiGnwAJ28IQgI7+9vc222bKPuDwFtCzNFrzFFO2Se9FV/Icvpjh1wEQRAhloPCf+HMIUW3TpqevXr7/++uvEGUkuS6SMSZqMsIwAq88jDH0wG98bHXVazc1Ob62ZNmeTxvC4M5t2ilknn7eKeTsv2dNb3RY9xQ3xtVdfGfS6+WT8+pde4fjE6Z9mJYTK+qI8aaynzY6/A3AgV/GKFDqiTIpRZ3fabD06SX/vJ7eOku1Za/NwbJt2K024W6ylec/eAchGXECqzwZIl3MGvUbKqKONdjHwoycycGzK+wulOEDroNVGwoUKLumOR9DIoiJdUgUHGgFKqUIdAUcWIMRBndN8rxh2ur1XXnn9+q07/f768OiYMd2e5ztrnX6aHz289/3vvLXWn2eNI06vnbxsFXnLXkppThvJOO0epa1Jf/3xNH+XWbSfPD62Sw5VM6JoFIMcf7y5FkCl1C4ickjxh1YowvgJYEZIhtaZTg1ZkzEfXoAnSygYP7u7uxpCjBnmCKWba4OsOoVHIB+oCv219lINxAo+zWEJwmaMLZ4A+Qmn3qI63Oop4OAPTqro3/7bf0unf/e73+XMijXVRRE00ahDHErVcQK0gCKAg4CKIsQ3VyqoCqVyXoCzBOIGH/sfffQR/fjGG2/QfJlVvbKsrGgLiodFHBVhSv5DR1clTFoHg1xVRyBJSpGESZVdQmxItImrWINYkpdBIII2EnxaB0Evs7wwZV599VVK8ROH5T/AsmoXH1qVwpHlJOV8cUQRpgQktU+pXJLFvJnP7D0c1JVSFyMWbxkYIJgtGQ8WLkrJyojcEBNJloikPORKkmXdybRstvsff3zzvfd/NJ3PGq1yXkzu3rt5/8GdeTEuWs/yR/2zRtm0dwD+F/+r/xQnAI1hAdKORWVkYb722mv2TvEsb51fAM7xuUPzIW6HcBiWAD6QgFCnwZ/bC4A4ly9f5gLAuZyFCbPzZPkjLqvgXPjuu+9CYI11R4Ri5eUB9rsTi14UefHg4QOWYC4Ao6GdqtFpJDPW/yDhUOtCxgEHyHk8p1J8YP3hbMq+jucS42ChhVVeYQTE60EEWavaq0D3ky4AOxc2r1//aG1tMJmMO50uktQsrRqSbmkvLOGVPoDE2YIaCWwoF+iydljWaQUMNUeuQmOc5sDnAMdR4OWXX4aDAEUrNYYth9IImPgAgX1UGDx+Adja3NjAGYQ1VG7evLmzsyMjEUVz+QBEjajQHLYfzjf2JkBe2NF4EVQUqArcH2mKexd2ZWRwjCI5ab6u7LUCtErRIiuCFM/pVm4j+K/XHek7GvLVr36VNhKlS5cuIaZ3hBCWTalHjMv8MJ+10nS92+lxAchnjeFJu5i1OfoXM06umX0JsuAs6N/6m7zxldcvbW9OTg5euryz0e9k9g4AF6WC9tBKvwC0j09ODva5AOA2o8Le6vF2VEiKaWc4Tpv3j8t/86Obh43BuLl+Mm/6kaRsJ/NOY9ZpzIsyHc1tP429jLc0kNMG04T2MipoI0zCCGBSig1oxgkERWjRaoA8QdAdj9M2kuhKmBRd+NAcEQgj7SRLoGRfdsgqzRpFvxy1Or2rV798/cbttbWNk+OTdpZk08lmr90p50cP7nyPC0B3khaHBJ0bFPeYJotpo1lmrWHZOijScbd/kCcf3L7zwWF6PGU14NzTZXFTe/GWoPmCTSusIZzNFkeEvTROn6JoGXvlmiFh01zd663XRDC+C3jOJkLa7iys6oBBwmCmdH19nTjgQ9vGwvKVnqJAVchzrm7h0xER+MbigykaQhPgxJDGlNhSC0TUhV4FfPW4sn/wB39Av7/zzjseovBWLQRG1BBskiKJmOwDGUfGI3YKJOWYaAExIK1omYqUjYBPatZrgEl7GWAffvghDnzjG98gYjIbIePUGFXECcUO8UWrO+QhfNUuKEtah7QkAGQcIha5VOhKyQh2lK7etLGR5wQzRfIIiNDn6OgUaOR/8pOfsON8+ctfRgB5t2RgAEgeGj5AhWhHBwBNbNnLR/byv73vpCGBvFuQlv1Ttmxh0ExwDq5w/Xcp84pZYPGxBUesxN5mVbjMJQabCTBjuvYbrKwbeavJP412Z3Dt2q133//ReDbNG7PpbHjv4e1Huw/KZDIpj93HJ6Lkyu0XgP/pf/w/V9VUQ4NoCVA0mQZcAC5evGg9bgrnOMfnCqYcI5O1j9EIAYdRCnw1sEkiAtRp8Of5AsCWw5z9G3/jb3AB8FqSmX3y4ingxPz7v//7IVMtmnKyDlwo7c+/n4JoPt59zAr1wpUrHF867TbFTTuALohZg1eswZHzWrLjOwCcuVmF5AO7ES3y9TNsP4AilUYoFBSJfvjw4ZkXgEuXd27etM/MsKCzQ5CyXC+5Cvqp3UCoYu/x3mB9sLFhn69YqhFwAZDnIDYQGiY0xrWX0y4ic/XqVRyjFBn5+QRQFxaQh0AFeQYPJ+ZLWzs729tk1e804fr166sXgLK13OMIo8LpH3DFslV9njdWPgK0Cl0AQsahpoWMQ8ZJcYzSmKoU/ykCytIoOpSUFrHR4DxZIvbee++98soriLEB0y4M6p0TBTPaiQE/moweHO7Tzl6r1WulWT5PJ6NOo2gV82Zp7wDYBSAp+p1+u9WZTccvv3D5xUvb3Wbj1RcvzUfHWTlrljP7wTybaH4ByPwC8MnvAND0SWs8zToPh+Xv/fj2cTqYtDZGZbvB6sRNo5w2y2m7mJaNrEh78jk6TMQYAzSK8x9Di1KYipJkgKpTShFiiiFx4AIAXzclmNghgKgo7NAQVKEiONKlCrKIQcBMy3yQTLNW58pLr167fmt9bfOECZuljfFw0OLUPD24f/v77/ziWnuc5PtEzy4AhV0A2P2LNJumnaNGM1/bnHX69w+P78zXitYA47gK1C0cUKyiCtD470DE/7eEVmvGkZoAkowB59shhFR0FQ8/C9lZfDrPJ4wZSlGhvUQGMLPgKDI0vJM1y3xhfqGL/ZCp0OXWGAamOQxHgRIdPWEtUlYuqeqoJQKga0Zr0PKioY7AD3/4Q7JvvvmmLgDqLAiWCGwiL+MQpGaxsm8OOSGZupg4ogFtB1ERPgQDAAKIA6hauhFSQZKr5o0bN7D5xhtvhDKH5FW1UqmoCLiUQdlVUIRKBFl5Xof4SgXRskAYZYfALknq6ku2DsYJqcRE3LlzByMQdAqlZOm1t956i4ZoCQLQBEEVwaSzqI6U4FAUgfuz3L7Cbud/Br3ezgqftPEzPPpQrC65zWuDdwrh29vbw1rbf52JyYk11liuCFyL2TloLZ3o1kyBGoh3q93qmQ/2y7D+DkDRbK19/PGNd3/8I2pPWizk47v3b957cHdejPLUbjhPQ/UOwP/sP/mPrRk+Rmkw8AbaHjbwr3izWSb2zS3r7HOc4/ME85BhqT0MAg4TA9h64FNUBKjT4M/tBYCUKXzhwoXf/u3fvn//PjLM5ekz3N45F/7hH/4hRPTtbCRsWgul1KgV7YpfAHx7brCaLdnASTwJmQpUJOe14HBQJkQsOGy6YlLKBolxaIAK1QHRdSCv5ov+pAvA9s7mjRvXOAGzyLKys3NgSlp19DP7nRzco2nr6+vcScjiTCgWyLZs+aZeUg+bARpQzmKNFhXhzGg04nQrJymiRiTdSoBUgPikVKcaSVEkMpxNtwcbW5ubZBUTmnDz5k2621VPUWSLneRAZX9/nyDTHI7dbFpt/+xpHauhoGX+yz0GuQ2qIusgUHc+ygCKohgEKTEBGrTcqRQ6RiwXknfffZeGEC56HyMMJIIGECYLX6YAWqjjhH/6dt7Oml2CUeblbFTOZ1nDPrlur+7jQKOcD2e9Vnc+m/ZbyYXNwZULg7e/8dVuUjSLCYf1rMEdIEeMC0D21I8AcdRopPNm7/Gk8Qcf3h61Nme9jZOymWdp0bD5nhXTpDHFzaQM39jBVYGG6DLDmKT71BDJkIWgiJbGoFE7fAGX9OJlvABAwycldMgTHBThoIgRUsWZKmxH9z0dgbQs+o1ZkjUvX3n5Iy4A65t4xWRrjCb9Zp7mEy4Av/Td76y3Ztlsj5MLF4AWc83eASCmzXmzc1Kks/Ygb/d3h6Nr4+68ad+Pp15cogr1VDV+7R+geRQjqcCKIya01CVgmq6rUlKKRCPS7dnvrCNAHKiXJY6oclpFgGbKmY21Qcd/7PLJ4MxEbSjWoUABNQpgVhxlRZAGhRqC3QpEAyOoa+l4//336b5vfOMbDABqUZfB18C2CirQCjUZiIAZxerpEmACKQpk8ZZUpUpjPCPUIvgE88GDB9Avvvgi0zCKuTGjKYrNRx4O2ViqlIGnimKKTBQT4BMc0jqImIrq6iIAFkSAWKoURYKGgHrNRQyqCz8BBI4xbOgRVOAgwBIE0KKICANodRxAADEssxahpVqUkoWJTXUWgFZHwwGIOdP4gBqVCqLlsGPEGotNFOFTLyxKlSVlzPf7/TSzC0CatXE5a/Y+/Oj6u+//aF7knR6X9Ontuzdu3bk1nZ80O8tr+FmwPw5gF4D/4D/6D8lRB+1haJKy4UmELLVaO+0s9fQzxDnO8XyhOawpF+cMgA8kINRp8Of2AoAR1hGOd7/1W7/FUk4Ra9GzvAPASVcfAZIb5p9vRSqtYV4mi68HF/ahRiq17wCMRv4OACZa9EEdeMKCGDIVqELOUxGl8QIwGAzEpFTnGAAtFdwDshChUMBHjHWcM/fm5ibrZiiusDboX7v20cULF5HvdDuT8YTTjf23iHbankzCi/f4QzyxuRwN1PwHmOW8B8x8c2ctiwpbAhU9evSIkxYXAJgysuq/4uM2Qvzh0CIRmNLZ9PLOhc31DcxiB7BJcwHgPhOsVJiuDB4s0Efc0LgDsMKD+XTWXTknIUCNIRPAZAov65KBQABnyOKA5ib0aovg0HdSJIVDCocdFy2c4TwEx9uREeEPP/wwfo+cUrYehAEbEDXSlYhJHgFAxc1Gyt6dpUmb3TYp7PSfFon/vifnV78DFeWk3OpvzsbcDUab/faFQecXXnlhPjpslX4BsPcB5lwARmU/a7aPj5/0DkDZSKZlL8/6e9PiDz64OW6vz7vrR2U6p1b70iCVzmmi/bJobh0H5Co+qwehNSatzT4SFBNAllYjFitl5ACM2MVvexsB+h11mHIPa6hIEgvqAs0CYospaE48pMiTzRrlVtvucxcuv8gFYGNjazSarPU6+WjYy8osHx88vPcXvv/OZjtvzg65LTSLnGnMoKTlOXfFdo8LwKjRHDfaj49P7iWbs6yHsz5eLMFva7P57nDKvxtqn2fI/D+AJ/mcE4zf4qrRzpQnSxv96442YFr2g/T25cvwlUhbXLkW2oeniQPDA8Xr168zud5++20kaSbBsbDg7+JbW9hHJWQikvDZngh0ieQSkwEJR04C0aSAUupVSu1iRiCMtTjOP/jgAybXV7/6Veas+gimxoCEVYWyq7BQeI3KArkRFYFKo6RAVqURME2/BizQKaREifaSEmR9sKoOmoMYFpAki+WluoCsudVThLIaYGJHpRGy5j6eRkNpHV4eoLps2PgSJKgTiTwVuY/hJQP44sgBaWGEbAR8+gsjtFQTEy0CAgFfFwbAEGZyuwIW7b9okIFN1XRxM+NcXuSlD8WqEYgOuKB2O2v9tbXBWq/LXs9imKcZbuCneYsNJNUKnyxzZDodFsBjsgzz6azknP7RtRs//uAn9uXprJjNR/ce3Hrw6F5eTGb50Kt6MuyLB3YB+Fv/2/8104bpB+h1KqdiWgjBHKOIhjAHCV1QPMc5Pi9octpUOr8AVMJ1wIlLm2iMMIu3trZ0AYDDGW36DG/fcS5877335AMw/866AHCeKsqFrRRh9mDctu8A+DdrTTHpsT4GiQrqwTrQZZ1hUaMiCE7bWODgzlpEkZgsvqSCvJJ7wUQFjCBAkej4HQAFVjJgba1//fq1S5cuIYmro9GYSnA+FFfIEvujBERVFwD2wsl0uroCZq3w1oSaJt+g4UDjBtsGHGKLNS4A0LacVi/71UERKrIgGiYREIEnugBc3Nxe6/exhhG2GWL10Ucf0Uy3cYqR/4YskGMAm4gRzMPDQ8LLwj4ejporN59VdLqtXi/8yRuGFv4LPrLsNAZftBpeTymCiMAabuC8FHEGJlcRmsYdkgvAd7/7XY0fZDQGoJFEkUiSIq9RYeDEMCvmM/3SCFVifF74L1f6Q9x4Co7nW92N0clRWkwHnbQcHW91G8n8xC4A+bTZmHHMRX5SdtNm+8QuAPuo0QBql881pLNye5b2Ho+mf/An14ZZd9pZO+RC3ExtsHPw5EnmbcZFYq/TywLAWXo8XgDgxIgBDhYADm1Hxdtmc0cW6Pr6BYBOxBRhgQ+HCCMJDQdhWUaAAMIndNhEhlIbirNpezZhEdy+dOXjG7fW17fHk+nG+loxHnbtAjA5evzgl3/pu1udsjU/YQRn5bxZ5hCM7PEs76xtTNPOJGlNk/bByfDmvHdchDci6BNWIGjqwnnLW0oUrb0Q3lwDRWoXNDI4hrdk1WS1ghRoXClEAoXq/KOjI8wiyZghqt/5znekiDzW2lwgVgY26oGqUDYYUQuHP3lIKzAF4JjYWUuNSiNCwSK8EfbNe83Wa9eu4eprr73GBYB+kSIOyz4pNkWLqEMuUYRKTNX1QcKBNaBIIiMCByiSTaVSrwM+wwNQShaHuatwJ0dSdiIhYYmRFWIpEJ8shPhSAcpKRvwlSEx+ihCkCKSrhkdJyQhuxgBNN5lDPhqBLNA0OKwtcJhNyEieokhIHjFoIg/U46SAKHmWo729I0eg2NaHQ25N9mYyFnwi2DsJ1gbc9F/Nlm+k8PYPDpgQdj+o9p1ur+QCQBEWYNJApUxe/U4aexDr5JUX/L2v7oDJ0V/bunH77g//+I/3D/YPR4cnw/1Hj+8PR0dcE9ijZfYpKJON9a3k7/yDvwdtsan6DD/i2KJWVhwbe+fvAJzjcwcjkAHJZGBCanzapKrmvASEOm1IuFDb7oIwU1EEMtEIcxh+5DwZmth1eB2nyw0g81lfACQAEAZ4BS3ffEmyT02Iw9r927/923oHgPUv/4QvASMZbXLSff/99yHkWLQPLaYkk3SepBa3CKrmtM1+zMbGuoEiYlna999QPwV8OjFkKiCptqPIwsq+zqLc7/dZoKkdy1SqBi4BFVK55K7ZOJHDaOlEBX358mWKkIQG0Bsbm/fu3fe7ypAS1nOOtZKpgzrxByNYw23cQx06FFeAj66Mg7odaGVpoE66COOhgCk4AjKkiGHBVS0rdZiS1/gHDc5hbftZPfqaccLGcOPGDe4n7BSIYQEZhLNe+Np0RLQgGKuRcFQK+U9Gq531+/YzNXQxSnhFLYxSiuQtiLTcjoT4ikwdUQAQCsz+5Cc/uX79+ve//32d++HU7QNCgTBE5NPazD7qTS3WX8ZOGrl9XQExPXCKYsKxnetA3mzMm428WUy7jVm/VbbsI/v+x8Ia9hGgLOvOZ/YXl8aT8Wwa/gCQGcARq9PAAX+S70yL7OHR8Ud3Hz6ezBr9tXmrM85srs45y3lzW0nWz+waA2LbaWa9CRZ/B1kxhTotcGTRMJAPEGQZAKLFREwvVNPLMGNfQwvKEgxOQAiVWStnemZti1jOibnRbEwJyHq3deWFixf7vY59fSJPG/ZY45IybbYaaZuVZF62ZkUyzRuH3c15q+21+f/eFqV1xCaDU0+q5a5KTdDFDYoBJiVpDQjjgWli01Ac7kX3799nIuiHgwkLE41Z1mm2/G+znYJaAALoQripRlFOo+cUAZnFCEytpaLdCwOlpLJWh4pEo6UatWjQU0D2uQBAc6ZiiUNefO1uAC2JUUSWNAL7mAKYJYtlBMhCoKVGRQ7CnEpZELAMEZsvkKUIGSpCniwGsQDkA1BzIKSieoG54s1UkSSpBVPQVA1TNNbIUhFZzCJDJCmFILAYER8xmZWKDMKhRlUKB9Q5AAswxcEOnChGVnxoTIkZQe0wATWK8M4Jv+6AFhyFdAkyGDJuk1W2zDsc+j1oyb179z7++GPaS1bGlU65c+dTWCwjiCmW08kEW7IJh/+m+UGej3Ed/9WEWJMlou0+P8FulnaSjIq6jaQ5ZLWaTkr7U5+zIp35n+iZM4wkjwP+T4MRFmtXpWY1Ke1nQP/23/07cleuA3WeSRWFBqv5c34BOMfnDgYhg5P5yeDUaGZMxlEsAaFOg0aScVaFQFgzypjVlCDLIIcfOU8GkyJQFbySODENZD63CwC0piq0fGMVo1QrI7HiRPjX//pfZ3d0qSxpn/ETXtSotmMEBxD+vd/7PTd/ah+47CnKclYufgQI3b29PdY+Togtd4AVLUu7LJESiJDlOrQrUAutxg7bFTI0Xxtk3B7UU3XIFKXKAmQIghpFKVmArjgRFy5cunPn7ubm5uHhIYECuD32n56sg1Ov/by6fZCAbYNmhU9Rh+IKduz0GLptA3FYkqRpYgKqI0UMgiKpwJEYTHEiVmvkFMYFQNcbjoYE8ObNm1/5ylf0ujJMUvbb+cpXANyeQdVBEL6CI6z3tYoAQQtUhU63tbZm34RjdJFVbOX/KnC4DnVTBBwcFqEiCG03P/7xj+MFAPs6DdQht+vAA38d1ZYIWkMj2Or8rfiyNqWpgFbxb54yJTnul9N2Y95rNjj9N+17AvbXACjut9nm8unE/mgDA4klAx+4H7pxxYeoNefppUneeLC3/9Gde4+Oh3mr3Rysz1tN+8iRf5uYyZ2Vjeb8tHNdMzRZra7z64DD4A+ZCvXeURAYKuqLOmAuCSMDM2Rcl3HZ4sCUpEWGw60yaTK72q2syUCbD4uxfTF6rdfslc2EM759kmnuj/0OqLenVabtotGeF2lepPvNtp2gzbT+996crXScy1jXhDCGV1URtogwwn2Rb1e/2RIx8y/QS8Vg2hlHF3pFk+Xo6Ojx48f01/b2tu6NmGUstTgjLQ//hfhbKFg8yynRgsAupehiFm3sw9QRiJEgAQEadYyY8w4ZBIq/iiBIsUDWR5GtY2LKMsLQGKcIPkxNKORxQzZhih/q9qknCzABDVcpRiiS81oHKIKmVG8+xNplGUAIMghBvVZHBWTgSFiQOgh5B7pUhAOoKALQMJnm8IECiCdwYoQlplLMUkoKR86Qum2rkRTLSxxSIGewCY0FKYovGbVCHFJoa5gDYdJoCk9IEYMJjScU1SGxkHEkjazI26wPzDIuOLu7u6zDVQwrET+Mz+z1BXHNhg13marahGTWYp2xP6SABWuVDxv6zorJmIZpzua7/MvuWpTNosiKhv08Mw9H/4ILQGPmb2rl/sFO1xEQ8CiFZuOJkrTcHGwm/9e//5+RUydJQJ2HAlWfXwDO8QXCRu35BaCCBKSCSwBavmkl1QWAycuOqAuAJFd/BlS1SxcjRAPhf/2v/zV0LMIlrUEQEWyUJQ2tARXaRaU6cIiZz6lCZAAGVV0dajidiyL1xlYAhGNLOX1KPkLjAVAqAkVS+CoiC+pikpxO5jdv3ubErFIaXnc7oj043RIoBRDyp46U01Rt8QS0CEWYEoCAo11QkiLYoVVah3lcdTGAQ1QRE9/tNfLJtNOy35jHzmg0Oj4+5tz8C7/wC/WLR9bMOLUBZZXSBFUd0UwzfQcAWkXQjD0vPAVN5zokIEDVAnQdSJKao94EaGS0ldbrlWJdDALnuQDcuHHje9/7Hic5OHQKRXWcUSMbn/1h/AA7/9s1gDnoe28FzhUWTfrFqGla2KG/nTaqPwRmL/8T+kHGjh4+7Cu3BbPs4xaCVWXa3GanPR4OH+7vH41nTLak28mzVpEmbiihSVwW11v2IiuK5o9DH1nxdoeBSo8opBEIrzYceVIZqQNmNA6tqboEFUUZmpnN5iyMOctj1sy5BBmfU9c8zWflbJjMR2kyaxXdtLCPSTVKzhNc+MNHZbinMxcbadf+GEiZnjQbs9qElp/q0zo0d+qw7qjWGaVgteGxF1BRiux8Fk7qhI5JxPgnZcwwbrFJETFpMRaC1VNQEQIQ2LGhzKGzwakrGAeUyqyMAJiikZGYUmQg1AT5v0QIkpEYNHa8WjvsYha+UppJqUCR5FWXe2G1i4APXNA4qCu2WEBLNHx0YxNkXIpAHsJR7WKSFUc0HiJGVnd1jMAkFROQha6n6ikdGqHxRJcTCN1A6FwUKfIAhOM+8qsXABlUpQAnkYGwxlRMycsZtYIUGkWAgFLEICiVsGgVRagUP+EraPKKbB0SCxlHyvKZ2CcqMUJ2b2/vzp07yGCBemEqnZb5uLDeQSZaoCLS2BzQbBFVr6MCKoqqaFLoJLWfJ8rnyTynZ5N5yf5DYTFPZnk5yQv/dG5ZtFdOPnFsqFLSAjPziX0H4B//3/8LTEsOQNN+9SXM8wvAOb5AMAhtepxfABwSkIrP5TMuAKRwuAD81m/91r179yhiup/Y534XEI2IJhqPHj36wQ9+YNZr9uPCEVNKMGkmKsBt+59O1CmYgOJo5qfNIOGgcPUcD+AD9QKp+hpl03cmLYLjsqfQGh29IkVMbZcWrSCrU4WKRDx88PjGjVtvvfUWzlDX0P/wqmssIM/s9RgZIYtNaA2YCJQ4QBnhEFMqZOUJIEt4RQPJa3EXR3Dt4KpAdbhHEaaitY59x8zeT8d/6mJE3b59+1vf+pYuAHCQoV0F25NDwawTEVmSdrLlw9kqGB32wfpaA3FM/tch4/IcGTgQpDApilXjufgKFNB2E98BWPNfXYRDWgcWAlXB/jC+nU2Tpn1Oxz727S+I2XsAdgewTwGaWNFqlimtwGv7cC4ErvTsz68Ce11NDVvnpGvN4vSvv2nawD/aEHrJv4hKPfPBBjl8n3IULRsZG6X9TaAEozkLjn8PgLHY8h+5j8C+2qtUAQGY8soDJBAyFThLwXcnAmDKJnQ0AhH5IhgGYp6C5WIyt0tPozlLuSUSIR8HWd5OimaSNxvTcj4u834x3yga86Ix5Sl5PDSc6FpJO0u6DHwWp0k2zcPnmz2pTj9e0ymYg+614FE0hz1xQGGBpof8CmKjiM3M3hWwRY+KINwr+4QeHOs8/RBqwz7ZJhUBC5TKDtVpkbEbji3bp6BIgI7C9RiKSYtUO1lxzKcqG2HjrZoIyMuOmKTQqks0MuKQRsLLjUB31Q0GBg1BgKZhU7RqhKgbhI4gq20CyShs0fBFlVp09tNNGCacKIA8ReIIMKkdQOOAstjHNzhI6l7K7ZeUlkoMO4hBkGIQ46TQ0R8UVQsqWIBGBkR+9B+Buq7USRHj4EoRNEUQoB52BKAlgCcQiMFX82HWYcqLTAw00850ZqsZioeHR3uPHw9HQ6qSVZxgUHPNnqfWTK+aWWzjnzUmeCA3rDnWCjdrzit1YNyqFjpde9mImY1dexMgadpyxtxkNSonc78AwMhmHhx9FaHSV1MDYf4RrrldAP6L/+q/JI+8vIQmjUPk/AJwji8QDEImA/OTya9ZYSM7jmkXEOo0+PN8AcAUF4Df/M3fvHv3rrKrPwNabztGyLLij0YjN39qX3sAiFFKE7aZ5dfL8Zk0ykD4bxosxEcGQ6YCvcCCi7wqhYZg88AfhLUuRx/qoAgtoKwsAHFQV1YGhSp66c0bt65evTqbsVFxyrRXp1ZfPe1u2s0BHdPwVZFsrE4g202XQwHgg7hdYYBmhrIKapQkBcTgoEXTAATOD6qfRoGDKeg2x82c/eYQYa4HXNtu3br1zjvv1C8ASOf+4aSoCIEPqkJ2AM0rpvqIiwH+2Y6VKNroAmQpBRKugypMuJpopNSoD6ZLS6mOAhKLwPn6BQAObUesDo3YOgqay/E7aWRlmlE/7WV3m9v74n4B8L9fXDbydmofzsGofdrWasYXvHEbGqNGX2jahNXIMRbDtyjZQyFs0+YfOEmy75Z8/psxSG5kiNgFwGq2rx4xoHvZ6RkFQMcxCU30AANvqZlm1aNXh9e8AJjYgcCIsqQaY1ZccdT1EpZZ+rJdcl1pzBrZlMtMw+i0lbJApeWMODUbs3w6LPL1RnKRw3ZeTOYNThWT0q5R3CmzVtJKy3ajyAjDqDzOsURsrDb/n2Tx2g963Z5F0MNIgrQ1UlPVOB7es/qXFck9V1iMsBYn9vZXbD6jTsJwAKOXOFg3+EfBIrxCA4QUXZe8MREQM9qEKX/oIDjuQICEgbJSB/JEVUDEVLD6fHriIVmKVBepqgMwo5hk6vA6DRThG4DAPTiyiR2gYQBf810EpREqJcWCKsUCHHR11GYyUgRNGuuFALIpJyPEJ5VZnMGC3gGgVEsrRShiECbDEjegIWQQphSh5WG9UgAta6TQsoakbELE6wo0gEBYLyWQjWYhZC2CbHSJUjgYF7+OaOEUNiytL6SOGzR56H8vzD5EOJ1OxmPoSdEY5YxkSPWRNYJuNwtWjf7DlOVtOFDuwBupGBDAAeuyx0jgI5c41o+SydjMeHKmamPKY3f1omzZ2+8G+yNjTnA1pgkhZsaEnnNb2FjfSP7h/+0fu8wCzi8A5/h5AIOQacIE08yH4+NYo9omjQhQp8Gf548AYWFra4sLgN6UxHKeLr+9rnUzRoMsFvQRfPgwZR9CWdKAotkol0+92DG3XFc2y2TMIq/SJwB5bRus4KTsHPqkhPYPihCgp6Bd/BQwzZlFwMdnOaAGEgoXP+3l+Ty5cf3Wq6++KrPURdA0EuqYpGNWWkUAIIaFaESgprXMXt3EjiB5SUYOgIAvD5VSqcQEOGeCTiGNMqT9VjtL7QO1BOfo6OjatWucm7/3ve8RNyqSn1Zd+7ThAEJ7rbIBOOJ/tgmgK2FkRMDxEjgcBBdOLUDZOqiUUvhYiKUwoSPgIEOqrOoi+EQjfgSIbRsZpoDp18CQkHzEPCumLX9N0V7sp81ps0xbnPvt978424Z3AIZJPm3k9j1WG5apvU5fctjn7ItUlntcWS8up6OUA381htV803efxSmTxnjAWYGrB0e6PLWbkSJjdZLaBQBrRV5ORlJXKgLjakKwVkUgAj4ImQrypA6YMQUIQCv+0EA0gVWNqsjaZS239ytmjXRin+xJWKTSZjKZjBvFuNsqeRocWpILSfZyzp2iGM8bY64B1uTUTtXNspnM08acW2gjT/Ya6ekvdAF3Z9l/j09wVZBXEHUVDfU6UIwI/ifNLLHjqQYzU4CRo4FBKdbQMst5YfeMGqiCmFCkZUGVNlsImynpslYgADCLGP4gw4pEigX40Q25DRFBFvtRDEAzhiHMYtVYbFKdOeStgw/BzKU6OYYRoIbIiAiAMEXYgcAIpmg7PsNBV6WAaKCCTZYIxCB0BI9GVCpaWSzQTEyxPWFB/kDDl6LE3IC5hHsASRFw1Cit5NC6AGBQ/mBHIUUdJrRaQSmtgAmBIjRMr+QUSFJKSkVKkcQIReZ9BSoFIeNAWM1EnqwIpTIFIgeXIPCQIrkKsw5KJRlB/QxDCNxTL1CLHJMzNAc7u0fje3snBAFQFIXdXoCbo40WUoAPpO7gghhIygO6C3/LRquRkDbtz3KindgX8wpu9P6mVnNqcXMng88ixBTBks6Gvz4YJP/wH/9du81IxpYIey2h1bQ/50l2fWNjjQtAmbC6SvlnR3Tri0UMxxeLzz8az7XhXExtdajjU9svi+VzHrFhtmpiYNhEfB3mf8VNBKjTBnb3MryUYusB08TDLN9gMMiZn/ZjgYsvWVlmxf8zWwTLK/J/POXabqT/Tx04u7u7+7v/v//vZDxuNbPJ1JbCTqeVF1O3Zwa04rELNVthKaelvV6/laU+tRdAqUlXyyIrBau81kQ1B6ZW4Zdffvmv/bW/tre3Z3O53dbPgEpXwAIQbfHxM/fjx48RgyalNKqICCmttCaeWkOy29WPHtqLonCQpLuWYhaFQVyC1QpKcZ6ULOsjhlicKIWGAx8aXTXfbJ0FSoFbDZ6Tmk9OaFUF+uWQL33pVaoienDwxnrCgS4chDnikXr99kMh8J20PqLf8F4BauZ6bQ8Vclav+pH+J/Uie9lYgw+GCbl77NhuiZyxgcJnI6f2H3w5JsBCtmUhssse57Z3333v8d7jX/r+9zc27KMp47EdhnDbI+Wxqv6h1P6RHXeD2jnxUrs12AGPOWE6wU1z0V9HCgPPCyptZ/j4pY6SYYa+55yJiwiys6UhwjgGv9ViH6lseDoejfIif/jg4d179y44tvyv3spUqMxf5rTw1GAfY/U9mPO7ee81WXsZB5xPOYxTb5o0u+xo7L5Zv7de5hzCymbaTbMmdk0aJ/xtgCbnW+sy7gjeYyxr3j1lgToCduSdorw+M8vmkb2LTk32pZgGw53Ws/0n7mSRlDMOCIycjt/08Ij5ae314Gp0IkBI3FCAdW67xVTGc6QoZtRxTVEcGH/IoALNNKfF8JWlCFpGIijyOWFQKZIYNw9TrktcWhocUmgmggyFZkbEzK2y0W0kfWJYJrmto/6KM1Wh7n8G0B4CUiacNcOMExCQPwblfWLaGCTSfqOmn3ALvs1085/G2n+Tsf00ijc1/Edc4JPiCf9hr9XutLL2hKOtPhdukzO1j2FYk0LzoW082/ix2i26ngU2LCzmYTA3W+pGhKxXEKfUR3ILI4w3c7Jlf+pPfrm2od2yPrWx51XAobTdaZsTtN+NA2aoNdfqsErgWN3uAJGgUvvGuf9hB1ZpChCzC02bGs0xs2xrQkEz0Z1OJmovfOtZ712WSyogAxNNWmsrp69CNjeqL+u7O6eesYCYfavCA90oaVGn20EBvg0zfynhxH+1Nrjh1x72KfiUImOw+eVTm9HFgLDRY3/pltppmFRUp8nSI1qHsUnVdhmwGrVleGtsVBBDJz1OTDn7DQaU0tmcdlmP44P8Uav8H/uzD5hQS0kFdzB8KQsaAqapVDI0FibBJ3SMRnFAJCRsTXYaQkVYg+CQb555D8t/ulI0DlpsG8neweju/aPh6GQ8PqGltIWKqL+ZtVkauTfNprSF0I3sezgJV6NmknK4xxnmPQltZub4ixVJY6PZw3IYxuaaSVkHMk9NxlK4+dR6TcsXCSQOG23rm3lLSrtns8lgbS35B//o/1IFxKJNV2K91exigB7c3Ny0dwCohBXzOUFx/MJBFAL1xcE68TT6nxOeY8O57i59JRR8avtFbofXJWBNYOAqXBGUBmqRNhTMw9MJTOrGbEqQwmHa2+TnCGAr2ClslrjMs0D2gWWKot0IW4sAj7PmP/tn/+z4+LjT6djL/71eu8OiaTcBgAye4MaYG0L18gl81pFus70URPikUoFQQNCtFiNrDkzWF6z9wi/8wq/92q+N/E+6dLu9RsteCxGkrpjUgdajR49UBalQpwWtqvCjhVCwGA2aI4cjYlaeK4vPYkbE5mAfGZpDqizCMi7dmALZlG4dcKJL0ODx3sODgz39Gjfx0SvNdhapBgk0YjILsAzgQ5OKEFh45/ZnBCwgQBVJWNaQobT075nWFUFsODQqpNCoRKay2KlzABx5C81m//777x8eHr7++uuXLl1iG6O74UPo+FIHKhGxImgsxybAiUURCAD4ETA1XOvAKxFRRkSMJ01WdYBSESB27tHREW5vbXH+39SbUQDJ6BuQZRG+5VkVZBNq4KDQTGf53P/4Dsd3GsZdjbP5JJ+cZHZLXZ8O7Y/ur/c29aNBTfu7Xf6uAH3UugBFUBuJ/dCt+2tgV26ULU7ybI6cQsrOnlVo5w6qzTh2MvPsa7QpA9Ve/0PFbdpLgDScqYwcNMAj5Mxj71k13JyvQCmBpRMVTAToSs7pRIcsTAQoRR0xDQNkVES9EHVgEEkE3CUzDms0t8/VII8FSvEKAa/8dDmiVAatVdWLmhRJDKYIOBSFylZAETIQsiBhOMRErtI0CByIrUZgCfBRQQygiEqMAGYxAh/fJByheiFUu2KlItwQRKuBaovaCIdaKJVZTQ0ZpFTVxT4lpQiCIphWQQWK0MU4gIAT1UlV6cT/sBRLEEUADq4CakSFLJJ1YfjRGQxSJPcgSBUc+AgA2QQYlPPyQTQCZqtaycUnK5oa0WI+QsDHPmLQ+ID/URdAUyR/SEWw2dFHURKDIiQgwMlSe7MXIAnkCUXRIMB8txc+ngRTPuCPmXAjSvPprPAP1sslARp5egc7BEf+UAXqpDBlBMKjbrXIScVTReaffx9alcJHDLMQlEIs9RRMCNmHPzwp9ve4DY3Z5DnK2+0uS/b29lvNftLoTCcN/5mxLG3uNhrDsuBKQG+mU3vpgCtZ144w9km93NKk0Z0M8IkrAD7iXZJy16KNuGpZ/w1Qqm2MpuaSUQ4IvIVTB3yctLdb/9F//rddDBZbGprpbMYFoKPZurGxwQWA/s/tLc7nAyoO1BcK9fEXC/om9tPnhufY8Od9AVg+wAGsCQxHhSuC0kAt0ga7AJzutaRuLCwZcFgObKJyAXBOhE2ORQ6I6nW47VAvBtFpJQtbEUX2DsDv/u7+/j7bA9WxMubFJC/sg9EALZhIMstYR+CQpXZbjdLlX7KDz/qCAJ7HGUTWZKuFGyNY46bxzW9+81d+5Ve0bKG1d3z6LjCAhukNPQVat27dcqunCyti4kSw/gIZUQrYw6SibqoTdXjlQVGEWl0HWoBSUkoFMetQq6M8NK7ClBEhFpFikFAQomvXP3z8+NEbb7xx8aL9MWD6hXhShQIor1ABEGTFFF+cCHuJZxa+g6h4RhUgeUppif4Om7SAlxjcwQD5KV0BATHdHQM0wac6CJxnb3v8+DEXALa37e1tRhfGKUKgXoug5nv9pwhlNVBLoCpgMCJm5U8dcrguUwd14QCpfEDGqnciSFSwlrupKAkT+5IHEoBIy8QOx07bWd8+ocKloIAuU+7i9rWWCefLYtTKGv3eRpq0Z6OynfU313Ym3NzspWxkORbYG4GT5hr+2d/QSebNVqPVNp/t9GCfd2fepQWnAk4I7aG9tup/aLbZ7Daz1ng85cLBALT7gMcZ37kAQOC2BgZjDFAqwAmUx0EpMH/8UxOad9ROn7bY2EN1duyQKQ052k4taEEjbOZq8DiFGKJog7xRjvxbtNA65qIls1LRICErn6UlMYqoFH/gIAkTP72xp0BeY89rNkDrSx1ILgljR0y1mupgIglQhIaPNWxSBAcZIAF8BjDlGMKqC4iOlmkmqxN2dIKMQBJrGAfKSksqZKmUVAIwAWLIAE00BMSHAFEMIKkUJrVAIw9UEVDVaOE/BuEDqQjqFLVCwlKXsGiYiKGFDHzRFMkOnMiXPKkAHxnUJQZgkoWJP2oLWtDEDRk40Q4EHFUhQr65mQDiIzuUqsvQhSmVCgkzS84gKVcBBRhES2CjLkq7IjLYsIYdCIxDC8iQzidTLgBmtAaE8Z9FAL4uAG7QwqIWSR7jIpAHyKACE47cA1QKjTXsqEYVyVVZgEMpBHxo2RyO5kfHU5rQSPCZfreX5ccj7LeLeTqbsvAwkbv57MF8fkJAOJGwzsyKpn2yoizsJ/3tC77jwt7jyNcaHXuzzOHvnITZvYSsuTwHAc5QRIqu/Ad2Afh//D//ETImaO8ssP7a53GbGXMAhUzvAFiDnt9HgKgqUF8oCESgvjioG0Lm88JzbPjncgFgyNqgr0YtA/o0bjEbY6l/Ft8BsBQB5DUNGIFh0bFPaFgtEQhIpo7VERvEfJZ6JVZxVk5PHfAauQD8i3/x35N2/A1i1pfZfNzpBjdsaXG4cLCpZahjHyVZCKNKJQwUEJ0VWIPEhEaSre7rX//69773PRZK4zYaq38JmOZTggXsyBQXgBs3blBEltQqW4kDkLx0ybp5O6mQhR9T8euoC0RiMBiE4hoookVATSPLiqSsGghkoQ6Yq90kRUCR9qRbt68/eHDvlVde2dnZQQAHYLKy4zAyAALIIIAWEauAo5SylscD+6SURmG6iRQV85PSdtg7pQjYKsxpt6m2BJs1I3W4koG6tAnhtvqXutDVq5K0lyzWEJBiBJKkqhF5eUg8xY9pjHCEHDNfa323JAanLqMUICZ1pQC3I0cEwjgDtL/SKEa1zlgIyLhsQksFYVOk0D4WZHb8E/j2PkDWSufFfDQdHxwd7O3vHR4ddVvFWq+9sb6ztXFp0NtqJt0kb3qH2Zt/qX6/J2kczO0zLom9jc6axkSejieT4cmQrbrbXuP8mSad9fXBvDyxceSnjXa7325x1rEPgzA88UA++5J49ifaRWvAxBaZiivCIWI0XwcvQkFA2lxzqs5CCyaA0KAlFNAUQZjpGuJgQABAlAlLgYUOB6ROd0jASqtOQbdeBIcaWVUYYzpMq15SBFSXgDCWVQpkTSMTJpCAsqSUih85ygpkaRdVyBqKZGHCISq4AZM2YjMoVIg+k6LCWEIYSXkbU8RER2AQTowMqZqDpCCHRSAgJlrUhTq6QEyyYiIPUylaCMOUgEphSku0ZPCBqqFjLyAMX15Bw0SAOFAkvjikMhuFYVpNFaK6JFUdMjqgEyUAoRGlgMNBDBl1BxwZkXGGhKoTkMQl2g5NKaAUDi1CpQauteG2j59yFftIUgUpQHc+n05nIwgmBRz1ozyUGEUQegdAdgWYGiQShqYK7FOLqqNe+AjQcGjVjhgpnqMOEPA2hf6llOrElAoy7qkBWvbrRbN5MZxQ13Sejxmt81xfxm1w1sfkZMQmgtVuWh42ymma0JudJG2XKX1hszVv5EXCGjfJ7Se58vJ4aA2zP4FI0ArWHX0uzz4up1fw7fFTiX1FwXrWjvXhSs+jfj8d9vYRoP/yv/qHEvV1De8JUN5u0akIhAuArYzN5e8RfmpYAH4OQFAC9cWBgQJC5vPCc2w4s+m5XgDOUMSawKhVuCIoDdQibXi2jwDZwbiaDIJNkEUOQDhQFeQPhIybfeZ8YWuNssKtW7f+3b/7d8f+YUokWSDGkxP/0V8DAjBlgRQO6xHrAcLrvX6Pi0INlKIuGgFWIoBjMGUcI1qA2Kpfe+21N954AwItZI79Z0CtSvc5pnXgJBcATAGySoHVV0NkRgJJbR5koUXgm0qXAJ82Arm9KgMz8mkUfQRYxBUZ1MUHEIhFmPIKWLijNfX4bDZ6+OjBxsaGXpjUBSB6K8uCWzVggSII5OugpzP/pAkCZDGOVvQQjoqyVjOz698C5FUdKMoNimIpvmFKnoumCHXVorAQSUrhxzYioB6pgx2UIlUBEbc0lUao6pCpwd05BfVSC/4AEaHAIWcgSCmiOrcROMjXgTBuM1bVxcjTLvw0097LCAhuw9RF+DsAjHxvcuLfv00b7W7r8Pjwwe6Du/fuPHz08PDksN0sOs2039965eXXX//SG51mf3Q0GaytcwEgiEwd6mcLHdsfvyIsnPkPDo92j473R6MRXnXa/Y31C5yIOq21F198KWvarzDR1bSFCwAuT9ngc+wQ2HjNsysEDpOlaeaqw4tMkS6LASSNcJv2rVYEoOkj66CZfVwXI5oyMLFJKRZgYgEmtH5wqQ6NBK/Z+tQrsO9koBId0AQBUUUeAo0QijRaSHGGcYUuijISFQWymKUowur0TielT7EgLawpMgAaUIowWWkBCJgSloBoiqgFOwjgmBpSB3WRYl9VoIUu8NoWgBhGRCMmXZyUOilaCFAEH0BLvu4SHIQlIDsiZFwOqzT2HUyKUKcVcgymVJTiA0BGvQBUC6BULYJQd2ANPjKEQtYkjC4yMOF4/acdoSylUVeKTD2GHwRakkQGphoLh6I68EThokagxqKLCllU1DuI4WfQqZDPLXRygBSau4RqFJApSlY2s6M1AWuKIaVyJriUczy2YQPpqqEfqVRBgEZLxlWXZBBQnFGUk8goILKMsOQlII4cUNNkB6hUHAkDjiFzW5X9AlBYTGjx0dFx0qDXsumYY36XNaTZmCb2N0kIkX+1N2Fsl/ZpxsQ+/FMmU/vF/0ax3ccl3PJ1y35sLCvyxE5NtpJljRIHCGk+Gh/ggNXkngOyclJAGQ5YW+vbR4BwGKctJvapCUZnwaXEbxX2ESB2Sv+a03L/fWrIoS8cMQpfIOJw+TzxHBv+nC8AZ40LfwNAL5iFcDmgTTq+H1CnDXYBUIbhZv+4sTCrYTEpmR6Rcwp7UXDZ/9ncvvlXh9mt12arQKPJHDQW/3uVZfno4SNO1c1W2DJ7vT7zejCwt9GBqibd2trSIssCBGzezua2qNVABLrVx0zJoq44I48FNQcmHI4CFx1HR0fITNnj2334iJGVFjJaxaABxHA4vHfvngSA7MfP9kSw6gGYdSjElEaDsXURLMQcp+DjMBYgAJVGFQGmHECdFqGFcdZowG6nuvBcAsiLiJCRiHobKTW7Wfno0QPaRTAxjjP4QKn8gcA+9cbmRKJuX0RiPzW1cMBCF74IqVhZM0vsm6+nIw0Cx0QARKAVE7KRjwVGBSn+ALVFDqOCPFs1KhA0pK5F7XrZtQ56HD7q6GIKFWxq8ADz01uhJtShIsxCK0UMRWUjP7adVARiENRCEbQHOBzyBAkABOBTCwLQ6l8xJUZWoTBXHOYDXthfxGTk+8tjqf8OZ1o+eHjv+u1rt+/ePD45zhtFlhT2TdKyfenCS9/+5tsvXXk1H9s3d6mbIiu138UpkvXW0cnho937Dx7eebz3YDg8ZKTSjkbZ7HYGhwdD9tfXXvvqG1/5hn3YKDSnkyYZ7bPfyKldAJi9RWGv4tN2+gimaAFdRjKAT1YRgClgFBXkYdJHdjqZznJ/ddNrtB9OoQrNCOQVE+SZ7NBu7BQIqIsVVQLaaFmEYaoKospQ8YhaF5vz7iE0Fcm4Rgticg8OBLpnVic7KqqnAF0q1QikFqqGGWn5gzA+SAXCW2yfFMIH0XgCKNUI1FCRonShhchHnRRdCQAT9dMztEoRRoAUEFg4WBafFDuKCUzkxYRABTdkQf6oRhGUUoQKtZB12yF0tJdWILDkA0YARURDqz00pajIFJAYAiynyGggwbcqq9oljC5ZLQWqmhSaemMPukmzKTuoAErVHUjiHgMSg7JQN6Ws3EMXiCCA2EQRddlRcyAikOXkigxAGCMQck+mBH/J3L4Sg1dYwzJElJE6hN/9rYPEFKEoaZjJJZjSJaUugDAGRcNUKUw1DcgxRSxaho88hOIseaDGwodGAAcmxfBosjsanYwnJ/7jH7SRfa3Raa+122tZ0s3SXrvVS+2DTgySpLQP/zQJaJKl3AvyxH/fs5zYbzEnk1ZyQKS4UjCtu53NXneDS9SU+1rZ9sevAQ2cOTbX/Y0A+8fBEmj/4Zc5x110Ph6P1vpryX/29/+P7rxNgKRBA2ypbWb2HgTVbG5ucgGY59w0QoB+dngMg1tfIGKXf7F4llA8Y7josLok2UAt4pP4S1itdFWRGbp6AWAg1XWhn7lGPeieqjAyuZZ7Z2mG65zBY8M7phXTINp+CMQP4kxbY7hHmHWOrbnAOJR5MUVWZUi8dnSMy2yxz/YATR4UmPa2oEjI60Wj0w0nAFKXt39YptfX15UZDAbj8XAyPWFp0JoCn5TliVMd8w4mHIheq91th5fVpUuKFqkWHQiEqQsmMnC0kEFD9Pt9FlzOBMiQ1V8CpihWynKv8W8u+kKGKQBTRpCEUL1KRUhSYnBkzUxUDSeFgxi06Ti83LJSBCiSig8kBhOaqgkIkLc07eTEIiafaQ7GaR1FghQVlmgKQBN8a1X1sisGs2bj8HBf8SHOqBwfH0NTyvJNebSAVgwLBLsgVWMnOs9y2muaCjTqpGip4TISUhplv6thWmQjgVnZQQwiKqpGAB2ZABnAWKJbKcVntZeqSaGxiQBFaOGVHADiU5G13kcLAmo7peIDs+7qpFKkyPyotkPRgCx2ZBZIF2tLTUCdToRAEhoVJHXdkiJMQFRRQRIaYTkWq5MwRTLunobXTe21eztD2Kdj2SDtRbI0n8zG129+/PHNDx/vP2Jetrut6WRMIGbjMk063/jam299+7uDzvpkPLXNNqVn/PSfFHm/cf/hnZu3bjzavTsaHaXc7cpyNBzR1k5ncHLENpu99qWvvv7qG/3eQMOPGek/UdbK7E/kEpD4+uKsKO3UAs2woQnQNBPAQZGRjAW1McZBQEDrAHziwJhsskT5ioIRMUnZlJWFjxbyDHVoOJgVyJKKA20dRH3+BwpQQZ0cTBl0jRBzigB8OBRJDK/IyqbcwzfsiCMCMfyHppQsKZISUApH3mITh5VFBUVqRECSAqUwEaAUebTIQug8Kh8kTxa+tOCggm+MKNmUOlOeUgggedRVNXwZV43SokimJCldehB5jItDKcLwkaQ6OABFUulKHgE4ZAWKaDutgNYqhwqAYGAAvWMMgZbGDCoAGlOIqWlYQEZDUTJu3hx2e+FdPmRIkQGUipCHkpRNieEtHATgQENQStfDRBcmEOFmLP4Sg4ggq1Z7LC2Yqm4ZZfjjAKpUFZFiX/LYmc25KY0IODJUipOqDgEkoQFEK814zGRt/cQOtSsIRAxJNU2WKVIrULFW+YIpN+QzkDUxRSCPpLXK1bGpDoIPkImeS2ZcHD86uvX48e7h0e50ygz120sj7XXX1/pbnfY6h/h2u7/e7LXTDltQlnEb7+BQUXLrn9qPluWj8fR4Oh/Ni3FZPJiMx/QGd6csXeu0B1hopmvNrJ+lfVt/7BX8PEvDT7gSAfU8zjrtGQc+47m9wPd3/97/gYEBC9f9U1mM4FLfAWi3uxcvXmTm0MQisQB9scBDxfe5QBF5LjjTsWe0T+QD9cmgt1bta8jWQY2IaRRiVg6QVWkEHIpiaV04Aj7jQ2IIADgM6FAcYV88X7bPdI0qInA1NpPsEgFUigu0VFMaDlrIQGguIUApRXI1GgeoxCrIQttv9tkPbJ1WIdqkqzUCAhUy0axqxBrVUQSflObEFZB1RK0jK/UItumSy7oDa2JiKoqhTsrFBN8hKGIbQJhKsaldDYKqKeqwyPg3H8iS4gDC8Dn/kdUL58xeVNgAWBapUasn1tQKGhvUGSdNOyzCUbugUZRjcCD0hgAGFRbpUgoBxBRE46e1xeMAEIaOkhCkCMAXLT5ZFKMwAlqXGWkIwJfzsowAHEFNwz1oAoWMegHIsgAN8Add2SdLqiy0yZQzalAEiBsp52ltxoRC8Qc4pk6HQ3V4iAzqMguQp79Zpymla+BzJiNFDHUsI4AWgc3LotXrIoY69aKLAJLcatSQ2HHBrI9zJCHoXIyQpQhJbfzYBHCohSy6chULsiy3EaBGikjVLnEiqELeShg7QGaplFICTtMAblA1luUMTpKFADCpF6ALjTopNEVYgJBXpPCB/AFI1vl1RUrhSwwOoAhrAA7e4o8FKk+aRStrlnYn5wTfmBXJdDI/+YM//HfXbn1cNBAuprn90MpgsN4oWoeHo1dfev27b3//8s6LrC70H/e3BmeM+YS5Pu3M3/+Td69d/3A0OpznYy4AgBqzlJYm8xmVNDut9Rd3XvvmN7794osvTqcolp1Or8md0n88gwEuFULrP8i9AFpE2wmgIqzuUBFtIQsg8BYZ7EiAaHRYB1a+DkQphOJDjdYTPkhUih1SSimiUvUXKROACwAy0lIvE09xLNzeL9AAAp/RAtDYp1J1HwMDFWjxoTkkYOrg4AAOaxQppcjrI3ayDFSLmkZLKUKXLBVRBA0fRIKqkcdPUoJGqqWv7l4cpViDo4GKAEU0DQ58gDo0WjIIBxonIaSlIlUNB6jhMEnh01Lk1S75HAUolatAbYTDgsAclzWd6Rm3KsIU9aqjI1MOY5kiaLQQQ4YimNihaiRxlSyEegFJQKkAH60YTFItXEKUiU5aO70iGY9QpRJTFkVMIYk8NEXQFMXaxSHViJKKUkFMAZPxOwDSAsjE5iADx4I0t7VOTKXyx43YCAftrNn132aVlgIb3ZYWUDCtAp9xKgJmqwYUARaiYxDwkVe4UIGWMFBFAE+URYBuYgAczXY/vvfDu3fvjCfHtk6U+Dbt99f8Lwi3up2NjcFFe0Gh6HSSPrc5tg6WzHHOypk322mrn87y4f7R/aPjg1kxzss7ONPrrLdavZPjeT7LGkW31Rxsb72wufFCq9mbz8rZdNpp2n6ED6uuRqhdDKHk7/2D/xOSigIXC9pCyNOEyxkTtbOzs4PQjPM/a+UXDeuWKtY/O9Tk54IzHVuN+5k98SwtWrWvsRgyi4iSyKibla2DIo0MCWBqyTeMMJqRAV65zYfVGpEq2O1qwA7zXyoRsg+BEXGiMJAngFWo5FTlL6jry7Usk4gyOim1LPPR+VIHOE2GUpt7bC22grbm+Xxmt2QriMYR1vwMKq5ur8xCxqZb1fZ+gVZY1gvKWOqpVbrNlq37LAdoyLJVwfZsFspxbp+yoJFYsMBh2zy1//UPUrhlc7v2wU0MIsn6qwhr2fUf/7X1WqVIIgDBRkvKbod77BwYYWNjrUEFb2FSigpZLEOHbGYvnFCqVc/893hKHhpdIC2Y1i5HJIBUSAE2lUUFYBAaGWgIUG8aBBwViSNdwFmBerWv4Jt2DmiEIeQ8wgjA0U5J22HKZh0IA+mSRYusgimOBOwPQDUKNmbiycqGAK6SRifxBw4HF5miiOrgqI2YPQUxmZuAtli6BiOHh4eU4KqqNmtsbBxTa6/TQ9Nl+IA/EOp6aIrkKoDGjq297Bi1qx0cjADkZRNJIBlUKILGLAJyABkCC6z5tQ5VqczCR0wWMAsfAYzQNKyhiwylBAEBsgjXTZFFEgIx1QJHnmANqHWqwjWsc+GramVVqlqgYUJDCAhgEA6145ipFGmzbGMgayYNej6ZFY3p/Ud33vvx/3D34W1uesPxyREnsDTrcnVsNKfjxnp/5xff+u63v/Zmu9Xtd9rNlM2OOTvlNnD3+MEf/+iPuAAMR4dFOel2bSjO5rN2q9com/YZQPupof4L61e/8fVvffnLX8YNhi1Twd59LGky/ocXX1mo7G9trYAimqAIK4ZwUIEDFAoEAEXIkEWg12wT02CiQj2eyCNGFnmllJLKGVLrAB+NZBqtMHfQssHpg7/ea4jJSB1wWGeQ4eaJDLMDmgEMrSooxRSDH1NMBFQwjmVNCoBkBDJwGDAaZpgSB6AoT8QHyCsgdDopFwBqhIgCzDVMAcSwQ6XSQkDjFnmKNCOAwgIoihFAUpXChCCVMDTypCIkr6olA01dAAHoOogJixV8xIgbHHW6SuUVKRz4uIdBqgCUKosANSKAhzCZTVhTo2AqWwfWZEH+yD2qRh7AgQ8wKxlKVSR/SCMo1SdIFU9xIFBULVhTEdagJaAiegQ+kHGVwje7Fah8PDI3UMGCXFLTBJcxk0zkaBlAUy8C2FeLTJETbGkjipggCV+gVNUJlJLCl7qguurAghSxTBqNRHkskJVLpCLkGHwIBKBpzt743rWH7+3uPpzno5b9oRS9hlImNhb6a73tzY1La/2N7rzdadiXAdKMW24y8UMCq1uRzkbTw8OTh9wfoMezu9TV7axx1h9yAcizXmczS9eSRmewdnFjfbvTZrEqk+nQTlE1z5v6CzY12KmF40Svn/ydv/u/93DwP6OKh+jgfJtLCDfSra0txjHX5PN3AJ6AZ3TsOdYIVmuEQzcL7pEhlNVgo9gBrYHLqFJRBEyKkMEUWYmJXsBZ7wBoRsWqRcgCaZ2QG8BdTrh7Qktd2xMy1ImBqAIw6eKnijDZjWgF+w2rj78aVLDHm4QbdMnGeGw/JVYx4dhrYvbjgb7XUgXLECnyAGucvHBdklqh3E6Ca6wiyFjdFfBxlNvu6O5ZpUBacp5UBDYogqAURS1nkiQLTfPbzFjXMCvVS0HIaG2FoAhFVNgqRCCAujwki4CyuDJvhDf0kSTFGkVwgJeHF6fFR0CAKQ6QWQATQEQZgJho1QutnU9NQxeOmgDhDbIWAU4SUUuKqkg0hNTVdhYiJDkBwAEIAEkC1YXNhbZ7rAAC2mXts5bFHCNsBroAsG0gpr0HXeoCFKmNFMkfxOBDn4JKS9uP4SNJ10T3tH+jZXWzmnuPK4selaIlSQg8QREmApiCRgZ5AGEWqrEHqMVrtvaSlS6EfEOFLDQqMKERwCy1ED0ZhK8UPoAWlMUygEAAedRjq+WGTKlSfEBYXakapSUj5refrsSPxgU4FCHs1YYRhVmgTiSrIhe3YSODEPgAJ8nTFhOFfct+A3Tmn5ed/OEPf//j63+yf/QobZWT2Xg0mVPTeDJt2h+R7c0n6dfe+Pav/8Vf73X7W+vr83x8cnxQ5NNGWfzJvY8++PgnDx/dHU9O5vmQ6xI14EavN7DfD53Sd0Ujb3fna6+99pVvfetbFy9e4sw5m9JqFgiOj0Q13DYZYGXDjhp1MCRoI82hWE2ApjmxsSqNAwB5mAgM7E2Ghc3XguIRI1XkZVMxJCW2pMpCUxehxjJ9qXcAoiIpXUypRizZ6AAykhS95n+hmdMkpdzbEYbGOFksSJchreGBJHxKodUQLACYpHKVilRXdBKmQBYmBiHIxgaq36EBdlQKHwcA8soCianhEBRBwETAHTHgG5YhKAIQiJEiA2QcwERRUL3URUot8lOKmJJ8VFR4JVOPal0LEEY5AB8ZgSz2KUURYRoCMIgMBHaQ8UqsN4EImKgoxb6YeEtLAQYpklcQEsAgfDlj5ir/UTw4OKAuug8OWngCoVrUCpxEMirG2lk8ZYRUBHw1pI75zPhYFlDEIDXiD0ALGfzN/ac1IuRqtEwWxayRNJDz93PIxqoplQBAlzWcVKWkgIqo0Q2fAjuklMZUkJYbtp6iRRhXk0mhsSYCMRU9Ht+7d/zRcHyUNDjjM2AsSjiYZd0WT3Ntrb/V723283arYALSsywLjZm9gtBgBTuZHHH6H072inLC6jJP9qmUUz4XgNFwXhb2HkI+b07GjbX+zsWdy4PBBgd7pnrw+JOhhtgF4B/9538bv30YZP7LrNZgVjTGCSsaFwBGwGQ2L/0jVl8siCkImZ8ZtD9QPzPOdGyVQ4318SSscp4FGF+dUYwsqqAfsalBqeEYih0Uaa2BkJiw6i2IDktAdB0YYJcMmQoKbBSGYOLJQoSKAKURk6m9T0oLaB+e00DGHvMT3diQIOqQewCBpQtAkZf261oeDaXowjfz1ckDopzO0oatAtCqBUiJLIcfjvWIUoozXrSwmrs/8MwH5s088b956U5iAiCm9kbCljo/xGCNsMCBjnukzMKxPxjm3zTAOllVirw8R0y1oKLedMftNS1o2YkyOJjbdA4XABiikZd9IowKWVSwAGQBjsaY2wihJkupAC2+Kq0DdZjyNhqkOgATYJzugK/NCSNktRfKHyBdiuQqYhjRsYNSagdyCSAJX62gVF5hTZWSJchgMjmxr4c4yFJ0fHyMvEqxI3lodGWcFONSwSZZ8UE+so/hIg8HFQjJACv1AJb22ZFwSYMDX17V3wGAr30IIoaOVBV5hdYc8eFAIA+ToFkVPq7g46fiLHmsaTNDGD/dQOgvs+hAV4gVoY4AjsHEOLRCIedliqOe9U110kIFyAJaaimE1VcNYKuj2hoRgKNSaABfpmIEZC2meKINHmcUhEaeNgtOJ0zgvGhM5+VkXo7/5KP3rt384OB4N2XZYCdNyrxs7h2M0jLtdTaHR7NXrr7+a7/8a+uDweb6xmh0MhoeMhGHJ8c/vnNtd293no+Kcnp8wkY7pGbc6PXWk0ZrNrWuKeft5Lixs33xrbfeev31r3B6nE5mWdbMUtxgoNoh0lvHqWXhV+cB8SR0GNScUndgkxYpVooMgSWlgQhA0OSN/lpr8Rc4vAqLGIQskEUFTh0wJUbVdAFiXAAa/udvZUGhVkjlGxxqlJYqUo1AHz7UnOUyAM3EUUfAJJUpikLveP9SL7VDoxWBAHzVDuAgAOFKp5VGz5EEWAPwoakIMQQABFmiCl8cVGCShaBdUkG3bhlQI3yyyKiWaEQySlWXYMrVuKUVpGSxg4wOlyqSLkxkoKVIVsYFa7kjNhCmIiNF8TV/iQPjQcJ4i0FkVHv0CgIOKa1QQ5BXEboAXTgoiilFmEAV4YCcF2iRStGCVtfjmIAufCqiSPKUWjPyfGdnhyylAnyy8rYO5hSlUsEriVEdknKD0kZCo0IrBMSoVDQCKIK0KJtp+Kih3KAIWjIAphRJsQyfFJCl1I2dQmNGYgJipFIRAYdaRJtEBVVB1XjFCv9wePvx7DY7DlH0V+HpuPzevWG3k3U7/W5nfWvr8oXtS9vperu0acLmgK/zhv0ZgFk+fnx0/+D4/mR21Giy2OWzxmg2m7ea7WbWGY/nrEvNZj+f219U6HU3Njd3+vZWZ7s7s9caiGEMJsSSn/Lf3qz7+//w/4wE8kj497KtSf7BR1aB5vb2NoOP0ZS2ln9X7vMHToOQ+ZlBqwP1M+NMx1YH1id1Q8h8Ms40vqrImKMKpgFNo3RpFRBwgA71HjdQClYdIysZRUliKqrDvwG87AbemukatHaIRkAEgBlh/JS1ySgmpZg4Bt9agTpdRj7zn/RA2A1Z4v/PuaM27E+asx1bo3M7d1ESWwpNQCDgmBlvMheA0n/Rj1JAjTST6oghtOQjTRFaiNmSU9uBAtKEKWyfULJPAIWdYDKdYtFtGygorCnhpQLWXNGCakHMlvtmq5jZrobhuIdRqcwChAUUkZE/0BSpCaRw3LG0rD4ChCkJk5LFbH3zQ4XGqr3IAPhImusVVAV8qZMF8hAOwAg0uwK0hFUXKUXwsc9uRHWcdXr+s+K0l1KKAPJouSXbz6ApIlDUyNUOy4wlmEhiDQE4CEAACMRAZMoxZdW0yZSDXdh1qJeUZVq1IIZNtRpJSknVHNmhCLEIszu192Qkg/zS4Qk75mQza/ftrQZoOBSZH9WP+SxpueEALGgAeOOsdQjgqoRxiRRdmNAyAo2TaCl6cKIAgKMqSEUAXALIQyOAY0QYYfYG7KgIYfik0DgArU97uxmDZGQfoIUbEKpUkjiDGLpeoUGVkoqQjIDi/5+1P22WPcvSAy8fz3zuFDciMjIjK7OyRplKQqIRYHrBhwEzaOsGExi0GWBMkhqklmhEdyOzBpo2ML6D3tGv9EZGS7SakloqlVRVqszIzJjuvWf02fmt/fx9H783CjCDfiJix9prP2vYa+//5O7HXZcS4lZcPjOkaDT1M74bWfG7dLFc7R5X24ff/4N//LNf/NHtw5v9eL1yNz/aj2dnt3er/XZ8cfZ8s5q8fvnJ7/z2n/3B939wfXm5XDxMx24N97/88hd//5/8o/vH+3ndlm/e3XzzuKjPPwh6Mr+QdX0EqH5h7MzFlfDbv/3bv/M7vzOduidrXz5mkWeWY7jxre/w2nz4pZwyz263dc3dIUCmJGt7KfJhcRNEoLd8z84v3dcMXhpawQZ+K2Qhe/gY2So4ag4VS7rtAQC6Lb1u3KpwFi6rdgwpAT6aPU/wKG6TYBKY4LAVNDL9scAKkg9bTEP0GdLKsA8lq9QhVbIVceI8HEoyJ5kmJcQVw3AIzLWJm5aJWJSgqw1HCISeVRAr3jJKk4gBq3BCaBZPoM/bJkZFtO6pD03cZhY0yZYJGTP86PvxqxSs6HtBEBKlI/kYYgjkEDAh803E6LWUuuTOh2SY0BkiZ4ISkIk28+JNSw4zXftcNzIQDAHlEdxk1i1lH4Vh4OCNrQmdntXWhe4qNNCVVS30fjSfDH8bTR9mOB0MYx7//x+QggD5u36CjEK8pbU0qRJBDt98880vbv/43f4XFnMytTnp8sMlp+5i3M5v1pOry5cfv/7eZxevT0eOd17Hbh+24914MtrsF1+//YUHgM3+YTRd78ebxfbRJpLebDpfLjYKOJudTcYnc+2kWsfj5dmz2aI+bFQr3hadvK1f/6hsOwzM5rP6FqC/+W//zx2kVBhbjx71Z20SPnU0ubLnByZtqP8cfwjs/2e0RXl/Hv9/IEfLfy74bmK63906OWyGToO967wwdP7f40/c0N/dxzm/5HTGxEGLk0Oig8aC1rZo0++HBIQQ6NYGamiTGw6eYfiA9cZJ7U/IPw7ZRsjZTTc+tUmPTwI05zs3vZvtcPaPubkQaITO1GLbMnpCnQIayALh1MX4/V+/MhS3ATLlJEdli0jDkJAbIKP0lArIP/CAQEPuJuUktzjE06qnoaRBqRuho/2M6HB/0/07a2hZqYnW9dUDwHY1vLiSBeUqJxc5hCyNdLVkhDAjJ2FDNJPTy3QZckhOF99JkweBhEakAUNiJSsedIFPLU4PxxUCMAktHHJGkbVRpnR5jd8EOb+9vb26ujJ6XDGj2nTxMzt3RWj5WI5UcWQbPiQKpjbeDEFSpQ9C2+5UuO5dJCAN+hwmDCGGgVGB4s0hIyUmmB0mvFvWh4UMgSJk+fgcGO2Y4nQ/rfQMqRsNpm4ePGKVtBFEjHk04esa6gRDiQJZiIzqGsWPlfkaSkqiACW5I56RzUsXH8zak4n5undR6qQBqZUuEzRD0SdQMokMPRA5fDKy1iUqEaGbMM8cOy2abp42fDs2Z7Cdm/Kl66UqPSzXD4vN/WJ993//B3/37e3X++lmdrJfLO89OI6m88V6tFuPT0+uzmaXV+fPP3r+yatXry7OzvebxcuXz87O53/0R3/wj/7gDxer5fxUTbY3t9/ma3wq7ni+2063GwnMT+cX1/vzN29ufu3Xfu3P//k/f35+bQE36209G0zdU9bJSvJ18G3/hG/lv76+tgpOL+aunuSUlwmCGRHyBpdRczSqztdnFx88AASJxTzQ7eABQQ3pxdJVNO1mt31c12EeD/xD39vKCzS6wA8PyEB2DNbrhW1L00vMBrZJzCIPAJSssj/RshVbhMFhhygSw4c41Eoj2dqxWjIPeWTigQlDfMm0NIc8GcqBoMukKxFyXGerUBoFgi7PQdJWHMwchpQ49BCBVc8q5lJCSzIMWR3zkwMo0bNnz2h4kEbWXaxoZJhp8sYPRM+coa4Q4dAztyUIzOnRMjuaHg7I6dLzkPLyllHQjVXvhpbp0HRzgtBasRr3vanFKpmjdZ/Jn7d0tV0P6XZMxsNryi2p8hBUgLZJKgEP7vU7fZVngJCIEiALB9PR2DNAolNmSLc5Hg6HyIT4JwQZPQYNQryl5TC0Y8PmZqg5kC2TtEXJZv7yyy9/effTh9mb01MF2a43i9XKGXXrLt3NzuPD5vFh5wHg+599/uOXPzif1Fd6tJcH3bnU1xmvtw9fvfn5zf1Xu8njfrzc7FbbiZuTdfs86XS92tUPTM48S5y6jNPvtqMXL15+75PPT5f1dRTH4HiQDpAw5dXl1fjf/nf/N4OupvQkYNgYlw56T/lOJe11ze+g1QC7/qu6T8aT9meOT/c9tRj1wYj8UyYOf60hNa221q6ckONRZuo6Pyl9K2yV10Dxy6K+byUTaAnXYpc2aK8If4D6w8ztzsjAaYEcGPW3Ee1TWTTk9aZ2fJvK0/ETo4SudtTuRw8TB+QEbY9Z+5LLQsh2/yRZydcJsf7kKGVomQ93Y+4Ih0mlmrZ8/fnqe6gXmVKx+nvTAu+Pi8fTk3oZiVFCn52dtw077HueJ/XL0e3aXN9S387I+9rNrELwj3Tr+D98UZRCuRRIpdIz3ZYVZWXVys4DE3z/rOpjpcOZSIqqjEyO/37SZMiVuJIpcvtYPwv/aXiWh3a9dqoqHc6wNVL5OslWTZrbyf3DfcWrOvunIIrlmnsGrhiuxC4AlXEVx/2Qa5tzQWNyXU0LUf+TWBNL31KXibTb8Q7D/1b39YEH97laBagzkwtSnhlUqX1qUCkuLi+SN06d4J3328dC6vR9fm6/UarCY50Fhm1WbtuJPoG63kIvHh9J5+dndJyenp0uHhcpiYg5Ocne7ZDcXYM5yfW4sqt/3C3VIQNSqTq2Lc0506yL5ZjN6x8TpTSJcAy1Fa8YqXKJFbC2ltHVckUpVm2qcc0iswZyXVDrb5irW4ssXU+/bcdw2vy1ErkJmA23sIlrE5gLQbds6tNZlTaOoD0En+VsNlOlpMkEGLT6YQ5OcMxUoPg3dGIHtvVSoVr9g09DdcVpC3EyP1ntho3X0qizgd2lXPFWmvZO1Hr9UIdJW5F2XPNTR0ebcjOu//gZ3pRLJicn84eH+iw1//GDVNtjtz2rL4Koklo/BLLEWoK1IM4DuQ/ICU1Zah3rU2rtFc1Wq8ojl/by7GGgTi9OFHEVE2nwoHpWsGvqKN0P3zukjSCWuonOs/nk8ARWaVUSIbf1aKI0Zrubr7+NrRCco1We7c6gTjoNRWkvi0BM5OJR1MxOTiv5Ybcr0Hh8fnauAtZNPWrx3ReuR9P9iam/vXlzfjnfjlb/5Pd+9z/9x//x9ETU/WJz+/B478zS6jI9mZ2cn1+4Xm6F3Y7PLy5Wy7Wn9ufPn12cX3j8/eKXP7OGdg0T12kRrYKU2h7zkJFrxPz67Nntzf2nH3//z/25//IPP/vJ2fxsvax37GVpy+5H9ZFlM3vctJuk2nRtVdwnbdZ1qB3ujXhTlkxfZeq4aNtMWcSt82QVoM78ClhSswoit00xnC4gd41QmQ/k+r//uiYGWVD82jz9htih3L75SAJJjF7BLVbyMcSw7QF+aiMhyE1LI8Rhoeo8b3X06tg8/JiJ/VZXsQZxs/plBLxPph55uBU6CQgXPQ5z5HLSDpncZrn8ke0KQ8vV0vEigTqVtbT9I83Kqf6xtWqvxjOCExRkRqagZeCcZiGsUJtJBUWodNvqJLFoWkHyiZPhEqnMNdSOoNarf+x5FOF4c77KHMjqwFuh5QnF4afdwoKbOTuzbZa6oJWT+hPzQlWiJcawMjTJZlL9Sq3u0sRre74gnBjJStqZV2UXZECTldOwCKs9wj2lWncsbSmPKGXaJl6FOFwLoA72A1qkNu1CjxPjJvBgEu0rapu2ZVcnuIb6I+BVzm/0tYKbejLM7IJy2GIFFaBUlWh5qylSV+smKBn13Wgj2o14g1Wb1vWzegejhgfbp2MtSAHbFwXbHG7JJorugLFK6+1iO15MZm6iHr9+84v75c1uXKdoUVZObfXtP7urq2vJiblYrNh8/PEnP/rst59dvXY2fXi4UxO7eLl6+OqbX3zz7S/rQ1DTujWyhTwGiLhY2O+eJN36q4TnW+eHiQu1k5jD4dNPfvDxya85e9vr5mYn2Bvzwx8g1aHbYDdvV+t6B+Df/Bt/3SyP4QBTVhO2+ciewsXRHYbfR68LeTiW2tFLk4LqhslnBN7o4zCGdkze2c9yUpaH+j32Gu2o1T48hyE0tAVoQy1alvywbg3k4h2tcUCTnSRDXXL4ZEpd+eBktJsTeg4d7fAYgmpbYm3jtpkajcOkAfYxZsoVDdTmbqUjDKoDKkbznAQiQE8yo6CSzCmBK63QtcUbGUEIqFu09mdYyM1T7g9rXkaTXpKnIVMm+R4oVroQIZlrOY8t//RyYE44NuygMVQ5Ha46w0BDglISINebm5sbLbeiEKJJIKgYDSGwShpo0ZMhghDxANFIwyyi4UGLs7yt76E3LxoEDpun4odDkwtwlJCEmeDXA0D7qgry/OzUzQLBKHLM8bUxjyHBEUHI1Q6BkNeMY4IQMr3RvKTtPsxoLu1gNBPMTmsRhgz7aPPXrmUNNIAQcNU1cgYcHmwzrswuDvlPzlkRAsRDZB4q9mGCfajOU4fNZpRM2ZnhsD2+oiSQtpuQk1WqCt0JTqpBxjGU74sIk7f4N6rlqs8rv5yQiBHoCVwlSd4Y5Scd8FNhTniOSQfF2vNE28xs4z9JUkKi02SIHx4SKPqqewNZxTLxyuxwYBJYAZ9dn5QIlEzsEwKfEJMWfPhbTF0+AZMJMtAjUMZJB7L9ZogrHAQbTzdOCOFoJSAN5lZBl/MMMaRM6/piUqxkRVNnsK3L21CdnA7IKhNDNE4q0G56cXI9mU2+efP1+eVstX38f/zD//if/vPfdffvonu/fOc6yfTy/Cw3EDw4C3qEcEf0/Pnz+lhZfceYCSq4O/eFgwDNjEQhaLP/xU1Q96Pnp1eLh9VHLz79M7/zr/zqD3/rZHqy2+zrBcjxHq9+tH/r0W20GVW1K/NDC3xmjSDTJ8gqXW2i13BDDFM0SBra6JMnoRa+fT1UOFxlSCXxmffNGWQumGhgCAEMsaLhIali0tCTmVD2EIa625AJRkODdJEBGWKolZgooUkve54cWpyjHfsMYm63EPJWSWb94Hm6/XUyvjaJxRVEL4q5ZDqpCU1Nu00cJ1nht7yeji/KyDgR8BE40ZKjxEySHXLQZjQamTusjhMDmWc0ShmezC9UNFG0GcXU6gZkF4hjDeD0WAGlNHoOabltg9X9wAS/C50WpTalSFZR1gTaiUs1aOJKSbXkDoZAGcQ2JgSEzF1xuIoJt43p9ncYpQxfibRttNAFSG5ps3+0EM3hlbenpSRkSxzju3/BL/kk0FHP/O2H9fa7ab0aZK2nE8e9Z38PALvx4uHx3Vdvfu4xYDQZLuVy4IqtiRN07VtDz549+/6nv/X6o+8bf3i8UwyPPa4s9/c3N7dv6sFqWgV0Dtvu6g+T7u4elovV+fmFqKNx/QCwUk3amU3lX7/69PtXv3N9fS2QoDZ5ZdsQjbY0gmza3wD8zX/nb2W4Q720SFLk0apkr2f0GPEV6KZ8KiVMCLqpL3PgmWw0YDVIjZ91guZvpwTdbXM23F600QKNLXF4vfsJEg4hngmUDDMasJVYHGY/kTEJYaZtIQbEFSQHQ11DiAcmpl/XsPri6HpUjSajhPgkgNr2oFoamWh1/0S0UAP4YYtPlk9KJw0bRWsImKABnwiA3HIbfsoEmZyZBomSHOKTwCFQ6oZMmVT5gXBoenQ0fmg4sRxa5BxFzENglRboW5DhHJcWMjsIwW4m968ngySZcyhBywSTbeaY+aLlSMjoMXDihJBM8Mk0UWo3D/V0yiGZCQ4B2YxC4DZzz6hu9Exo5EmIfjKfeQCoPA57G0p/WIU40cWHCJicoLVJF2Ir1dTfecRMldo0dXlglRCAxg8wyWimTE4bGO0moNuvMdr4JBNMNgWJiaCi0zihYDqvaXu4QBcBOeAkSrnpmlFkyoQgHDMJXUPgKiZVo/ZpgVjxADGhSWII+LqE+m11Y20UeOOkr2wWtEo6r1cWaYAVOeS+hzms6LthY8R/aNAiDGC9WZeeIbCyTPwYCrNZDPstE0HLLDCTAH40YaL1iIZSfGgBh4Oxf3wisbhiyBUTIGvd4LJF4EqtAFPXnUpKp8sJZvk9ArfapMQVspRomu8B9ClspkPz3SShK7vGjKezipjJasmmQybwg6kd7SaXp9eur2/fvZmd7e8ebv7h//Pv//4f/mfr3WKxeXhc3Y7q/bHpZV0pa3GZqxz3lsOdWHs3INdmic12e89+FSilRhUiFUgaBOLJ9Gy73j+7evXbv/lnf/IrvzUbz6fjuRtYS2H/2Q9O/7vRdDcZPgbNSaBE/ACZXk20Jh69rlYNe7XTQkyiiUMa3awdgUkQfXduFFmIJE8moDEkqCeauwwaHLYxAYJMIBGRyfmTlSRDCTGk1Eboo1oyK/okow3ImMkzNN1AF+gzxJwSsyNLo2IIeTbLAZKZ0tu38UPZtlJdkrQ0so3GUE84Aj+USU8UehoCZfQt+BP4pO80BLLoGe3gOZkgaMl9soTIaEbJBBzp6Z6eeJyuBxiILSb/zbQQW0N8BszTGooQ6EojrgKjCmuozA4Ieeg06PKfcFlHAiWHQYZo5NzlbtvlgCs4JvBwdXUVP7o9tw9gNuPJ8GyGJhMgZ7RbaY0GfPZW2tZd6TKFfM19bI32FvkYN7ff0B+jMzs8JczrkX94AFDlcXsA2E9Wu8lytb17d/P1L77+4+X6YbevZzzRHXGcm0tKQfP4uLi9vT87m3/80Y8+fv296Wy8XDod1WvHq9XSTfp6vXQGc59vI9cs21eu393dtQeA+qP8dvdv91rT+iwizYtnH78++fUXL16QhXOAyFZEbc2kL8GuXvOoB4D/w//5P8xAR9jAhSw7huEDysvBXRYgAvOsSitmHVrawUU72OwYo83HsE5BZHxoTpRgWGNgYjI8REZuM5xYAPIxOEkmvaVM6A4cIWwLQvYWQgyNanMoCuGcwgk5MIQWZpwDE+a2GoGh9bZgJ6d15GDSaBFyqETDNnzRDUXfHZKP0Wb6dG7VMlENJ2Wu+Ikr6eXcFA3DboIPZOdN3fCRk1KiH8MovpaMzzNb08Gkp2ELeUkDJ6GBgIbAc640CLnYuNYmnOhazrWADJlUC/4EfEM4zAkxVF62AY7WqJa5UZrmrxaFTylxIqUcCYAcJGIHfgjx2aE784TdJt6zBZ4dpkbptRwia4WLMuXqTgaZk5Ph9l3Lj1Ymuj15XUJkbSXX0uM8aZArgzaXdDNNAnRvAQ9ZiMhGu3+a8PlJrD4aPredhpBRgfDNDqKUg8XVzdd6vn37llKXni0PlGQnYsIxaLLEyJgpHVtxE1QgsM3oIWlEjvMQyDxQZlFoQnOCi/+kQd6tNqTkFm8ZpSEwRKtkTi84kElzX1slhSoPTY6H0Xh4AmTF3FDc6nZsN7ZKXcL5YU6wFWNyDJpyePCDTMBM0IDsEEBDTvJ99FgJ/DjolJcfBUGrSbX7YENoyTMpaQ2JhY+ghgSwbZC/my3/8RlvicshPVdAiEa2OJVQA7JwPXpcJYF4i61ptR/SQlHbao/kyqQF2Y5247PZxX6yXyweJ/Pt29tvf/cf/yff3nx5v3h3+/h2tV3OT9zmnqpXfT5ieA4/G+1dg90XekC63O/G9/cPgrcP0d5LB3G1lJAN6TlwOm6fVZvNZ0ojBX7qt4NH07OTq1/98W/95q/+zsn05HR+7mGiPsAh/Z1T3NIzZh4AjpFTLqFPmSwl5aWn1GZxWwWeEBOtTLqGuSXI4dnmVa8lWQjm2k7rEfEFJVtWVw3kvEZ4234sHI1zhPikj0N8eg7J+etkzJAh/hMxrW4tzOF44QTiBKLXyoHDxOpkSKodOFF2xDwlykbCEZcfQ2QwlExowteylQm5dxFCS8uKXts1CQe64feWk8jARDdBKY9BmTYgJwQmHFesywfO1C6NSTOtrDIaRJPJMj8+gjIU/wRtzskIQQhxkjZC5BACMmUS05IJGYpGAvy3qhfCNNqcDZ6l1GWInFbaTLpVh9FMpMHdcG1ynG5r/xBw2oRq4qLLJN0ALVXtGZLbz28ZeQ/MOQ9waCbTMj+GvSrbSueAyWjsrqC8WaxJ+7XN6WQ83Y9nm+14cb948823v/jy2589Lu+3u1odh7kd6CqZt/H5NAv6u7sHh9rLFx8/f/Zis9s81FfDjU9Op6wckdZQdUbtF/z2u23LfXp/d7dYrs7PLj0ZSERepnB6Uh8Vhsvzl5+c/frLly9NGVvQbI8yPYKMT6f1Mx3j/9P/9f8y6A5gmXKQ0wrASxt8D+KlRaiitLXE1KWPrW75asUNIaeYdAPdQKL4CJrZfPAckJUMGYGsiOZmfT3Vxb9YRrW5buH0HCIDQieLkpXop48+qmvJ+UF49uwZ80xKeuSc1CBZARO2QOaNrXmcXwxn88yXHDCMt6yQUQIY4gczL6Aew1Cck7VAIw2nb7HcHjHnkJJnScYhMpmegGxUrExKJSl1EQQNDWryh3M6QZuICJBrVTIJn1toGVWJOKTkHI3sTp1eJkyYZ9QQjRCJoqWhDzPhdCMYAjQaEAvHlA2FBoQ4TJv0mDPUJivKnDUCyWjZhmYU4o3gzok+iJOz9hfwlcqhJtw6mPkhC8pQlDiH0OjJskLDVz2yiu8mtQ/jpwcNaJjQ5JZdl22esviH5IBDj6Y9NgRZQdZFOOQMdcMWsA5n3ZSLkySPT6/LJMWMfwIyJcM4gfinYYsjYUPyNGQDZ5uFE0PdvD9AjgcyQiaCxonolFpLTJNRrrLxDGkzWfokjxxzQ5SxJcS/iEYNIRNqaLkWqSeGCYRs2hiW59PhASCg1JppCOIyx1pvhu8t1VImyQ/gvO0gS6rMORcr0bkKyM3h8AAQDXBITg5ARksUModAr8v22FxK2W8IOV6MMgyZELJRQwTpNQdVJUrmoPJGOQnnGHyiEZjwlhpqlYgHmkwnszZE4MSovUFAoMEBo0wgtTU0GnNV20mmh1Ny1aE+evtUM9dg17DzUX24ejearr/69hf/2T/93fvl27e339w8vNlNtufninBSXyzQtqiCnJycibBZKwLnk+Vi7QHA1UZXsopHzmHtHH96mhLtzs7qRz2l7NQ+3o2nk/loO/vBD371z/3pv3B5dnU6rz/ZH7lC233bRw8Am93YA8CQ9wGcyoEg80wWlEhWKU4KImIIEMFCxOoYIfBANsq2ruVtY1CqOWQoq5Aia8EqUOahOu+dAqs41DJEkAyBJolFoO9TsD1ESfSEjh/tceg+qVgdy1rdpOespYUogYfuNtCNN0DLKD9mpJvckkDkDppEgZ5DbxG6AJhAkwzDDzotHIIugqBK0ShPSA6EtBCTkIHA1owwIaNCtG+VrfOJoYyypYfESmKE7jmCFVGKyuywUoSck2MbQ0COJkK5OISAYzkIkzdtMifLTQhDBOe0bFQQmsmxE8rYRtCyyjv5ZHrd+NHFjy2NkfFkuM1IaMgFWg4BWs6ohkw/LUIuNxwGZd4eJY6VbHmgSXppz86r4MewObltUxlQGS/sOonO+jsA9ZGc2Wa5v39780sPAG/vvlo7j03qMsezc2aujPLnLednSslfXl6dnp45GG9vbxTy2fNLs3cHalpaDwN2AU39fdlo5hFiUe8AnE8njsr9cmE5dm2ytbXO5s9/87N/5dWrV6mYtVANQTORYdrWyPP5uP1m37//H/4HGevoe5FsqmYqXcjoMVKLjuy5LIluC1Ql1oYf4dhVaMKxTZc5gmY0rgfEPqrNaD/ancJMxPwZooVJVtPIEEMOWYUThGaUK4IkyVrkrJZAqoYpCg4YBYYI9NFkiIZ5ModG3LoofOA/NBqcWAlEoIT4hGzfY0RfeTfQMNQ6hAS1FShl61k/CRjlMOkZ0rXJtDKxycTVpRco5FhxRcnQvkw+iVKTaWsqUDJJAjjJDbPT4iRHciYeITTA1LLNlS/Mbh4BOa08k6ohXZnjZwNgQoS4gmhiq4tPxtf2Ud66edxGnwoQWGUUMjrb158ZEdjyo+UQv4YOM82l1LyAJrYcyl8CVid/oXvrjmNVnxuBELiycJX9wXOcMyQ49eQBwLmDH5z4Zwvi0siBZwKrntWxfxqIFQ0QEITQIqREZAJgcgjxT6/tTgKjogiHHydkbUbtTK200ViJyENO3JX3ATisCFwhJDG1EpctPo3CZrQ5HvYk8KyLICilHMjJh6ZzEiUZKuZ+vZlPh48d0yCzQlPkTKf4Ys3OskV02/9rWxpNhmyZqMpiWV+FTta27Gr5usmAvc1QyxFzqYqO0xETtoYILCITmDQXpYlQU2gcbeYbW/6ZhEYjHxqCCeKQBTXKRLj4J/CGCawMAT1+ZpRYYVbsA5gjZJ9YJhpLlnwoCcLR88DQUiLgR1ZnHJ51KdH4ZyhoorDVOmI4P0bOw1kv3Uraxh/P3Wx7KljvHn7283/5T37vdx9W797cfH37eDuZb8/O3ZRM99t6pe4Qa+YeyQOAreUy+vhQ5yXlVxX+yDJ8fBTBA6Gc3fGLuL+8nD17NnwLfv3qwGS6uNt+73s/+ot/4b/26sXr+fTEsVcPAOaweVytFzt3BKf1spEZpTUj25gHs5N8H5KVedEjaHUpMyoJLWQ0+oAHfuIKQdTUBA2iAQIl8+OIXYOZEPyQDWk7mUyPwA9ZcaKB2OIY0h6DtzgEHNDF7+hzoY8JTZB9gtPsSsCJfIxYEZhocTILXesrri7gJFxFPUI08cMq0M1o8z2k1Amd3FujAqmJNt5EtDMJx+iH+QcpcaJ0XYmGbCgacHi1v++s0xSU1OTQmDT3dQMTOTkA5+RK+n1ktBuipQsZzRDbuIoQQhBODnZHQSYrKzRzSTUSnf67G4PeKKAhQ7rhyyEFIQwGBxj0AIAWD12IVfjHVl0Jnd9RH9dpk+tDaK3gT+B5vfnwFVh8TEJzXFHG+9F4bfmonh4Ats5D4+XD+t03b37+7ZtfLrZ3u/06DwAPD4/39/UeWh5LnA0UwZry1vbt7uS0rj4485N6YV5WXDsNv3v3brVaX1x4XB8vHqXqAeDRCpyf1dnMPqlvONnsri6fc25LzKenP/7oz3788cdOcaotdM7JmV2fuApOdvUu8fhv/e1/T0LHY87mmTNktkFGA4S+/2JITre28NFlMjLCBzSIHy0gazPaom1dXJnwkE1jtOmHJWeofI7E25vhG/0wVRA51y0E5rGVA04SoG9Bnq6RJsIhOeeg43BxEn5CR9OdRLCEoiNkH7cDYDc/GW471FP0zBGZBhjqcgVstc3fsE6RKZOJxPgkNHrNgl6ebgq5yjYya5pUO1M4jiIEK064irkhBHwCQuV04LfC1hwxgcOM2pcRDAmRcLqdQ0/IMwZlCstVoiQTAhiNBwuHg2CogrWyK1c0AT4lz+kaImP2oQj0qb+hinG4blHiRKBJGkk4TmJuVFxtWR7WN3HP6lG7QM+D2VHqcqXLSWwTRfXsB4RMHyEbIJvkcbl4bN+bFEMEts+ePUtWNAlK4IfASXJW1Zw1DImS0BY9KQHzJJDp9EnxQI5hT5JSKx+GSUMXBwHkEJPukwyYZk1DLz0aMk1SEgvY0kuV8th/TNAyQW0SSFVxQkvCBOWyNwzJh8NwONGSWWU0E8n0gSEYBSEChAwhT/ejk1rA4eEBjOoKF00jTzf1GdyypayZH54WjFLqVsR6zbhqFWQIkoBuEt7Xn4aV3KLF/7DQ5NCAEEOjnOuSra+C0A8R2+bXDZp1gcwbQjfU5ZO+myuXNuY4ySFuAb+tfJUaRwtsm/vBP0RgqFxxG1s7nEMaHrTknEO44iSB0HQ//fRTe+P+/p4eBwi5pTCKaS0YrteWVQ/qf2SBMAVCa/7ndcndT6b1/9Hdw5s/+Jf//Pd+/x+v9w/3i5vFZjE7q5fwmbZb9nY/VamOHx+X61W9RyrmclE5zOcn9Y1A9WV0I8LDo22ytbazuTuG8Wa7PzudXl6ez+aVwHaztvDL+92rV9/7L/0X/uL3Pv6eB4CpHEe79hsfq+12tR97MBl+4lq2KVpKFLQZ1RJII/PVpSSgxTAtZIcrYGhBuoBWWR2OyngGejIQAAGNwBDo0w0HP0LcNoth/zDMKDkEbYswmIQMNOG3CHXAkoHDRq/50puylmFGe4j4D0cLtkTc0jcHxYkyTG2sWvximhRCqhpNWhwLzSShB42TQHPSohXYqn8IDDnXctW7KTUnIAoTZOiJ9YgRoM1yQAzjP0BgSEPgJNjWYVepQsrVixar4AMrslQh+YBs0WgMhRmBq3ggp2XSo9BgypZ5ImaaYVLakHLGoWRSN5FttHMg3QjQp5+iRZ9YsUpu2giRm76+VisyW8h0YhgBml0ZRi8EIYU9hiUaDVu+kChAZhIwzK/4xVtaepyQdcFJ4HwqE9nnAaDe1l+uH0eT9ePm5qtvf/bV1188rm/q6wAqzv7m5sYzwOnpSb4Z1jlQJc0lt+mr9V29e2ADb+vFfhDIxVNwhsp8cXG6WW/u7haOp4eHtVvv07q9dBo8mzjbjCdXl8+0TqS79fjTy1/7wQ9+kF/u41zlJZ+0gXN6F8GLk3qJbfyX/9r/0nC0WnLuKhwwjHVlr5SUIXQaZVy7GGCGpqWMQA+3t7cmw4rMkJx3gcmsIN5EpDTa29W6fikzEaNEUzImaieEIfdajx643r179eoV/3d3d9raa4dLYKKwpSHQkJN5Quva0FpdSoJM0ARN9Jjwlhy0UR4jTK1RTuoCst2c1crW9dg5hSaGQue4MhSyGaUyuvEjCo4hXaPRQE+MoCWj0XcTSxYnHGY6gIwABKMgH/IxmNAja8lsOdfVAkKzq/NLBBp6THF1yS3UcITbKtEQjFLGSRA+QwR5Xl5eKg4muU9BF8EtC28JwbALwJYTnilNhy1lipaIcguzg17x+Uc2KmhfFFEQmGdjJGEwyj9cntThFz4PEkNDZsVVwoEuDkIOcnc58YCp5RBHfg+rKotipp5GHYfHTii1+NoOShkS8E1ZzkpH7uTweaCRHgL/BMXUmjUCQ5kYSkrIiautGIczNZDxzTS7lwkP2hSZwCoRIWmDoT7ZXsYwJcNDstVGoO9dIDPnhK0QWqB0utQeg+FV+w0BJxMyMvNMRJcHOUsVIZ67MBtP6rfi2s5JIHzMeCBwQl5sS4kgVvZMppbQLYUS5ifDlMOkQeZZdC1XZj2dWOWqAP+UcYsQJwkHSYkrQhYOkze7CJmGbAifPrOLf57T5USefHJiiMAhcCV03oDSJRuKq7QQGpArrYbMlHNI8mnpLy4uhEMmx5Aro9JAYGVUl755GlxpnagtWS4BsmVlg9mimQKHpslWYRIrIFPyhqZF052OJ1bz/PJ8fjp/c/PlP/+D3/uDP/pnt4s3m91iP92enNcXoar3eN++tHHYGA7zrQcALmezE88KkhLx8XF1enKOJQcFf3y0h905iVJnKuFSfzFXy4f5bL5beSR4+Zu/+qd/8L3PJ6OpW4bJuP64fDxxbt95AOh/A5CJQzY/b1WsBilBOKEhSCBC2Rw0Rmu+bbHIGW1GA3R5Tpso2s4PWRuC1mg0BLsl3ZBBFxr9CTEEhAj8h3+MHnGYZDtX8NZTgpgDpdkBmpYtckCOFVqS0cZ/M32CvUQZfTdJDt2Q0jar/I5gRQSyssA8SkL42g45x3/y1FLqBuTYRu7I6DH4QctoDxGN0WiKNjlx+mwuB4jOFqEDMykdA7PPiFzeGw2/Fzm2g8EByPynIEYdZXYFZkbDL18N8ZAW+IeEowROdI9ByQO9KNKI/25LCWEeB4JKvH0a8BiVU8s5sjbmPAvUuyZrlCauyM4iE2eFNpqh46WMUtt+tOs90COnhggmUp+hrxcWpuORx8ipmezrNYDNdL573N58+fVPf/HLP75bvjUyntQdoF1qymwtjTrzQ0P46KOPyIvlm/XGXUE9rUErl/NS/XaEWrm5d/LxJOC8tFk7ITuvytO2HNWXq0/qJYzz8/rmKPzlw/aHL3/rV3/1V58/f86zzOWfzFMKOVQF9vWXBfURoL/y1/9XNfuj+eNlkr1S7HP8ZMEg+pQjp2xW2TRiRMhkzDN5kGNiSqw474jPqvQB0t7u6mPEHwyRKTkBst2+XtWvJ7q86RJEMcR/8qck07BNl5z08gqibvLJqqBR6h6Dhp4JAeIz3monHNKjDI1/x9p+VLebRlN9ArSh4f6GKzJBaEPxr2sKTGRllCZkBDL/2gjCIWjxtUyEo+EHmUYsSmQeIFZGrYhRqIQaU2uILcSzFlqoAbocdrkLyJxzy5YsGdlGY89oyfyHrKuNAJhWwa4FyWt18QVi4g6PlSlw26INWzTmiStoli/RVZKSHwQOY9VhKJVEdk+J5s5bwsiipFxkhM4Ui+FkU2sKutyKQskJ4COHLwEcQh1Xh98/BrQIHK63m4dVPYDxkwxjkqCJCMwNHYMyfsyXCaY05N9HIwS6yYoJviSRRTFBGgSamAiUWLrHyiSjOMxZ6cq268PnyhAhKwU8JAQONN8D4j803QiJ2LudFg05evON0CGEuYtlM+vi99WRoS4ChBw/ib5drtw44iSQmlBaqWiY0HCyqx95fdrS3S1lB36+qhh0kbU2sG4OXnxWdcI/qR9M1TUUWrIliG4IrXJrIEOGPEmaoOOIRmI8MISsqS6lIUylaCWv/UPO0xEB8MlcyY1/ZMDMdJKSNvrsbfoMaeMBGQylTSzACa2MW6kRZAW6bKOHDKmkasufhnn8JwQZISeQ+az+pk1R226SnqtJbb/6+u4UvjzWO/rTucvg/ubumz/+4g9/+sUfbUZu3he78Xp66tJrG6xNxlU/qYpQ5d86FTjzXNzdPipvDe3qyyQIRqXn/MG9GeRm1QlSQv5pe39zMjvZresB4Ld+8jseAGb1JwH1ddTj+qL09X60dW1dj4Y/l+ptitxRfhtCCEe3L1C6YH0p7QEtpfrQxCq7IrYKyC0OqGQKS2M0HOTwKUOoPA4PGALFDxjiJNE74n/oNCQTApNum+WDdBOiCz09mphQJhz/XEWZNiecmABaCIQgPgndJHpCUFk2UPYTRZjRk1MWMlfSln/kjpwc6KF5HWwNJVxoXehwgkosbYRYpQ3IhszOKjgoFIE8n9WzaAs1IB7CTwsiRjgGcq+/bkvwT84w/CDdRIEoeaCPByAbqmwaQqCXc4pDVisb9fr62lDFOCSMY4I4KqlLRu5JBmSj3fPQjs2xtiIrJhG6VfxD0qbPEKYyZsVxOhTWESANofG7YW2vw6Md27PzSvIYlPFJFqLy3I/27W3D9g7AjHZf3wPgfLd49/D1L7/64zfvvhxN19M6N9TBm8OHrXACaTm0w9246o4mbgnUxDmnfk7BtPzrwrFarheL9Zm7lNns9u6ufpSjvpag5bN1rvA/J556DDg5vfAcUOr16PvPfg1evnwpYREp2yyfztX0LoJns3r/od4B6AMRTC8rwUYLlGyOC53KRmkalMwhQ9nHnKi16WXyulpyP/sDpRaNE0rAyf/Xm6cPTXZ95HTJctxu6gWwXLfsP66EYJU7HgxZGSInlm4un4mY9MLnE3BYEXCiqXhPidUZWduiV4mihJCBoSLn88H0ffq65F6ZkCNzVfuglUVi9JhAbzRpA31aet5ikihkelMjZAoxIQtxrMEhR5+h6JkDV0G69MiBfOgJGTIRrehA6Mmk8mR8HP7dEGvJvKWNOaXZOVAtnFnzkAcAgihuYuKWjJk2iSUrTE7ymMEJ2alHLN5Y8YzcgS+xODHKSh368wYNJ2hasvyZa/Ept4uVvOnJlFINTUQaHmjo874e/7qJkpVNwlrkzX63smXb5Q1Kc5hg1gItMPRd8BNX4Xf/QTjxBuFLkgYTaHRB0PhJG4Eycs9HfbKIZBPMEIEfcveTwkLChR9NJdSAaV0I0QPZEghE7m08dD8EemvafDzBkOpprWPyUfwoQfSeHiEmQR4AmPBsiCBojoiuMevd1DFYczRKE1o8UAbE7W74XAdbTnLAksUVPfyTuee0aynFA0MEAgJBywQIQI+mS2Dy/Plz80p6wNZ84zxOKC2r9OIKIUOUleKhS3A0qUxkVkmGK5A2pXBBAsW5tssRtJCUdIMoIZ6Drick2xCSPwJlDl5KbYRmOnVZPXZFjm2EkE147L8q5Ob28c2XX33x1Tc/3zvF7hbb0Wo8343Gzh4redSfFTeIIJ36ZaT96PLyernY3NzcKMn52cXjg6O7nOf9WjGd5kUbMng6ia5P5if79ezq6tVv/eTPfP7Z5/XWQf0ZwjYfAXLG2u4n633dvMayZT2+v7+XQJTRmEE0qTn0IfrIBKNtrk8rrk010sWMJrSAbFm1zLNDAnsAcyA1Wg/aYYGUgM9jUGrZQoT4H2waKGmcDdxYaMXlnFKbOWaziUuZfJI8q7zLFw9aslEmugElJMpxG8+ZRZhkMJQJQjxrcUKOHGZGkxVlJwdxmGzFImvp41wbww+A0P3jxxAzZezAzMQhoaH9tNF7i4LGkHBMSxrHSG0TVBeTIO2MdnCVDDvik96MyEkYJx7IWjIC/5jdnMAk/N7NHgt0gSGExk+GJBYBIUIqmaCJaB7t5fUC2yiPOUDOWTH7jTd+gJCUnlAP+cliSIOJjRo+D7H67jsAlMCEw4SubbGoB4DRfrqvb/+pzxbtRpv17uHt3Vdf/PIPv33zy91keXI2c76pE8phowrhXkXcgCua+YmTlScFHM9IM2Xg7uTkdL2q7zOup4L6vLcLXN2pKoOCmfHycbkfScC2d5Vx1aqbmdFu+snFr/zmb/7m69evBU3E5Aw0Nknls93NRnVhHf/Vf+uv9RkCOWkRzJaQaRvK5LURGHPd+WTIkFIKQzCkJaPhcGJIG7e9bbMa7qoPrfPo04eOKFmFw1WsWkrj6aRuPrKZaETMF5blcA1fGw0mjnySIYJRadMzDBMt4bIhtLotpaHlKrGMasn8QOTQEF0M/A9HuQ1x68BI6CRDCQwTOjRDOEZpwvSM2J2nBXobF5N/spbMT/wnVvQJQZYMWXoBTSXdNqWKsQoNjGKypYxJmOJq8QmGMiqWTKLRNYojujbJ0NQ+O5ydua0JHOaC5nhwANfDaLtHF07XUF5BIdAfg4YTAluCusnh9vY2TvLxG3G1HyA1iU+GcUKvC+HIikOeATOj7c99KmF8SuFq8i0Emq7KEzI7yhakbCkr45azUdjbGO3rxpkAvSrFJGQyZUDu0BWRBxwR8WliG8QWRw4I5ArXnISWVNEQ4spo5dRADwSj9OnKMEy2Ihoi19waeohkTtMdRqMLaNpOSFcLSk2ZxBIiowJ1xDb8Dkq5CUS2u3SPP1aOb4htXgQCmjhxrzZrGz+EBGXIQ0rH3C5aO603q6Ie5g4EoNc6Sa9W9TFFXUPZ7ci6vAUiTie2R+1k0K3qtNMUk8QNjUyfhaPhB8fhkKdZPhMlNARtmNrAkBzok0BMOrjiM7bIZG0casMPIUJfEd2EQwMCsKWECtx2ryFCRTrwCTxEDhAsFoGSiTZHemjNUzBuz8htvVoCBJwIcah1zZ2NR2un883qfvHumze//ObNl4vN7Wr7uBuvJ3VNVRMPAPVVetJjIqylq1/NXK5OT888ZrSvAd1eXV4/3FuLii0lZUxc6EWAFnlx6gFgM7u+/ui3f+3Pfv7ZD+fTk7bv6wGgvSO0rRuC6fCdPL0FxmIpeGpOw3kfjZAjFARNXNsgMCQOw0y/y+kiaNMF3kShESKIw87pfgg9BwQy0EfoiCa2ZFClKLttumJJVZeyESuHbCcycxWWG42cKWPeR+UD5LQZTZQWvM4tEId9KOFCYEXZyjygK3E6kiQkLiDohnbcxhbCB7L0YgUZ0pJD1orLNvyeanDsXzUid7gHGb//AMCtU2VZNtBoe1YfIHoccbW65eIQMcIHiFIIORNagZ8SPjbhTTJtiYb9YzSyejrJgLj0xwgBMyl1V0AfkBMd4QmO3nFtg5gEWTgZ5qAgUOISErrnQx/PwXJhq8fvcDASYh7CIBze1+2QmDb+Y+72zmMCb66H7sJJO2eTk8luvHxz++VPf/4vfvnlTxfbu7Pz+XRWf9iTbDkhe+QjOxNS5lTjyN5sV/Z7PQBMXHMl5wHgTCoP90tVcKyslh4HbkwXX/KLxfrxgVt9lxKTrT+ZM+Xxbv7R2ff+1J/6U59++mlSlXxmCpmLoPKfj+trOYYfAjPAaQRetGy0goFEwWgIEUwgdamobRPYQAR8AciGWNH08mnJ+DiVTiNzZehYo6W8f3hLDhjGQ5aNwAlhs7aidR4xWrNqmyOhQVfLW+TkyQOmNAgpWXyKQtCGlumEpnsMmgAngpsGKekmXJvOeDavvRY/BBzHRiojmQyx7XNJOAkYylFEY8gdLVq3yqRiRZmICDzHhBMF4QEhM235VJ2P69BBY1PyQI+pSwYpsQUcQ5C4QGAiFg69MrISS5eAb2PRs6WkyT1Zomsj9Ok7HtA85+BgGnXTY4gTs0iGMelgS8+WIA3z7TM9XtOBfUBq20sRn10TEy19gkYD8311IeS0IFC6OKwkHxNyRnWP/Vc10Oelrzoe8lfMcteAyRwh6R1j8NBWkMyQh1h1IeuibswJyIbUk8xEcSRJqVa68YkJ8sRMlz7eFBaTxhBlolMmHBNdo/KJeRwCmab8HuaiTVBTLkZTkvlhzmfc8hCfx0jcYyQcc62dw5t7fS1XNASxwKwxj5EHAEH5BAK+EFypEo006vOUp/UufEYzUwSIkwNG6039/igYSqrJjUmsWrL1KlHkTk6SBG1MhCZYOBp+TCTbyRR08Y0mCgEqWKtqnCCYr9WnZKvlM0gm5qWN8yiPHUYf2ShvqSQkhKEECpO3dMlcoSX/WFEa4ke3WRTi5OrqioCJxlDOlJgBuSWzX6+US28AZU4ybIVVS+T69f39dmOpt+uH5buv33zpGeBu8WazX+4mm9mZPWzV1vVN4sOrOUot5mwyVqtK52R+Lu3FYnl+drFubxWI1Q6g4WPHyROSlUnYOKcn89F2/uzq9Z/6DQ8Av3IyP/Ww6I6Acfv5AmHqHYBkDubOXKD4zHJAm8tQw04jhJP6gC1hJ6gkGEJAoycce8iooQ4RU9504/kwlyEWHC8Bt2mhGb0HViAiPiHkY9BIAxMBrdV8OGQoQ9DGQx3w7aXDjBLiNiDLX1uBD2BobdqCPD0AiMI2fmJLgOQQDVvd6DscLPTHhuT4PAY9P8BDJ8RhB425DJ0DGKI1H4XE+sA/TVwlipZcnyppDwDJrSfZvBZTS/nd+qDRJFXdxMo0j+HCamjoNNTeaocqmROyVmF1e2JAz2HkoGeSVbBRoW4rDyuuBasGH2Qb/5TdDw9tpDCQa9I1TWTI1HJXgAyZo+LLrdm9B+QO3enEbVUdVhnKFKBxn7Ld7essegxR+E8UNBqkyYaharikjNsncUaT2Wi1uf/y7Rd//LPf/+rrL3aTpQeA/Xj4ghZpm8L9/b2IHOaGx5Azm8tS/QSYM1udnVxzt/UAMD93F/nwYPnqYcDocvONjSBDF1KX9OVyPa0vAqoHgPnsdH5SZdltRq/PPvvTf/pPf/bZZ1llQbWZSKDrwWp4APjb/8f/vX5DDRhVIIteSbRjqUo8GatWW5B4qv954thuaj2yBsJkYszJ1juV1Vo2Qmj2SopYrlrRAYGewDatocMfAduLw9Y3tLHT6g+lazHKakUefrQyr/YxyQ1B3y6pAn3iGhLLEIJnGNXH6dkih4bjyEHrKUUA+pCBrTYnMmR6Ag+V86huL5SNkub8XJ6n7WZv2F69YmJKh54msc7OHEL1iSby82fPbYfUp4Gu/pcp6DoTKqSegdzqTSfTk9PhDzMkkEsJkxZWtql/yf4j5+AMh1tdgv0qaOJm65NbtsMDANDQ1w5uFZOPalgcG4sFV3TI52dn7StTno4xsD6OQd74wby4uDQFJUKhQeDEAsmqfe63zhFtD1bB26FShaijov1yj3Bc1VBbgjY1uy7hmJaYTwI0P+UNJG9qDPlfr4YfLjBxLItpRkphUnOn4+xVQf2jSjZAu4aRcRiivXjxku/adm3bnMzrERA7iTHhcC+JWd1/mKbBtu6rk/oiwVzvhwx50FbuB9gkCuI00Ra9XsK04fEZ2gAmAgIZNbvTU7vaOaUeADjX5gVyK8UJk8fH+gm55niAkjTPNU1+2pae2q6UErGF5JNU24+QVxlakauSLfMC61bZ4eaglTnFHq7K5lUHsAf34WpXntsqOIhrjwmH0MxTvNq0VEOWA4a9aslQ5KOwlqDt8/pa+PqulpWtZ7va6jWj8GG/3tY3uI1dk4YXKeYn87PTU/THh0d7aV6792xpfeS+hqIAAP/0SURBVPhqMNV6Rzbmh/mAPOYndXrlyknOBhGkGZmRuVQ2lK4M7S6oltXU2lFr7jV9nszFGCYtwd6jNKr+Oa1l7ipjlHGbfnmDcuBu0/1C28aYOXBO5if1dvL74E2UCtkOeTJB3SrdJjOHBKLRBhwareOnpVqBlaMOkFpKnVakOoqNyD8H1HGUSrMgNKHOzKxqgvOT5qfOpS1gkcNZLZmrpetb3YuAejK0AznSZb7brBcPt9s6sLb3HgC+/YUHgM2oPv8zmu36HwGvl1baRNlVSqY7n9VrBPf3j6cn52Ld3d3TTSYut1Ox61PMuWdqk5aAf8htBtt6NpyfjHezZ9cf/6lf/zM//MGP6s7fjrUn6/NClsNWn22n57WKB6i6TdVKUdUIase31wIGUtHqmE2SaljzdwswvB6nSlVqE0egyYrUZmj/47sq2IoGJdfnyKXNv8pVlVjRA+u2ksThuhw0Tflru/sYtdzZmUEd9xW2GRQqYutaysqd2PzUQptXXQicM9vUmNOYl23bUm0BylmKw6j+iwf9NoW6WGTdK9hhf+I4RmrCzU9Z4ruyDAdsqf0n0/rzyZZsTMnOQmEUoeVaB0CdmYtDWbx20CVhnJZzHSApIKFSb3cXbc+3wh3+k4ihkoaVIlfTvJbzRGhTO6BVdfFosw4rBZzbKnnr7BjoFfsIydleN0poW6imBiHTa0No6vdQ69FOOwS2uawDJ/HsuFAgTHJM2njtxl4l4D9DsQoylMnqInBFOJ6FoFoaQNYap2uMVrsi1xFBbP6K6D+3DQ4lDvXqmHUD5tr6/jmQA/fW7f6ujmiEWsIWPYRy1PC4uI2u+UcY7hNSmTaXdkAuXD7I9Vf/pXBLfD5/WLz72Zd/+C9/9vu3d9+eXU1Oz+bLdb3kz9C50V69uxs+Ge42VeuGrf6CbrxzRa67mvFM+jahMrvSzqYnbugs7Onpufw3+2/kI7KLvHPaqr7MgI/a3tzPpu1d5dX2o/YA8PnnPzBZw8rSbmnqDMbcokjA5Eeb9g3yf/Pf/RttfWujpKCpa6QIWdoqQTtlW2BOaVj1TaYrCeer6GnQ7BjmdpIMFI5GCdQRJ7uQuSHe3KBUEkcO2YpoNEXnB5/+GJTICOqoS0hQTnKmQKht0U5DPW6CorHFMTtKsBJo+FXH1uJrIeb4NKLQmAiTODdBo8kwkIwQOWgtuVatxcUnJ+eEkAAkAYKLgi1nlAejmCldEBPJxJWIaBxG0EpcUmQchswzdASbtgrLA0PnSmd1NAPJShSVsRfdwywWHnW2LkbOV/w4zFIPhviY07Ga1MTJzPmMqwiOr+wgqeoCNTsaB2fb7oXGHGCI847kk1kbStCAjNALoluRDtjt15Pp8GFEhcVh0rt2C0OahKCXsCFrSiOf8tBAAAVxzsgzVQJpYSiFnuvoZHYyH/4WtqMXBJIzxOcxuJVP5qLUCi6ibqtYgRDESXflGYDcCLZxVQOHN1nRZ2rab7/9VgtGhRMlTyxVp7oFH0LEbVICslqx4oTsYeDxsf6sOU8RyKIY0kWLSa8YMMHpsN6rZZU3QzUZEUf1obiYC2QdKY3KR0sZviEeFFm+bQcOTjoBTIcf5siZkJ2VHLRoMKxXRR+UFKxUo+VYqKyqdFND4fPFZ8JlNG3zUA8KZDSbRw4peGZBCYiWMUkGcZXRJGzi0cRzW43hafYYKId7pkKiSNIUEpSTlnP9CEkPQQCj4XdgypmylWvYY6ZgKN207mxZx6RDdO2xf1Mgc8gtK3WgtI3RQojgPI95du6S0D6x2sBb/DR/Krafnw5u2+f1oebLc50GdtJrSyyv7WK733pse3f37S+//sIzwLc3X01m+2evLk/PTx8e7zfb5XR0vl3XkZKjI2dFeWZNCU6Ygl+fvMw3fUlguxkfrrun85lr56TuX1VhNh0/O6nq7+v1rx99/1d//Se//vL5y8luVqlvGDK2weyfes8zqBoetvQxKlA7rdWc2/SRUzej5Kypw04JotHVWm6FNf+hDm2ZeCDkCCJnFbhCJqt9dpRTX1u6ISveYg704lSNG4weA1ObbFUSgQlbeqgJtCOLJpzmsHYybmStIUhK0fQhaHGeQK+Ntxi2IBUloz3zQDcVy6tgoQWxTSBtQJmh1gox0BKiuSxgyrZVdNCTYtVBme0UASTTSl1Jdg3PSlcB6ied2hKMR6s8bVYO+X8BDZjbge4U2erSJ8NEV8akqhtwqJUeJDRkpkEnx0mYkQGTB22Qk3ycAFkOidgRwtA5QGJaDtMNEgtfKQxxlb3KPGmDURgMGqIXNHlqdZOM0U4+mUzn49p45N4mjWPm6WRfP9d7QI9ut+SCG+ZNfW/bUKK0cu5JAqUMzuv6orb1ZLFzNHviGG3W29uff/NHv/zqX2739+7kefV4wMQlhgdTFkhiuWNsJRkOBByCfOSAAzxngyfJ9kxa33vRXuqaXpw/u729e/f2lp2LwnRS12jeRrv9Rxcvf/D9X/mN3/iNy8ur9rL4dO50NMqFI8csh3s3SE7D47/6N/5KMmCfuUWAlKPDEHR9zqGmxGNmkl+wQ0i95IpDMNWcds0cCPzkVMsPMqULAz8d9My7fz6RGYLoHUkGLQ8AyFlLJjFkVUVpn0KhSZcTMpM4jBIo+zQ7MiQED8ihaaWn7QmIFU1Ama/d4MEaaMloOGTkyIApqAqQCbkAINDzEw3QpCbM2coBAVKZpBEPmVQfzdAR9uPJWkjb1uRYUsW5C4onPFtDDWXjDOUhk7ldI8K6vV5S9+0OxTp/VdrW1lM1D4mrBfUnx6ch6WXRaSC5SZWSEIRpVDj8CtEmZZr4yNGETB9XrMjAVUbJMZzNnTprURi2QHsVn88s+qMJWwvx7toXLCqmx9N652FSS/9BYoX9/sEhJ/3hNd16/yFX3np8qg/+ZvrT0+88AFi4nmRA+YEGaOSZxW2uaglo5Ja11lJmajx0gQm9TLTN0+AfgdCH8lcx5NiCzc9/TAzxz8roB1CK5EMWK+FMCj8Jp1ulaF18Lf+Od0q2HQLhGCLwxhA8XZbT9iiLn+WGmvYhJVZ5dYDcnYBuQBn/4WNWvIOtNjKEE+hygkApVggdUurZcpgyDmNHDiHh0PBZ9UPVEGU4IUAcAk7NoXXjnKCLCX0KEqPvUya3C8NwNx+gJURiGdVstvUhOjI9/0CmCSfQtQ3oj1GHRkM8lzC292pdJBNXYKUGgwMwUwEtMgIavShdTybwYxTQpBHzcEJzZnIWdG/kHJUd3eZXuzpnXNdCzs3SA4D/Hh4fvn335S+/+uLNu6/W++V2vzq7OpmeTOpFtf3mbH6139bnDDlPYhJQRt7KdTupLpfbZ6fPXb1zVdpu3Ch7KHXuPa3XvPZ12lcJj/iTq5kTozwM/fjzH//6T37jdH463k7q1+Wmp3WOqX3rXmBY+g5RamHaoghhFuI0YdD5TzL2T5tyydl39QyU+R+gezAcTnrabLwyOOwlB2MVs6EzaeINDQg5xmPYPSfKMVK90MKsGbWtiNxDmD4BegiljhxaFlrLVd9RhiiZI3RXZsSKEETfZxQlQwsaISEgIXAILZeaESD0oGSG4YSvzWhMukND0cQDpJsEAkOhkRFqSoezWXxCMy2HaPjH/uOkgyFOXYUP1zW0tAFD3ZwKjlHGDQOvIeGOkbgDtQHH9MPvyN0LyDCzc1Y3kcGmgTctMp9mGs9ZEXw+m4NCnBhFSzfXiICeK23z+gQeMs3uKhHhmDxpf4fbUCm0serUmOZQmPnY5uegTispCrLEh2H6ZrKct++DGUj1n6uagzVksxRFxrN6IKz5MquvABtvT06ntw9f/Yuf/tOf/+JfTE82p5ez+n6TZR04VjMzNR0hPFy1I73mZdS8CLq8kd0xupAenW4rQ0PTSX3qPi9XnZ1e3t0+3N3dt4oODwBsR7vRi9NnP/j+D3/rt37rxYuX4rYT+Kx+sKyQok086dt652fn47/yb/3lLBtUgVsqyQaRb0uuxWkrOOxycPGw0llF/JphXSfqHpoeMHNyIZstAY0HrsJPlMwfM7GQCch5ryTnNbTEpU/0ICVDywMAgZ93795xYvuypaFnC/Gjy4SMmYnHD+hG7hpAk2cSQybT8JZRGlZJ+AOoDBOcXGXJnJg+GT9FIBOAXpeAJjpBS8lPShfgAD882AfJM8lEpgfM6MM3dIzprKoN5DBxkLlNxQxloSEci2UWl5eXPVxlo3Tt1cFBboi3pJFZ0NQuPLqrA8og3gKjEZIPHG8bet504xyZz7hSCpxmOmA2nzhZETIXfK44dPgxvL6+5so+QVBwo/wYxWyFqU0L8Y/ZBWCCaXE5NC8OWYluFzx/9lE4Hdkz+H1GXGWJyZVom1RmF00CtZEnWUtm2HwM3uhbJQbwjBaEFplhTjrAJEPJOZ4ZMk+e6WoTOisSExpDhFjxALqUNB+AIZ/xc4zm6ek210OlNJJJm0QdoYaYQzLBl39MYh6TaDpi3iMSwAK1dIYCpkXjOV3ejGYKvQstzjDTcnew6qMZymjyzJC0w89Q2o7eTf0TBej574S0vCX/gdRgDwhXU20gJ3q8sYpysazfCI+GCXBlY2N2oCHzj5mlDD+j9AfBFbVicZJ1AWfXzulM5lzp8hwab5RtpxTIGQVDoBshttA4HrCP1xd5qLBSJVyp61331Xa/vbl99+U3P//qm5+/u32zGdU3Z0w9zs9GS5ek2ej85NloN7ylxkhW5qIaj4/1WriJCHp3t3x2dr1d5z1ABdktHmVbH6Zy4hdNTIKb/v1ZveK3XW9P5qc/+vyHHgAuL65m+9l04omjHgA4l5wrhDxbwoMQZBZVrLZkEE2U0mMeE11V0qWMXFM+ApoZxQk51W6lrVqB0W7Ioa7WImY0IYAeR6DE6voPEG8ZrfCHI64FfDoukgzo0qORw4eMhnyMFqHcMolPchei1+J0DcQqxwghroKWwhOMMgQ+VSCyczimlEwNCHwiEOIEh6GdQ65I7SCFjEYTMHF9TCxD/LBNG7DS5p4EAa1zcutyDBx8AmZPD5CPEcIxaOiZZzMM2u/AxDF5jvOeMySlwE1q+CHEJEIHWqZ2LDSj95aAUpvzDw4/ZG2dIw63l4Y+cB50b2lpPtjDNWxr11fjD6DU8txYgwfCybzeRIaaeQOa6MAnGc3o8vDE0A3L6aHgad31j1aOCOqJpwAnBc8AngmWm3c//+pffvXtT3fj++Xm8fbuweytiDpnpu5VmOcBIK7MvS1vHZ4pDo57TLugledpKaeTc2XweECez88f7h8Xj0s3FE4+k/rtiILcL0dnn3zymQeA168/bnOczWcnk3HtigbnqPl2t14u7+odgH/zb/7VLBtUbVp1ZKMVBl2iCPSyxzHkkIMMKRx9TEyhvVpRn34xxNwyM2xRh4tB/BhKCF1yzEUJM4FUgZO40uU25ApwBGQmxw8At7e3ssrB1mMBQQjgLTITgm5kJvhRpuXNc4j0EDjHjJ8QKPEBDQiV/SF/HIKce2jdYzkVzs5D06XUzeudhvgUxSxYGUXTghBolEZTk4CVUVaUcRWCtkMh5/Xa2KN7XRyJIJgjb9yqgPTdM2Pao4b4FNdyZzmGSIdK1q738H2Yr+gxSXRtgkqJstWmakijpUFmlRbK4eHEwVVkQqZPZsin5xBM0KVEy0zLxQG7OiU4tdUVPVPL6R4zH7IyfXdEbmkki859Xr8WjdwmXSH8D1iVzwPIlALis0mqFv/TT74vjQ/QDdGAz3iLXosjSW1ixSSli2FffVPQjZ8M5V3aSrSVNwsRDxAyIW1MCJ0AZLYxNKrbEVdsJYCJI3NKcvzEBHDC50oLidg1RiPE8NCdtHeYyls3P/ZDDl83mgp22BKdmaEIQJYqASGrkzb8eDMR5QqHw0wQ4j+c8LVAwyd0DtAnjQAZuk8tfipGFs7howv0NHGVuWiDOAEESGKhack5p4kCEShr4x42SdsGk/qDsQZWYcZD3H4AHiBCXq1INxrPzrNpnYH56W2fF0RIrGgSUSagm8zjEy1yJ3efXRjVZ1E8spbGXKhL2ZJJy5bLEc5+uR3t3rx584svf/bNmy8fFncPq/vF+kG+s1Nntu3Z+clsXB8BUqJElBhvund3j7bD5WW+QmpxdXJV7wDUOwP2/MgDgGi2iXlU2PZuAGz2y/rl4b2bidNf+f7nv/qjn7x+9Xrm6rurlyFbghP3O+uaQqGl+t5M26rVwrVVHV6dGSaoVm2dmEXJwv8i9yoV8+AcPbLcMhSa1hzpLQGZkAUSnVyBG8hRtqxq69IQsnDHcI7C50Sri2MPoMWWhmEjPh1QLdnKhJKQWMyjrPBHx6b8Q+vgJBrktAKh5TjqGZLjOSDHczfEoXT9Cj+giQcCMCTHQ8Aw4ArBKDmT9UhAWV4OEIi3FnY4ykLWGgrI9HEeh9FH/gC8mampkcNnro1/LTlXDQJNBBGZpD6dH/Ix4jYnjdSfEv8YCEal12ZcxzIlZmIdgz5uIaP4zcd7MMohgU80yWvjHOgZxknzOqBVqErUgWmChsg8QMmj2Whff8gXDlAdDFHa/508Z3VqiW0xWii0mp1derhRPDkbtlayAhWTZErPtDw6r262rExolGeAyfhxefO4+vYX3/z07c0vNvvbm4d3t7eP9en89sovJwQnWHJ/BwBEUQ0LIZMsnA2mm5kykUBbxu24fl2kPuHGw2x6tqy/blJS1XP01l26JCubxejly9e/9mu/9vHHn7ByQLc3FIWvlzDa9jhVm9G40hgeAECYKme7X2eWFSLnyNRNNobkB1yySltFqnpZhtK0GHVYZns19wUaNIK2zf1pCVnFFRBozJOTBKVBC8FQBw80CPIhE1K4tqnqrKRSOU4oZULJZ/SZCzCM5zhPSlD5tQyREfBjCPTkhIZjZTMqh26mI3dgxnPSE5pV/HS9+VJGI3NWEsbU5dMQuZcl2eIkriEm6kbgysLhZFIdnJyezRaPj8zOz89m0/oqIQ+SzcRan3iapBGGoQQVxkleFIV1wKQo1qceOl2b/b/VgNsknDqUqj2l0Ccub4HR5JyhctfyB/oMZb7ACb1uL29KFFcxoY9cjg6gqA9Ljx2kTnK1fNNZfSjTAeCSRekftRgMD2tdDlt6hJZdcqwDUgqVVfsYKLPDtOrIaxOtE8TOEfo+mMRzm80QJf7TjZCDnwdtOPRk4bURaNAMxTCtA5ieEKZyEXTJ8ZwNEz6BMkyxYqhNV5tu52s5rFkfTutZUBrQNYoTOSagS4bESjgyhJAhSti4UWq0Nl75WFyIYfiAGQ0C/zQpBU0MM4rWu13AhDiRZyMO12YEeq2uNolFYFL5tbiVwfsnnzC1NryhTDmE8GkQcpxS0qiV4xEoU7fmaVgj4eJEJvjapJTMj5G0j9thoBWWJhiNhxf76XkGQeOzw5D8w0/mEQwR0jZh6jDnvAUZlu84FtDkEEjy8YYsf0PhR0gyYFQ3NKOsZJgkKdebul2LZ/81YxFLg6xihfXDaP+4H4++efPtF79w0f12s10+bh5Wm8X8bOZfntV7tJ2t62c8niJqdduHfLauVLJV+9Nxfev2atUeAOojQA7mSZnXX4vKcHRaf+2C83B+dn5av6J/+f1Pv/cr3/+Vi/PLSf3CqIufE6J/ZrvxaNX+yKTuMVi2CbhWS18sSIkM8Sudsmpzw3Oykmdl6yimdbi1yTexwBAhc0lVtRA9AacvQfgRMMk2ZDeMIBbBkJYH3aCNP4EmVSdbpmzjIEsWn/GAlgzpj4UMiRUTyFAntAiFMOOzE0D+DiItD5RM8nMxga6WLSFRAkpbPUOdxjyIrOVfG6GbG+p8Siib9xErtOTMnJJthG6FkNzCodTSlIsj9LPEcXTM+M+5AirkIfNAWWIVzxnKkw8hfuKwJ5Ykue2ngiA07TE4z0Q6MHnATEogRNymjUCZNdXlJF0wBPzQQM+wAz87VqA+lMS0MEScnrp5qdNEPXgj81gHW3M5wME22rkVrJ8FHP5pSAURWvq1PI4kDmp82HR189BeZT+CG+oaaeJkNnbjPR1tdo8//cU//8e/9w+/+vaPzy7H05O904iyce7ew8SdQcxa1xLrJqD4ik9vsvRaS+yWA83c7YQQ6lqwrQsKQfdkfr7d1Ndy5PB6eoF/Otvfba6unv/4xz/+7LPvV1W3Fro+AiTdVkjtZDrzQDC68ADwv/73/mab0LBBGQgprfYica2QnLTZHzhBp2UC2a/OgXkHQDejuQCkThW5eRAlMlR+7Vhlbki37JvAVi1AVya6+Mmzg60htuqrK6g8xWVF1iIAb5Rhmo4uGn7cGopny6MNUwtJTBeBN4ZkYEvOKH1XdhjKK+jAloa3i/aF5cAEaFIfZErdpGftk4ZR5iYSgR/KTgO2cRik22LWlDvoO6yD86fpc3J9Xb9PdH9/zz8a/2IJLQGgBCY5rSB0tziZgjpxzyq5xQrBEGW88cA8AmQKBBxWYEhLwzwhECII3aIMd7E49GgcBjE09AHoHLLM8aWkxYxMuLy8lBufWt0sXw/6AfiHTuhz76M0ycRRHHIH/iC9j9h2yIqHlEs32X4A+mzaY2SCKQ4OJwRdAlcZknmEuJV5YsUnJ5lRWpxWjGH/0yBU+Jzq2kyTSWT8yC2dJ2QbxDDAzEL0oLDb1h6IOb1RM7KxxQVD9FqayDiZSPwfQzJg1BCExlsEIer27ehFNRyZZ8v1WGgRMqnoERRECHJHck6tEq4ryUAQK09ovVzAZ6Jogdt4IOiGw1DLMO/28iYHSA70kYGAmcMk3miKv19SAn780zM8Bo3E4rC3mXJLbYBTutkkXAefaAGOVhpsgUAT/4kLfQrlsNUzMn6lcggNsWWYowSt3UWrp7OxC111TEjmu+3iZL7xePKtB4Cf/+zm/t1ovH9cewBYufufntQLGfztt5Ptuvlp4FybbpZJUDnP9pPVYnjZq/0RcJ1Azs/sH4dn5W/z2ECjzfrl9TO4vrr++PWnn33y2WQ0Ga3deEymbgFqC02348m6ngjeA88t/hBaa6ZgqAvMQSxAaHbjXV5ibCXqtO6qI12GCH0tMCm1mSNzck22XUG04UA3tzRa3eg78E3BddbSCMEQJ7GAADTAQ3dCmaDAf4bwcxh2YLYVLzCJgA/N5QCucgjzYEg+vDmukY32Flo6w5YOkgahjQ/AT6nT0nRyogBlJ2S0R+kw6n4JAYzGQ4bIaUHR6I8rozWFMI8Rsug4wC0aq4QAMj0moSM5H/uHdI+REBkN4pPJMRjGv9ZoM/oQaNlC8QxkqdJnNAiBExnmpMS5uH2ISUuh5kXTgYAWIRoIjQdC2s1u7C43FQvIAiUoTmiz+rL+qgwnvU10ICTcbjV8n6RuNDYnD8dWsjZtg2J6APDPfrq7uDr54pf/4h/93n/yzZsvPADsJ85+Ts6Xjpp8LCV3gC46tnHc5rRgKOEIWgSgRzMLmTfFaruZuqDIhOHpycVoP3l8XLjhVbNJmVZt5x4A7reXl89+8pOf/OhHP+Z2v3MJO+Q7PPYo6X482dQDwN/+D/53IplVWqiCNohEmcwySll1bJccyaWr1oCzXjn7VPUpY5Jp8BDEv+wpEcihZZTAMEtFjs+YRKmLFhNKgciKq+3Zcq5bSTSEHLfdJxlfKbMAurzxbEadn5a+d7uMj8kVc8qsJaUhoOGExmInqC4l5G4gHPqYGJVnpk+vK7cESnkpw4w3zFrmtlGq7ofHEqPZ8QEriFXkjowi5xGlfcbp6eA3al4tB7NWlkovO0Z2zboc0Osul3U9kIOsknAyocl2zNS4bZlW8RnjEGICGdXlKk5yZofoKSvkIXn6mEN8ioJjNMpyejidmRq3FtyoS4WZScelPCYttZpaowlbR6PLEz4NffORD+2g6w6XUp0sSmkbEl3bTIb5ttBD/ctRixc+wyi14vIpCoKhmISjpUwZeet+IhyjnDYTSCCCWvEGulEyBLnpxqSMDwnLxDErUNdDhggMrSmZZzINIf6zKKaQUX56Gj1umPTAf+Wxr22c0WjI+NnhiQWmH33jDhXjhLfBTzsbYNLUvjnMOoHAUHwyj8aQaQLBaJTxD/kYXl8UQIPQgsQl0BNwGGqj0Ta7WimZNO4wR8hrDcCEMog5yEeLZiL0x3EricPe08WRZLwduXLTXKfBICa0LfLwKEtPNn1tYoVsNJrkAHkAMETuNHJVubkKH/oQjXCRK5sWPS0NEyiDNhqrDMFwFNSX67FwR750Pths5dnuk8b1DQTt8NxMJ5uTeZ0p7u7v3r578+7u3ePicXY2u1/c19dcT8fLVX0bxGx80j6pOJxvofwcMlytqlBXV5ejOknUqU9AVy1lmM/qiiBrJzlnYvvn8vLibDZ6fnF9eXX18vnLTz759PLs8vL8crqbrVfrbftrIF6349F2Pm0nGRuywklD9KqBFPbD94aduoSe1XVk3H4FdLPeaEV0AJpf7mXY1oec6kXNWq/eQuYCJgJ9NKDJ6iCEr6r0lCosSg4H0REEMkqICXJ89uVg6HJWNyFuQ9rLEJQEHDK+tiN8Q73gNJActNlaCBmNE0rCMZqzYbIBK6li0nMuGetlIiEfu8LUZYKfmSYihAYmW+EPZzBCQhiqwA26Di6aMJvdMNrlrgkHomEbfdBmMBQKId0gyg4nHwSzyLogaFOfELoAkbWQ5LOIlAxZQTz0ttm9ZyhnVhnSRujktKDaPB8rY9sGB9DHFcQtcGUuNNrsuoHd+EaDLFMzHSBcttkxKAfpEH25do4YNnaca8tju9/dty+xtcIn4/Zh392WflJfItb2jCSbUi455U3r1zzYOUbbewDtqKnPDNQeKT/ZMqvFY1uW+Xg6c8Jxxjq9mH7z9ouf/eIPbh+/msxW2/pBMQ+6pw8PD3d39dU9z59fuenyMEBWChvYc6O065tA2/6pbNvnMHNmRsvt5cPD4+3tUtp2Yyrpjt/UH+4fl0u3STPPA/TlZLs7285fvfr4888//973PmPePsA53bSPQUq+ubUEI08Kkhn/O//+/zZzgqpYe62CJsVtRS5UyHZQGZKWg4rAo6EsW9VovT87q2/WN7GYcCUtfNAVmz7Og2iYoxHiv1JpZ6WM9jY7KRWJFciBZ91KoAGTXkQtPfCW/LX841C+fv2abSabUSYhIyQNrroSCDTm62xI3/5Yu77RiSZuuxVvOLFKF9CSAKU2brX0WdSuMRqQIaWIJqkCgZ6tIWkATfec0TAROgzlherYIi8eFy48cUsfDwRdcwRCyyLgYaiD1pKbNwJzmoSOn2i6oP2Oq6GqhjooOQkMxcMxcPhB613gFpnSpKDZIgzeDGmke3I6fLYEHwhGtRw60Nebet+NxlD8txK5eLz3nSFVkTp4az9TOt7qn4pejxA4zJthrSk/xWnoOUdOF1nLf6wSWg5aNJtTS+lwEzXZAo2WoZYVGI0JDblIhxWhtDOjCSf+jaZ7bGgIOBQReiCcbG8CRAkRtM5ZnDAko9mNnQBdxungZ7d9uhIEbTbDGSNIZZAHRkM/w4Qv1Q+cBzLRxjauspSRmRjKKOjSWzgtQ5qMBunGW7lu+yFHXwy13YQA4dBDrDIKZCYy50HyySd6oZN25PAD3phoQ4jnitSipIX2knntHCDRcC4E1MDhr4G5ymg3JDDRJlagxpNxBYWuRyYHSTKXXkJo0H0ewy4Co8iyYtvyGgxTEI3Lm2Jsd/WZnOXq0TOAC24dbHsnHHfKbt04edxtb90DOgDrx4Af7+t7vXar5Xo5PZlN5vVh2fI5OW0/0lX+5SMowalbaLJNTf3ixbOdm4j2Jz2uaetV6cf1YwVKZLOtt5t6oefq8uLidHp1dqGcZ6fnH7366GQm0swDgAxkJEHeeFybgJVq03eBcIG3ypWAQ77tMTO1unJyDUZIBUxQXGn7HxqN6W/Hp/vhdbv3VsroBzCdzC5FztlDt4NhtndAg0CZHaggEI6WOUL2G9qzZ8/4VB2cuBKRoM02iyyBaNLV8kyJ39vAaBCyIQLnomiP9YPBkTkhTLAuaMgQh/0YIZsLgraP0kduFoMSIidictYmK8roI0BMOmiQh86hFIKm25Hkm4MnbzkYj5GIncww3Zhouy1En1Y1skDdREvZLJ6Q+kCffpd7SxOyeQFX0PkQGc1o+TqCBLShZZlCjpOA53C0PQrZUE4CAY0ZIWDGJJwIT2jf4Oc8QKyThCfs/ej+of2QVPvoTjsl7t0jtx+IWbvcU5dB+62APpdKq17PH1a8wxRsmjADPEdScy/tydYzxn77uLzxAPDlm589LL/djx9HMzdap/td/Z5S+zyNh9X6YIiulMzOxeju7s6N4mX76apet5y46CM4PMV/eBht1gtyjtZ2Q79xslPd6WTmHEPPdr1cjRf7z3/wI3j9+uN2Wj5xvnRaW7UfUTFBx8RuvxHc+Wz81//WX6OFzAr6ggUyqBm399MFxqSJYCYIFoxVudhIuh5xTAyHEsHZrZahHUtx2IV4JoRASCBo44XIaZ2SVE2xRKThJx4IQKgc2objLRERYk4QJXygfPnypfSAiSHgnJ5GICDwoIKUEFdaUAqtpzccVmLxWbvkcOzJ8Pnz54mlG/9o5CjRuoAMCD1hriTAGw2rjNLTJD2G0cdnQkMcAkMmCDmKjrHf1YdqCGxxyHwyqa+5bO81S421Ofac4zO0QCB620iTzKPUdpOeTAqrC5idzBDKT2MSIITAjLq+I/7BUB8Ns6+F3ujw5eX8pPUAUGeGo8ToUwRy6pCsdPGNqDECudGL71pM3YuGHxianwxnqFrOtjQMM9oWp9DcDvl3WNDotcCtFpleIOZSih6ZkC45800LNOJm4cJJ6J5A94CmjRIQBBIOIQ4dtu3cUT4RjDqoTTmzZmtImygI0XNLQ+BQewx+AvwIlB4eI3ekbjEBfvDlk1gBmohGCchMQgi/I4TMLjJbchwmVTJCJh5vgRpimnWAEz84EHIHJwGZbZcjJCttrCLwJjpyMiFkCLNDV+hGH4CT253I8YDJm0CZjtbQal0vIhoKLciU+bRY9LpaaL4HIERoKVQOs6ln4OELAY+hRNlpZD7bXAsc9tZoi/AEDjMpmQMZJ7Twqxr1c5gXdVawQTYucS6ey9l8uq9L3nK1enBb7Nr3+PDVu3dfrPNTDJOxm/THxeKXX3/lMn71/Nn89OS+fYDqZOoaXGdIeQrBP+Xt7a0HCwUTl8a1YPPoAYJnT79VxoeH3Wa9n07sn/pXdufn9YGus7P59dVVezVw+/r56+dXLzw27Ov3/RSivUBWv0LlLr9eFLMu/bj46KOPaExZ0SxiqgeG6HGywTDMWVcONHUGmJ5zl+IAQTaYOB00GQLduEqFDR0DLQJO0GlZlxz7aDkpSc8Qvcsucsqoa4gQuYOSoSmzZcUtc0UjH5NxDEXu4HyQDqBh2MG5li1EjskHF2gwqj1e8YSLvnw1b0a7SUCTgiTDBDIdbQtbIMMHhkHcdlhc7TDWUCVoRagMGsgfTBOEjtCMimwuELc9jWQIhMihMSGbdc6KbiLjpwO5O/8AkgnI+bIN5H62TP4Do4F/oy3ZJ8ghTE5YASHdgdEwuDicV7lK8sk8qxZk1hHgAz9wMnWo7vIEz5ELNJ/tW4Dres93lWc6PZ9P3DI78JlYQ6H9z9lNt0jNFdgCg3RApj90Wul2+91yXR/slNp+NKmfABmtHpe3b25+/tXbnz8u3+7GD/vJejq9nM+eMbEK7vVzXPAG9q1U7u/vHW6OEQnLJ7OjR3jx4sW7d+/ImLpGH+63qQzaetX+AMBjh4eP3f7k5IKTWov96Gx38oPv//Dzzz+/urrmdrPe1R3/Nm+9upeoBa04ozWT+iPgNlBos3vadh2GrA128uBUBva3Y4OchSl56wHgGo3MSnUIRglAgwxxTsMqLU30ARkhxWoWBXrMPn9QF87dhZP5iaH0KtjRdokSeDuGutfhcrjBCp8cZcCnIe1g06CbHBDwGUKiaBEMscqJKXErofcfoDtCjhOCLvCc2mYoTgTVKovNlOKU06PCxlYXjj1HE1DOZ+eLRf1VqyHHGmXzVpMKudsGui3xqoz/BTSIItv/OIkrT4INkEBBHGZGWppEIYgIBIZglD5DEJlthA6ajBJYZeIEmjgko0zGdQ1WVOFahlkRy+TfuqVj2O7vq4Atw0ohTsyuVbRgyPW6aZgIXenRc3BYrvqfa7T92PTDvWkpD5UB+gCHHtDiH8rNETKqYpYmJjzQaDOqJTsczA7kTKZvBaiSGk0yoNudoMWKN0o1h8Yaru44gMAbIbEg3rQMKUPQ4vRrTNc3H5UwfkwgfqD73O+Ge9COmBBiCLE1qXa/VBDCFAxlR8kKIT4J9MmTE8x0QRdB25MMP/pwIF3o/EAga3GsL9IRIehTIwR85mg9Bv0gHYAm1ZgEnNDU5I9AiRzBLJQl5j0iAWW1rle44zOjTFJD3QRKceiPW2j+hs3WUH8EHClK7UP7BbogQ5GTA89k4RxxGe0wlKyMYvbli/mA0WS/O6uUR845y822/rVht/WC+MPj8m7x+LBaLxeLbx/uv3QZ5s5NP0eL5er24c4xcPns2mOLa6d9cnZyvtvUi2q64spBBCvy+LiSpo0wn588f/5seXd7884DwOj83D367P5+vVoWebM2X0fN9OysPkmyHW+eP3tWDyKL5ccvXr9+9fGz62en07P6FHB9L0htktViveS83iSsCUp02Dn6rSzz+lDK7KqBT4syq08SF4NVXsK0tkWaz25X9XfAzFNbgnL1xepQWNkSMpRSR3mMSqMBrW2Qut+l1HU00VuymmZDVlAbEzj2b1Jmd6yMkBA92+SQ0Qja41lEiUzIUNoMQecEUXZ+FzqSPOdkoxIIh08CEACn0Qf/EVhBzEP4YA8zpOGz5fKEkIfOIWHkRP+gyOEAWbW1H6DnEA45WwgyBcocywG9NkNkSwa1rw7XgvgJ5KDLOTkthAadmRnFYVpdo0Fyi9DoT6BhC8lEGmi2SucDwWiYkQfj96FufZqdgx+hY7J7OK3v4q0XFBwyrvmL9pP5/QJqBpZhPt7p05uOxFzS/UMWxSrhcMX5Zl9/VXIMftw1EFoOh0SmylL/OTq37iv2681++e7+l29uvlxubvaTx+14NRlfeACQgBv9vOvIWGtSbpPk5qnAdgJK1ZAMx85UhOvr69vbW9ki68rBEw053e3GLffGyW9VPwm8mU3rB+Pc057M5q/OX77+6JPXr1+fn180h86F7nzaiWU4kziinWRWTw8AwkAqm/lpuxCCLMmEJCoPsqEWoy6Q282+PwBQAqFK2wic18ofjqtW9IJRGsxwkgMkeu8S4kcgYKhADh4PSZVo20zdOWY8k6PkP64w6cF04oq+JVK7B1k3TK2uRYpVQGbYnWvJ8a9lMvAOj7M89KAh6EIXDEWOK21SDULgSiuuUQ7tDxpyc/AEfLQg5gQbfRge4Pn4pH6dotUwZ58keXyyAEohaAhBWR/IadvfkmMVLSaEi/aXLuReT0xzh1iVwXDU1R0MueIdnSMgTN6A0GEomdMnRPZYAvEGLZQH+ipmNC1gRWRVUQ9x4zzhkl7FbnUzGr22OSwkQybdbQQOOdvt6+Riw/TNoMVR5HiLB21MaHSFMJo0kp5uzyf8pMEK4RgxJGRGAkUfbwyDaAANB5OcEJAcEoI+5Hg2xMSRzopgyOzAaEcPR29nckiJHGWHLiBDXJUw+fBU29PobZBYDGPrJEMpPRAxhuSY0xAonSIIupS6DLXAldYQxHmEyAFC5wdGB+mAaHoboSZ2hETpegLQkIdIR0dZRo8Rtx1RhtmrEWUXYLurrwLrxSlN23XqJhxzZLZkQ9zSxLlFNAQtr0rMlt+s38sWzUK3jTB8RI2r7hOyvW0bp4KKfUACyYoQZs8w/sPZ70a7rY1R0ma7qHcAtqvF4na9eVh4AHi8eXi8d5c9Gj2Ox3f37W3Y3cjld7da7+oXAKaz04uL+o2A1UoCs8nJtg7HQp8m2QOAZ8kcmy6ci7ub+7vNbjtRIffAy4XLqv2/9dQw2jvn13Tqnv5icnF28SiDu/vr8+uri+vnz19cnV6dnZydz+sFMhMZ7Uaru6WLd75fQdDE7dFTMUx8l+3nDfmYkCEc6aHpGr3fTrf7p5VlhfBdZPMHoYX/AVJnIGMyzKEdD9rkIG3AySmFPgkbIoMMtYkVP1Gycp3KJZKeJlZp4ySGMelIbsdtrCKHoM000w0hOXQmWHc0gnA4YEhiNOlCZG23InAbb4SE0KKlm+kQ+jIdI1mJi0MGi4umVUMgcBhaCEAT/TEkw0lckbM6WY6MRqioh5N8vGGCoQgJKtua3tF8MWMLkQ3hH7dob9686YROgzhJC/KM0GEIGQgSADKalp+4AptEK3lt3BpinihB9xZD6OQWasB++e3lvP643BEneRxHn4m3U9RwOUZz/7Td1M2VyojOSbLCdAZgmFiTi0/jtoPnJNPh0WG1W9dLFfUHPLs1v7vlm5uvb+6+vHn8Zjt6GE+Xu8lqtz3ZrE8Xi0VOBQl0c3OjdbzTJE/5yMTskoOcpeHcRRDXKCYPeQBgS9M+x7FdLlb394vlcj2d1PuTJjWfzZ/Pry/O65M4zsRlPjPT6XhEzpnZv8gn18/OL84vxn/5r/8vxA5kYG5sQB5poVW+zu84csKRgVx1VZZeulLc7yZXV8/kTc8WgVJI/DjJTiVXCQ/QpYfejdBzCDqt5yCQNBSXLIEMaQUVOlYZaukXanUPN20QExx8XTKCbkfmJXQyiYAZWjSE401GU4HbUCJ2ZVZXNxotAqsgueGQhTA1HHIyNESpRaNhiPmB/6SaKPHcA3WM62fqL1q2dYZqTrZtT6hYUlIuyYhYXpsmC2ehU88cwFUc9xL1BzCNqtvz0TJpVoVkHlpGtbpphW7Rh8/sGu3Q/S7o45D/3IhEjh5EdJi7M+FVtzmv2YGZKqyjyEFHrx6y7pn2iIyYSJbSEKb/W2SPG7qdVgVqVcrM6ktHjx4FEcjG+lJm3+aAlxiOpcyq9ehiGUpCbGnoMwSYx8hOyGjNvJWFXttmVzCKFn40TDB1DZHjAScvPLRyVdwg+USJJtskbCgtvRmRmTtJ8YPfK9CDBrrRRJiMP3yFmDf6JKaNE+WKEJCFIOBo8aUnrvK22Qww9OzZM0JsM7UWdjhG4qobhpaZZslogpgDOczj9lhgGFqcaw2lYvQVu0F9tGIFzXfbQwerCIa0HV3fy3tsBWIlE8+i1bRTCvCDIzdXCAQrZdbH5hCB5+OulmLX/gi4K+MQMxCF0hy11kUUyJ7JMh1DaEwmhprzMscEbuVGY+lmk+fy3zqO1w/L1YPHgHfvvl6t713vPAA8egBYL3a7h/3u3eOyzlYVx0lgt9/s9qfnp+dXV8v16ubmbn5yenF65jTAf8JJQESys41rpK2bUmwX9XkhM5P4zGPEyOl0e3//cH+/3O/qxReT8sD67Acvp5Ppw939YrE8mZyOtvvJeHrqwer07Or88vrq+uLi8tnF9auTy7fv3rnSPz7g3ntaYJ71adFrUaocLsvtRu3k8KGg589cQC9Pz06tKNbJ/GQ9v9qNqjKx1WYVyB3lqc3OXBDKe0OYHZgIXd9c1slNXK0hHoySUyicrKAuwVC6rMIkp5s0QJfzDOnGfzQELehCt4qHrEIQZWd2K8owASdDNI1VcgSHs/QiN3+Vf869UQZmHaG5L1uuQJ6maVEIwDb5VK6HbCN/FxlKa88w5zZ+hKhUDtXThqaNvgMZIYcJWSZs040VkHn+roZ5l1kxd78Yt5SBxAyF1oEQkyDysRU5aUf5QXsMhe1OBlVDmPEACJlmVpNG29MGQpTHbUA+xnT59XX9pd7yyy+/NLvTszPH3HX+sjbv+be9fT4XcaNk1jerLzZvlxeXbsdTFiab8+/8nk8LPqxWe+OgbqROLNNusVg9PC7uHurnR759+9Xd4pvH9dvRdDU72eyn6+Vi8nBfV8bH+q3S3dnZqXOO3Ny7Xl9fm7gHgKxvaptZqwlZhjatbgTnotWyaitP+bsdy8v/TqgeeJ1I6Mt8NL6eXZ2d1t8E84Pg+BB2OqkHHtWtmdSpZT+d7eUw/p/8lf+p2Jt289zKXHsufz0dtM9G1dermvay3kdd6tU56+TU3YuTdD4Bocy2+uXltQ3HHQ4nnLZjblg5IVTQ+ZVHQYNsiCK930re5EE+JkPIMWC0cm0nIOdq43Kua4UpWE+HqxmLDWbbQtcc2s0cGd/liU/d9kmQ9lpxg1ErXf9A9hi7pNSk8qiZtoNn59mvnJeLTbsrpDWXg7fy0dAs65+zc5eidkVv3unlrKRa/1DWZF2B5rU7s5xmquDcCl35NJ8V/QjlqgG5PLTQlVS7uSRktFnXUXd+9oIHmlQV0WqSGVLyl1G6yrG+Jd85t2bZgvtP9HLFpePX7Y1eUw6J8ZOJWOj21vZkZefmc3j2SbvhDlPLD868bsdnt7f107xCMwdDptDiPiGjCWHUgZE5ko3Sm0jLEsE9XE4lNii6GbW/wxsqUa60cpBOJkXBgaO0Fmxcr/9xzjOfWJGRTdf6KBqlWBUuiU3LT97Br25b8RTWgq/zR8b16yH1SbZSHt7OgqQhoSpZrcswTeBKCAQJJFBANvtamHaJQreKrID/9tfLc8tgm+XPofAxOVG0ys402oK2/9eJUhox180Fyl1Jq0R9JUstmr3kfqdlDnKQpj3CrYB8lYf2Uau83YnRrNs/CRPDNgn/220rK/KQx9GjHaQsRp1SKCvcoW3Z1RaCaAhRBhnqqSKQtXzSJwqwNYpPHxilMR1D8Xy8BGmTHvny8hI5o9EElIPUavL4+GCyKtNcFvjvnHJrR9WC1X2Y3IAAKokWJHpCgy5lZgG6kCEu3fBklDsnkzq+26Ov/WADPDw81lasAg9PhrUi7Qzjf8mLt7Tt993rmGoRCmSGnKdKtpNufTq+ziJAXfkrg2Qq9Vrxwr4+mzRc7zEUF8GQJGsObmHbFBiezl62PwBwBnvMA8AXX/zx4+J2sbyvq+3D/XL1uNs+egZYbepnv+t7fU/nKvLNt/fPXly8ePXqYbH4xS++Nq9PPnnlcksQeLF49I/N7B5BpHwJT06wpGF57PDxXLUcXLc3dWVXSFe7NqP9/PnFeD9a1VME0sl6sZpN5+cnF2enp9eX18+fP7++fn51ev58di6o509FffPm7ddfffmHf/gHi8dHpRVHKVW81qkWVFMnLpq2+POPP/741auPzs/q/QSF28yvt+0BIGWvih02fAfN9bMrQwjmVeP1JSe1Zoe9OBx9JteWorZTwKTtkOHv37ScI/CWHZiJGyJISSxWRnHI5bpFSBcHE5JnYCijASdoic4wLUI0kG5tiQZkILCl5zxbKN6gvDf/4RuFKNFkkmw/QAzTdufRyLBDBWggzgmcSxKT844YanHKS/syn8ylQ5GVuk1xACVmRiGG/EhYFJqY0Ji1Ln03dFZMxG6Y0OFEqW72IZm3qkIbiiFl81RMNDMl0MenliZdKO8NsequdKOMAMjZM0AOOdHDTGtIGibl7AEZjUk4ca4b5TGSWGJpYbr86nr66Jn8q6++Uq4Xz1+I6ZCvc1E7t/AG01F7pb5dU3KAuC+vFwLOzi8uL6TtJMnpcvoyR0ub0lgSWv9acnk6LbBxl3n+rP4qxn35t47wmzf3i7vNbrne3q1H99PZZn7mrLF7eNjfvPP84e7UpnV/X+8uqtzFxXlenKoHAIf5pC7l4piakJJPOaUnSUenYiwW6/Ho5OzUadYWkobC7pxSHQ3+rR8Cq/tSee/PJ2evXr7+6NWr8/PLuujs3UbaATaVW4ht3cPX15qtdvtVPQD8pf/B/7Bm2fZ3CpokBG5FG9bYKJhwTpdWRTeGZEWHWGkRMLPqRikhriAr2skReqCgaepJI4EC3sKJeRMkPXzb63eddMS8j6bLWzSZAk0OuYxSdoEeGEZp12qZ0PDADyGTUhy72UFrcxuiOQYr/lOZZIITWkVqsSAerEIP4ZpnwULoNB7ipLeGIgiRQ4stJVdwGB0tF8M7DNBNxHIAAGXm0l21HKtQSTvRkwYmjVk7ivqktAkaV2R7gwf55Nwdb6lbd6XZ7uoDJOQ6FNsL+fhaysTFhIQ4Bp/J05CI4lpkzwBMAnqgTzcRIf4jR4nW2w7HIRqIFU3SoNEmYpW4vfLNZxI2RINM6FAEF4bupI/GP2HQ18+JPh0phjhMtXXTgs1vJKMxjD5yQO6f2EZLobhCO45IMJRZ6GKGHMOQIXqgNGsry1XeujlG9xwyP8ddAitRLFxChwP0EFqAbD/E/IMWMkECJm+9+PGv2iFAF5CzCQm6BLToo4F+ce0tn4Q4ESI7mZyKGUr0zgECtMfnetW5yndUQMxjuJ12qx1vkDooL7nt56H+0Oo0HBFGhYgHGvpMLS1QIiSZTutCB2Y0HGa0g63WULoB/5DThcPf6OsXz89O84A9XPWTZPiDE5e09npBEKU2whM8La+G6UCbx+7m5sY2cyTeNdQT5v5+vfuWRs7ucnAota8aXFm/+OILBfzk89fTkzqEmRvNjpUzE1NwMAp0fn7+8evPbm/rxXrezMtSMsnG6AWsx6RFvYXCMFOj12X++vXr733ve5988onr+oXbiXn9EbPHaM+4471/1z/74z/6w3/2+9v18uJsfvPm2/olA5fmk9Ploh7VPJAIfXnxvN2JncxnJy9fvv7000953p49X+/qJCPz1KQq1JaMTKjyORhPnraWoUFqSA0JFvm7f3UjXttrdbxkapQcxjag0VKGpiWnLIYiQMjNWRHSjW0S6DRd6IuLwyTHVO9aheZpQNKzIkaDOKfnJyuS3MjW11BOUCLSQDN6QqKn1T3OTVdZmAcZOp7mMT9glehaozQ5LoL4hIweg4lRQOMwUbqJUZnoKk4L+ASj9PIP8BN9GD6AEu0YiVUhD1uIlShawA9yDgSE+FfDCN2JUSZ94WLOFX2bXFVJawgisAIy/7HSTUR+QoMYxn9MgCZC9L0dPf5isvja2bNe8xq3NyeX6/12P5/OT+enJ9NaQbaT+SNnTMiVUANu5tXdOoQRRuPp3vPArH5UfL0drUcs54vN9ts3N3/805+9vXn77ONXdTe/297cfHv/8Ha7W33z7c+duqYz09nN2l8N3T1uv/zaTbzJytyWc6SL7rluen19JZyj3sQnJ/tF/aZvfdRQJnLIDWRNpCXW5P3q8fT58xc2pJOhc50zmO3tZGhNrq4uVe/hYTFV+xNPfZcvrl5enl/P9yfj3eR0ej7dz0dbjwiz9quFs3rpebXgYfzf/Nf/kjyClIZTQqvzgFaoet+ELCEcSZCrSg1Vr6O10aKlrFxF02kmXDZHSxjEChJuPxpOvhAThESp0QbjnqkI9F0ZtFADYh7n0fApvQhGc7TnCqEbjTZktmnjNhmStbotWs2OCZ+WgZJtrEKIwLCTA7RUkqv4hKQEhAy5gdAcuwL6CPxEwNfiCJRMElFiEBoHm3WlJy5lTAiJCPEQbxG0AZ+swBDn/e6KDMlHFyH8PiOncq1kIByGiS5ihuzw9aZ+kNhoTv3Mm8VQ7VjRM+QkoDREjxOQq+uIbT/fQ4MDcRhzO1ySCU2ZNkJH14uCTDB9oKRJxeJZuJZLrUgiQvQhZDTgIReGod+QSzsrcgxHY3WoecU8PjNaBgd89wFAVtruPwKCUdDt9Qy6FWCG1pHEag0Ot7zxr9ttgxbtCW6ecDIUV5Gbp7LFoUyrKyXOM4RGH3449OJm4bJtYggt8eFY66kmN+jrlVEtstbWNZ0wgRA/Fjr+c0NJn1kTWNHjJFZGDZF7F5y4caLkucj1ElLVHDkgGwqnw23nbDq8dR6wzTZLUCYMA4F0Q5MzZBZ1HLaEHUGdxnly7kg3tgjHUOEPyDWrw/S1GbW+tjFzuQnH6vuffnzentMSVxpactwOgpq4ALXKlK6aYYjzzLRFGS/rZ3prKMcT0Q4SyCnale+hPve62O4eV9u37fpXX+wtn7v7u7PT0/OLi/Ozc9fIb779RvfVp892oxUjDtv+cZ+x0TXEd/RW7fmzj+7vH/g3KdXjkyyifJKb1kru7mstdENz2agP8T975pHj5cuXuWeaTWdXl9etCnbOcu+Eu3W2fPiD3/tnt+/ejPe7u3dv3YkvRjvezVTRTk7qTbOryxcuREpb7yqcX7rY//jHP549/2RVXyxUN0x9WSWjlR4QWo3qB18ryXasac2LJsiqjfYugsPm7DCXmOBzBWQbj5C9lBChaXOAhB+3MddCjlDF0UaTNCrD7IFDlBj2lh4h+vgXlzIyNGfFjKs4QZDSdw0d4IakAfTREI7BMMkw1+3O22CNmgIkNGb0QKNNdEMhCFGxD1vlmNCMyn/qmW4HfSBW6nYcC3S75niInInzCT1zriSgjRyhQ/e4VkDDlodM1lA8W8pjAmRGhHAgfugzhBl+RzdHQAZdbWyb16fDv40PiDeCoWiCGHaENl39cvH1H759+/b6+vqzTz47PTlZPyxkdFI/CH7i5KDwdUYaP7g/rkU9ekRJaF0Z4oCUKu/J3El5N5nv6ze+57vpfD+ZbcfTxWL95t27N2/fvXt8sK1u725ub939L2fGJ7vV5n67Xc3mjuj61MD9Yv3uto7es9OJeUrp/Gx+enbi8K9j2UlgUV/yc359+uCEtvHwUJtZ5R3qjjp5rlbLm5s6xdkbp/MXV1fXUn379k377NBJ/YBJ7dWZxwkreHt7v1ovH5aPl5dXL65fXZxejrfT3Wp3ffFiPjrdbyfTUT2YeCiazKb7Sf3+yfhf+0v/fS44heNa90ITQFo5lqSCSVap49plCzY3VVkypdYcdCmrpG03mF5jDUgIzG4SbLYe14qvTRSuyOFoYVzfqjy8S87JB8IxKPGzutHkZAqGWiLDZhXF7CQpaKALhpA5wTdZrsj8IGTumSmZXpeMGf+Buwp+4hOEQ3ZiwoF4JgjENq0uZf2VuefZw9kKDCXbztTyRgA0SCb0YiU3cMV1Q6sL9LFNVnGYKEFGoQsxJEg7p1RWQ5IHWgzpA3JM6MOkSUqJmyKop0c+stHokVNkiFV3GDkCcIVQdTlkYtHGIwdPuUWIQ5dYLdnialkhiMgkuUFmQQPxBueHb+mCEAIepJGh+AkMCWQI+QMk7dAq3mEpu2y0DNsDAJkGM3FTRsqAvN08FZ+VoIAWbx2UMYkrmgp/mGBsU5ZMhCaugEYNgR6/J9DDQRI7Rh4ACGEGZEroQWkIupT8Azn6gJzRKMWK4FCKLDSQKWuqh6kBzxxqAwQtpqHMKGStbZBZZFdwC/TMs4XiJ/kgEOLNNHnoek4wGUpYG9h6F5fDfVuQ3D7AbHrKR9weE2gyu3T5MRr0uE5llXGrFeAkjbRhZogA3a0yHvtsET4EfdLmLaBxRLjhjit49uzZ59/79OzUHQPN0yojSEcxuuax3nquDKNJaB4kL5/MwrTy013DBm2wOfUsh7huzWv59svt/o5sVCBnOyMEHjh0sGOenrrebm7vv/U8YHHrua59hZH7cfvdBZgv4Q2dzi+Xq5VJ2gSnJ6f79lFYwqQ+y9hAmkwuR8/xTZK21ntWX+bjGUBB3HYoq/pIGqXe9a8XSR62q6UD9e72zZdf/Hz56AFitF4uLemal5P5aulRp94BkNXF+bUT0mKxev7sxePjSs4//OEPf+PP/Vdmp8P3aljo2rjtD23NWgGzIoTV+tbcj/cwIaXoy6RO3/3i3UBtIa4Yqnar+tMK8JluLVtbOC0N5yBQF5h7Vkkax0PQPNXRx1bQQds49V5H+6R+ZsQ/GnKnETI7Q4keAWoCDT1W9OHTcxjCMZD5jx/dGGaIYDTeQmiJD9VIcaSqi6Ob4sSqbYqqvy5lHEbI7o3mGEYBv3ZZWzJtBNFTBxMJLTlokbst0CATKJNJEmDeu2lpEoKHIHMUgpIgz8wuo5QJlHlF1nYBMzLnTV3oHDhOIAIk29C+q4mALIGMHhuKGMRkvv7yYldfBlN/nX97b+s47F9/9PGsvo7XBGbS4vRxfTOa1HEdVwwFyibR0sQnfcn7ibo/rt3Tu4Ueb/YTN8/zs8v5yZnZLlebt3f3t3fvvvrqy7fvvnGYjyYb93e3d28eF3fuFmfzycPD4vZ+/7B0bneGnLAW9/LiQlRnBnJiXV8/m55P3968dfpykjFPZxRnqru7O2m4+DjFmbEz67NnnzhMZH1z884DAA8fffRRndO29bl63vK6zP3ikfL6/Nl04kFos3xYT0fzj559/Nn3fvD6xcez6dnamW7jcWjk3FUPAMIcIzUl1NIdFk+BFE6M7B6yLRJlZsIqx60uAg+Z3nfXr3l9IgBbiL4T5nU6HXZMd8IkwNeqxXg0vL+TNkKXA2RptxNLZUiDIPnmqbqJYh8IlA3R90T0gNb53RVCKlAhG9moWDmEyJlmrKSBHM+YhnIxi3l3Ej5kjjRuIKQWTZSRDR3b0ogSkGUonNNTMqRspd4tHkt/rGQLWU0CTWBUt9w1od8Ha6ORfPKHMFkh6HIVh2RTZqIshiC2huiNGlIH5Vqu7j1YGY0eEw0QuCX0KF3uoAQ0ZDDv2bT+dEYRkgCIEnJstTQIsQ3i4ZjT9VqaXqU+WluhASc0ehzo5h0xDFOgCNBlJuAZ0y1EmClahngIIX5G+7oqxHM2lWkSKI+dhwxket7kRkjahJi7bOtaJppECZkyTjIpiDdW9FrMyuAINDHUpqvlrfM5if9iNz+VSuOHBl1IuIRmRbYVCVmLtJ0fb2TgMDRQGbIVzz40ikmDjMan7nEL3Zs2Dg31uAQbLKPRQ89EiESRxX50+Kj9wb9kCO9hL5NKpsSjiORYxb97TSGap2EXpWhRxhYSOm3IZHqEbg6d30HzAULjR6CUjsaVw9wJurJyHfr45bPTeqyu7SdEbBM0aURebty4P9WHhk+ew+8JuG4chKEgzmMEJsjQrD2c1WfzjMpES5ZMsoKsxXR/s7j/xs20IU6Ec5kk6PasyA4lXSFYmUJmrY1DbQkUm+EGtI9CQscPWx7vFquWaf3hjxOfEpiop8lp/UBYPSWOtrvNeDe/OG3vddSrUe0B4JmZuYhfXV7f3j58++233//+93/tz/6F159+JitWedEqL2QktG4mO55YiDo7BSFIMgRtg0Q/fAcg5kFjVKkFMkQOyLwRQpMJ2aGErwgdzV+dvXnI4Uap4JLJxtBl2DKpQJFjZWOnyzmIwipDYUK6QcJpmVQhGqIkINPzICiZwwwdI1EgOcQcunAcEacyaMhWtP+TZJ9a9xNN0oj/3kLzNwBBGnGOzxvo8kZAqFq0o4PPit3mFYESLVZawOS/Um/6+LfbuyYCZKgLcZUl48TUgFI3UyNDAqWbVjK2ASXoVlqHZ5U+X4JRtkyA/IHQDYXO7Pocg5inpAEChC/Ey+nN6fLrx4cH14Wri8vNan3/7ubh4U5+buRP5vWdm65uJ8+vJv0XPA/mETihFwLIwk1np9PT0/H8dDQ92Y9nj5vdo7vm3Xjfvutjs52Mpx7L3WCsN1vXlPqyssfHu7fvvr67v5lM1XZ0d3fz5ubh5s41yF3+8C1D0sBz12TWINyrV6920903bzxFrG0c/758+dIJ9t27d54BWOW77MjtTcf6i5TcdxE+/vhjBw6m5wFdlTGXzX53Wn9VebJd7x4fVo/3y9n09JNXn/74V371+598X4Xqm5M9zlyeX5yfj/8b/+p/m+UxUmKC/CJIQt5ai+F4ppG3QJlDFgkMSTQm0bTyDkd4RzTxn7aqfXh1Uxu4U9XlzWh88m9t4jb+bd36Y49mGA7gxEMHTda4D6ExDp//fgwbSjJa0I1Jhire0QHTQSM3YCINJsLxidb54KAymsMsHBOJiYgJSsY3FIexPTubT2cVpSbQKqDN7Sx+rMhdQOAZp5eantCUOxULEzChjo32Mkb0mBLIKSCEIAlHjk8ZihJDmoySu2EEu1bLvKfUgg8wRFm27R0AXQ7pIyPX0CFin8sHKEdtFFkURaoP3zYr+cRhvMGxEHQlc3HjCgh9CHS5AotoNLGO55XWUCqJSW6mAzAVbegckNzYasmt666xNh5NQgDD7hnInuZFQyu5rYI2owE9hBBvooBuPANBly0YynSi5yEyW55zZ5DzO6V8bBJ8NIRj4HCVUc5TBzJDo/gJ5yxWWR6K3E0iQ/haZD4hE6wYBz/NwVBAgkCEnjYCk9iS88KwIZx4wCcwD6JnghwkoqzkhpBaUUIy1CpF4FBCpgFRatRS7qsIiRXkHuIY+50pvLdV2CZPYJtkIDInGUqU8HXlSWOyuoAWvtzoyd3cKCVDViGTDVXsI1S6hy0UkGMStzSvX79+fnV2Mqs7bFAdWQq3amewQkIo+Kw9ID39x1kNViQzaI0VWK9qFQqtJAbs/l3jxxKGGTvQa8b+K/1qXS9L6btZV+93724e3/7R+vHNYrlgx1t29+nhFe54KT/b9tUXqnOYbBW3bQacp4XZtMK2L2yY1R/s13QEd6e/qx8Gqdf5RpNxff6gzcR/ilWrO67vJaiqCyWJzdajycX1xQcPAMvl6uFhsds6W1YIT1anrz77td/8bYKDRW3NzgYWlKD+MrQEzg2r9aKeT9oWq0nYw+1CU3Mw4WqrPg79YSIH4FT52rk9XZ61jXzYw235jJb3A7KjCBWuAUFKgS4TMC8ObUgtPwIZQkCOT22zHm6/eOtKAhPIDCJQQka1+Lzl6KapkIczW+VxOKdpm90TcqQ0rzW7TJmeSZ8+WBpKXbFCEIvMNkr8DHEI5EwkbiHmaSkJHTQ5BmOVKnES/jF6WbQ9XPS6aSkhMpRZu+vQ9i5IWBtyktSNCdCkLDLR7Z5poDkYggK5StxwTOue08bqu+AnrtAEjcPI2gimyXkvDpnAJ3Ta/OGL8/W39v9i8bhbb55dXb189my1WtR7cIvl2gl/t+X33inrpL4uM88DvInOXAiuhG7zqOK0k4SDfDo5PZuenJ+cXW5GU15249lkelKH9G42nl447OToDO/W//7hhrBY3C+W9Smg3X67Wi0Xq219TdluczJvV5D2u7Fv3rx5fHhUG/4k4HZ/uV1+9c23niiVXFLu+K+uLm9ubv1rxi9evDBZd/nnF/Utn6pkz7Rts3/16qPLq8tvv/32zbdveD49q3cIFavKOprWDwAvd5uVU8T2+fXLX/n8Rz/6/MefffaD589ejufT5Wh3enI6/q//t/51HoOyOlQh3eh11UsAslR0nYkIgtleWvXoyxlbXQRzdvwTjpFVzIoCQbGd3WolG3TR1pv6y8U41JLpjfIc/2B3LRdP56C0HrCYhxC0sLVdtKGBTaDLYdfAsStgi2AWQI6eJslraeJZ/uLiqIwWP+bdIYiYMzgTdWPCMEOUfZq1tuv6xph+w2HRm7NKhgYIYCiVjKG2F98o54Cc0W6137X9cVBCskoCsYUs6zGkhIaMpss5chLQ8kND390GOGoVt1qjnawLLZdC+x79umPgEE0NtcCQkoCDn7WItwwRmBynUfPeDa/EQAwVXMtPb+nxOakFPpwF8LXxDGSbvweqRNs1UtcCQfKhVJkPaKmVbgeyNDIXbUBmCAjpuuExD11KWbXs3nsA0JI9y4lWLg4fczKUUaFpQDcE3uSWQLxpaUI2HYRMP6PWWjh6SgJDrvp00qKZfqt1TfkY8RZDTlxERaEB/ilbRnWocoWQJHt6GQ14i//IET6QO1IBHoQWK9MH+gwxoTeaCvDcEYeRQ5YYmLUukxywGaXXcqIVl96ooul2JyDEZOroHjz3VmKsSttRP1xdttGLjsktpCBMBFXwTIeG3qgcMKNsjmoFZRKZsk2iDJFZ0QB+TNgeg0najjCPlWQh2EpJWcjtAeBkfvh8LX7Sg8GmgTKPBIRBdTjQEgXa0Hi1HMJ1pvwj0ETJ0BqSmzAUwSrYbGaqS/nTn/706z/6T/ert/ipJAEtU0gmWkMejup2vhUktBbnaU8S1GA+G37kJKOHhIscfUXxmFFffmasPjZk3L+ug8Rt/fFvPaIo3XL1OJ0Pf+2QjwCdn12LM53MPB2MR7XEpjO5fv0X/qt/8fPPP3/79i3ndiP9RfsIHCHb0q1GEkgOEWgy0wxJEmQXoSMnN55x8OWm27dZzaLNMfUvvw1kyj8Rzetw4opbfrglcCJb3ZwQjkNAbZ2jS6rli4eAQ0MIhA5MNMXMQZq4aFomfFKScchJrIMmtD4dMmZS6jmQDR0DYZAO+5AgMbNz3DEk4zi50RNqVodrE3IL/gQcSjBaHg9d0cmi51yRbjTaGMZhUtUaOs6tw9Ax5KlN9AgxJPOmGyuytrHq2IHESgI9DcipiQYBkrAucKsNjW1CRMjZEgzFfxwipBsmDU6/nJFjHoQzvfnp/t1PLVaR6ksv7h7ubs9PT68uzq+urs5O5p7AHXlfPy43bd4JkbV2KDkEtEKYhRwciU5TzijOuefXz88vn8/PLlb78XLjMWI6Gk/XHt83pnZdv0ZSX4k5c7u/XD7c37/jdV0Xz4f1pn2xxHiyOFyJhFN5UQj37fuydbVu90ezyZv2o79MTMfRgea2PqdxWUnY5trt6/UyBFa5wLF99uwZb7e3t2YBdl05LKj8dML12PX3/OWL1z/84Y++9+n3ry4vXWtWu+1yvD87PR3/q/+d/x53wKJVuJ6uhImcdVWm/hzcV0X2RnEQUk2tCcSEjCDLTCkVj61RSj4jUCYBctegnZzaT+U2XfqcNWjiquUzdsfICgwBWuoYOakSIsdVlPK00lypmlkQKPlJ/uFzYoiVUd34SWiCtkNW4mpDix/6yqyBbFENIcRhWgjheCh4CjSW23DiwNHiy40MMQcyMpDLqmUFhHTT5teXOI95j3LMSRtzHA6Fk1JjDaCnBHLaGMZn/EfDkBAnaTNqKCEolcsjX7fSQiYSTZS60bQIBbKNEQ0O55asfYa49nA4BKtsgQh80kgJs6rcVjag74HIiZUcYkJvVDecxq0uoAlhFpmdzQ9kBF1kslFMepnwRqObIUXAzN5rgZ4+AsTcKKWjSRcw0WC9GoQ4JxhCME2bjZKmkmsJQ3cFlEzCTKHu7u6EAMwMIfeIWiaZS3NZiJ4y3aSRuPSJZVRLrz74aDSBOnRz4XAwabqT+M+j9THcRtBn4vLHp+SHkLMnb3w6M1JmCB+Sj8Six+EEzJqSpqeR0d7iEHhgGFtyN9eNPoSYy62lsd9s68xAiU8JnUyDI2E1qC9/ex9JKUgalMxlKGgnkLu3lC7htJRGaQgQcjxoo8fUsgWbMxwtxC2QjdIzJDAJ6OV/fn7+0QvX2bishQM0o2w5KdfMx5P6Ak2uyvcASSJUTkFL7/T0sv5sr33LLQ5vLZrJ1gS5cgV2NZ6Mh9cC682B9jaCZPAeF4/TyfT84uLv/b2/9+5n/2i6uUsaQKicRvVPkP+3j5IOs47OTjnU/4led+YlHYydmtt3AQ+9RvQAsHaf0P7ZGa79UM9L0lbmmrxGLcduIqRdfRPkRA4j9xmr9eLR+aH2D1x+8sOf/MZvvXr1ytXKLrVV7HAFVwdIWPNyKGWCqtT2eF+4YZdac8p8FCoaYEsGgeLZQUqPmSNCMSux9p5VLUBDPNsqWmS2MiHo4pCtAs/p0jNvaZYGIrewA3DMqJI+nIEpJZDoEEEgnsXtQwyFi4cOen4Qehtm3PaWN62hyOmGrA1iiH8MtA+A2WvFT84/3U84/CBAPPR82rFfefIQvqFo4s0EcSArwoRzyhC0IWuRjYaWEICDbIiMBqHRHyPJxATInMSVUR4SEcIHJmljSDYqDbek8ZAW2Mo5mq7s5kyAfKxEk6forkqxotcFW92QgiQrVte7m92bL37+xRfu8q+uLq6uzk8cWtvlV1/+8vbm7cXZyatXL68ur8bn12LEf0uh5ujW2aN1+5va+cuXL1+8eOEGmvPlanNycfnp578ymZ0+OH/vJ5vRxClnP5rs5Lib7dYumjVh8/YAUPJmXeeMulAPHzT137J+eUDM4Rwldk32sCvoTW1Vjw2bxqpNg6Nd5ivIUkb/G43Xu9tYDTVSsUNl8MnKR396clbnktG43vH0737sMeHy8urq+vnFef0+QOU6mu7az6PUtwDFm5oqAeTAJvT6mgllq1itUAQzNIomg7YuhfgxykNtlsN1FGoaDTRdqRY4yEbjjTm5JjeqCvIZArJRbQIlZ7V6fBh+dTiGCL1LxsEEgRp/KDIkOuUhYr0Pe5TAkyH0HCA3Hwh/IsIhSDJC2mM0x+XBUCrcOWIpdY8Yjkzbt9A+gUqeCJhkCWuZZKjDaNLoMP7dj4HGfOg0cGV9oxRFlyupCprWED0Zkqc2CBnSNUTWMkmglBcIyNlvfNrhoXUYjQeIoJWY1ryMhpDXw+I8ofmeTYcPq4Dj2YUNOUtMg5nMkenjLbKWq8yxh6YHgi49IXLmEm9OHDjSMyMgG0Vr+RQTR6vrFMZEVknGjpIAfWbBw2SqtsOiJKt4JkO8gdNQOGmBQ24zqhs+JRknXa60uvIR0WgVv+3YZBsCOW4z0wiR8TsE6p6Npouj27IeLmyxMhRyQiBrgdKofJIDAY7JFf4I0UPy4YegGycBTh4wjoGsTUrNfe1G5OQTV5xE/hPBJAI/fbLkmmq7++maOK/fmtvXwvlf0G1TvXTXK4fqe0ENZeGMdnPdNrlaOHLypD8ucnxKpk8zSgJmsjrWxDkTsG91M5fo0RKumwTxT8iWe/XcsVVE/6BN2g9QcMgJL6TYblZr6SZWoJPR5CS5s9OzH/34J4vHhWv/ze2tZ4b6xIx02jYQALc9G8hNferXWJqf+ocPF0sXWq3u/+0/+o8ev/rn55PhY8oBsswr9hHms3OFGToNmeDQGTCezGpFjlEPAMNHmAaMFeCsvpWT+bIe9us2SpGkOdwp1EMBk9VoXx8rRsOocGv135ydnV9eXJ2e1s/4q//96Oyzz3/o1sTSKGBu/dtqFGiydi6eWcpauXamqncGlquK1X66pFbdDKt4Vek4IWeVeeh6ciXTYEgImpzQgmiMavPMAITQeACcWvrD68GGOnShZ0sA0bVGCcxlYpQmbRDz5BAmiJtRypD7CS1xE8vJk9yIg58kmW6CkuM5yj5EOE4mraGOlkhdywwJLQHeyNFoa8IHYOIE5LhCC3RxEiVdo5gcKjhXNC3acN6A0CIg9FWLlaVBbtGGK1ouoAGT5I/Zs9UCDWa8kXtVdbUIMbfNejKxJdc8jyAH1+ieBpDjJ20E5kGcJCu2CWRrOZa0MjEUz/Rwuno7uf36/vaGm4vz07PzE6enu9s3r14+f3Z9uVk9vn1TX5tzs1ifXdQPb19eXvJgdjJJfYQwkfv7e63nAfqHx9WL169/58/9Fz/6+LPFZrfejXfj6Xbs7n8q4/ph3f2ptFqxNI5slzPnHKeDWgP/GXDM+JfzhqeKEds8h8k60SuZ4bir5wN3bm3Htk1c/8HGyaDOl08If+g0oNqA7bOMM+Vrf1U8ff78haN0Pj+1AJx72thP5h6hbNN6AMANqqKtps3LcC4Am0DpOyetA69Wst2GIoCJ5TArL41G5o3AVUCmYWJIa/4Mkb9715Jfsw/iM6cSXSZsyZpN+17p2AIlDJ3DvozDyGkDay8l3vgkHNuixcqMjBLwQzD0ATKUwz4E/FrmhthSZvoIvaXnPKMdaEwSFA1q6Q/vAAQxR4DeNZE+CpEho72dTeu1loSO0NOGJGMop3Lri6MIULaHr2I8zrySaNDVSkOgDlYq03w/gTKbB1+huHJIjUcb/8UkSIbdpLeJEpDRpJTtoStVO+70ZHiXnEM5A5oVJ1ACfhKmB660NHGlFSghAC1IDpHjp0O4FAqfnyhTIpAGgm67IxhOPUnGKI3oXbY16huNGxIriUWOt0L7JV1DIXSBc+R4040f9E6OBspHQ2cSMmUgQ5QRwmHFPwhEpkwBgYyZmVaubaUidP/h0+TkDjExGj0Z4tlQMj9GaICQfICJIV0ITWhtnFSYPGcezAmd3IWQ+7p0tMm9dzuIoALiElhxyG3SiC0NE3N11YgSDQcIKSClrhVXgHH7CBAkhy5ouxD/9qc2Po8JuslH3OTT9UA+rlg0MafPELBqaQ8HQjMdHlYJlf2h+ATmmciL64mzKRq5JwZxSxARtsvvPAA04McKR7677XsnN8Dp4XBylPGa0SBko1qnLxfyv/N3/s7DV39w4la7DWn9v8lNPMLF+TOmQ6dB9A9WvFy0X7E8Bk4SewLn9brbyMzd2Et0vaknErnvanLS8z/X59VkvG4v7km55j6dnJyfXbJygNYXn7YsH8Znn3z2A3ct8jF3N1KUqtGL3Orkol6RIwNCCpX0UuGyG9XJubZOQwVtJ2G0WNH0Locha3UBIcoOUaCfMHGi5wcZsm0quQPSxZQYxK0oGSLEZ9IG+gggMS1NogCNbjgJyjY5ayPQV/ZHKF8N5HjDTGLamKRNKSRDSLb8G2oxB+hCzuG6iZvrWkw6J0PJEGiagwoKkeMfaJhnymFyFdB0fkfPMKMghHNsRslZpoeHh/jswOQ/nrsH5Mq+rUJLdjghHwPTrBNLN7WKRsRMAQjxIDq3cdVOek/VbjnWBOOEtz6KH6vQ8oZwZEyYrx9PlnfbjcN8P9orwnq0W12en462q4fH2/Xq8frq6tNPPt7sRnd39WmZfPSDQ8XxRJ0ozl3uaXPmFxLLw8cPfvST2en5Yu2IrO8Abe8ATPfj/WQ8P53Wx+CTQNXisFG1QanqPDAcCIOmvXXGJGewyJt6V2F4stXVhglxPrTtq37/v6I+9tMOzPnJicK5SolNM5nXBxM9AKwcMrvxZD89PzurjwApRMBYmOwS/HQTO3K5PwgIWQPdpH68cnGIQ1OxG2iYIIRjiJVCGFL3ruFHs9t/+EJ41oaGPpr60cbx8OomJ1oyc0KiJxZ+TMKMQ7Srqys+3ZCRTdkQsDLarQiJSAiB5+bpCbFSt0Rs+detgKHuBHQpoUpzOPjjPNOMf5nECuJ8u1OK9y9FTY8Q82Y3ZB4ch4OEa7Dq10ab+0JozKPUQvMxFCEahKwUGCIDJc8hkyMgmAIQ4jZJGiKnpUdgS58TJfJ+VG8FBDTNWbntKM7BmyIHZAiBw7h1xvCMHhPrkqVxsDnCEfD5IXCVQLppmSAneROUm+3hossEMzScFvOpdGAIs4WugoSfuCEQYkuPiW/vIcSJWPRGGZJdpx0rscUEwuXlZQs7xIXHh/VhrYb682ya3HKeWdDn1ZfIXPGQ8048s4ryuJiZiOnHMzAPE3R7xLSSZ2goGqG1ul0PNBAnlIbyquExKI0K3bOFhD6G/DOEk1SP0+uZ0Df6E9AM9ay654QjRK/U6XbESosQTpDokGxxuNJlop6W0knealoRMNTNu5MEcvcvHeYdfZRVQGal5V+Fg5bdcBceYKoPZTwEDPms2O8f8mkNyVbLc2gIuTpmyErJn6EZ2WPwgatnl6Pz83q5zsbjhE9DkIKZHxrs6x2AjAzgP+S6Ez7stfqYYr0iUJ0mjGzrbfuB+Zpg+1uCeoWsPiZX0Zvv+r/E/E+2fN7f3/3dv/t3V+9+Od+v2+v0eb2sMtrUp4nex/7DFymK+/4n5t1ctJ+ufg9Je+g0qOiMqu7p6/f8tvXC/3jhbDmZ1bcDTtujlAUcLSb7hdpIVQHaf7PNevtYP9Vpe1f9Yfrs45evP3EIK5S5Ky9mZgvkytOuGNUFtDwNyKUn+1xKdSwwmtbNwHtotOHkFp+UcSEKKxDXtZLGEIJulGTKbJiMMimnR/iuJhErQDPR8pNzbAic04QTTc+qcyCjzlFGRYEY0gMhehytmlfUNtNMNudACBlHG3LN+XDFTKAwgUwZZgcNvkMDcGIbOcUJJ+TY9jbetAE5qwy1T1odMDNE0O0n6niIPrJWhpA54iQBsqzi08QpMaPv6Lblq0Uk9yi63VUHfSaLo9snG5NYkXMmxASzA8osXDgQmZOEiBKNz84BMk2XK4n9/tQzgBibduSsHjZrR9Z6Nt2fn0xPz5wPd8vF4+LhfnFXP5718uXLfN7MY4AcmPMjkAx1FUf32fPn1uH6xcvv/+jH+7Hn9tlkfr6beACY7j0DyGc8OWn1CerUUL/zVVW1Fyq3lp+OZwXKYYUKcha8Jpm10duMprs6Sxz+sWqb7ar+wnjYrnhltW9P+UdQ1zorvo/Jbl75iT+tf/fTyWbXPo0yr68ylnz9EfNyN3qsnw+rB4C+4XJ7xDKOEj77OPMkBOniRIDIzW5Ye+hKch+N/2i4sm66fXMYpa+hfX1OOnIrZnlLaK1uU076B1pCAKOGeOuuhOAqnIBM6WBAi09k6KOUAbnqf3R+VKhwOmi4QsDnVsXCN6TtQsyTWFowhA8h0OdUxYM2Jv2HwD5A5pUkgWGEFrPAWwIpbITaneN6syWL3gvOiTZp97g9MTSgQcgEgUzDbVp+IrhUJAec3CswSWIIXQgMAUEJXZwycYaUSaN71gJlDlpCQMaJgGAPO7zrt+42te6GssrJx5Rx6EPONYDQ/ZtmXhKgx88ZgU/dFCfJEyBWWkpCtgEPmI/tq75yQGUKODHhyqgcYktpSJdVaOKOxi727+1hTP4zzYSjWddt3lMxgZ94ZmsImUne8TRKowuZS6DbhVRezk6UkneKpIy3eCjjxu8Cn/jNwXAQIScWTThAg3acA+gGlFKiIcRJlKEB+RjS47ObxAlk1FAEBO0wdkiJ8thQLIkV+wiUg3RAKsOcIXMCZLmhTzkOI1fedUJYOX5xkDPEMN7icBhymdkNxxckQ6NMOIfYOproOY+SYeVx+JCbbphaZMCs2R6ecgP6ECjjVkT7XFZkZIIo8YMDmSNboyFTxhuQL883F+f1q1jSYJjkG6dEAiWM1x9erjpaOvV/V9NdfbaNbdUw1chMURRLkjKs1/naByNNoOrO0qmtvaAzm848MNzcvPsHf/8fbO6/me5qXhW9/Y+JNWyxnrCvX8gaMgiyy4dOg2l854d069JfA0eYjkenE6tc7+k7v6w2u/WmBLcOW1fnXf0Umtv+zeLddnVTRappFTzd1K9B18P72Ww6XGVOX332/NVrxVdzLaiJ5Ug9EVLqVfur79S8I90wm4lM6x6CvjMVNgLPOPGs2zm6hizrcVeb9CBMiEY+SamqfXTd76jteHi3MxzIvGJInygZSvcDIWRwmtJllW4PRwgomfAWOciQNNLFx1EK3hIaEsv26946EyrG+7AnAS0esmMTwiglId24imBZE0gLccVcJpAjOqP0+D20xHQjR7B2Icc/AvCf0R4CYhIamYZhrUo7ultqwwdHj5G9EcOAz0QE3XiAaDqOyTxE6TjlMzKQpSo6oVIcduwQLppUw+GBTylQm+JmvFy7yd3W61qL7cbh79bfjc72zddfPjy+u746f/7imZPjmaCL+mCh6y9brtyrPHv2LCEC0fObIY+L1fnVsx//xm+dXV4vVtu6Rx9PN2446xmg3sKb1wezh8q3QzjzkKZV0NZ/2/1OXhkIAdcmyRwHtUeC6ZzL+ogQT3bF0/aW5rBnwIwr1hHWHgDauf0JzjKb+b4+BYnNRvjR/HQ2mozWZOc5Tveb6XZyup7VOwD/3X/jfxTvymHaihs/NFyrqHTJyTQgm/bx/jCZmm27LmbZyAxrbTLFgzkhmwDILfJwimeYBY7/7a6+Fyj1jVXINEBTHkaes4sQWoch3uLniXzU4tTB2g5XQZEJuvQIWvkAJbKgkQ1BL1FHYsVhMhwGmreAnMqAblpK/LpHbi8JmyM41Saitpm6vFnj9y5F0BKsA0AbTWbRwVwUyrg9CLP5rL5DndvWHQ7IODyOa4hy8NUgMfvBwZNCIYRfsQ9g6OYsPutwPHw1ii5lB2ZscXh2z+3WYbOtr2+iz5BWIJokAwzJNIkV0CCHNqhsgHY7JTqTrJdC8ZBTKjIoSKLEJMBJGVsWw1JKktzJmUvadCObRbloUxNOK396DsOMB0N5ABCLIY2UMtMwa013rgrDTR5DQ5hGkYEGDSyl+DRJOK0ox4YQGYwmsQTKKIQZD2SxmCBwlamlC53cW2AY22Nyho6ZRoEQftC8lluxFIFtLxclAr2cdY9hHbVxi8wqzpuzIQFdC4fQ9YQ4BEIfIlTNDw+0kOORvoOGt/iJf8jNbtzGsyFkcjxX17m4PgtaESH8+/v7EAKymz9TSSyhKZjYwOky7JONH7JCpVZgC9nnhJDVJ0nqZmqU8cCzoRiGQ6PyedYNp0Wo6egiQNLQBkYjUMb5+enq8mLuguoo4DZKnrUxTKDZ+3/n0HHsnOia1WfHA0iPT6OUSXjnMjYt5x30Tj4OLpzb29uf//znf//v//3Vw7tx+xrWD5BYHfUHuO8/AMTn0Glwp79sN9DH2DpY9+9Nyp3mWX2PD29TWa52e089blt2+8lmP1nvRvVmxG5/ebq7PN3PpmZaLxwomhw810zcXYyno/Z2kAQuPv786vlLbq0OmoJYUG0rz/BELc3pZDj5wEFZYSrS4cCk22wfCNkAFbH9pENGdW2h+BRalOyc+BQ6rsjIEBk55lpdHFY5m4UW/TGiQehgZX3jn4lMeotZXo78tHk/bYwXL15Qdj/k6HW7HromyrSUsq3hViJHTV79gUSE5qyOBZNCJqducdXRK0ZGCGILlExEST0JZdMEpwJCCzX4jAw5qIHMM1uuzJ3GkC7z+A/YStsoDpOMojVnw6lPKzFMox1GKQlGo0FwcoshZChlD6GDHiEOE8KpUhfo8QnaCMeIJk4gSkJy6LYcaoW2OlIyu5w8Q1YW/OXDerxRrvqy4PXqwc3dxdns5YtLwm69eHx4d3t78/Bw/2I2uTqvv0bI5YOtc4UTRa7vnF9fX7sPEVE1bm7vR9P5Jz/4oda/05OL/jcAWczT8fBJJ1PxH9ntqMahafO2fx3vnhyGa0ERGg5XpUFH3u1n7tvbYGZd6tQBumDBK9oRijzsmgP249F65oy0H+02niZGddM/mjgD7jeO/jG9Y2x8Pjq5XttXo/G/8T/+nymEumWj8Jj9odshdsutYDRCV8YkVhBB0txClEFmbC0BTRdN6Fq1wx8ZQ5usSYtr5jXB6Mu8vZ9SZ2LTqFkq8HtFQZNwUtJGSbZvdMXVRo8mrkg5YAiyTa0NEbS8GULWDYxSNq/D3o3Qu/EPNln0x4R0jUopngXN7WAmKMQH/kHJTb2mzEE1pawk29OhXCnCjxNt6iNKXVranX9dV1p9Li7qI0DQZ9SiPYEGLWtEEMHqqJUZyZOQypTP75wOmMcwJa2lbXd1mNCFyvDwFgETx54zr5sQntsf/NWWo68f2djl/b5m6b/6eJ5H8Bqt1/3aUePeTNcgVVWlviGkjhZ+kFUAx0yl5ODXRQZdBEgR0maCRqs0bS2Sc7pQ8YYtWuU1dNxFIDCP3uy0AmkN8Uyvm52G3211uxV5s7Uz28TrbsCS1MKdnJ5k57fZF3J1jnkmApiZdU9P2+jDpDApgZzoAX1FbORoeq0oeYvDPtphe0QIk+dMOQhfm9BA0DXEv25knF4fGqCJCT2hW4UcIXyJRZk809Jk6UOIPn7iWQt8kltelUlo5EYsRMbkymi8adGSgBZHESBpx21Ct093177yLOwegZYDTIbQoqu8XV9GleUhf/3cFbFNDsiOwXJ3KDWaOUKFPCgDNKDJUGoYZUZjG5l/UQJdVjHsJgQcyt6tRA9XClazyf3Zaf1OmWPZrNkaQsBs8YeCjL/zhnWGCUPUdr530CdLA1mAitV4lBzRtQNkSLL5KMhabc8vLpB++ctf/u7v/u5ueVuv1TX3jVJkJq0bXWvX7cBK52nsiRBpzfz9gewEcl2OWiJO1Wf1GaD/F2P/2rRpmqz1fVVdvZnuru6etbDAO4U/mywZtFhsFgiwBLJsWXZIEfZn4wUQELzgjaWwwwTgtWZ637XxL8//dedz9VMD9jEzOXlmHnlknue1ue+nuroK5i8E8uy+ffHy47lGvj3MJzCW/84b3cU/r6lzeecPHveVz7vWBXdxvvjic//57I//V599/qXToOx6OQdvKPw5fXfKdee/+OHHn8nVFXawpBtV+NNP5p9Xe9m6keZID40F5KM5gjPNee7Y2dJ5slbqXJl5uCJXvkBzP6DNHI9sPrSUXTVB1lVjY6bfEloCPuhr5m3drzedwefBEVEY1udUzuesPjRGsGQjL/bhchpga3FWxJKPNg/P2XjDJLgHiCwCZaulo2Q75sSvhZ2CIFqXQ61r5yKuMlRbx9VPjQgsYavaeH5ZTiVhfyEPxKEB8gMFwWj8IJJU2HI43a6UXbCyIhX2csuPNsIfzR3lBYnVdPR97p9/vXWWaG9++vnl2/fOyZ3300++Rfz88r3PuLfzff6L35w/nnjedW//4t/9/OP3/dli7hg/RU073wDdUZ/4MvDu55/nV3lc5PNz4Eefff7FH/9Hf/njTz976xvWy4/mv/P7f3wiDz72A/sFc8z/nXeDTAc+w03GN6/zTeUc0vjXATydiohxrt+1a+krzPy9HvOrPx3DdWbvvU/OYt4f59LRO98Qpv91LWXOl24vM1Ofr4bz3/ljETkfnfv21Uef+In+rffDy5d/5x/8w6Hf4Fbr5ugyED/6186ylsY99LoPKrlD0L3ISUch2OTeo3r5koSwIosPI6ZKh93ngaAIrBNOq3kv8PHBHQAi4tSaP/KRn42fqWdatmAKHL10xGkZJ7IlTYL0e1wFkcsqBA6IRI7Jt/25oR8vGj7M6Gc7+GobOwXYYa71A+JoxmDj1Gi3MOPe/s3LRRtHw1+rUIlsI8URCeIs2ea8w752+Ao3AjlqZT1stk9KOxwdkWsnG39RIaYNyi5BvA+PlmFO/HFv1AvUerCVS7XUDsqG9iXFN4alwfbEpGhC+mj1IsKKI6Alxddr945AkGObTZUF8+cs6nUHcvxS6YuccUZ/mx7ixBuPk/4WcqSKmKpCPrIgHIHxvZHFZQtWZblb3nLZxsj29QL4sOLn9XpdXEyXQ4RIzA48PjLbkn8u1FwpVbUQvGPjpNZ3+JbdWiBIIU1WX5otgchaJZgRTDX7PDu9NwJOLcRtxM2ML24JcQDNUhbH0iTdUWkGfiUrHkrtkJZ35SDS4XCah4iSqlrKWibOseQYo3IRFroENWWh4S13jJbubbDkT9XbP/fl0pcG19QGxYGTWqhw2tyAlm22Yr/8nPMEqYZMML/lwtJmf/jhB1ZrPwD8i3/xL777N/+vVy/edk8QUcua/Kp54POXr/ollgHZxzlfkQORj189f3lC87Adke/5H302kTsOx7PDcd2tXrz85POXn1z/BCmguUlEjOckwQX66Mu/8vLV/OrVRbpdPtj4m5fXpWEFOQv89T5+Ob8O0jfIngj8me9ghM4NU9B2dmvn68iId7ZEutPuZATBEbphtvoAJutehc5KuRJjRIvAgqOoexBXAsgLtIZhSYmgnaHmkQzVYqrt9kZDUCIolayRetILZiF+yuZB4MiClKUqviPlI/DnaM4LpBI0yGeldK+2CNTiqP7qGb8HNaqXyeG7775LViRNZEtBEb4g23J6PDbV4WfrVW17wa+klwPsDPFlj9jA0jtN+b27yNEYWk7lp+IJIkqqogOrsHDGLz+aM4cGDpWv9TOCZ/yqeYKjnrvLrd75fPXq3RefzU+/fHeXA9z93vHNN9+w2lH+8sv5U4Nazh4eMNabj57/ThDzX+kbngXRsncQN2FvTudgNoO1zTs++vRzp99ZybLEFSbYkIL5d3wY8fp5+2J+s8nLv/33/svRvuGc8JwmLVZEG5Od+S8INiumrsBBg6N/IVqOqnOfDCzVVl6hbQjeUZc7dElWCb+vDpaYKZz+cx8XAb02C4bhi4DjVtsYYZ8uTM5pdU3OzqCPu7BUaDC2Frs7n0McWBpM44MipDC9OxRGk3JfCkaI3Ni7zGErWdwJFEzF38JOg/3ww6+SMPWHjNZ4caTub5zDHUSei3rQMoLy7mNVIqESst3lvSxE1DqHIzn7qvWpeIIU8W68nUTkFE1VFuwduiIRCtqURsShOKnURFg+zW5aET4FJZbIlvzdYPaIDdTWaOEjvPKYCGjGkLJciFzeA/HvEAHMGpkBUm4emm0EeVNZM8w0DwIUb54N1ignmzInJlgKVpKVFQSaIFsV3NUEO1XYvq5+9za/d3EiSiCFpPDv78TI+eEITznBzpzsM0uHs/wOM804e7H68iHeHmGZK9JUbEjT9yS2CFqWJmVk+yUo4j68c8AwIHv6XI/M69evG4CPCVI1WksTCPZc8B2OR0kWFOoO3vUdtYgqOvXC4QRxhI2UFYQdjx+hs9rUi3d/8ZvPPjp/4PSXGjVwI9171f0OkWcQeze/I/9X2NaLP7g0kmtHROt/82/+zfwA8O/+35+8fNcvFr735fv8O3bL7ybmv3wzv1j2ANd7YA78LLsHpuL+79qq5Dpql5dTnH334t0vL64vFiN+HB83UsM5/2N/fvPijZeQsabPQMY4v/nNZ69fz29F8CX91cev3rz6+t2L67dUZe2xEw6qZnefzAeoJZ3imuZA+h+/+uizj+dfTnW9KPQzhipAzln+tgudqotuv+B+oyOyb1Q3HqvwbPcJsjmp5edod+YaKK8v5Jzb6umJgAplmzNLH2zHbNWicYpzagTUeocUcUWUpCNSC/qHO4hWBG01RSCdOFKk7n60RDiH+HQ5+LVrpCv6wG5kkQ6yEkviOK7IUR2ItFNoANcF+A5W8Iw8iFN3ECGIBhtpv0Sm9+kuy8kmslaJeOTmBA4UgZj5QcR20myJcOcXcfzvX1z3QNsXjwPrf/zy/cfzDwMRp1BExU8/zT9l7cZgXL1P3n7/yUfzq1qfnT+19vx08PH8uwK+TLoMnovzOw5++P57EnrR+eLzz7/+5huPCanrknSPvXj58wd/nPqe2OJWNA4Om/IdIuIzzDmNZ9tcvPz0V19Z+apc+pRFFBa3jLkOe8cvb9//9Obd/DsAf/8f/jejfUNlRPH4oR53CCJwsmCUpmm3bcaxRrCMwFE7x/34RIEVWVR+hwiaTYLa4DFYZYhT9+J8J9t7qvcmKZwdjM0RwemT0pK4SNuEHBZHFixzMIsD/TbF8sEY60RQqMSTyerVX5zhq4Mlgh1x7BHN0vA1SgFWSjzUUYTd82Er5yjh91K4FwZZIMJfSyERKSKwvwi0sAzX+hE5qk9vfLWbyskidMJFLGuUrzsHlp+DoKSqDoRfxxy24W3W8cKRuT4RVUXjdGL8RoWcZuAQV86JLyil6q4WcDqfBUI6DQkFDZYT+KXu2NQiHfcG6HW/sqssfm/XnBwfdff4luAvKk8HpuWjKauR21Vrmg6kbEDwMh3d8zGQ8+233yJ3mKklpZYVpAZ+SP7qq6+Un209/XYpqCTHiSmhliDsw7tQmPhCbScQcC7vQPkKxlcObcH8Uji141RVrxzBCGzH4n5LsBREtkEpji139bMieuUobJsLcVXp0Mc0G6cIQlYVYMqKOBnwEuNTgGrnA+/xxaJCHc3D5wT+6lvOEOdwlNRFMM2CgFD844++//jVe+fn0/X8YwDfrj7R2ZhHhtrI2kEKC2OKp3Yg9tH5Hfm/QuMBnxybXzAM7/F02+xf/MVf/PN//s/f/fi715/P4Qv2eyY19F6o4tjB/E47/1eAwF2+61nkfT9LWxR9/3J+3w3mTN5/3rx7++Ob84ugT6z5ZdGzu+uBgk8+/fyTT+Z3GvgKMv/5aG5XX/0nd34DVLyfXnz59v2c80LGzSZ1tntg9vmdBr9CGZqOAjiffPzq80/ni6NLRsRN4jJ5AKUqaVQp/KvZ4zbrfugqTMOj3z2vXIqsPXLEK4kpyxYssqmahoJsjfjGSzlM8QOpjeh5RuaszmlFY9uCckuCaO7/qXxAhEXDqXbjpUJLCokg27Jt9v7RQve+MKSgNWZjkFWyk+cHnJ4avsLp8ThSaJ78HBEtKhSxDEds9AWL8ylvUMSEFGaC2+4Qds5obBG4F/Ir4YzEcTa+jqrePLq7owSLb5b4sG/YRnyy0/hxVsA/HDPNzzmWO7BLeQSeLtOrF+8+mt8CI3IpYLohDyfi8P/4i1effeKKuzG07cOx7zaffPrZ/OeTTz0iH/ugU+4au9AezPPtf36n0PD97xiLN++f/5p1e+kwOUM9/t0Rv6a5oWdk48h8J9ly8f5jHwdD6xxAcNvdj6hUDnRL3CO/vHn3wy9vvadf/tf/7f9V4o4aNxNFy3CS15SsOxKnZyA/cnNAo7A5pjRruMfzV39BsI0t0GqRvkJBaqvMAfdHy8Vp9fQFvY79qyQQhzM3wuMbAP2e815q9YL4OWtFnokDH0b6MdiKEF9lp+ctLOjLkCAaX7wNprwKd6SGycnvU3+O5hy+CBpbls7uriBEy8nmhGYgcjY3v2GG3zD3TcWstkYi/AggwgrehzEJzhn2upScafMgW57qawtxiijcpUlgOUH8vtOZ7NwAtmBZicid0BgcVq04n45Dg+KCSnZCai6ZQlloYBw2x62YAxVytksWandHqWvxgIh7xnutRtRmGwdlVRW/Z/nmt9SlvUSI3/D5UCPZbOWyaFoDx3IJIdrpdt0VaA4HOJg6Erd0txuDgl04OkGvV0Gpbn6RSnDY0EcRlGXv2WBfaOJ3NE+EdXZOhKSKGDLkS8HZxPVOY5Uf4au7vRzW/MSoe2crjhzKEpTVsbslJ50I+WkCAuSXOgNer4KCW4XZtHwpBJHVLwv3LB/fsji/UeMUWUzj268OKofuWMzI7Cevfnz39vrdjK7p119/3XsY7Q4RhGtxcJpcspbn//0A8PyJ0J2tY3i2hCJNa2veqP/sn/2zT97/8sffvBaU0kjKBXUnI1ueulP46qPz2focywHTPX4AeIJG902JvHj50duX189RQfzs6+kZYV/NXwUw72QH1c0j2F/3azxVgvDju9/Mv1D8OJy1q5z96fzO3+E9nseWxuvB5xj001e/4rB/6S/9pbKWnQ9fRPlCi27dLJog/mie7VfI8s9cT3Da93Zsl6DC1RdfP6cIu45Ure/o0xOS3THsWolIL0wfjgWbAZ8avy0knk5dgAM4ym1cRNYyQimCveTbJuCUTWoF2bLUIDWRZ0x259mgpWDLIKJ7shHai5RJIH1ITXatoGy1/IL8gvzF0X4arBKCds2mXIojW1++CEzxmQ10KbjAFCzOB+VOpmW1M9T7p3+CUSgUAf6rl34GKDzxIz+fCNRoeppS/urT97/5dP7Bl0vW7YFmgCZcILB0lKC5wVqe5OMMX3704tXz3wLU8NEWH+q35TuKKN8ulmY+ySe8nb/3cNBOc9j4DcxuauEEii/evHvx89v3X3z+xcv/5r/777HvkO4a0zWEW79P6yoXhgY0Bw1K9OigkYGD5hXGAVniNM+dM+AjVAV1D9GuxQPa4WMqQbBkkwWpdcpCXQSLpFlTIwne0S44S4C+9GxHBMsEi/DtUa0lH7MJmwchZqkj+fSeSocNZe8zJ9Jgh3Jtk2xf9yEdTppsBCUF7zOwzXxKL1QoyFpG0zSnCHAqB+LpKKkqkTgsuDcCv/IIsGOIVAg6Sk2nB+JUEopz8DkIOyrwc2Rxzgfo9ckq6Ec+d7JUwUSyC0vkPTpVfJDaU2p4BPdGny5VeXFslgWNRCq0dBTFa1qcD2h34FzeAzTNrKQnq0IOZu1aFhdZSL1+PV+A7MIAbEE05DtWDS2OvsW7paFhQHki1/pgl8q3SscukMk5lmhSUBdWEGHLVbUXEKwqTsH8D4EMVUE7ukMvSJCzJXcHMFk6jVGKU7Alv+vLP9PN8fKjHcqgc5Dlcyjrngi721RyBny6eYC/2Zn73HX8yDmCfMpoHI1Evv322+l9rlGRLFSob9loInenpnHuwE+k5bR/jP3i3Xdvz1+A/+79O50+/XS+1DL6TevTXvHz2/q0Y0chIZg/Krvkc9Q3tMyaNt/M2hrDkOw//af/9H/229f/6//l/1z/+cX5+b39eO8/nj8PX9mUzvrF++9/+WlWs+7/h3q8hzm/ccd79+QuElys8eZ/Q/Tt/+PPmrUcf/7x4Nna/O+cgx9x3BMK5qwf/4SkLQibcP5Y7s8++/HNJ+/OHzNiR+d0Ljz1PV1++GV+vTMOJ46ljS90fflubsXxDzB/+9vfOjH3JL7WDk2wNwAsszcnAlujBsjWC3oE7kCGCCy/+2pfMhSeiQQ/v2FWHlJDCziWbEvZpNqCo5PyXPTtha+jbVaF7K0o0gZFFCJjJtJO0ZYPRSzvKK529Q/3AkJVoJc5LQXRIvfDXijVtbhCB8XPLucAC7pqOYJzRW9/EQEIEmcRtra9NCEOyy+4kQjIpO7xUqBR5waWNl6kKpG+boIzBIVSCKf6V6gEll+jG97d/+Ba4EcG/Jz3b37xbr2mPGdlw764Yxjv5/nnEj403/307b/1nnKve7J8ffKG4nYV+oNSzj+Im38WeN0Y8wdvfPbl+RsqSJxZr4Hpzx/V9WugsREWu8c74i+KzEYeKP4Mb15eZ4gfp5ItB2fCPxpP6FvK8uGtHwDevZgfAPonAEJrXT+KXdE5vnODWk7dQSpt7F6LLCUOc3yHwOrtZurqYkrNZ8Pj1wJVmU8XqYVCF+ZaPKAQPx2yXbm94wNaXaRASeiK7knhWLJQIYfyDtnkfOMJIogcpamKECenCFoiHCnBO8wgbmCaRCJ0wmT7JQpZOjXipMaP3JyJe8FtJPTgcWQdjhOerqcvKfFVO/QnVBU5tKyvrCpzErScyR4XdwuzRfrywTeDIRtDJCBUhQBF6LPIugCfftjaKbttlq88Tj5mS74Ju+KW4gisN34fY14NehHRS2tOAwRLhSKuBZ9CfzQYcjcbqSCr19zK52bGsQz19amvBKQsBSPXEaixPWIJju6vf+QLNEUQlDRJhfViSxnD1goGfr9IhgCpiRdREs441+/m1J3l1wg4VZmhXuGIPf1OFTo5aHxV/EaqI6sclumI+G5+TQ1QnKMWOKoaCZQjAP90fgKyORO3zLrcbE1ZMBi1rgK/OdE03Y4inKP0JIUgPhMf8MWNsRzinP07JqF2yCIILCix2a54SDydRRGjVhUNui6wHU3SxiMEkZE+IvHRxDkx2wsfcgSzlrIL3Z2GOChvX+YvomTU3So//cX789fNKNH9hx9+JOaJw3f1fNSaHGQrDJXj5Af+MxqgsbOlG5Bz4nNM62YzHr7gP/kn/+Szj1/+L/7Kf+R1aHCniDvMw76u53yzf//m/IAwUud/0spPenARX7z85NXn5VpPwYH19RZzXO9e/PhmMwPEc8dOCzjmhR/a5r9nkdYEX3oA58TYdvfzu8/83DGkAxHH1f3Pb0j/+3H+GtRfneFclQdE2Cl4cz0RrgUR9uuvv+5xELQDR8fi1OVctHmRTumBLD+R+GbgI6PdDw3QvvnmG9mWmzVP/IKdHDILcXKKRLBsIwpZsPTwWjZkG+9x9pTZFMeExpaqCoEa3EVqzQEltWP5gGlazFL97SjEBfErXDXLDkqQbAp3CCboRjW28YorBI5ghS3ZGeuBRhVvPBFN276IR6/hpTDFfXjxoSBgJsKqbRmBkyBLJ1pVixniAUuE+Ev+4vGXtDiE5gkIodq+8FQ7umdgyA8y589AfwryyWp0iZ7NfvTuvZv7NL82zhxnxoOpdLAvf/7h++++/fb3PnQ0dQV/8/nnX3z+ubvn0/m65Jpcv9Lk3AymkG/OM6q7a5+vzmeOK1iyWpzsE9rdHdFO0RO6fBwpTdtUqTt+eXHd4ZATc2Vbcp7BfqVwNjt/z+7bxw8Aoq6TG7Gr1eanyQ1qWJ02hem8HJvR+a4KBfE5xdtvNSEecICO+JnhQlnlR/W6I1kK2t2xIhyFV/Txyaq2KwfURIi4cm5Hcfzmac6siPK623vd2WT5M9nj9w5RQLPsuyNHi5O//mCyfCkgMj+APiKpCZYCEVa2ye/QhT0jDPjEDcCpPCvFqQXwjSFeqsLiLe8QnCM74Iflg3bmP2c5L6OYtuByAwXH5T1b+VaJI+9JWmaJcFKzu36DuPg516d7mnI6QFOko1CV7z6uacr2q0TWUhBBYY0icLo0tWgY9t63XmrZmsaHUpSREXpABHG2NjUlYJiCDQO7DNTwjVT5Bn0G16hlVTlwhp1p6y6eJlsLqbYGSxaPhr//TBNf1kPBhyN/AZlFs5FEaKagL+Bb1igfv2WPUocAarsV1eqoloPQ+UC1IBsHiifIYfktf/jhB7aSsD9RLCIrbDZWiS+gZnPb0Jc1mDjkZ9WKKKlqfdkmUWsLmJqK3GGbkRfPpKAlspPZO/bP//zPCy60q2PzOBYETK05urN8BMGYaGZLJz6aFuzqCC4EpbpALILDqRdfFkTy8cWhuOVOBdsiDnz+qY/ccdDM2TOOgIyJb+PQ1xEcWzCDaZvkqM6ZB9rHXn0B55Gaf9zRxi2rZcOonHMziew//sf/+Hd//v/53/zH//Ff+St/2dWeX1T2CDw+m/Zy8X98+W7+1YODs9FJWMtFuOy7GaDB2izLv+Ptu5c/v3W9RlzJDH2+K1e4cC+Kpiybzmef+Tw1/lyja5r5uz6eb5PgKJx7OLX3Hz99qrarznZSJ+LE3s4vlP7sxe6F0BMkjjD9DkSuBgdSq0/NZRVUri+/S0ABGr4SvggfDaptGEEptfFP6aBCVnCRvmDxzc40j8E2lb/2Gbb2DjcDkWZrzmql4mcbj80vDph7OEBhTvhc5bPv+VLE2rXIbPJAIYWFpe4bzFGVwwYKeolQ6HiXdkenirlkQb5yjsjWWqZZlpRnk89hZdG8NjebI1j5IpE2rgoTXN+YtbujeWz53G5zP1gqKdLrqNnYg+tfAoYd3qha9GWgm+TTV598/HLOH0EtKbKdRoXXpXvzXZ9mGlXLZ/E9DkDZMO7wfFKpffXVV4IzzTtS8+kj+OMP119HsFY7jtYLS8HiWTSbZe/QlG13WTObDf9X+MQH0MhGXshsIdhRdBH+nhtnMX+40svzF4H9n//7/1u8OZjHj2vYZ7ALljga2/Zc4XNDOKB6qHKgrPjurRRQrpwsy+9cnkGJLEc2fcuk7thtxGRFALlCQLMEWUszL4Gj1kjAEQE0WUvMIvWqRbBUWxVN/KRyZC/eAUKagIOQVI/6xlnLGn2IexwzkYWsaa/FDQ2wl8ld3penO4zR8G2HOL74jPUYjIi7nEJxQeiRUKvQ4+eiW+Loy6k1dGN8CF2A2vfff68W88w4LWgme1FvQFPFke3bvyUynbLKRcS7e6VEzAB2CjPTucr9Fp1KAk06p/lgNRfF0crSjy9SML5dsPxkxTHBSAUjxAEEoNDMv/3tb3HEiQuKyLYUV7X64umPyrm9c4KUWgqRd+Bp/Lj5Ob2/KrlDikLIV6Ic6itoYFdhIwXXebbNapvBEqf4QrxDaNciBkNrgyvY8o5tsXCh7es0fLpMyikDn3K7XvEz9YxUhF0YqSydFNIvm7iSpt05+bvZmHD3EWL2PRiZMgviO15xTvOrKpUP/Jhsy0REGsM1KtWSX18WqLHiRm0vUmX3jhWUomnJ32V8Dk60aWz+F7+8f3v++Zjgu/c//Dh/Btr8o7M384vEP/38k8us+Def/ebtO19Ef7Ftugb0mBrIiNSMNv+Zn6WvaetOduY+QNtJZJ8BwSmxCN4A//Jf/sv/5//0P/3xH//xX/7Lf1kjKX1s3gyzpZE+1hf7j+eP06ZwYv1njtd6LJw/wPvNz9dtf37cmTFcqrjVzf/PXxp6fpfXOY05WTeGZ/nscXDuXq9XH3I//PCjw8EU/eTTT377zTdnl3MO05TcS58a19WZ/3v8GvOZ+4bz2TWVB3yjEeAL6nnU3r96cf35renguOI4vRPIiPBduCYNSsVdR1ahZf5o/hpdFDotAW02dCA+x/LI5resyx3mYXGACItT9/8wkpq5f416Lfr8IliKvo5OJpE74i9spJKmApwOfH1SvjJO19u+8itZ7BhkGyZaDpzS51W6dz7PgE/kjHl9bAnusjetwpShjloLzhW6fRyD7B2/Of9atm0CHZa4+MV+YPuSmpkeb6fp90BqaPaCYEmZUwT57FLq3Udz1zwF8/GJ8O1obmDP/fxAjTT/6TF8dSqLzf/N4nurE6Mm4PD9IPGDpZltqB7zRxj4328+n38Od24Jj8PrL18b+OVHXj7v7cppfeqNcbsu5I0kcvb3K7SvHPBRwpYK9v7sGNOMHxzo2xfzeykrqeOeyR2ClUidfc2nRnE+Ozi/BWh+APhH/6f/yz1XjYiBFhE4cx4HfDeuOHIT6NdkNU5HFfJGgI8cE+iItH/Ze1/lafLZfByatRNnt0o2HYVbJRUhP37bbEeVyEqlzF9UgtCWRSwFAxHIYXGoubq7HYLAUaVWsAE6tOIF71B+5AdxOGzdc8Sdv9qQOAvGMAMLGvV+WShPMz/rEWrvUlkz7NcdIg3cYHEU6ribHenHeOlHCwgijcTxM0lfUMRL4eDrko5gTlJx+N1ylqZFZsUBMwvmaSS2c0gNQeTQB3TY9sWploPvOY8guyeTZiUifMxSgqXsKxopcfBjEmuMhWypxO2IiPeLlFpxkYL8nU2VLOSHBo42igd8KJUPyNWSFfdG++qrr7oWC6mmDSJse2zLlhSAQ3OXxJMFyxzBnIBcFT9Otn8WoXz1l8nOJh+HOSo3PNNfnOpBPksKOPbiEDa+Dv3U7lXrqN2bpDOcy/C4yq4UxzJx/uk2w+fAERud9lihyy3IKcsJfEwda0qTo6Q7h49DJKn6tpTqXlUlAg0WpyrilsVZEFkmGjRMqZ05fyEifgQumsibH79/88v1T+cEu4fdaTT3tseUMqcnJfCLz4Yf5zxDvZh/XUQ5mC3NBoP78vAviOBrrYSaH/j/9b/+1//qX/0rM/zRH/2RFxqOEkuz8WvNjj+/QWjwmOHa8vYq+Ob6wfC6CgjmtJSqln0xv7p2/SKR+Bn5ujGUBP650nPhcIztWwf4WcXwoCTN77//GXeDIOjc8rVmMX//4/wVv+fABpFZ44EtW5rv/Zv5DTOgxBi6e+pl+wHAkrKsSZr87HVQFpqfM1t4nEx2NvT4w5dF9kCm/nFEwAn5a+Ms2cvBABRAxwizi19jFe4OpBMsUwBqlhzxjgKKTNmvd8Ta0QkPIU67O8dwvRtN1dfZCLJFmpwV0aXCggHfgScufgSu46IAqnIgTuDPTL8Gffxt0TVy9aXwLfViSYmgrQ114cwQ5+X/bAw3CTXBrSoLInrRb1NllxYspXA8ocagPzs5e0nE56BGIudsBvM3Z7ybfyZ5iAN+t2iT4Fi+fPfy4xfXLUe5l09VIvxqP3r184v52/d+da1BStX0O0zvJbPJ+pZCivPb3/7Wg+lD05OFr7vHyaPU2Mg5R/IJmBoR5LTMJs5ZqGUF8Zst+ww/vZ1/fSjy7OfxXDyDePx2BPji+e20PwbULXr9RWDJAZ7lDHWwuxK/Qg84JnwpnO4PEGcFU9PJcoZ6QMoEnCWvrSRBwBFsyYFuX5qClsWVLAGkXDZH3Etw290hGA1fLTImVH5kLlhuu8X3339/CT1ApBmyOWT3uKffA/gIOWvvkO0oFEJOVWF7QZPnV1uwiBlAnF+WdYzPmrqUWuCseI6g+duCMTAVAk2fEL0O9EIWxKEMDtby7OB6o/UOgoZBQKtFtZHjCBaH7QvR2IKsYDRBJSY5271eBLL8xqucz5YFQR9+dGp32s43La8h2bbTq0o7qaQ6ED5mkwhWzooDn3j6bLU7jGXzE09fnBog7wHy228KFcI0OBBBRoiWXVrloJEgcSV8HJN4OuIsxKlVApaghN+WLdG8Mlz3dOolaBcpBL5UNmy2paqCyYLI2dP1mwmbYZniyHdUfocqY6wO4DQnKRYnqWY+bScICDmAAzhnhDk9dsvFu44NJrVVORXOed0+hwQpVH5Ge+XGSMp1SdDhQ5odgpKOGhON3e0AWYWgBFnk9BxUIl4vsNx4kIWdam6+M0k3RgRZ0Chfea35LE7dy770uJy/R/MQ5pb4+eef9MQxgPPmS33zzdfIfJvFMBV9kSn+6XrWyL94OT/q43gWAJNIvaAJFTYM5Ih4Lzlbe1HVbwD7f/yP/6N2TvKMMdfCRH64qDCY4LNP59c7HLxdupgu1GmyDc//v/joxfvzdb9/W+D8cuP8Iv11OzXMi3fzj0L6LXNzmU7xRz/56fpx1wHv5UeffvzJ/NuI88X/8TqFrpcuh+icPz1/oejTDX/i88g4W3ZOxmk4HovHDcaZgR/3AGdq3r1989P8vpciqTkoS31FnL8TQzCM1IqAJQG2a1QE+At3iKxbSLnZZKfpqZI99MEKrgi41jkb7O76cAaoXb54zkYqryQI9uzc0Z0JWqRMAQ1/m3JsJ7WjOo5R0VqGLbzWR82rUhBZNqmul2V8Fg25ZeDruFe28UBkJ9zCZ9gBZF0I4LgWKcgqDNEgHUy3QRxLLcT5IGiGnE5sHeD0ZCEosVlSCPyr0xm1EjbxHnz3PMvf80yH84T58zavC2eVpUO2Ifmq3v/y/uW7WtjjXGtwSyPEbIy377+XLFLw9BjBhfYUOWb79ttv+3e6TDW7fXx/+Gz+mcAX33zx9O/acSC1HMGWlcDS1lngADK/Krj74Ydf3tVPyvCLygOaSJocuzB/5ZyW4/gB4O37+ScAH/5NwClyjuDTuUMzZZ3viU2Woiq+1Jnw6e2cDyuCnAN3QfxSluC4cxbdN+lYIhDnnIa/eq6kepMmq6qdVxvfHd8Sza0D/AY+3WakmG5Q5N0j/u4l6AUFs8oJatrNLQgiq5xTfCRu0FEJ9DhxCuKfcQYisvl7Dl/011U8ImtPqwunw9OZQMf1Ia0BgINTnAOy+OfM5qkGu3B1fPTiSz3bFNrs5/GTaO+afmN6mrWIcNWcI0JjV61sJYIRwJIPgnZEB03Ts63ru6MUcGLm7DKQiqOqZY38gFR8Rz1bv/6NRkx85Aqr5SvpePmhOEiJyzquOLONs1m+FsQt61VhtdFkLTmyDQY52ch8CqGPZI6gwh3yDqmQLMSXqqSpFG5fSzjVF4rbV852ufODlBvmrt9UncB945YjcUPZO6qiY8iVMoZULVjoHKREjva0QyvSVBxwXWBbJ2sZUvOzovJaF0RjqyUrSLPvEBxvCQTYLsBXwoIWIpYKG4wjopCdHmeJSQ3aZhFWSTO7Yy0hZZaPzw+Wa8WNtLO1LLuD7UjA97BrXUnMzz7+yIe5C4pg2RhS1CxBFRiswp3cHiPLWp4hfYeen5xJdYzs6TznHAfaJgsdFIJ3C/hu4ZPbNzAn/+d/8TtZUxvBdpV7WN0Gup2JutVffPX5F74b+DJCxwj2pcQHZb0uzL/89xkN/6dkGs9vZ/KRdA7F/0iy7qmPZhjhQ55S+wWnPN+PfcNzcp9++Yn/HqDMZI7xN9fXNT4pIl98/lrdGXIgPgdxGi6m8PX8/sZrfWC55285JfP3q11fRptnsxE6w61i+cCX6lpzkLtPtipYIiReVYVNyy+ldgm1iJZaZFZw1YCzNA6sAxWWLa72DgqCUmgRAt/d1ddQLVyLRqrjFnJa8nPYOCzNygHhzHLtAnYqVSmAZVbrIgufjB01tUrgCDw9g9Bgd/QFKR8hslpMaDYiFSYYVAFm8QrtSOTs6bqgK8JalvUo5YMUcGa+x43BEZwJbt8ZRPbfg7J07LLmx09n5Ox6/nT/6yfDBWbK/PP0fPLy7Ufv35CauZTaRAL0H4PM5fj4MyVeKV4Xc8E93Sf77KNElZ/B+h1xU2X3P/74gzfbjz/+9N1337KUP/3k1Scv5onwqvGegfYVzl4HzYlfkJ0Gjw1asqBLkYVlwTt+fDsnn0hbI855hshQ99BOXeX8N+/e+2lifgDobwK+2j4mo4K0lelq3K4gchEp94oTFXEKLBHBaiHNtbsB2Kxg7QSL1GWzOVUV6cSzsmrnqp6/BbNCzAbgyNo8H/nsYK5NWWT3EB1XGAdBJAXopoymCq1vrlJrZZuqZaBJTXl9pZSLR84WZO/wCdG0nSpfUKHBdni1pt3g9DuHL3WeiOtfzm7jZQMpH5AJtmTxWUwwWCWCDSAy1EMmCDki2S6BgSkrUbj6wYnRlCIFJlfy9ddfS2GK1Be2RSDVLgCZn40viK91O+KwxgBOUxVMoRtDhALLL47QJEDZlk/dFNaFT3MvJXJHjZBgvWxwyh7KmNTSnzaPaSsEWYL3vYDaNEU2tcFnjmwlG0nTUlwWRMR7Q+0STrdfQXDHyOmS5dMM/IL4RfYoAr/JOWh3LD9nR0pQRPk9kmzOHafPr7Zg1G6DsLV6Bf62OM0H4tmR+/UJm2GfPkvWSM0WRNyfNAtyQK048LM4Dp8vpVG3tG+uqmQV5py2133FERHvjcQXZPm2mQhmtG6hZHVRBYKsOCeCrJLGyIIqPqTJqtpjEacfITVWBDjUlECH9uLNLz//NP9aHnKN8CsBHGjCdZqtLa/4mct8P6/+icyv/th7e7HcCUU0le1i4aO9fv3622+/peDN88ubPvLna4QqtZx2sRD59O2LNz9f71vKdMTvk1frDnJ34AMmVH5khs+++vSjz766fnuDVAr81THYhD796v1H84ugsDTlbEOm8PFHH+9fCzb/97gzLRfIb+ZemAEWpbRTMjlzegd+PDz8TRnGAAQdkZSIFEKcwCfYz7FOm+98YqaWFen8cWgKAn1WSb22EO4O4KiyO5avqhmkctZupGX6Ctmw2YBvs4JSM9NRzufUse0vucOxlDoa15AcWyh7h62BOBGCIIhco7t+2Gxx2F0nLsVn0Sh7h8jecX/dBU3F732ByLPIireMoAVOweanL7I75QsiiJy9Xp+AxhbkFASR9NfmVE4qhf1W0MZxpGI21QRf4l9Xc60SCu5GoDPDvXv1fv5Irbl5FKJN8PYDaoIvXvkyMxwgwmJCWUsWpCgrT5CjSy8EL+TvvvsOwU/nL365fidIMwNmW0MGTiie1Q6zvouynLU0tWbv+HlePheHSFs7na8Tw8kisLKh11r8TvuXt+9/fjt/PfnL/+K//K8rVmMOsIRTeIFWM7EInbuziK/Wiegha9toIAhJFYHGQoMiplFb6457+crFMaW0O63mhgPxhWCC/KrsikhqkI6UCKwsnOmug4tgOaKPa8Bh+ec6zgz8aKrY9LNSCGgchWW7z2ohMm1+jdNtgBMcrxJdeinzIyx/DuJchcbYCKdR8wEfAQ0aA3AWmKyrJvv999+7phxVZ7vzGVZJUtmCm6KgnBUxrbG9qlYcVG22fYEsWoKWUnDvElbhWh+I1JpmEFxOEdn7AKX+6I/+KEdWkO2DqkipreVIsZiO2ng9RVL2y1a1hYvaFe8wi+wYUspB5B6sdcta12U58WFr7Q5NFzZOOutn/eRTCWZBHMgXn2nOcRXcrF1HyCYFKcTke+LYRYUR7pDSIkLDs6C14LQ8/5pHV6RUaNmQwL/rH8pE+lZtj5Yx3cPxWSKQM7lHnDWJSwz7+to5E6wRx2xQSZw7rflFVl8qMtszVaFPkaSU4MfkT5vHPUDBUXskbQ3BbMBBE6m2KuRkZcFSNqnlRGswzHXwEc4s88LU0ZAayVoCjiUnAuDXMWZq78+/VjstRrA7f/buZ4Kff/r53fmD7WE48zto5l+ibaqvXr/+/Py5gdZjlb1z/8xvkeoB9v/2JOmI35z/qDq0c2nm+NUeq/3ZrEZenVaOe/qda2QYYq65NYluq/lf5vxy+ygf5tnFwNQmwJD3n1cfz8lM5HHJnIuaGfF0IeAHhI8+fukKSYnMRrzuPCMWZ2z/D5/95stXn3zmtfLLm18oa+k/as5UUdrX7MI525T7Vc6FcJsN+/p9Spq/nH/TMfpDH2bL54vdHN0M846KpVEDDnuu6pR3QQmWhTu5eMyaWk6b6TlNXSzlGnV/xuynX4SReIiIcwIddlQeOgpxet8mAmj0PaScSnJEkBVWC2enwxePg2wwBCngkE2BZvNs1nLFYWdLzbKROND9yXoHFnGGltVWuJDdUTnVJivr0Pa5FqwkB4FszMD34RUHLBdLgHs2H8peiwPLJmd1b4x2IXX0xmkwNCgrsv+w0VJ5Oo6ICGU0F4jFbGtoKWxVhSyaiFo09sCtPj+HYEjNrO9c3/OLIOd1TWcq563j0TDk3Dymf/fWS6DvCVfdCy+ld7+c3x+UuPvTdqSn6jw4h+Rx65E55+DxxJvPhvMjAZL7WsqYL1/2bw8nJXh96p3glDrFzz755IvPPjeatx+Fz37z2SfnBeLBnfehxVnOBm3Cf2Yb83/GoTrrOaQLn5x/bgkz7MFJP91m7dRIZ4Vz5rr+zxWZ23vGYt+8/+ntq9dffjl/EZhQn7tH8fqV4NoAx4jOOn9GPOCAYA2gFM7/P8BUWGu1/PRdWhegW2G7F6FvWRfI6cLwEXKQCdpOskpmuMdXMVnA9MlKvxS0CxYnJkuTPmv7jQQKmzY+p6OjCY0h2FcBOivoUWlHG4SqLKWAjiB7h+5pVoKsi12UteSLIJQCtKM3gtkcmB/7DjoHjk99WeN5p3BElNvU6fYEEan0qxUU6XAU2rILKrI0QBOUdVxdFNYY4mVLFa92QX9pfExW61IVsuYXock/Wxwcgaf7k9MPAEWGcbuCbA6CKh35xrbkf/HFF2ZrbN3dEuJqm6FCtkgi2SYnyObgfPgrKzTxIamgPJ1Vri8+5PiZrRI+KZrJTuUDUoJTc4O90ATlRaq1hOI5Ug2ZmiC7dw5f914Od/iCq1Z2pB9AU5hIS35jsxW6CXtwVp+DObMeiEAdGwYNR8rBxikCOPEXpZaQ0zuEJoc1T7ex4BlqGvGVdydHXhoI6ptFq2TvGXxke2+ngKYWEJqqErYlZmSnYV+CjSc4OzzAj7xoyaZzB36TIKRcsGyTQ/dYyjPo491rqXBljW0pu3ZviTaSGuTfC1m0hddRTXECX8mwD3AEiZdNE0h1MiCe41WQf7gXLIk0Hlgqz19M8a9BHxx7Ny0dVRw6cCijs/eA4Iz1uChq88UdoMH4Ow+Lsw5CB9hZ3WGP4jsGzfhSla/IsG8QVwg1OqMNCm5Elq0vv8tdyTMIFs/21NQrlOIQLALb61o/cMQuRGCv3EG/GsURJ9IZ9stGs4HH1URIfFu0BUvlkLLgRgAtESDSAByFF+MUojn5a/0YJv5VfCCCxtGFQ4Q/ozy2iV+hiBvDPZO4SL+hABBEGpKTtYxZOVs7jvhWwRnwV69czLL5a0WKrzKYuXMj0ue4jZRaIFMAtHQo2M6VvqE9IiTb4VDeCLiUdWcXs9sD5Ms7d6x2mPxoVa1F0GK7mJ/V6C7Ov+89rN9s6be7mhbpeiEv/DTx/uV3+c0GmCwmNSUzhh8ffpoXuJu5FwLy119/TXyh1evXX/ZuX9hL53Ofd193UFM0J1lHFtBo5hTMgS4KcN68/ejntx9/9fr1/BYgOVE2NkUT1GPxmHVO8KjNH13CjtTjZS2bc8eHwXT0mjnOL2Ycveve1d2uDCDePFB3z79UnHNKcyd5fpJFy4EElfPxpdavirVlQbT2Dqf0OuwcfH2RG6CUa7nZUzFIH8Rbmt9Fbebi+5NDOPRrJOL8sndZsAzX+gDN0eU0G9gIa3fAUTJtbscCLaVOxWBpoTNp/kruwO8AbapyEJFSZQBosFIz9/kspHzO+FdQ2LVuhg62kmAMFmE5CPyUZYOI+Ex/CNmpP4dmqRfavnH4xW0Ep2HgiE3HLpkIH0ewbEtZMEMiWbD3nCNzPUrnGOaIGlsQTUlVTZidyoN8lkg+p9Z32h3bAsGo7B2yymUpNJKgqjbFkRUE/ox+wK98fTZnexXpVslH5veL8XqhOav4wMfZg43PNgCC1E5VVspzpIXXX4WYj5fjoAjHbbblgsa4vzEDGluvYIz+YbS48TywYP5k2YZBoJ+vBDNbyjU1IVtJVZWQxSwYRNgIUGR9CmTBbMTRenwAzbKZ0xSR3RsviNuC1B2R7yBlZnx+mmzn7EkUd8he8rIGk20qjgkFEcSJAF+wCMhaps/ZVBeoSdopq2kESE3QFW+Jz/KjKVyU3Srg9w+jCrI58cnC3WmAuz+8BwwPc9CP16kgtfWbrcEK1g52bLSylnwcsOQvLLVwthyFItWG7uFKLKV0dGniLFMwwh1ldZTVguMSkOKsmiXbpeGsCOeOypErZ/dYAj/mLst2jcRXdg8HcgSpxREBfh+XSXXv2QVYrpXtXqUZ+KSk0hFhqWFuuyACDWmJ2ZJ/SgcK9XU47gRPmYhsG5daKNQR03O3rVVh9sUOp0kw82UTfP369dGYZ7A9di0aY6tA5I5KmiS1jbA7ZC8lkVKQ+B3ES/HbbMMrfwbMdDAtWX6phXIWk4020z/m5zTMV199FQHskd9mQWRPALRQhVDKbPw7BHEM3MxqQYtV4EDkM8sFVWhxAppgQCjSlar8gXcvXz396gNM6HF9LZvh5fsXr84/Dk2n1O9+9ztLKA6lzkTXDQn2wm9TcCaaVE4wGKhdkHI+bMqhpXZSMJO9++jti0/nB4D/5K/+9UTPRZknyk1s2UxsxeDuNAfC1D9+t6WLzU+hCZ7hw7guNFU1DRSv1+6wpThf32az5JwDmYiUB8xsmA2JgNaS5cfH3Gmjuf841wTnUOzo3hfyBWs9DR7fjAtme26lEl/rJL2pS9UiTUvgWDZhOqfb/C6LbQ18tXVkQS0p21FyhxQpwzSPpRIgUkdIMCcLffNWFVk7KZE76PtwjT9CB12IWhsJBIlUEs5o1+lFWIifAWfv0K2cH/C16/JZylrGEUkT0DYV+DgOodoipe5oeOVzBzw+AvEdRfF8gykHS5qwJ5xs2eZvpCLQqFVxLOPfaRXeEYFz30Xjlcoag934ih+NJ3hGGgOo8UX4lRBvtkQWChMPlivCQRDsVmn5DGjGA71Y5QWV+E6jStP782gMNMF736SkVHVKCIAQdqr0RSos++HBNjybDgf03a0J8hc0uzHSpCBonqAwgifIpvbNsCKyIpYsv2WoHTRGXRBUWRIXd3SYglIIYEfi+iJIGUlTrXH40+C06Iv7HfjNE6295ICOeuH0j25AVpc2iKBp+20w76j7SAj4LF9cIxxWVrCRZqu378F8FhqjLlkR5QUX+layhYJ6sfh3HPoTrugNd5HFh7eKSUDqWp/CHpyCui+noHaWUqbN38jeGzGhw4xjactS/GeoC4ddciKNxOdQY0/FE7pGqnC6cJyAnCBC5MpZR9G0i6Zla7flLJ9syrI5et3bHY0n1PQ0v55Wwf3Jba27WgqnvtTEFRJMmRVPcKVw9iZcIJtHKk78yqXEKyfOisBmYVOYgizcp8VxPu4NQEA2g3eCpSdFCmfFOxkRHH0tUxbEBExxyqTWwgx9OzolaglK1VGtdnTEgSNljFUIlSgnkmMA4IvQAcu+hzwDKeWw5fZYatFeDIBMp4EFIcLOwwkEcwRjhsrLStEBN4alFnWRRRMvIlVtUpUUwXymj+/QmoTNCXyywbLaJ7x89+rj/fW+sYQ56rjupnNF3rz75Q0VtW6o+V+/BXEmdL+Za8RVeYXjb4SDg8yxOCl3yPwKpsbT/Bq2sRnjjQVBVWeq1MaXPVOFc/+/f/Xu5WdfffX65T/4R//HM9nMd7bx9F7ryp3ec987a4e1R9xd8hhuCGekX0EQ/1o8UEm1dawdpy5QlaWpLN1krAuvpAhCnLqnwAFkVgqitTUDe6+x9fKTtyCfwqm+3vVs4Ncrf5kERaTW4nDaVxZNiThwNj7zHURIH3ZIQX6EdHK2i+W2sGyYCuflcT5UYoqUQrbrHaBfPeKLQIL41cZPnMIderFlAVNESVlLaM78OOBV0iQbqeTITEQ2gmB+aOD2eOebDQT5IkdsCrMQbf1gg5bL2RIpJ7D7otymRBBU9Y67j2ckiA+N0c9RIXKTN+pCfEtyNBLcLGsAdu/V2nGgwpz+kLKW+BrdmYvOfyFCHw3f7mRtkL+f+g0P3TYdTuKlOOk0vI0Xbzsgi68LaLEjievyww8/0ERo+GpxAk7xrKUvB5zGiE82B+rF5osDJljWd6EwMmwVpiHB0pYtfYGWxSd1DmDeVKdoqhayOeKn7fUjh2WyCi0Rpvc5LuBgaufYgYMw4z6AU6NGwi9ObfWhSJqhFuyHH951kW1OTvotEQg6fJeG7ZTSlxJhReoLxlYlG/hKcJTwEwdOr1x+t1njXSoHIgUhh6VTBCGHQvwjPL6+fRUoAvz2QqExoOELQg790bqBWrTFuTifnv3NjVewY+wuTVAjft1bspE5CoOsCLuIXNDpAVlM8Tu6IYNltYAM5mEbKT7UWoTT8JZX2WNU0B38yMeveyl8VWrv2AhCDhpb62ot62sqoCn44cunvsqz6TjqCEqAM+d+4AQwKZ+66+eBOKCdVNkcyD/0cZD7A7tqV/A+s6BGqYkAX/x0eLqsNY1wh6DUuYbz2dfMHiVL+2pCLTwLdDqcbQSykIL49goN0Ngz/XFgJ5G1XAWWSFI7PFRr2VErrCrcOcCnk/5CVeArQeNTK7uQagBZOk5DpI1AheA0BAEZ8i+JI5IFcYWWZ8YR5BcJ+aP+gCXmST5J+RyRqnuIIFh3iMBppApFVi3Yx8tX849Pz0TXMW5hA4i89EX7/Nn9LTFxmr+q7CgeKKx2J+le4oDX3VaF4oAGHFl315V+4D7ShRev3r749Ouvvnr53/0P//dyintZgxqc7JDPZ8A6bRLZEtCagE5bXYi4D67FA/dZl2DJWlLuJrbbQ5+OInBmuT4agWNJCqcU8PvwkwVnUWFNzVzf0f0AzaBd0IJVvo0AZ19VyFlZ8c4h8Evd4WAxtzBHl7O52fJhXWPcYWxke8GhbAxS4jueIPCLJNVUDbNW3Pl0AiIcoKAkVMjm37FXJDT/2j2xncecOX7kkKoXbNU50Xk7VGtT4ndEBo7hlxxWE7NpWbDMP6VznsEkR3UQTa1gIuuIO0PL2nWqSRVk3QMuB83ZwEHlKeNPj/P7O/lH9ULxa3F2x7bxRgqaijvwLnQziPMjzDS3f09O91LF76hLUwV+4FO2lx6ZfaJXh7IB7I5ITFWy6UTD+bf/9t9ycDqEfBYh5NcU374QKOhYEKqKRicU6SkWr9ZIfeosYctpVt6ZKBS/o7Exg8i0eZzeFT2fkbPDAymRBO+9WP5FetwhZjsCcxR7Y4grjJBDzWy6tK/U2GclkTebVYvDQrRGWj6bwh3alb2rGVtt5SKqaAqaSsTVcdr8bo97oRLOHSKn/3WGdHJosrJ0KPcqu4NajiybztYuDuWJvJOEItBe8MsuJzV2Ibgzx3kGA0t1RfD5+K6veKiwi9gNgKYLjh+J4yh5Ngyb05PFodOZI3dN76PizJV+POOY3TnIfGgXSW1hsiDLL0hEU5GCyOAHAEuCZDlby97RM1sJ5IvXIhTkkGr7xmOXNgMd5VVYTYO1HbXAwTewGwbsDketuJLFTHaQMvAVsvjn2ObcMI3RAOw6bDr0gbhzUCuyNp0GEFGCtnaldrBorBLlsmywEdtcvm1y0MzG13o1kVcKDKB2/RxfZ6kBmhIizcm/Dya+I+XoJVWE1csSLCmcSZ/u0juiAR8TcLq+dwji3HdhX2isiKWZ1aYT6oVT8J4CUpAUG/nuZHc7QGEPM/BtPOaS79hIVyQoVNJOj/Di3fsXvo5P1ePT5vp0sFGXN9Kbn35+98ub8zScL28PusJTw4z/y5tfXvhKPn/P7zQ1OZYrzndXQE+Ec0t2/uSD+XMQ5rucLB0viW5RGMJp1FRDbfbrXzM+l+/9yzfv519ufPl3//f/6CSfHhj+HNg5MrDzas7NNh9vRglxFOoNFY7WQVX20BKK4Mxc57iJtGFBCuc4rtdKhJZxLAEzpBahVIXI22imvN12PYG6IIugJQV1xMSnUMcN4qsyYVX1CpY7eRZmmsNhiZNixePDdlTC164Ufn0hDvxw/rhrnERqV1WF6VQCnNO/2+0aJjTSMi0XZUHWDG6sIpbA0VfkmeapmEODJgRxHCMBhxSFyNmjMWhZlatTLxjRE+ej0dEdBHt/lbJkiawfcDwbOKaKifO73/2OH6I1nkLZsCJ1tGxTUmfea1MpxGET8XOO4JG/0Denqlgigs0fau0zOIV68e+ytqBEXKQS/pZjOrfAF5QVv0M8kX2VdEWk2LmHziNDYYMdxU4uohAwxQWLh6qUgCVbZIPBUmu2En5fPmjy49z9pFjPrLMFKX5bLgukiOS3O44s3LeZLd7waIKwQRHlZrDkUNsT2zNPPAVWuQgn8HEEIydu4GlzC8JqprM+JBL4u6wKmSBrWfDOH+nzrs5Z1O5a3CAOCmutsElo6mJp+27jWlTCUYLcMn57XKmGTE2QnW2c323IDxtPxLIIaErBVabAIVj3RDiWOG4JS9mCocg9yCmYI9INr1EE/p5nHOR5os5tJt5sIMJ2S4AUEc6qVWvp0ABTXLAv0GWBE5+vtSUfIkOcEIclqxdZG0euKXB8RsQMfOfP7gN1JW4nea0fv3ei1pZsnLsFKWOQhVP3xAx8oGPX9YUO9ow5c0YQUX6KZhKcXgUKPXGQL1u7+xE1ZN1DmmuRAdMyCBLJbzAOK55gLViycdiyffgGWRHxcPZ33bFKzlDXpmSbLcSRXR2FTeLGaNcuK47aNh65kdgcUqwsx7c3wR4Q7aht1vJuQYq/SIrDwo635WC2CGvbbEtMfTmJQ4XRCvKBY6kwwd3UnhjEFMEEflYt/pnuumem02NgaCRPpWOUbaTKHSMbp6N2VqUgR5ZtJBbOOPOMQL0sSbWphVnevptfD40fvvrqKyklR2bUPn750afztwbP8JZdLMNM7qAWgJAFIkrcD6WgOJzm16b+IKTSV2WIai3PgLNEgPmrFt++/Pzz8/cAnEmmIIkceyZ0Vznvw/k1wlIxlwBEdsSgk0hZvpLp/YBgHE4zCKYg2LJCj8dezrpDyhUCMoJgg1luPM348ySdi40myAJZEESAGokrQWbvkG0wiKYQrchi52GDYApgyaq1nchru/D3CBv4SdV3h5x9Pv6ilhWPxjFbd57ymgKybOKC24ufLCSyiEBnmRzAj5DTlUpT6yUXOcR55IzUGOI4IpxaI4iobUeYq2OJg7z8IG5ZllVojCJ1YZWzgCNl2bGkvHahtpuNjxa5FpXf9cFdagllVXkrmRzqUlZ5fIUxfcZ8//33fO90cZ+FSmR1R0aoXAon1N1I4nx8vscTf8+/dhx3VL4scHyB4KhSzulMmrDJm5ndrO5s38J9jWtryMnOTGeqRhURL3jH6mCCmYvTFIeqygZq9iW1Q4ITY6u9o+tFJFpHsUDYfVEWoSlIH5MjJUihbH4vH05jV27ypFQ1ZA4av1uFeLJdJg7BdsGxFKyWFUw/newZYWAJmMpb3jkJAkJosBCzQijIUWVr8e2FxXRZG1sWjY4gxD8Co8C2R74t4/Mp4AQEkS6TcrTigmwluuulNeCLj/oBgmCHXDlLqnkQ9hyg5ZEf4IQtrCTEB8yymJSBCAi6H9zhrCCaoHlYVUnhLE7RdM+CoMI2qFDkNJwq5VIz0A3iq0mk4Ax07pn2AhViJmjJ0u/+rAStc4uc5sgd4HfF58TP3Sv4+vXr1Bb1Uri9QCFy+oBQXJA/6o/rooTdE3OSK3XGmYeU73gF0djaGZuIrCBHhAJUWBfOdDpN892xHKADBYNCat5+hof78LJdmsQtBcsWbGmk9BMPnRsHLWuJzN+BQWFZKGgZk3hkQcu6s3EWuzQAmr5QLeCnwNHLedqjzd6PgsVBeIbaISgHjkg2Ar8fMvOzmMkW2ZSqyk/b60CWI7VBfrYsCyY0ucsxKo8BlMQBtbtTQde07MLhQLWrsE7l9LvBGoa9i4jH57tjp+ymUAmFbk6Y2pfzYQExgd81IoI/c76bP3y0dghlOcmaCgdcO/MXDEqgEkuCFNhq+U5MoSWsTtv0LaI4mqWgEvq6UCv43g8A797/5jefvfx7/9X/AVWioaEaTkOX3fOV7YnqL3K7Y0WMkgiF+waSdbOu2gZB8B63jRE9Z0ENkpXqIChDu6qq7gj8sqFaKYRNpcOGUiEdg3Ew2TvqBapw4Fk5gmVBfuCboeCirV1l/37s5FvCcTePxAOU21STA0eJ1phnx9dGRNDikFpx2DgHLV8hBUCoPDKgfQglq6kWv9+qbtnwbh40yzj8+NtiIdX8boxV8GISvxhHAUGEcuIGuHK3uxH4C1WQZkMuLKutCvC1cKe5dStBY3H0PYc04Hs0AN/A+KrwK4nMl0JOVrAB+rT48sv548AUQnxWr56LIqrYEA0SQeMjQCMtuZlnlDNMP2k0FQ4/crSGxyy4oOMwgb80eyRyF4cKZ7IHLLsQNsiSEvSjTvwIquiAZQSw1GVpIFWkZbAU71Q5ieh16mZTwPlwMBABw3v1o/GNWhVbtiOiLILZFRG0fIayZGXpKNnrUoSOy40pdfrPjurFZ/Oh1vgBTaHsFgKaJVpBS4Sc/JzlLHAMFsfMMfsBD5ARSlUeBLOBPyOe73NoRYKl2rAKlPMrh+LVLiybwQA9em4V8YJZVeweqRKopI74lj2zkQNyNwZm9zDrsU0Hs6ByPs5CpBuj2hyo0UIVHUxd2CL8BNmQZgo5gshlnzGNZBccS47x+DXqzoR0Qn7lDZBfsF7s0hDisBvksIF+zima+JbksziOMQKIsI3a8ox5nbDLajDHwsqymJy2owQEWyqR4nThnECnwfdDZo12GLAsomTPx5KgbLVdYvH4qcVhLTvzaFLs3YGYUDlHhGDxXun8hRJMmok0Uj8gtQz6Ikg9w+z58dlEDVOw1psSKQv59VoISuVzenx03GPsHMpGXislrq9lTdv1vcXSBBdKNBKHRhWMnPIpvX7zthsDEMRD5ZjR3AOC+YHsChYJ0/vsaFGwbFASbdHuQqM2QOgtAeqU+9+87gHTGATPEfXwv3/z9s1Pc1eTYod/boCRtkGHfKRKOwitoV2kOjjKBvW1W62lsabR41PD/T1jwTmlme3YuU6PCzeR/DOMT69fzu/Nnn8JuLHkYkMRvGb1DHSbIjgCW2N9q9stsdA00/hxwaCgLNlGuvZ/4oIi4pV33JFH8ThxIL5gTCdT5IhdbzE08ZwzyEDELZWPVgsTcp7hmVSwvKP5OThEaHIsBRPh5zxD3e/Z/LU5+yd4bPAMNR0NQ6Rb0NKmer3ufjnBku3CpROBVTV31fkGU7AnyhJTBFrWutOz60SgRpa2bxhOKMhG43dWZuCAFP55NOZzkWxfaO58MIYWIMhHg8YDNH2BI1jJ9mW3C4cIH+KfPsOhs4KQTpP0GkowqJU1g/Nk+R2gQlklunDEMdcHIomnJiVIgRPtNJ/fF0GNzufn7xWvpBT+vVcidWTNU4StV7CUHfaB8tnPg8BJHweUGxuNH63TgP1Z68g8Xdz4aPZCXITtVkwf1gm6UFMI+MoRKtEosmB+XbIIXjX0uwdEdr93iBTMSdB55jRYvnJIWTu2Jf29EF999RWyLD6IsCKc/OaE4ottZAY7deNxaIqXskwhB+q+Oo2UXxwzDmtIcZHQJBBBpFo+m79qyOILEYOVuneElKEgnG5P6CJqCjGT4sgWKWs2KTYRVRztoCCO4A6QIzVznO1X/u2332K6hTyenKT4fRgpcTJuJ8FEFPIxOQku1LouxYl3D1NGTlkqGgVOHA7Zeo3KWUIlkWH9rn4HRVCwkcqyla8OB6EnDmEhZYDATwo464O9G6zIptj0Z9yzIydGk5M4R7zCLRG3qZZFwPnnLHkVYA/BfmczjxsvfsPzZQ3gMH3dFGmpNk2T8L/44ot97YDUmX2+iGuXvuVekcpTyEHLPwIXMPdToFuFf3YwW0Bu2voemetWRFs/zuSO+LMhLSHNgmyRUpbpTM0jZarZ3kHBOPGL2COaOIgkyCmyhao+RKlKsl0sqSI2yEGLv+hHghChaaEz77IaINkVMc8RuA4NlHhO8+OwRBq++YGOS+Ml7OoIWoLCtt/YaDvwwjJywBTc66sLWRAR173B7vYO96QgmMEGRQiqvVs6ko1BABO9ksAfqY8/+c0n87eIimA229EenG7XzcBpF0fTfyeFs1XMjz9evxvNVKxswyg5mGp88Q6cTRmXqnQYZU/B+3e+bbz8z//m3ylKawY5B3dqnl7c+Wlh1griW+aEM8oVyVdVIejC383LClo6o10agNW0JUtKtosh0lJVOlnBc0xXIT+InKt/feuyREboy8FdROEuqWGaxN3Av6MzWQ7NagtCCqbd+VlkzDshyILs3YaTmeV9JCKmcnW9KG3KF+iOBVM8clhxs0GCFNRaqsWxDHwRUpxt5FEEEcpuJuV7Y8miPUNDsmni81NuhkYqhSnSDG1KdmkigGbZYMXxe3eDQktAe4bm1CLxBqZQVrxCDpBdB9MPYE2iaX2JRKhqgQYEz7Dzc5RRjSdlacLKYxJ5hjrKOmRMS937RGQRBPei0OFXiJAjxWok0r7ORAMlgS/7LNKmqj1HMhdF9znWx1cWiPwMG4yjtj0uNp4TLFPm4FTSq7YNEpS6I7JaBLD9OLazXRbx09lINmxrtklqDZw0ayHbzQNocyLnHx+DJaSD+SFSqB1N4IvgA79UIhGIW+I4k2yHA7tsEmSDneopz3YyBbdRvio28JGzOYDJLoHtB/KNYJKq5I4eKJOzRfBzli/r+nbCbQH4bPpQEHmbBkubQubPGZ0bmKCvhk6gpjgsnwKyycFgR2AwJ3IODQEZjJHt22Q6mBH4gjPQr88EZNdZ0BEhUgvlWSKdTHFA5ksFBPYu2GCW5m+wEF+2M0SoEDknn23yQx/UN0c2a2kwFhmGd34kkG0G4HTyccwQ0zuqXov7hHHY9O9wURLUpVvCsh/pWxKhJqs7BZ/LggrTbHJkWBoUkXJLsHCGuo7iXrtB7VhLI7kBdDnEYUbjQHxQbnm/o0q1x8SzYFOneuLZPZyNxMzfZSPZEV9QdkeKc7jj1D0CGOPZqHXscDpzKfMLQrLQ3zxwTvG6o6TUHqULCdKHBPMFO0ZOtCYpKILjbI/GE9ASbEJMcP4uhB8zjGophaNXk9NRGFkqfQTBnDtEAuZaLwpVPVCqzvjXccFdn0OkIKetHfoFU7HidyikX6/KBVmn9fPP8zUAPvnolf/aDuBEjg+rfB9yx+AAR0oh7I9k4l27UukE2V6SNCEyggEcLN/M8wP2x6/enD9X9OWf/K2/S6KdxGYVYJPjtNtmCnHYUouy1+KxJIIJs+8zrlFSjiAiHp/dYdwcLcWVp5NI5HbViwkiA0IlgQ+bQiuuSzQ6RVo2GwfTCTqjI/ArIOwWaFaVQrU5FOrYSHUUX6hyzgh3dK/kV96B4BfkPxusjkXQKBz5+R4gokVXM1rBpIKIlPu1S8N3A/ke3ItSljJYmkTrhmn4+CBSd5izPo96KTcuK7KEGlFODfht/A5VdQFVR2waUa4Emj8LG+fEz0cgxQLlPSJ+BFaqDQrW15ZrvQSCTQ58qSN53Xtn0vktMd5uzjAy1AiNfh88/BnuKIB5wJJIZ8In5fyrDafVE6RIdXs0TzTxmoKgSRpjL3EvR1CFj0PNJRYpZSnu4UJOh4OWYCUtwZxHrF8XmU8LW0h5ET9ZJcnqmC8lLttGTsWFgpzlsK6Lwkk/gAPtzhKNjggnP8cJLCFBOmB4S+XifE4cvr2wXQs6gKmE7VbZJb9bXWEdE+Fz2NSaUxz4o3h+2QLosLsLtwq/OwqzIZ8Vbmv2aEx5fe/AjLPYwjs6HwqylqpqdKkcxARxI4VSyGBZam88jSLYy2l+4RI6g8muo3sbV2tJs0O4z0Pc+URGw6+k5ZGfZ3+dBdrvfvc743VlRShX0plAk+Qg6BIaQ3yZgkVyAN+NbSlINvTXHt2R7NF4AllBqd2mIYuzpTi2kEP57HuWspf0QVLKwVmxgq6vqjt84Y7cnCIJCiaYVRgNIVtH4EuFIg3P8pHj8wvWgiDfVIIRmq0rIhLZMh0pMKEu7FGdqgT5G1R4r6rECYhzRHRf5gZbKsEHkbLAx1k0s+AzXOkHDHB5D9TUbA3G7xzK0mzsCtMMHV0+B4FVzkqtmiUYnmyWTtf9DhH8OKpE9C14B1nZdIAP4vhSZlDCQXC2HW98fjS2kpwKs6DpXRxHBOjIWsoC52xrth9NkMgdgmmidTjQZUqzYBb5Kvv1IS/Mf6UfMKGmukMO+8MPP3YILI5C4s3AR1D18t37j+aP7LkQrTEwV7mlFOVDnO2g1agldDggclJ+hNb/+ruAoHLzVx6ZL66RO40jPhfLDwAv3s2/BPy/++t/i4RQ28DQhsq+fOvnE5cTx5Ltxj0tpgcUx4FmtfSzPk1OUlJd74IgkoIIhaM0TLSjNI8xHwRjqrpv2JKVig9H4wlxKuec5tef2l4qOAc2ZY5CUgXvEETofOigpUwqROsxuKNJlJwO121EZxU4UPk94uNEU/xExBHUauH13fUWkV2b4xp1mRAodFHopMyRdbAcOENdG4e6sPTnLjuPE5EUfNHZX7duU8ABIsss6x6wNCoRNFuuKYJG+B2mj3M0UCUrIsuXhfQbaZ0G645FqIp1Yn6Aycc8GxrkIzdA8ysHOlrTDOKyzkdrTkG1NKviT7+jX5ZI1okBtWphJyk7o5xhUmgejxgImgSH09WRJYvfrgM/Bba+LZ9xLu+g5dpGVWWAxrM0c8E7UxZMcoadN0g3pN25smYu8sUXX9AUFLEFvvKFcilBoE+WVN0BgS9Fii3LBtlmkypunqP6hLJ1seSDYAoLKba9RFiIq2X5dUlHa+gQLPfEEFwm9g7KqnCiiSRSdgeTirOIQ5ZCNv50Pb81oh8p00cWuVtkmuaHFGiKBxxbUNjk0GzigphrxZUTSQEBllBEYT8Zcoi79Gbjy+piyB7JWteowmpFQLlGHMEjPIRsY/A57QgsZ+4zOZ9yajiw5RCtA7RcQhZkv/vuOwpGZUs1arWcU/S05RyRu2bYOGzE9i1Jzfv3PMV//Md/LEVZPH0dt/ui3cE2hVIcwa4jkbZPOX3ZBmADPz50RdLUAh/aaczF9DsdpRz70thSRAChwtPqelrFe3FxIkOFG0GzaxxjC5qKj6ORCJ+C4FEdwQrFaxEs10mzCYFDvy2rTVwwGpsm8FuyKQByuy6V1CHODEuOv1awjYBlNmwEiPPnqj9+ClLu2amvyOkzUqzltrDUmk+kqYBjj8AnZez40VJYBzaLz2+Z8urfQfDyHrXUasTRdz/QbQHI2kUbWVR4xrx+pxMFtrgql5vvefRRQlbE5whyvTDJ8gGtSAMs6iLeRhYKpRA4DcARv9NW4Q76ZTEjm4pTazAGmps3DmvZeKdiIpF9++9PARLZ+fkmAa0twRVvtgs+IM6/FohwVh+5m11vCi05TXLGuN7hkGOnNCOnPLs6+2TE3/rPi/fvXs4/PXv5n/3J3yShBpXl01V/+NcNBNuGDS5YqYXgbpJ/9ji36aE/jSgyA52bLw4IKqy2vpym+jAVUkBwUvvuAMFRf9zcUN+CJszxGVZ80RK/edjiz2AMR6QjKd3nEE9hZ30/gTt0pDmnf54BaJKGnCM4TS2lxGVViUC1TsPu6mLZyVSOyUHg0K8LGxovIPtmXEQjh9DR1VGkQhGceyH0DY+D4ASa07JgCqwq9j5GbwqQqlZT5c/0LW2qfVVLh5++pUIOtfpWznp9yHIwHU7nsJOQAhHzsy1BqpNMZDFX4sRpGlJTzz++JVSIVgvIwe9gqwW+cqgQZ9RvW64W+mXjM9TgnqokNcpLKNK9J1I5ezpPamvhFF3YSRKhGQcsL9LjwiUizimuNogEWWO0TfEutPidk4he/JRlExThI0TrDp+aB2R71hRaEgniSamCCIIm4ZvBVeOLhHrRZwki144UZzr9euaqpGoHyGAjbgmXrJ98pvfjhdOEnC0H2zGMEn58k5gNuTHEaQYpymByS2QdlfPbEbXT8HrEQK9OTBBNC1aciFc0h4ILhGMGEU0xSYlz7qPyBTm6Ix/567Hq+hpP1rIWYKljU8lyXr9+3f3Qg8OPjEAcx5K/XVhLImCPrDGaHJbPASmwXAjGJAi1CDG14BsMiLNo/QAA/LamEGS1K8hSSGohggBqc0CXyGsxswt8p8H5/e9/b3d26mR0bAZxOoIiZ1sDEWpmY8Mqrx/4am3K2Cnwve5644Wq4JzW9XSDLbOWxdH0NZUgnayg22kVguVMedCoRLqaRXKiVRIsy9aobL+cBA0QITKg7ZxlRVgR11cJtKnKxYFfJIeO1NpnDj7nWZVlZyIS+D07DlyVrMnFW6a2zEBEKnLnUzB0A4B4tB7/ggFts1ChMa71o2/k/EDcx2UEI50DHjTeDomA2QFSbun9JrJBCjoii4vwe9JFoilxCODe63uFkviNMQOdiHL84sB3EfF7AHG0QwMOQg7bJDiCHEuFYEfszpBCTnuBnB5whVAvVSKc1EipFQQdldCpHEbo+MjffvvtjHhgyYqbVPOC8NHLKSF4flf//OflC5/an+njP8rORK8Uy330av5TBwXv3j/+2gDih2FpQ+b59LNPRRzyDz/+8PbNW+LXHXD+muGPP/n4/In/564797iZ5lu/S/n+HYZ9UPWleS7K3/y7/+AqfdxG3R8z9ANt5lo80MaKR6DAr5zO7OPx6hcvmx/iOACQna0+3uOyUnMRTgQToWvMb5mDNrfASQmCm5KUyG4ksmVMoPnNN9+kUBaM0TLw0VaWT40FUuIpqxKxBM4qzA5/DUEEIsqh/bKVdFx8Hw/T40gV1KKD2nuR7+Il2x5BSUtIoS6eK1BV1oPH3yWOA+GMxEMEdH8GNFaqqt1vI4lX63swgmwcPhjYdTE/Tu1UsYlwVgqTmqWUyJn0aVRxBMs7pMoqKVJV5Wmylhs5+fmXaLckNB5aPlm2UXfLy0wkKCmVHywVqmL5Iji7rx2pD9c76nuXCuJJTcvzyOQnDsShbNssWGEO5Vo/o4EUqQVyHKkjMIew5yBYtisiO71Pi772RZDKYfkKw/pK0qzQvVrJHVKRoWWwTLkUvwlFTNX9dkeX0iOAo0uTx+fstH2wgaUSEJTlsBSUsPvhCjPNQYWLNHvnaGdpp6XmsB5XBKQaWEQjfhHiaKxyg2ntvk3wLn6mGI5gmixyXfbR4yM4ZC34ysUXaCIVshABs4ilLsr54nxqNZ1jeoyNjyDuiwKO2mZzq1MABMOAIIhUy8/ao8sEDamcPTMORuJxXy0sfSiW5TdPYy8hh35L5LZWIShpBiJSIsrbDlimnA6cQaYd5FQyWjdHSd+ffG/Qi76bhxXRndXUxd3vSYv91Q2cM8J8tDmWskFfkzhbWSJ68VU1oSUOJ6Y4UGspy94hxVbSTi1djoJlYWktQXc0Edh2ld+RJnI7YnOCKgTglEpNRK2zSiRxQGgZrcil9YBg5XEiO/ycIH66PUcbD2gsQfGWRYh7IuLXLr+jBn5kXe4QkT0zjmac7tgK86WQdXGTtJGaIieyEL+8A1k/BDZehaTcPzSPxizRthcrOJMd2Rnr0d2y2srTTLZyBEunKuLQqKmi1lPcEoik2ZsBwXJlRZQvRNQiL3Y8sCQLHMxaGIA1j0Jq/KR2PGTjdVlFPC+j9fjKQUccGVZWlZMvuIiJw4ZExCGHhSv9AEHlRnICnnczdFxX+nGbQeWrYzxBhUosvUY6nPhsA6R/h2wi/F5ufE2/+OLzl3/nH/zDafXYCYY2+QvLZxEwxGz0cadGWNo50uv+nhFud+rSRJrGlu7ZIO6eMGUKXcI6Kr/bUzdoqVbJ8B7XUhc4qhcKrp/TLlKAnIbUne9koc+wqnB0aQtG5Yu3lH0GtQ3G3h0lbT+r3bamA/VaToiWSI4gWuQcQY5bfC+5I3XTYJJlI7uTMPmL1U8ZhzOiByLtBY1y51N3cFsjyO5+6btbvIlK7e2+Ohz6skSCrAjnGuhxcbOnz68gng7/KjgPMAWtPWbEY0Ip1oexYURWE78bzymxxU1O2ajpL5DP9bn2fr8xsnuNKkSzpFNhVtzk4sDP4nNWKkekeEHllmX5kH/Xya7+zHEUztRzX7HVCnZRBLPgBO6yW54tjpCIzS5tFUb6plB2HYeMeceSGy8g59gINGcilSB3I7nVoxWvF3+blu3iClqiNTlsU0781cfhWJYFy71jBbfFtuOwfLNpZ+nWQjbAtkawlHUf8ntOQbumcvei4esoC5jfn995RRAHuVockZnmyGLKEvcNEt+P5aa1hMYjXvlCecjPIoMquxBRJWiZrxcR1pydBlrPlAEaHhO/dnUkGI3FwURQItuyEllMfsPAmeV64wnSXLSstaZ1T6qqHFa279mYpcDxaudUdxK2RrBOXYAIcOK3BDrxBYFyDqZ5ON179B3XNkXr23+XNX2WX987kFXtDIDmEtu7IBG71gIzji4BDWd2+7gBoK3lA46sYIXm5IjvYHGg+Az0QMoR7vYZ0tTCLoJaEaltyqpNUJZ/b4e5TpANcYhXm4PQ9mXh3+ekoFxJ4kdjQAeMyjfelvCdNvGZ5pRQsIT4QZXUEuKw0/tcgmgIlm6MgsVZ5VLJSk2nw6QW8tnFiivpWYA9+SVH20aw4vjrE8Hcc4BGYt1pRRDOgPN7Ai0rrJ2bh369tFYVKmFnD+cLUlULwZngASUxk2KL86WUc2yW1dRgcQK/Jw5zvzo7EJASZ1NT2zXViGZPa4S6rwOU19o4q3wPMwzvAfq+JxDsotSo8dodQnY3uyAriKmcYws2Ql9kgVbH/IJpcjTSrr0IzmvwT/7W3z2c61YAiQr+f8IQZgrNkUgNIA6nxixUCyIdRPz7KasSbxK+a5BOqYLrqAJ+kzgXwdNhWpTiE3QHQE9CmlAVp1v5Lq5j4wEFNATWso3w9z5jQVAhVHKHl6/yxGsE98IcheIta2Rg/vKhc7Oks5qGqSrOaJ1T7b43pzvP4YigqZXlQAr54qzyff4LItOppF6q0IxBEOqImRobh681mscDTdAMffZPv8dxceizRCC11TzESbE0Wy5SAD6OzbJ7ILVOHEf8GarlILQj43m0dsKvv/46JsRpEnYdCqqGfUPxwFe4tQWjOZacgKDRZhcNUDy1LVwyQucz6geYnvNrcSArmMJC3PzsvUuXFRJMPFimwO4S320DzwhBRNypuh9Yaq7L6fYki9/lg2qLAAezWn7ztBdZvghBKQRS4qzgIjKn209Wldq+DkIdoXcIZkEcm7K7Iny3Uw9g2eZp2VkFPp22zFeF0GxbVbYfwkX4kfki9cXvbPGVgypAkAIOtEGonIPZp10/fotQwKy2kiJN6wCPwMAyyNKJU0o5fdg7BKE5vWRAxKl2J9RFStAYuwWQ6hz4iTtVkeILBJcs/qm7hiHL5meRibB7jdRWZeYKVXUpKwERJRwEjYLCLvEiGv2FCFmphmRBsC53iGjK6eTRmk0jxyXi5B2OK4VDWaoWILuTi2tn2Txrk5XdO7MUUMiCGdBKWeKnHD+nRrJtp0k+HIwj8qyqYBBk6bdcpIlfa8AEQSkTsvQx40htxxxYDotwhK+OxfmrDI3BGd5B2WtxUlo/u+IgpdZl6mOLbwx3VzAGQpEjM74g7O5gJn58z04zK6hQ0CPPNqSf1ZNdJkghc6jF1KgUCKbWEfHXIcW3NY32bBdSsApsglDrpGY/B0qi9ZpqkqrE0+TkbwQN6BTEh7ZwF+94EailKWvsXZYS5JzSQZr0lfNdQcummt4PVKILp+GLY7LpZO+3Oj5b612CbPr5Wdn21X6boR0tSEkdjdkFAvTMrg4I7hhrZdVSqJEtsFsSZL1PKmnsCi05IgUticwH33/2J3/TAgOE4j2DmmfbgLbXHMbiuFR20hkhiOC4KimD+6/Gdex568lB5sMW4nS/ivTsgUkUoklBvqABfM71C2NmUC7SVMoDqXshRDs3w3z1VyhITVVWFQdS6HBw2oJ4tQ1mI+KqRFiPcVWLyo/e0/3dljcLRpIyTwSgLFu8krZgCaRSU5KO1FojKa+LwTqTPR9V2/eIDRAslVfrWNpad2RMtUTqaJgOpNQZ52rB8jlNglCcU8lCBE7/GUm2+ZWLSPE1KhJ5IV6X2lUOlmrbCPS95C4e/w58lmYlzo21LJ5aCqzl4gwytGyoBAQVQtduOj0GlnXCCAQRcgQR+NkUxE/ddXVgmYsusfG66F2ayu8Qqd0zUGiqTuaKnqlqtClIoV7ujb7CamrJwYcKWWRW7Twwj0+OjtGQ0FHvgcMWNkMKR3Vu9VAjKYWOkWOS/dVQP7ltCSZfI5a/5SEaG6QqIWIe2AH4evm6RgrBksNKKUHLWbS0ZSkTYlpGU+4cpBpGEDiC9e1SVs7yxQHNslp+k4iUKhuolUqzq9PAgk6pMfjNicMJ+TWVQrMkbqlQnM4zPo6UprKYHHeFWszILGaNUkiwYEhqtnG7w+2UhZbrVJsFmi05Npv+8jsNBEE+CCKDl0MlrHhnK4vMRks/Z5HIGXamZZd/hwhyKeBXopE7Vq9uKhEpfA4bTQsEVsQAcYiI7NZg2twQJxsUugPzEZJyP1iSWliqgnRgffzAx6y17Cg+jmgjspy7YEiBE59F6E4Gy7On6/pWK2jaIjh8V7b5+9WNUzHgH5mBqiDY1VzMHAfX+gCzYDqBH20dO9L99evXvbddQbZ/AQxHI4+AoAGOwMjyTQv8zg2Bo9B172bbCdtXVYEPyEoicxQicwpWu8yqWDdVcbLGhrtgFsFI0+n2pWLnSQ3UtoUI+nJa4ojkGKYuCIJ8ccFEqmVJ3UVAlhWHFFJDuEO2mdlGouMh6m1WVsSNTY2/IDXSh6+8wTz4rMiZbtDlK0LEVd6NqO2tAg6WZi2yv/vd7yrErwSa8w7kgllLZI52tWjCvm7dmd0qUgjI/KooZC3ZLlxVIVmOWlURRL744ouXf+Pv/P1tkF2t/zD6vIfdqjbOi65yS52AQ1BwzuxcVBwW4oO+ZuKIUOYr5DTPwhJ2n8Gh1EsVGIaIyFyBMxjO8jn6jtbpkiBOjitqTqmWObKY9JVT1q7HXop+Gzz0pwOsV1J3qBVfJsQsEvi6pMzGUShlDFa2rxH6noqrKaSWky3VlvmNatlxpdCSz1HCwhZ24VipBgBZJcCppI7pu46ctgD84ktOll+wrPLuBIVSmoKUJcg2iVqaM8QNp8OAf59n2+UrZO8QSV9tNub2sjQS58hfxxVSgHwpCrOf2x21DgLNRcHNwlEapCZSdjn0OxDYMepoqYQFkbapy6rthVtaqTvw6UvVDvh6rYiIZSldjszTaUh1rWXrwrHsVCHyqZ54hGr1dend5JzGruSOafa4B9i22YMpS6oUZz8J7o8qJFLH0Tq7owN0IvBT28K2T3wkzsC67Ki670jtmkLMxWk1nz1qyTakbw8iRgVONCJgCfXl4Et1BSOYECxxLHVsv5U0DMHDnalmh2ePVbUdyJkRb+j7Otpal6YHE2rBoiWCQ5a+M2FNgoBfXx+ufhjD8UmTiLilQnxf3fp2ApZS9tvlM22NiAu2/TuUIABHo2bgO2H2vtOW9b1b/GTTKV5JMIZhIgd+yjSf2T8Iammytt+QfCWcCKxGIN61hq3iOyKFJlEi6KDYD5umgOm4GrJdCN6xtRzZbJHdmkZEOHdUu1UgiA8pAwVjxOfn4EdbVJ6PkG13OUT2dgXKROqLUK+FWysaWK6D7zx7HGqnFnYwqAVb8JRetDs2nj1t50M5ZX5B954g38XygCCTtR2Wf4oGCFBHSxN24KwIJllxziL+9uJDvRSGGqUJkUNB/HmSH/+kQnBRIQJ0yEXShHT2JFmwxHGxVjC+YdKRylcrywomniYf6OxglilHXk5QhSOoEfBxHKC4M4cikXu3iAQ+WvfDtD8+Mp1zftcvSlYeP2AKPgNmPwBcpIO9+UFVFqb9Dfq6vUFrOjW1KSkOyw+JoCVVYY5T5RibxbwryO4AW1gjBGqJSH3x+fl3AIRAqPrT+lf3X6IIlWX1rhAs0SrUpnJBUGhJIfA9Jxw0Vpal4OyKKKEvYnmuy1yY7g975p+ju34FEVnJ9uKE9Wegx2uR00HIqu12iRDo7/ABU63ZkCMYw4d3CjRll4lmaR4cOoYUP8KDaJCPvyLPCIJ0ZIvz2QYzfzN0bvEx45Nii+Tkd1xFGs9ScJXLSvGDpTFSwLGsu6UqKSi4Y+SzUDkggyVC/PQtU1gC9FHHodM2+elw1IoXSS3wzb8DpJ9s87CyIH7VnL5FEPh12eChDzDZInzkBEUSP2L/XtylYMt3mYj5665EXLByWGZoCfmqcrL4pNyrZzdzSs3pwknRH4nbKYFl2xfs19LKiit3RSzzQTZl2GnZno6YH5Lb3Z3ACT1KkbOyFbo/2bpg5lRrvL0ViWOCoHumQsyelKrYoKRytvj95HNYfi/3cB8YKhcsFTaeiBQbjsaTSLTf/va3Wntj+KLAibm1d/SkG4nP+fLLL23QF2tVpLpAqxBNL3v3mpVVLqskAj9y86B1Dmwwz+zncWNLUfAkkrUspXCxNNCFuKnI4ttOESWGEccUlOJ3gdgdmJV1JqqgRisOdVxlBBtkpXQREXdHNaqgJccS0MCyiAFkcSxL7dumCEKFOkaotUYjcaBchLM2Giu1fiAouNCoIFvksK5fpFAYChIXr7US8W0H3SGyImSdg+eRYEwElt8SWS2IF8RUGARZUh1mU6mCvtFCVXRk05EtKItWfGVzcGKyapHFO+1gKQX8s9fZ7HK2RQSgyT8dxpFKthZFoHssCBKkfO/Fh7qktkBgCbKyOA2G35LF2aZucuCLo8WpKnKF0/igFvjRAEHQrbiEINU7tiARmN+/cbYgWwupCHGyUhxdHMWehkYucVcZR5WUvoDcgdjXCD32znYUgJ8Oh0hOw+Nw1NZCdykWpCAm0LTE9BT3awEi4hpBToI5a0lxQjQvDeAT3xbigJOFaf94ZeF0GiL6AoIgRAO0UgXZaoE+3GWXE8SXVkkQ17eBa6rKbdMZVgV8NE7lrBTkODTgOIrG42eplUqEkz8jPu5kImdbb+dfAv7TP/t7RYGjJt4dglBNIGFi7buHImisdp18spidNV+hYFkokubV7AEiM9MZ3QG5NXE6OOArlHLfRANVbPu/Q9Co+hIxhlqPk5GkGobly+4WlNAPdURQC03S0ctWy3cUqpQjEBdJPEFoBstGUisC96agFyto1ywCZdl5u5xfYzADhVpjpqPdqR6I5ETrGpFS22Cn7bzIznTX9oGTr7b5QynMeiVuaRIWUxxhl3yEI3ntNH/xB4POrTiRtkkKklob0LKC+MCZWQ/iLJ8DTiBngckS0YVNTTCfphJjQPH4IA4tGxKU1G4dWRw6MUVU2VqEUmVdI9c9kQ0up15SLB1OHdMvWETKBdor7kihk5RCW3FWCkeXrmldkMVlkTmJP0MDZBWmnCYR4DTJDoMWEzg7QCXnjOfmuVexlimfttdtAz4wkMlC+qS8CqQKAl+hEoX8nG0khVMtyIaYrlFN2ZwKMZNtjyKWgFDEE8o3eUz+kZ9fIJeljNa9LWV5t26Avn9jnjN4Q+30nwEQQHniOA7B992ukaC9AKeRzttiPlf4gmqJlLIEIvxk18HRAmgK4nAsxRcfRkAQcrI1Mie0pE/wyD/XL4IgGPOoPsEbm47tSPH9CCToits+8NsUHRwWeaX4R+O6b0X0suRAjrM6lEHByI23VosITXvo16lyBHezrEhLIBUN8qWacx18V/BeBciywMnv5jEJEc5GzCMi7kZi1dIRSQctWZGClkBTYXtZi1A7OMnrX0+v3d7AcLSvXWeVKN9Uv8UiH3CkYoojG5UlKFhcuZRGHFmoNZTiJAV9M0YOIghoEciaFjwssoLUlIvwMSOH0+EaO1imyUdwsC6QiDhfa2qGl42TDVqveGcCIqfJBTSDRaAczWzpXKTHFbkWj8uktRaAGYGjcAk5aIIwp3NOAATbC4KlOB19OWYoJWLZMGi7TbIckYVnB5OjxMPIaUe6AJ8ge6aYfS0hqVqzgCCF0PANMzu5QbyB+fSN2oVIHDg4IvEXqlj6OPxdnuSvkEjW0hgELfNhqxBM0vy9lMhW1fwx1YZ8wXsKUwlEKJ7IHQ0cLZxZridUFStYYc5hjX7OQkTh/BOA//Q//xtNLzqX6/H7t07HC7FrwIIgzgbVWj4r3DbuiW4RfsvaLQFcxavsgbk+j/tSCd9srjSme0KJ1okEJTlo+YYJbRC/vgjdkYd+QQkaMmengu0VIQURImyNWIRo5oy2qVE/2INiMS2TPcnJWgY+HYcmrhFwyIJ47RxFUlvIkWJDfmQ0I3Xy39/+mFEKBIGfCNz3lUL8pFiosG8YrggYslRqCIEvW/liBe9QWPe6VEj2Enp8TDqEygOmIHLgH7Gnc6CWo7zUol5S/GyOYPEEuxBLCKWKI5P67rvvNpXtJPVdOC6wqfs2fQZYtllqgIMsBTgaIbsVi8xwpyNfKmZjsCtVa1KnaCBy5J9+T3mNQFbEstsMBG1cyR31xTwjDEbudi91JhzBJgFOTE5+w+xsqkCkeDQ4HQaYsAN8ef6WN1+XiQs2PwXfCE1u725y2dVMFkQastSZffayPvBx2DQr50jR7IZ0Mhr1fR0qp/PF429DsxQ3M74PBvw6ingMu5QiOwxHee8lJZT5H54/JlstnS5TrcGZ5FOYsR67Fmxs3QW9OpyPIS2lQjSCM83ZdZocy3SCCNq1eABTeeQtqVx8ruV5Z4qota/2KyI7/W6PUpFkFw6ExWGT4ncCe2MIolkWTKSpOueWlXPuiL9MznZRBRw0h7Y0li84eztov8g5z4DZ7jBZEeV3KCy1EGHbTiK9wwUx20WzWUYQ0cVSlSUf4oD57xFNu3/CDhbQ3Cpea+zXX3+tL5BVJetZs+QrIet25bv/VaWjRZs6DSeY09g2IqvQ08EqNEmnqmTH2HJVFKDJF/oWqSNny+k3MFmOjhwplt9RRGYDf5c5zQn8tqCQE3NTjoidgQ4qB84zCJ4NXW/OD5/xDiEORNNFkC0LHuGCShCWHKcUCLKWgb8nKaVWJIUOR9aR2qN4hwY1VcKxdKQxKXRztqTD72BrEcRrDZgiCJgsiJTdYe72QygvpaoIhQ/RPHfssUSo9R/ssgNsC8hvZjMkIoKWso75lUfgQ323+yqc5PU9If2ywH8Gz0j8Rb1SCzGJZHOKIweNxFXN3wTcXwQGhKqJwV+kkrN+/JytJRonR9yXm5absg3XvhKTibPiR+wJ+9xGjo/m9nLQlajd78Fru3c5Z7OzFx09ZqqUSHHc4t9++y3BmDk7FVkcIOUTpdnQEBJsbNhCwZac5ZRlF1Ii0PCwBH6yIiymE+AbQ3xlMbfWciPQOyhYqo3AF1Gewn5raWxo40fjunB3FGGVJ66kq8OxNN7C0gvisK69s46RQsGQ4LV44MMZNg5n0rnEoVScjeeINJssqVVrvDtKcSrPeVYoKMKOxEE+CzjdJyx/jvhx06py1xFETlZKCfLRvm4e8f4plvG61lLipU6T697wSUnB8SYujo92el6XZoepiwgCXwkOvy4uHwUEfTmA0LdnvirkLvFRfYJyqDD9djcTnDPnC2oRJ1pW4dF4ehP1q4MFgZ8CVAKkPK3zKfT4/KbjYHMARy0rIt6ZiyvkbCorLqILKbZ24oKR82Xzg9q7FEch+7vf/c4pdVDiDeMkd1pVIuKC+BwR/KN6zQ98tJWNCc0GInzo0nPiNI9INDjV88cNyXYPIJvEUrxywS6QlJJshdH+w2iMa/FAgsQBYS3l2hmGOJit747Fo3VWkdkP9dtLc7KAD5h7sRC8A4vDqbumjaaRCJox4oej93TIW+UiFl/rVlxCVjm1dCyLi+QvGhJnOh1YAqdayC+uJGtmYximEjcPv42EmAbTIhSJMyf++KphuVehCBAXtyy4k8SH4hxM184AUjisXobhkPWxIojjmirhV66EHdEbStU0mJYU7Pw0a8FHsEH8NtWcFaKN1q9PLJ/TcaXZ5ErqRaF9CQJHpNs4/bJfffWVbJp1d491N9aiCY3HphMiVAUcEd0LHsqgLzDm2Su72QZgVd31s7/97W+lTCJFZB+lO20ja0UMnGZXCixjsoZsTkGRTq/BdJEyp2vqQsMObAwvc1X8atMJ27o4AivCisBmG9uyiCUye4deyzRb29lI1tLuhn1DZMqynZsBRK70AzZ4eQ9BJRWm3BY6jWl8O71lFu/0OG05/kbSRz6trl7RZCPc8Qd/ANheEE3wLnLlHs87AmuJ4Mv5y7/+t/+LeKKuaJuXPlIXKIofkSdU0vRFKK6Tj2Do7rP0gZqShjidZ59OajrdUAnwj+qMRJYacA5rEM0kOZgtQS9+4l0wS9blH+qvsTNzdG/sSpTf9QVhGxXfSeA0nwsjeLfFESpvI5VwaufEWLTO3Kj3QhFZqJ0gxzI1fvFsjlQ4ySE7FmcCcVIuG3BSS3lRFn+vo2AzcLqU4oc7y5ymveMPBrtYTSIL96n4qjgVHuLTNpshh7W1vZOrKpuz6BJzNrVk4HdFqB2Zp+uevW+cgo+KChdFXEFAw1GYL66cctdCBMwT9iSViCtRiA+C7PIRiuCLzHyPJx9aetPhAI6lKveYK9gMpTjGECTiSZHylse05C+UT+MT3FS1DpyOII5vA7qbTYoFcWozzeOGL7VSOXWkJstpF+KUOyvxlqESG0y8lEn6pmIjyqUcIJsU1B0zzVoXB45go57+1zGmrIRPUFOfeZb7rUihCP/rr7/+8ssvY4KUdpVQ47O7O8CxjMYX4WvHRmgkoC+oBdCPYGsIuwvwDbtjkW2nsnVpqZz//fnb3CvhgCBgFkRmd7n4MGIY5NSySaXZpoCDqbsZcCyBY7nM1Ng72iMc1aGFmgbZCvltEzTFryPIqqJWeVMhKDnClzJHSc/IHWSf0ZTnUKgFR7B5np0JnOqne77L5N4AS+U7OaTZhcaEspZ7jLUwQxEWRM7OLmgnwqIV4WwwNA9HSiPzsDWCZku/dqX6IKhkoVYktW3ByU/BnYxm2QbblJKkmtDWdneCfM+apaxaT/fe4YIdBUgJUuZTNjP4rmMp3g8q/KRmshsagMPyEdAsOVCL7oq6mypmSCGLqYQNfCW6E4G2LP7sHkPLVpLdseuV9eHSOexxJRghqNXoLsumGZAhBfEz2lwIwKQgy9kqTLsWNHavOAMoQehqipDiVHu3aXIQIL6gclVQ9j4eWh9GdwjmICDD0XuanyNl1GgLLUqZR3eo3ZV+oCsOspDDUlbbkgKHbRjxUs3AntKB4DMYowPhR04tENwLeoUeQGbr1diJ8EMEaLBEQKogFKSAPL8F6E//7O9ZS1ufq/D8zQvqPUJbzGrMOU2vz2lDJ2q5UCsCbpc+JltiSiXVbiMvLL0gIljWSKHI8ucYzkHca/kipSxz2pQ7qZn5FHIihGSLY4bUREAWinNEpBCKtK/IrC0vPwfEE6xER9sRAVUxX79+zcFpbM8bS7zCaDFbcogUsRQMaUaDfBbOdb6++kQoC+mwZise+D35fMrKZ+gzEp/dKhZn58nepSDytXhgL4rUvlst1W4v2HOOnMPy75ym2gjn2asW9l5qnmxjUEDYZamWWZE5xNMFE+e3v/0tZ7QO+O55TF+z3HvpCFbLUdhlzQpK7cZXXFC57L6YRJpcVRCsPAK0PCP/gQvB19TzqEXl4Hx8ccTvWya/Q7jDS7MbMp1AhJTx8DWFb7/9FhNnW+si29iNVAvZuxQCaxKaOJF7+cDOzFHV5OKqwGCaKkGgAC2BAyko5LCpEUGwBH4O2SbPaRKWpipOlymmqoUubN072+VI7W3ghI/2E9oUTr85x2Cdvy6WCG1cbXxbMAbLn/keN3BLP+BpJAIGqDv/lD49Mncb0mmz4m3WssIF5uU9gLnlwKmwfZEqUqoSQcCBezlrGecO5ObZk9wxOKk5pfQxOzFkzMaIXxdwtqf5IGVZ8TjIyd4dOlILzETycbbLKXpCT81CJEf5Qmszx6dTR3EOZrc3Byd0N4robgaziYhzUmBpynJSa9f1Kh4t5KemV0fX1vjx+Sy1Gu2cspC+USsEhbJ3KGRdwc6EgkivAlWVq2rXFJC3KTJYolFAs+UIjZEIFKEMSsrie77U8n2BFmzIPQ07UhhSKwuWdJ4RNkKZXSnwlf2wrsGgwSw7t+BrdFVS1XLYSiBZQQ5CS+iQ7YWPVpfNhuKCxS3ZZtiTKQI4CE2FwBKH9i7iDc/v4wx5yzkIUsm2C4SdNh1ktCLaJVIjVc6k8bJSAeHyHlArWFwLy/uQdQnxF7qw+Mhw73KHSaTuSJ9y4tUW5ChpHtm1grI4O+3CGEd1dqqXSMtKdjtF7hBvU6wqNuZRvSCYmjhQw3ertFwIIs8/Uvirf/q3DQTdx3K7gWeQaj/A98TWj+/uB8sOKH4bEPHDty+19JW76uJxFJJSyEZeWBYHZHee51ywiMJoOu5pCgLnPrwliyPogbRsd5iGkSLeMGwXI6wgRODUeg+KjcyB3XtNtyqmoHJBfDb9s5vr3/HaWn4lGlk6B75gvURCvhSFrgsrUgtxDoWubOWCgGPZZs90s0FBCnolVTCg5eAEIhSgLEdESeXutvgVRmbzgQLy+jnQwYpQ8A2pW4VI8+8tqsuRH8iKZFsWDzPigXgOWky21izYcrsuWC9VIrDPzx5OtHRKcdznWih0rwJfvL2k0AApZM+Yc3snJYhpgwYQJCWuaR91+EYCTANY6tIS0rzLtq9oZdHw21qj4qTPonkj4Fgi8Fcc2vLpMDpQFyClth8ANCLFBj4oaZlI3VmbveuAuL17t7BS1XI6FoReBbLisjQFbcSyr84ddV0wO6gsIEshi3QCIpYsfhYhJkIQ1Ktp20JMc+oIFCxBvBlEdiORRaTqS41zRxfFydsFpsP3zhRRgqwjHRzbR0YwYcMQPwLX+yRHC06pbIcGqgh6GVJuI0EvS/qrI9gdYikVLNlGugOZxZSiAJbKawodjjiC1hxZQOPLAvH0U8vPsaPU+IZ3SiksP4UGoM8R3HhIiqWjPDLw9zQu6gF9thsAZNGO6qDIfctARFxJThz+d999p/Wpu466lOAd9C/vzMm6cJ1Sox7JOShbqEt99/oCfl1i5iNzOnk6xq4Fp2EQQn2RQbZHD/ig/AjP4dR9yWp1J47MipdCC8sES7UJ8s3fDGzM2e3j8S9VsD0u4ZtvvuEDnTuqMiRwMDVl3Tz5ClnMs62BpS4sPhvolOXIBr5CTTFBRJci0/t099q35CwicC7p08jGORRsihVxq5gQ846qZLdc0Dl3dfhFtOCgrZ3i2xgtG7isXpg7P45lkTYuaKkEH2eDmDj9HNXByvLRarTtZJW0u7KYjV07qfSLNElqjkXkjj4Zgd8JxLdcSyrCHY4as2EQdBTMjxBqnc0RTLD5NwWl2oJJ8hPcQk4lRfzIx5ZSVS0/pvEA2TJasEx/IWj4ZliI22aN6ghOqWxxUEjt+gEgCXP0EqmsBoKHP9jixWg/NgZKnFFbstQDOg7YTdreVX9GtKz2aFwoGx8SaRsmfHYlsp0aaLTl64AUK2ubrM/aJgQKUuL3/YIS2WvxwDMONE9SOwZByxyEoC+UKtsykGLROEdjYLbtuPvlV862xNlCwd4LxD2fvpgKtl+cD+cXN3aClqpodrdZntHGEeTMBs7rgw7wE6wv6Lt8EOlgq0Lrs9BUrCUc4vXHgOIbpnlY8dPnapQTja1RshxZt0ffRKXEq+LXQgRBhF9fVaRsVq9uLfFpc3ssxRG84KCbsHIlzYBZL0tokmr5IlooycKzqWycVJcMX3y/AVcrxeIcyetxANltbZnadufPNI9rCuJx2iZZWIJgWcusC0dHFd8AmHzY65Km1AnPHbhdlIAS5Phg2SHM9OfcREBElQgFsHcpy5pWCC3BYOyOocSyO7ygWt1Fps3txLr6zRaKX4sHKLCYAaHI3YI7zS3hk17Txo58B9oZ+dq4paBl2VLKc2QpnDOYk8TvPMXbGlsjVjlC/KSWA5ayEeJ0pC2n96M77AAOVq8KLSvHbBfFgVqOeBPK1p1jidDMrPJpeXRckSIFWSJKOHRU2VpIMCwBktVIIYXKYaY5//h0I2j8rRJR5RErXnfBIr21BOODpXk8iT0FOEAHLHNAyUrR74GiT5CIt5yUoI2z+D50fQNQYklQFlKQFVEoxRIRpAbi7cXJCPKLTPEpF1du4L4eyRq7yRd0TFivFERU8TmC5+CvR09wTyaLKc4GXUihVX5FHzfPQglBBE8K25utVOSq7sp1r1CXlmYwPBCpSvcGWB+QQzprlScS+LtTS4+wHymVuzrtS7xNdZ5OklUFgiAbisSH1ecLgmxBshXK8mvkWrNgmOZxq+BskE1WrUKOQ2ANljjC6TPfrEqhWYrLunCrnELg3yFSyappKp6/EGkYiFAXWM0OtguHYyTBaHHWLtDY03y6y0KNzC9SPNvGD/cadRUaaRR//bN0cHENlnigbzw6xaO51tv6vs168evVsngWuWy1DSCyhMVcj8eLPSnLvfGq4pcSBwSy+eK9UjjR8JPKBpPsqPc4NOT8FqC/9jf+TJpKA/GdCAZnIQ5VLsxRg+45jggRfNkzz0B2RViRlhw0WeAUucNluLwbiGyXIjPKYz/sSuWHqsR3j2wlAUcwTiWAkP7p8wQcuBYHcU7RoKBeOw8f3BDFReouaxLQGqT4np+m6nAwpcSP9oVa4NSCj9Dr3lJ87z+1Hhi0Pm/OIL96BuD3v/898uzqARxVM9ntxqhRBBE+WX4PPN+0NdWIxZEylTvVG1ZKxDyrgHOH55NVC228meu1FgRlgY7g7kiqjiIwZ3qOToryKR2oqlwXvlTt1AJnpnlALSnBM9c1WLKWCO2F9Ql3pni6S1PAXyhhmw0tvqMWt1ni+AVlxc1DeRqf1vyygCm43dMXn53fLpkgawlbFXMRrQtULSg3kqXzNIaBRcqubLVFQsqOQpej/fS6RJttPL4UAs1N8UEWXwSnGTiCKUO+eYpUPht+/AIhiE/jxy9UIwA1Pg6c5AWpy7sh8r3wD9KcWJB1sUBH+qfuwkU9rdkiXVYQbFMK25qsjrZTdgk57RRh0bmljxYwQx3ROPmBT0fh6XBBEJNzFR+kdqqfYP6cM8J1mSIrtyTOcTIi96sgUlW7EOlp3cKjd73KgmXiaFVtL8hXGxAs7zCqIJos/v32IJ4D4pbd59kt73gRoPnrlc4ZaqC8FhXGCWjiavkJWvLvA4BlV0R5OnxNq+XEoeBOWwXoTEC5HznSFzfVpnakIpxakOWLIPekH/p8/orI9ls+qBXnxA8bh51kexXsANsCTUvByOvoi9/Ggb+OrBIEtSJEgJO42dJcTr9MUxWIYOITT5+d4R4/HBIh6F23vRosGk3o6Y6MII6vNWwhu10qRIa6QwOzsmwOCConzgJBCqf0Ao4Jy6pKn6CUyBaKC5YtxVqWnU6PR5vTAGF6/BqCODnp5FfLbiO27B115MiGZx3B2GzkUzRXYY7pKG8q2nKK/0Fo0Tw4LJ0iiy6f7EKQ7SbRomDP6Qz9EEkfIhTZkSrkdOGqbRezmcfnYEDzZLUvFjlsBMeSteTgc/Y27m5EI+64EoStYt2TOQ3D75YuUsoe0a4/BlS6BjEipbu4ZzlgY1fuge54cRyOEl0dCj9BFhCU54BR+MgI+GyoY6jpzhmtLiJxkl3MoAd8JWbDZPUqaKnk/iqBzZ7SyxG8Q+HlPVAh4GchWZBt4G3Uxdis8WhCWzNk5Vpnu+SVNFWFsmDJhx218l4Z3W1Slkt4BreCckwz1Miyq2k50gf9M81FtUq8GZvZte7h6VQ5ygHNSxmI9CtqIiPxOK4ROjc335BnW1NOjXPnUNCuJb8T60ng7Ela4nAiTOU5uuLbAqoSBAP4+KQvThMMgGxf0diqtObvebZEKFu88TiWi0OfQ+vzFQf85CNVR+UI3333nYg4oPFN4gCb0zLHhdPX2MCBuivRwrJ2gjWSAsvIIkTaZn0F5/hOLehI2SWDPv/Q8KXuhTjJzgbObZayyEx5LlaC0UTOONdTw5GqbwTgFGRpoolAguIinCNwXfrGwxFJ3HeX/JZhq8I9tbDfjZ/q61lrmaXjfOqotfMBt4p4HFOxljh8GKGTcm4cEdmzrevOTC192Q5EnD7fOUsd+vWCFeFsxxnxKLApr5QlWBZhBSnwQ/Fo6cBpNQPEaQuYRVpuhF1yHW3TgXRKBRdaA2drEUS64nTiWEarvGWRM9psMAt1ZEtpusr4nIKbBcHU+DtAXaS2oxQp92HP4JYXlIVahKoM04Ns2UsPB1NhH4uWqbGwhUnV4ttvv2Vl45eC2cO5DQq6Y3E4GglqLUsqSFmqKgunenbRHSsV0wDpEOy5tmXvmWZAW4tDJz+I7C16hc6HgqapIUB3RWNArfut8LPhgzPdgI+zB6hwXjGP9ySsyN0hdZIDvqaeTc4leo6CiHgHXipZEXEiIuKyM/TB6TA3SdkZ9ICaCHI6UCTwl0akjvyYF+lxHTkOPIWQLMhuoeXeQoLNfPQurGDTguCO8QyR2fxszHvqHPy83nXPSu1l1SjH94TVAbRdshsnxcdfiynoZmMRdlP8KXsUdo+1zO5FvMP8rGyjQsOLPINymmxqbbySDzFznIHvY+SYnH7tCkLL7MaRuy6lRAhuJJrl4V4plq+pO9mz0BKfw+az1PrUg3Qg/s4AlvY7H3N/7W/8GQ+E5u44zx5G0orTFbnXg3gcaHQibKfcUpxf+QxyUCRHO3wWIR1IE+H0GSBY2kZzltqqO5Mf+T4tzWohAjjKHBBcVFJ5y+ILW7u8B0SgjQTlBc9WZkLgiMQ3UtkciMAaLCa7sDxzXbcLpy4sv1ovjsRBCjgiXZFqWd9xBe9wLJr2jjYPTsA/uxlY9mJaiOA7WFAl4s0OaB21iJeUpwIhNXzx/Kv37TzVlgr5rFR2HSX2W3eCCkU4xgCpZi5iWW2y4h0IUOhxihBfHIGm4QFfU6nNirCCmsKO5DOsWjZBR6q7JaTDESHVUahCE5RCgO6idtQV4SCId31jsjnUOoTURuLxDwqlVp9NJ8Ic0zkZIpRtk9M5VBVcOzritZCqnINpSFBO6ozzNJhTXYIgv4vVAAhXg8cbkN2+/A5BpCFXlk6OYSKLbBD4+LP5c7HoLCGHVKdxx2YXRs3ZVCPVFJpWdgXnQB+vbFiOE+iJkLWUii+7IoCmRV0sK+9bCyg/F2Gm2jMk6FRb4ifVPNT4NUqqOL9IQchvNksDrEjAh5jLR5jis4zMrjIFyDGJu6t5EGxBvFpN2e0iLtJBiYzQY7B18BF6dpRsIRt242Akfpqn4dNPQUpMtV81pPDLgggrqJHyrKW4EqnEoaq1CEDcNlUh9/Wd71Lex/6D5axG0MBx6tgAlAHT2PGpict+8803BRE4bU1H7xDD4NSCExQWcQ4z9EGanXC9oNQX598OQohTLehiSMfOIu8dC7JKxKn50PF67AZGrgohi1zqjgSNKstXFabr2WYbacLasXxSDqSIQg5O8/MDv9othw6wwxdPUDACC5UAThelXksLfK3jWzZJnD5xVPHF42Rz6psIcMTjQzq7r1LGgJabKsLnKGwGwBdPLUS+dwQ3hvgdnU/ZaPGn9zmHlJcQqg0xOeKcmKvpPuF36+J0E3ZogPDvc1wyGInHXbfOfeB+BXMKHmgkjboilkWktooVZB0dtdnAwWZH6CDOndZgliCbdQ9L0VRSCviCiViy5sk5SgPK1Jq2gUH8TH1dbphRDtbXkc4ddCj85jefvfyzv/9f3alyTpwtSJRjDhJx2BxPFJpUtyOnaapdpiC/nXDY+/dUy2pjtj22vndgSqVWlb5hCXcnfeCrgvyAY5kIe0VPVfaOUov7GzNQCNQcFEeV99321S50DnYnbpvAoVCXrAvzIUEhm0ioI/AVAgdZLWyJkRw4WgTLBO+oZNtBgqrw+/ymhjOND9pIJS0XHmCv+37pej9lxZX3SAuKKKzLohsD83S40IQX44BsQQ4R9ve//73l/c7pWCIUAW9efbtAlqQ4COKW+CIOn44Z0JAR+PEbZmY6++XT70y2nWDbbBhWpB0lRRMaO34ErePo24SWUsU52bA+hXYn0rT4miZeLXDQYuoFmHyRFBAE941fBL4/f0xk03JI5XNWis82Q3EWxzxdaBFVDtY561vrIz+nvSJF7rKQmiXnjsZuKlmaWSlx7ZpTJJ1FLZ5B/PIeiAy15hQnviClxXaXLVIqCMo6h0aynMv/+F2nR+bpogAyiIAUBa1FpM4486+LJMs/Ha7tROak46NOVSWnyfUFl6Nv2CrIqRyNk4Uz0XXJinC6xzhSdgfiItPpPBFd92QtyaaTflKl3BUK8csKAn02Ts7XX3/dzKws8JXE0ShHpHaL2nU/RANLTGP3mEeL3xjsND6tZ0sPoMXMyjYqPsQRLJUOZr673QzVGoCju9RCXHlN2Qob2zI1JSIOzRLEQYT4boTTO18X72EpHEG14shmZgXpC3K2BUh1rwZx+OqrryjLtiMOC5b8ba22eEvl/bIIfU3JYs7Fe7xjlVfL2V45IqxCOpg+R+Ic+bmmbcFFZFsiAzUouFD4DI6FxUwQ+CKGJKLkyMzHmZQlfSWykTFXFs2E90iwBOROyag22/E2LY545IVshUEE2YlxSFGADufQn5ruDQaC6e/1VSvOLv+OdsQudBFBrpyfvQOtSeLkKNSoi2VpJLRGatfBHYUwsx6kFpOPUKFDKx5KsYC5EeIRQln2Wh90je5w1H1R6YqIoO3AC4dPXzlfry6QGwNf5GhPR3G7NnB7p6NQsCysoxwsMSlQ5otIWRbMr0RKX/GOhSasUzbw91Zc7JALTOWf+zT50z/7e3RBTRISV90D6u12sxFYQlKg/K4ruylHkH/yA1KVI8cUARFkNzEr5Rx35+w6gtqdp+D6zBAJZXOapC4Vdl+WAseUTnuvlt0qFh/hSD7h3jFQABvZbQpS2MsjDnWUFWmnNapXkBJnC5atnGbi4d53+aAjG5l1jP0qlODOIH5HQ6bD7/w7rs6Hlb3LZo2K2eVDbgwfTjvDzHe7WII43e67TeDAXZkFJWycalni4nuYyPYoXt90ZHWMrBYHEHaSNBUiiMumxvfTCwfsKAdUpclHLkWfCEetiNqzj+sMWQRZqUU6FTYqcCybwUhQVXtFyQiXAAAXgUlEQVRMEEFk1G9IBPAxI3f5CqbTJCCoi2BWikWWMthf/MVf8JU3PN/3yLJ3QegcRNJsSc0AaSqPphE1X1sxRRqyWiCLAHyEOC1ZUhTiH9YVB4VtioNQo3xV+aF5IOdUP0cldzRJJWWrJXjGvA5Eu1JlQUr8QzgEKVJdX8yV4iuXgt2sLOsGUMsX7Ch21+Lx2fiQlKAfidNkS/VeVTtX91xf5CY5A14Hu2oiWWpd3wVCD74sBT8l+lopAs1GRElSHgpxjojtQCKywFFSF0tOQGZJ7WZ9TrP4rPlpipMFThygs+LrV0IK8AXpV9tULcXv0EKVVLPFpyDFoZlTo7o4VVWcNE3VO8ESoYfCibH7RMhC85elBvyzrXkPs8gI9bIky4etNQlmy3QsVWGyqjzL3tLiNtVFSVMkWkekliw1SwMrTApfaiY7mwWOCAXoQDZ4hwunrziFxsbcRhCtsWGDnWTt6CMAR8Q8CDXNCfloxVeqLIivtUGpIKKKg2/XKVTbAKDE2LItEe4Y9V/rQwPD7iJB4G+XQ7mGzxnFc0o4UN/8FFiFbMhXonz9+CGpw326+RdKqlpHEJ89g1yQOvSnDUJ7garA3X62eN3DJi+uqjGy4umM9HGUcEqxYIlMBxosILfcoEhOeLYMdbnDPeDjXguwjLa3uoM6+5ipNGpfpurRWL4UWCrE8TJkxZejHBRatqmgavWLIxdZiKg69EtBhANmbpJdsmjGjtwSmgd0ZIlQ5tv7yz/5W3+33A5HlGM523q83RCk9NAPoWYBU4N6xLnX8p0L6z2CINv9Vy1+5bKWmICG068HI0QD75G6NE82wn0qbxmFpUTAGAQ3ggM43ol1KUgh2fgNHxn4gNCJK2mJFmbDt+NiK9S0Wp+UlUNBWU3bNcGCX54/JYofpvJAbeBvI1WdWG92jiBCrfkdWvfEqZ675+hNixwiKyhLR1BJwaqQ+Ud19t4hRAj4gNk/6iWCUNAANQIl0TpAHMosnwi/5caLnNKB8m4kTikc/pV+YCY+O9UlRKsEgY/AN6e9iLQLTkz+yuLw20uFMW2zS9nSh/ppOzh1109WlbABWQtAsCyFCXzXCzjJSqE1s2B7qbAqVva+wSWkXJV4qVCKfsBnXSYpmjse2zKdgtVyIrCOhY1zh2BNm9O+orFBuWyXAFPkjHltNgv0d5lVuBfOkogqjl3Qh5jFQcTuZElZKuTjEMHxHpAV7NHzTvAOkVVlCUosdwxLA/B9z+aAWjqc+AWLROaDEn2B8gYBR5B+Q1ZSkAWazSMiBUWUCCL00uvRsOyfiVG2QbelbE1FjAop2KkgEX6yPaocIkWAZoNJ7QzNE/KJa8TGF0lERGEclp+O+8HA0UQib9+tzUewEU8c/odDjuJpURcwJB+BjQx7mQ7xOs+25qAiQ1IrONIHCHtjLKhd3tmIFumIIxvYsqMT5HQXoYlUMpM99miYgFmcnywYPnGFUi05iQMH6lKhAdBE+l4imxTUERPB9k0LHIJSggSVeDq6TJazyYN8tLCp9NWSVQVff/217iAlzn4ICvpGI2WZAsGWRYBTECpk7xHIYe/xTukoTQk4mSItAQcqUVt5DvAv3oFh4gOfWmces/gIHdRlLY6dOhzWcQkii0eokONMdstl7zTlLCDTSfPOhLIti4uQFcTkixugiyU7F+zI4kD8UBdOI6UgAiJgaftQEHDoSzkcXWagx30uxT6LYFpuHI7w0ytrm+aw0DBQKrtzphzH1qoNmAbbX+/DRANPQa1ZS/HeVGorF4EGYPnRKinlSMFyj1GtCCtylC4p2R5SThEW03PHiRZwcnCazbHEN7PXoyA+2pGfzw4E7ajhWC5EXKn5AeCv/Y0/a4hF3z86cagBRJtL8XgT5XPI9em+JV0G6JRxnGCyGnNEFvgxZY3LOTfSvL/u0EUKeaHXXq2wNNguLWXpI4uo5X/33Xd9BGKy5pTlNAwbTRBwotUI6MwOD8QrWR9ZFU7lkVmC1TZ/UlAE+Gztiiw2wnE+yl1C31o4jtcdo0Xbn5YHmI1UbfPkhHwEtHyXIH0R4B/ivILT5HQseiFIKef3kEi5Fw3GsaQjThmfLbKaH+J0uB4/5CYHjvL1WUtQ0kWsKhyNgRnAjgQT56ilbGAnplCETpF7x8isQkHYLCa7soIU3Iqs+OFOBKHsyB2UShNhl3TMKUK5O58PlWwtGoibBDj4bJMgKORP5TmZtYnw9YI2EvJl0ZoE7TSc14qpLLsZTvM/8BGuCjmRbJe4lHKYrg+/Kg5aV6e9r0JOnMO9rjssRwnBlnyDce7ibEcUn9+yQr5gG/TuMgkF9y2C24m9gxpOdwsQbC+92UAt2zz4HBH2GXDUgmc2QpODATwm3YEpsL1U01TFfgh8VZSRKZCyqYYE+pbNaSlbR/o4dtT9JtX8Pap8SB+f1UVWIaejEAdBtaQibMSysZNNEErp2E5xAubS4ugFdVkfTa2sHVliVsWBRBLEKRihSY7YQDmdrrtJ7vyFQk1noNsWRNKHaO5eiCmYGj5oVByNL96WG8ZRd70Wgs2TiCURHOURLFkiaByaImjAP+PMtaicFbdTTEs6CleEjS9eeZAKR3U+syqk8Ayrg0Yn5vfff+80NBUXgS/ObxWGrg5wihDJiqiKz0/W1alLk4SWVcXv9yZBpwqdoeUd4s8cHdm6n7oBn1TKjVdW36YC4vc4h3V09VV4lGbIOCxY8mNaYnb7He51fwKawWrNQebsOWRDgikjQN2TYkvtPGpB0EZKbZAPHFfQVBxXUORoDDMHpDoH7eaMHvczHI0L4p2SFvhnuqcPr8h8OoAjK2Kz/KrEI7CG8RLjlIX4IBIK7kiWqdUO+J18zOV3CcQrZC31QgYDVMLKQoWgMF+qXVgqBEtxUh4H59nXIVcztQ+/pwk+gyAdNKg7feeQLEQT5As6n/k2//i1BrM1XruQbTypVdNiSv63f+1PLVrnmBijm88QsWG32g5X3bKx+qSRQttB7TMRPsv//e9/z09zQU1ftjEQKJSCNOvFhxwpcVWAv3YaH/ARAN+OQMmVe1wDKdZ53TsGhYJ1nB4P/VpDEbXd7mWz9NGIB+S602RFLFkcTHzB+Csinq8kiwOcfGT3lmO3NICDbUcK49RCJB0lbeTIDNpIr3h8Pr5zjpbU8t0u8QN+U8XUujPU9NwX87BR7p2SOJumLm6VdBbE01+HYAPUghVPOR02bBXwETiYhukQLE0ofq/tlsM/HeaSsRGAn2xvQ9g4TKdHryXzOWsbFRDYKTuollOh8aqtXf6dH8xfodTMcXbdzO2xYAoxgb93BaYl1FFQpHgQL9WSYwuc7nBqss22wLm/mIDfUUstFBoyZwdzb6QJ+BqphbsDmDkLVQZjozWk1pgjfcA3RpBqHky9OCJK9txkkxLkGywptjiR7kYOjrjCfhvrHWUbAKJ1G2yE9cyypVh+LeqFjAYNKcKGznA5agUN5k72ucJB6HVPrWG2y6KllCot9imjufYZTOgqK6SpkQ+2/VTrTFJYEDlbmbtRr86ZL94LQUnzKwT+QrmfwZpTU7UVKhFXLv769Wvb7BxqF6QocGjig1rAEecghLLiBUnx74hwJhqkTzanCJoJTeI0OgrjqaLJT5OP3LTBUhDNyZ9WA3GC7PpLE8lnQbYTEwl8A1QYRvH2mPDpqOoqBEHM3/3ud/wubhGtq4L2CD3jsPvqcHBYS0ERV7bLjZ+mu0Wq7VjKckbo8cYoK54IP80Oh1MtiKcgoldH7U6wvGM1F4kAwRygg0aB5VMWVNsYkCNS1na6FYuzC/oI+URwwHgV8om0HZGyRdj6VhuoNYZUQ1oqQZtTOODvkoMQjc1Zn45aOqGSjajFsWyMqlr2TxFDXZonhTPpdVA2AqockfscU7AZcJAdcoQ6VsgRkY0Pmz0drk8KkW4ntkjBCrNFZqDHpdlUfg6Fe5DtLlrfkCx/G/GhjXNG6ECXCu8QpA/VKsEB/vaFXgUdjqBU8aNxQa1pDQMtzaBQVcH4lFk+crtL+VyQp38G64dwFk1KkFN8/h2A/+Sv/vWGWwty+rF87Jb3ylKC0GFJcdZHhsatMHFZJ5JOyxwcHyrIRaq9z8Pa4XbMCiqpSxdPoXiRltu3csuyPkvE3VhenYJdqgazBI5yTFVqmwEhWpwggnYtDhDMo2RO5HEz0SEIdPhaS2GKsHyRJrQ0JMS3BFULapXjL9nLN/4iJmfLLY2aAxT4OhaxBI5ImjD7Obeag0IjZTkDHadGaGQjj+45K0sn4xy2yzMI3vFhhI5gvcJyimuhezMXLAKWe8jpSCUSgZNakZOZWx3m6Xm8C+Drr7+u3YKyWyJfqqzNLi2nvndod5+2vpaNvTML7rSLSjjpsBVyVAEFY0e4ozsW6g577z0DQXG0lmqjdRqbSjaIOAqtEdDaSPFsmxWU4tciKf7RGBrZSoB/FyxYNive49wwtkOqvnfoggmkTufrc64qUo1Ra7SuYLLxxcmCMYAObLm+LD8mp6PmL7ToVsknzjYwpwhfbbJ36CjINgOflHhqKbCWu81EGrXCuojDNuVQSBaQc/Z8WkK+Eh8/SvpJY/e1w9erppaJ82VxosGZ4g8Af1E5Mruj6tvLBJmaYaQar/IjP71SqHvDAA6LcN97fK81lyNlWE3tPvxnQTa4vTjQIZAFy2qJnAvyq98HVZytHKJpZHcc03Z9j/DsIuSvzTl9LiniCqlREIwmvlaw1lJFQAT+3b/7d2r7AUa2E7OjWrAQ2RKq4pwdX/eVYwFx4llqrpGDLQ5odKQg2Ts+DPYoXYszDI7BOu2amrZ2sDtCtqzqDiV3EFFOhI9v4BQw2Tjguoifvc6dc2cqbwAlppK60yhjgkhXGRlTSjnH8upxsEvnxpJNitMZKrlDhA5EVt4SGXTcKjrGM0lHl99gFeIojMw54z/9bsC1PYCcBbLu/ViO44vm57d/gw7y0fTC5zceyIqnYAbLNC1ZapVIcRoY+FC2qRSuf0f7otYYfJw6LgRlDdPVaYbUNiu+5HXE2zK0BIUaBbQVuUIHll3fO/o4kFoI0u+gLCkDNV0qSb8Lyr9D1syuFMtXjnZUZ/4cWe+c+Rer/uqf/u0j+HTB5EibCVTy6ySbRMF7KqcT5CTYkqMT36CYFNgz5xNwNHUboSlXZdv82olEA346IXF85aAE+rWQFDiq6KyTBeVsapi644iw0OQ5CI4Cs0k0EgTk/29X97ZUV44EARSDL0BE9+/2y0T0L9sPYxtjw6zMPEfGU4SFVKpL1kXamwPRPUhbbr6RovqZHyYaHmQe9E3pxMichLNPZjaR+RTJzNRGkru1Y7HIpWJz8mg4LY12jzqxzVlYUPO7JQHC1AGjaMICJiJgvhRtJLC0bxyHfZI7q7M2YWTCHf7sz+yhI78Rzch0Tyx8DSoBdhR6EYlizEniUCeJY3ngGZHd+vzj9tly+UeWDJJEdkf4xvEnZmk+XcTUaFsju8ZaCqrJ40wMwYAwAUazgLaLBmacGWTEUvg4S9R2bRmjXDKX6qmQWU7o4oxm0IhOvFsSRhR5YcoupvkUD5G3C/85dDi03hK+MpnUfMh8mG0NJ45xNjHBdirZVFnyYJMfeKYWCElam9NFTI1sOSAH1SSRLUumZtacNSMiMxe2Zu1omVDUG0vFdiFMJNenEbGdGsJHEZ/BMWcZWsBsWZ6IBtIcnyTjUzHZFjKPs7pDRxIRtjRZ0shMZU7RMFtOa8IEjhFzMjNreQiHtdmxNftCIDz7xXL58eCiU5pZNBcbz+XAprgQAXO7b2ke0SxMcWhXa97VYkfV7myiozIjCDZz8rZMLCdjHGcj+0vRoQlcFtdwjITRjJvM6XQZh8RybbD8TH7pJWM+XVuY4//frnE2xzxG0HRNpM6uCY+L8eTTEhGbonFkC03dZPY/f/7Mwh4ltCaAtkuLsKX8zNQZyeOTB14hhIzPlCUYBAZMw7ODg09guohuYV4uHDQmAfLMMkjFBMeIiigtOpoKvjlf5nNNpn7+oLcW0LQue6VgugI4RAyzqr9hHJDcjbYLw2gCxZj7lgUy61VbqK7+CPYYR1TI40+4Hi6pu0i8aQkClgPzVn60LTBUYQQeXWKYRnMCqIcpL/f4zE5x9kfmfvJfY9vdlpGX6VrOBc5cGGeHU0GZqw5JRkwwqQ9AwSZkdIwfhFvOCCZd4+Z2KdpFBxLC54UpRMDI8gyiTTZOEhGbLkn8GTE/fMvRMQvSMKy9F5HJopidmSIGMLLcUUIzQuzYOTR1RGBzTKkzN2GEKVo1H5qkrZmaynTRUjEYhE0AxsyfAP3zn39hIKoyCePFEUrALSUfQUzJCWNdEnrW4oMpHDwGk8x8s9/AEgD/SQNefjd9/WnYjq+byUUheeWXjBGXmV8/fz3tlaW1v0ols8zepXB1L+zXl29fv/HSYBMyl/2d4KupmGOwFuyJj5RVAvjw/vHh8ecv1+UNAWo/PGBe2L+Wt98aXcLnk+LY8sJvwVwOUv0q9gQN7aqnfh587N2k+4MlGkkWbKxoHGsJpW2TikKQplb1qJLy7ZrmFNCW7Ajhw8dcFlZsCGF8qciJ1NP6Zt7fFeptovj+9J2jOE0Z00PMGWWFB/LJw0tSt6zi0JJDzGBKUerG8XD492GDHwAu164fyS6/+vSmIzCW1UiYUmRbBGsqqFLUWs4/GHIG2h4l3/VfJJMMtEPlzDj/sasKmnhldTfcf/pkZIcncqLliJilVMCZY9CTKUyx++IRp21/wWb3+cdz2iZnLDcOsXYjFMt7qJiV76WJvYMzJbzLe0meQZw13oQcdwkwVavZaw2T6qB5dc/egoHio8YNNt7EnXI0llakUH3Fj0f+zWsibR9m6/aO5nT3TZNtwWur7r5IZ0VqBFv9cMHOluhjPsLzlpzXdFLClCtpnNJvingM7MijrJOsS21FjrkkJ3FvvjGYm6dXVTvxsiuNLkqdo7vuH+7lFpJ9pigCk3YRdb2q1oldkRNusrg2ekd62JK2ZC4AZEw4LNz3T9qE8+XLl+/fv5F/fHzEJ8NLceVp107+qBXw1+wsNcrXfBYetPl3wsE3u0DASrVvAbBiSpcKgwUK6Rj/3C2FQTftllNweWHNZxn6My2VJodfLj/0v9+sNzmARs59tSjvKFN0JNhJC+71ul64htGyRRplUf+p+DaoNBxD2tVEtov/JSb6aNF1Mi/P/AIWbC8vf/31N7RMEZZxzo1Kb4uADsSpy7wDTYz1lipD2iG9ghenYjXaC4xSrpjnnxYK5FQS+Ko5evmzpDUe+seQqU2dsZ+/y8mn+/28lnMHjZ/6JdHH1TvyUud+GBKjoSTV+ep0RzAUNEtNycoNnMu8NHUIYN0J9bUQ3CExlHO8SyA3jwT+NtVG/fHjyaYVuMlbkiYVQZ062UrigkpCfFH0LEPkVwxbKiVFtoJ4TmuCoq2iXrnz9d+vXzECqHCboZBikcNNT7pqnp9t5H5YQ/R/uAtekOc9KabMryXIqZSNYEjVsw+HZThlmcwRWL4AjnUArq+kzlrkFsHoJrmN8Ve33K3MOwVpb/H24dUEaM+fVNg5dClrUQyqVdo5mXsvLfi0RGIZhQY1WrZHA6JbxLgoFhgx4UDjopAxS2LuEMwWv6UtAZlsJ9A9Me4eHh5XkTPkBfk576PrwJ4ced6HMr9zQdQuBxaNKs+aK/Ldf0k1W4JyEyqN+9zcAw7wCST5nrAvr/rz6SmfgRJgxtXncMU/oEHLk+vlPaXk388GbUiS7sAAr8uSd69cyHl2u9lUs76SisxTQakGGB488rC307HbNolC2ttpHuKeqo0aij1lQWVcPPbtBE9SmoayO7Q87iPdZKY3DxMr8fK+5NOhZS5OcvkFR19mkpRYFEt8p0mSpYLrKFya7TsNE8v6juwSlkjbUe4k9TVhPFkKNC9+eWdIX+nnXoyMphxvCLpP959YIwNSf/3Z3yDFde04k31563H0Q1G6RjM4FLIEG7GgLFylhXnMRHx9abm/v/8fCrteYNigQAUAAAAASUVORK5CYII=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0" name="Группа 9"/>
          <p:cNvGrpSpPr/>
          <p:nvPr/>
        </p:nvGrpSpPr>
        <p:grpSpPr>
          <a:xfrm>
            <a:off x="445252" y="5868726"/>
            <a:ext cx="4320995" cy="2710290"/>
            <a:chOff x="1885445" y="3155903"/>
            <a:chExt cx="6742902" cy="3688471"/>
          </a:xfrm>
        </p:grpSpPr>
        <p:pic>
          <p:nvPicPr>
            <p:cNvPr id="29" name="Picture 3"/>
            <p:cNvPicPr>
              <a:picLocks noChangeAspect="1" noChangeArrowheads="1"/>
            </p:cNvPicPr>
            <p:nvPr/>
          </p:nvPicPr>
          <p:blipFill rotWithShape="1">
            <a:blip r:embed="rId5"/>
            <a:srcRect l="38582" t="16667" r="20312" b="60544"/>
            <a:stretch/>
          </p:blipFill>
          <p:spPr bwMode="auto">
            <a:xfrm>
              <a:off x="1885445" y="3155903"/>
              <a:ext cx="6742902" cy="26895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" name="Прямоугольник 1"/>
            <p:cNvSpPr/>
            <p:nvPr/>
          </p:nvSpPr>
          <p:spPr>
            <a:xfrm>
              <a:off x="2953345" y="5881002"/>
              <a:ext cx="4607101" cy="9633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Форум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молодежи </a:t>
              </a:r>
            </a:p>
            <a:p>
              <a:pPr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«#</a:t>
              </a:r>
              <a:r>
                <a:rPr lang="ru-RU" sz="2000" b="1" dirty="0" err="1">
                  <a:latin typeface="Times New Roman" pitchFamily="18" charset="0"/>
                  <a:cs typeface="Times New Roman" pitchFamily="18" charset="0"/>
                </a:rPr>
                <a:t>ВКаменскеЖИТЬ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!»</a:t>
              </a:r>
            </a:p>
          </p:txBody>
        </p:sp>
      </p:grpSp>
      <p:pic>
        <p:nvPicPr>
          <p:cNvPr id="359426" name="Picture 2" descr="https://kamensk-uralskiy.ru/uploads/filemanager/8e3/819/c86/3b5/d38/8e3819c863b5d38ee25d25c857b3f1f18e32d00c0f08dea2fe8fa03188db1a271_origi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669" y="2467369"/>
            <a:ext cx="4082675" cy="2721783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Прямоугольник 32"/>
          <p:cNvSpPr/>
          <p:nvPr/>
        </p:nvSpPr>
        <p:spPr>
          <a:xfrm>
            <a:off x="4632573" y="5177634"/>
            <a:ext cx="40826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Деятельность Совет директоров </a:t>
            </a:r>
          </a:p>
          <a:p>
            <a:pPr algn="ctr"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промышленных предприятий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612775" y="2517626"/>
            <a:ext cx="4084248" cy="3397435"/>
            <a:chOff x="917574" y="2491026"/>
            <a:chExt cx="4084248" cy="3397435"/>
          </a:xfrm>
        </p:grpSpPr>
        <p:pic>
          <p:nvPicPr>
            <p:cNvPr id="359428" name="Picture 4" descr="https://kamensk-uralskiy.ru/uploads/filemanager/a/7/0/3/a70394d9c3dafe21f6bc6f76932d3cab83fcb153bf635682b9dfa1ba0ada158a2_origin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574" y="2491026"/>
              <a:ext cx="4076373" cy="271758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Прямоугольник 33"/>
            <p:cNvSpPr/>
            <p:nvPr/>
          </p:nvSpPr>
          <p:spPr>
            <a:xfrm>
              <a:off x="925450" y="5180575"/>
              <a:ext cx="4076372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Ежегодное проведение</a:t>
              </a:r>
            </a:p>
            <a:p>
              <a:pPr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Городского гражданского форума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4888019" y="5893208"/>
            <a:ext cx="4449669" cy="3207313"/>
            <a:chOff x="4660978" y="5945065"/>
            <a:chExt cx="4449669" cy="3207313"/>
          </a:xfrm>
        </p:grpSpPr>
        <p:pic>
          <p:nvPicPr>
            <p:cNvPr id="359430" name="Picture 6" descr="https://kamensk-uralskiy.ru/uploads/filemanager/33/cc/5a/63/71/33cc5a63714dac3fe3028a1f35f7b9d28557a51e6564b8c9491b3a31f0d504cc0_origin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1242" y="5945065"/>
              <a:ext cx="3749139" cy="249942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Прямоугольник 36"/>
            <p:cNvSpPr/>
            <p:nvPr/>
          </p:nvSpPr>
          <p:spPr>
            <a:xfrm>
              <a:off x="4660978" y="8444492"/>
              <a:ext cx="4449669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Конкурс молодежи</a:t>
              </a:r>
            </a:p>
            <a:p>
              <a:pPr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 «Политический резерв»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9200824" y="5885520"/>
            <a:ext cx="3860010" cy="2791312"/>
            <a:chOff x="724844" y="6026589"/>
            <a:chExt cx="3860010" cy="2791312"/>
          </a:xfrm>
        </p:grpSpPr>
        <p:pic>
          <p:nvPicPr>
            <p:cNvPr id="28" name="Picture 4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012787" y="6026589"/>
              <a:ext cx="3340497" cy="245255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39" name="Прямоугольник 38"/>
            <p:cNvSpPr/>
            <p:nvPr/>
          </p:nvSpPr>
          <p:spPr>
            <a:xfrm>
              <a:off x="724844" y="8417791"/>
              <a:ext cx="386001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Центр молодежной политики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8715248" y="2467369"/>
            <a:ext cx="4980461" cy="3401357"/>
            <a:chOff x="160815" y="5967416"/>
            <a:chExt cx="4980461" cy="3401357"/>
          </a:xfrm>
        </p:grpSpPr>
        <p:pic>
          <p:nvPicPr>
            <p:cNvPr id="358402" name="Picture 2" descr="https://kamensk-uralskiy.ru/uploads/filemanager/6/c/a/a/b/0/9/6caab09e249d6d4594b23a6ae427e7da823a01b5f6353b651a72bca9272306295_origin.jp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451" y="5967416"/>
              <a:ext cx="4093649" cy="272909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Прямоугольник 37"/>
            <p:cNvSpPr/>
            <p:nvPr/>
          </p:nvSpPr>
          <p:spPr>
            <a:xfrm>
              <a:off x="160815" y="8660887"/>
              <a:ext cx="498046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Подписание трехстороннего Соглашения</a:t>
              </a:r>
            </a:p>
            <a:p>
              <a:pPr algn="ctr">
                <a:defRPr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на 2020-2022 годы                     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401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3822491" cy="9217025"/>
          </a:xfrm>
          <a:prstGeom prst="rect">
            <a:avLst/>
          </a:prstGeom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791628"/>
              </p:ext>
            </p:extLst>
          </p:nvPr>
        </p:nvGraphicFramePr>
        <p:xfrm>
          <a:off x="232402" y="2408594"/>
          <a:ext cx="11105725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05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44228">
                <a:tc>
                  <a:txBody>
                    <a:bodyPr/>
                    <a:lstStyle/>
                    <a:p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Завершение проектирования и начало строительства 2 этапа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второго подающего 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водовода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от водозаборных сооружений на Нижне-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Сысертском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водохранилище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974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Строительство участка 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</a:t>
                      </a:r>
                      <a:r>
                        <a:rPr lang="ru-RU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Героев Отечества</a:t>
                      </a:r>
                      <a:endParaRPr lang="ru-RU" sz="2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974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Завершение строительства 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Центра гребного спорта 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базе «Металлист»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974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Завершение реконструкции западного корпуса 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Краеведческого музея</a:t>
                      </a:r>
                      <a:endParaRPr lang="ru-RU" sz="2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9974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Начало строительства 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Центра бокса</a:t>
                      </a:r>
                      <a:endParaRPr lang="ru-RU" sz="2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9974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дворовых и общественных 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территорий</a:t>
                      </a:r>
                      <a:endParaRPr lang="ru-RU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9974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Открытие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Центра «Мой бизнес»</a:t>
                      </a:r>
                      <a:endParaRPr lang="ru-RU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974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Строительство 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Легкоатлетического манежа</a:t>
                      </a:r>
                      <a:endParaRPr lang="ru-RU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71954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Строительство 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Культурного центра,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 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взрослого и детского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поликлинического отделения 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жилом районе </a:t>
                      </a:r>
                      <a:r>
                        <a:rPr lang="ru-RU" sz="2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«Южный»</a:t>
                      </a:r>
                      <a:endParaRPr lang="ru-RU" sz="2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1954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Проведение изысканий и проектирование моста –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дублера </a:t>
                      </a:r>
                      <a:r>
                        <a:rPr lang="ru-RU" sz="2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Байновского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моста</a:t>
                      </a:r>
                      <a:endParaRPr lang="ru-RU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24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992277" y="1733332"/>
            <a:ext cx="12417045" cy="642942"/>
          </a:xfrm>
          <a:prstGeom prst="rect">
            <a:avLst/>
          </a:prstGeom>
        </p:spPr>
        <p:txBody>
          <a:bodyPr vert="horz" lIns="131664" tIns="65832" rIns="131664" bIns="65832" rtlCol="0" anchor="ctr">
            <a:noAutofit/>
          </a:bodyPr>
          <a:lstStyle/>
          <a:p>
            <a:pPr algn="ctr">
              <a:spcAft>
                <a:spcPts val="1200"/>
              </a:spcAf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Планы развития Каменск-Уральского городского округа</a:t>
            </a:r>
          </a:p>
        </p:txBody>
      </p:sp>
      <p:sp>
        <p:nvSpPr>
          <p:cNvPr id="24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" name="Рисунок 20"/>
          <p:cNvPicPr>
            <a:picLocks noChangeAspect="1"/>
          </p:cNvPicPr>
          <p:nvPr/>
        </p:nvPicPr>
        <p:blipFill>
          <a:blip r:embed="rId5" cstate="print"/>
          <a:srcRect l="2719" t="14337" r="10345" b="13173"/>
          <a:stretch>
            <a:fillRect/>
          </a:stretch>
        </p:blipFill>
        <p:spPr bwMode="auto">
          <a:xfrm>
            <a:off x="11197435" y="6620981"/>
            <a:ext cx="2542648" cy="1588053"/>
          </a:xfrm>
          <a:prstGeom prst="rect">
            <a:avLst/>
          </a:prstGeom>
          <a:grpFill/>
          <a:ln w="28575">
            <a:solidFill>
              <a:schemeClr val="bg1"/>
            </a:solidFill>
          </a:ln>
        </p:spPr>
      </p:pic>
      <p:pic>
        <p:nvPicPr>
          <p:cNvPr id="273410" name="Picture 2" descr="D:\shed2\desktop\Шеремет Е.Д\2019.12.10 Водовод\Водовод_точка1_026 (2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7435" y="2779737"/>
            <a:ext cx="2542648" cy="182877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1354404" y="795020"/>
            <a:ext cx="24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Каменска-Уральского</a:t>
            </a:r>
          </a:p>
          <a:p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городского округа</a:t>
            </a:r>
            <a:endParaRPr lang="ru-RU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4" descr="https://www.oblgazeta.ru/media/filer_public_thumbnails/filer_public/2019/09/16/012d1576-720c-4170-891a-767c6a8d30f5-1-f75b644b-67e.png__1024x631_q85_subsampling-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7434" y="4800782"/>
            <a:ext cx="2568003" cy="1648215"/>
          </a:xfrm>
          <a:prstGeom prst="rect">
            <a:avLst/>
          </a:prstGeom>
          <a:grpFill/>
          <a:ln w="28575">
            <a:solidFill>
              <a:schemeClr val="bg1"/>
            </a:solidFill>
          </a:ln>
          <a:extLst/>
        </p:spPr>
      </p:pic>
      <p:sp>
        <p:nvSpPr>
          <p:cNvPr id="27" name="TextBox 26"/>
          <p:cNvSpPr txBox="1"/>
          <p:nvPr/>
        </p:nvSpPr>
        <p:spPr>
          <a:xfrm>
            <a:off x="1737482" y="896034"/>
            <a:ext cx="960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основных итогах и перспективах социально-экономического развития </a:t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3" descr="D:\00000000000000008\IMG_4780_новый размер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39" b="16132"/>
          <a:stretch/>
        </p:blipFill>
        <p:spPr bwMode="auto">
          <a:xfrm>
            <a:off x="7200799" y="7378791"/>
            <a:ext cx="3765639" cy="1660481"/>
          </a:xfrm>
          <a:prstGeom prst="rect">
            <a:avLst/>
          </a:prstGeom>
          <a:grpFill/>
          <a:ln w="28575">
            <a:solidFill>
              <a:schemeClr val="bg1"/>
            </a:solidFill>
          </a:ln>
          <a:extLst/>
        </p:spPr>
      </p:pic>
    </p:spTree>
    <p:extLst>
      <p:ext uri="{BB962C8B-B14F-4D97-AF65-F5344CB8AC3E}">
        <p14:creationId xmlns:p14="http://schemas.microsoft.com/office/powerpoint/2010/main" val="293845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3822491" cy="92170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25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Заголовок 28"/>
          <p:cNvSpPr txBox="1">
            <a:spLocks/>
          </p:cNvSpPr>
          <p:nvPr/>
        </p:nvSpPr>
        <p:spPr>
          <a:xfrm>
            <a:off x="2774709" y="3639872"/>
            <a:ext cx="8602557" cy="1455095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pPr marL="0" marR="0" lvl="0" indent="0" algn="ctr" defTabSz="13166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200" b="1" i="1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Благодарю за внимание!</a:t>
            </a:r>
            <a:endParaRPr kumimoji="0" lang="ru-RU" sz="5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sp>
        <p:nvSpPr>
          <p:cNvPr id="9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января 2021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10221</TotalTime>
  <Words>2151</Words>
  <Application>Microsoft Office PowerPoint</Application>
  <PresentationFormat>Произвольный</PresentationFormat>
  <Paragraphs>667</Paragraphs>
  <Slides>25</Slides>
  <Notes>25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25</vt:i4>
      </vt:variant>
    </vt:vector>
  </HeadingPairs>
  <TitlesOfParts>
    <vt:vector size="28" baseType="lpstr">
      <vt:lpstr>Тема Office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Sheremet</cp:lastModifiedBy>
  <cp:revision>1040</cp:revision>
  <cp:lastPrinted>2021-01-20T05:53:13Z</cp:lastPrinted>
  <dcterms:created xsi:type="dcterms:W3CDTF">2019-05-20T09:30:16Z</dcterms:created>
  <dcterms:modified xsi:type="dcterms:W3CDTF">2021-01-25T13:57:49Z</dcterms:modified>
</cp:coreProperties>
</file>