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3" r:id="rId5"/>
    <p:sldId id="264" r:id="rId6"/>
    <p:sldId id="262" r:id="rId7"/>
    <p:sldId id="266" r:id="rId8"/>
    <p:sldId id="268" r:id="rId9"/>
    <p:sldId id="261" r:id="rId10"/>
    <p:sldId id="267" r:id="rId11"/>
    <p:sldId id="260" r:id="rId12"/>
    <p:sldId id="259" r:id="rId13"/>
    <p:sldId id="265" r:id="rId14"/>
  </p:sldIdLst>
  <p:sldSz cx="34559875" cy="23039388"/>
  <p:notesSz cx="6858000" cy="9144000"/>
  <p:defaultTextStyle>
    <a:defPPr>
      <a:defRPr lang="ru-RU"/>
    </a:defPPr>
    <a:lvl1pPr marL="0" algn="l" defTabSz="2764688" rtl="0" eaLnBrk="1" latinLnBrk="0" hangingPunct="1">
      <a:defRPr sz="5442" kern="1200">
        <a:solidFill>
          <a:schemeClr val="tx1"/>
        </a:solidFill>
        <a:latin typeface="+mn-lt"/>
        <a:ea typeface="+mn-ea"/>
        <a:cs typeface="+mn-cs"/>
      </a:defRPr>
    </a:lvl1pPr>
    <a:lvl2pPr marL="1382344" algn="l" defTabSz="2764688" rtl="0" eaLnBrk="1" latinLnBrk="0" hangingPunct="1">
      <a:defRPr sz="5442" kern="1200">
        <a:solidFill>
          <a:schemeClr val="tx1"/>
        </a:solidFill>
        <a:latin typeface="+mn-lt"/>
        <a:ea typeface="+mn-ea"/>
        <a:cs typeface="+mn-cs"/>
      </a:defRPr>
    </a:lvl2pPr>
    <a:lvl3pPr marL="2764688" algn="l" defTabSz="2764688" rtl="0" eaLnBrk="1" latinLnBrk="0" hangingPunct="1">
      <a:defRPr sz="5442" kern="1200">
        <a:solidFill>
          <a:schemeClr val="tx1"/>
        </a:solidFill>
        <a:latin typeface="+mn-lt"/>
        <a:ea typeface="+mn-ea"/>
        <a:cs typeface="+mn-cs"/>
      </a:defRPr>
    </a:lvl3pPr>
    <a:lvl4pPr marL="4147033" algn="l" defTabSz="2764688" rtl="0" eaLnBrk="1" latinLnBrk="0" hangingPunct="1">
      <a:defRPr sz="5442" kern="1200">
        <a:solidFill>
          <a:schemeClr val="tx1"/>
        </a:solidFill>
        <a:latin typeface="+mn-lt"/>
        <a:ea typeface="+mn-ea"/>
        <a:cs typeface="+mn-cs"/>
      </a:defRPr>
    </a:lvl4pPr>
    <a:lvl5pPr marL="5529377" algn="l" defTabSz="2764688" rtl="0" eaLnBrk="1" latinLnBrk="0" hangingPunct="1">
      <a:defRPr sz="5442" kern="1200">
        <a:solidFill>
          <a:schemeClr val="tx1"/>
        </a:solidFill>
        <a:latin typeface="+mn-lt"/>
        <a:ea typeface="+mn-ea"/>
        <a:cs typeface="+mn-cs"/>
      </a:defRPr>
    </a:lvl5pPr>
    <a:lvl6pPr marL="6911721" algn="l" defTabSz="2764688" rtl="0" eaLnBrk="1" latinLnBrk="0" hangingPunct="1">
      <a:defRPr sz="5442" kern="1200">
        <a:solidFill>
          <a:schemeClr val="tx1"/>
        </a:solidFill>
        <a:latin typeface="+mn-lt"/>
        <a:ea typeface="+mn-ea"/>
        <a:cs typeface="+mn-cs"/>
      </a:defRPr>
    </a:lvl6pPr>
    <a:lvl7pPr marL="8294065" algn="l" defTabSz="2764688" rtl="0" eaLnBrk="1" latinLnBrk="0" hangingPunct="1">
      <a:defRPr sz="5442" kern="1200">
        <a:solidFill>
          <a:schemeClr val="tx1"/>
        </a:solidFill>
        <a:latin typeface="+mn-lt"/>
        <a:ea typeface="+mn-ea"/>
        <a:cs typeface="+mn-cs"/>
      </a:defRPr>
    </a:lvl7pPr>
    <a:lvl8pPr marL="9676409" algn="l" defTabSz="2764688" rtl="0" eaLnBrk="1" latinLnBrk="0" hangingPunct="1">
      <a:defRPr sz="5442" kern="1200">
        <a:solidFill>
          <a:schemeClr val="tx1"/>
        </a:solidFill>
        <a:latin typeface="+mn-lt"/>
        <a:ea typeface="+mn-ea"/>
        <a:cs typeface="+mn-cs"/>
      </a:defRPr>
    </a:lvl8pPr>
    <a:lvl9pPr marL="11058754" algn="l" defTabSz="2764688" rtl="0" eaLnBrk="1" latinLnBrk="0" hangingPunct="1">
      <a:defRPr sz="5442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218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592" autoAdjust="0"/>
    <p:restoredTop sz="94660"/>
  </p:normalViewPr>
  <p:slideViewPr>
    <p:cSldViewPr snapToGrid="0">
      <p:cViewPr varScale="1">
        <p:scale>
          <a:sx n="33" d="100"/>
          <a:sy n="33" d="100"/>
        </p:scale>
        <p:origin x="1164" y="12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91991" y="3770568"/>
            <a:ext cx="29375894" cy="8021120"/>
          </a:xfrm>
        </p:spPr>
        <p:txBody>
          <a:bodyPr anchor="b"/>
          <a:lstStyle>
            <a:lvl1pPr algn="ctr">
              <a:defRPr sz="20157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319985" y="12101014"/>
            <a:ext cx="25919906" cy="5562517"/>
          </a:xfrm>
        </p:spPr>
        <p:txBody>
          <a:bodyPr/>
          <a:lstStyle>
            <a:lvl1pPr marL="0" indent="0" algn="ctr">
              <a:buNone/>
              <a:defRPr sz="8063"/>
            </a:lvl1pPr>
            <a:lvl2pPr marL="1535963" indent="0" algn="ctr">
              <a:buNone/>
              <a:defRPr sz="6719"/>
            </a:lvl2pPr>
            <a:lvl3pPr marL="3071927" indent="0" algn="ctr">
              <a:buNone/>
              <a:defRPr sz="6047"/>
            </a:lvl3pPr>
            <a:lvl4pPr marL="4607890" indent="0" algn="ctr">
              <a:buNone/>
              <a:defRPr sz="5375"/>
            </a:lvl4pPr>
            <a:lvl5pPr marL="6143854" indent="0" algn="ctr">
              <a:buNone/>
              <a:defRPr sz="5375"/>
            </a:lvl5pPr>
            <a:lvl6pPr marL="7679817" indent="0" algn="ctr">
              <a:buNone/>
              <a:defRPr sz="5375"/>
            </a:lvl6pPr>
            <a:lvl7pPr marL="9215780" indent="0" algn="ctr">
              <a:buNone/>
              <a:defRPr sz="5375"/>
            </a:lvl7pPr>
            <a:lvl8pPr marL="10751744" indent="0" algn="ctr">
              <a:buNone/>
              <a:defRPr sz="5375"/>
            </a:lvl8pPr>
            <a:lvl9pPr marL="12287707" indent="0" algn="ctr">
              <a:buNone/>
              <a:defRPr sz="5375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35D99B-DCFE-4438-922E-8043900F12E7}" type="datetimeFigureOut">
              <a:rPr lang="ru-RU" smtClean="0"/>
              <a:t>28.09.2020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0B0F1-2784-464B-9879-FFA5F8A15D3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982454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35D99B-DCFE-4438-922E-8043900F12E7}" type="datetimeFigureOut">
              <a:rPr lang="ru-RU" smtClean="0"/>
              <a:t>28.09.2020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0B0F1-2784-464B-9879-FFA5F8A15D3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706065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57993" y="5743854"/>
            <a:ext cx="29807892" cy="9583744"/>
          </a:xfrm>
        </p:spPr>
        <p:txBody>
          <a:bodyPr anchor="b"/>
          <a:lstStyle>
            <a:lvl1pPr>
              <a:defRPr sz="20157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357993" y="15418264"/>
            <a:ext cx="29807892" cy="5039864"/>
          </a:xfrm>
        </p:spPr>
        <p:txBody>
          <a:bodyPr/>
          <a:lstStyle>
            <a:lvl1pPr marL="0" indent="0">
              <a:buNone/>
              <a:defRPr sz="8063">
                <a:solidFill>
                  <a:schemeClr val="tx1"/>
                </a:solidFill>
              </a:defRPr>
            </a:lvl1pPr>
            <a:lvl2pPr marL="1535963" indent="0">
              <a:buNone/>
              <a:defRPr sz="6719">
                <a:solidFill>
                  <a:schemeClr val="tx1">
                    <a:tint val="75000"/>
                  </a:schemeClr>
                </a:solidFill>
              </a:defRPr>
            </a:lvl2pPr>
            <a:lvl3pPr marL="3071927" indent="0">
              <a:buNone/>
              <a:defRPr sz="6047">
                <a:solidFill>
                  <a:schemeClr val="tx1">
                    <a:tint val="75000"/>
                  </a:schemeClr>
                </a:solidFill>
              </a:defRPr>
            </a:lvl3pPr>
            <a:lvl4pPr marL="4607890" indent="0">
              <a:buNone/>
              <a:defRPr sz="5375">
                <a:solidFill>
                  <a:schemeClr val="tx1">
                    <a:tint val="75000"/>
                  </a:schemeClr>
                </a:solidFill>
              </a:defRPr>
            </a:lvl4pPr>
            <a:lvl5pPr marL="6143854" indent="0">
              <a:buNone/>
              <a:defRPr sz="5375">
                <a:solidFill>
                  <a:schemeClr val="tx1">
                    <a:tint val="75000"/>
                  </a:schemeClr>
                </a:solidFill>
              </a:defRPr>
            </a:lvl5pPr>
            <a:lvl6pPr marL="7679817" indent="0">
              <a:buNone/>
              <a:defRPr sz="5375">
                <a:solidFill>
                  <a:schemeClr val="tx1">
                    <a:tint val="75000"/>
                  </a:schemeClr>
                </a:solidFill>
              </a:defRPr>
            </a:lvl6pPr>
            <a:lvl7pPr marL="9215780" indent="0">
              <a:buNone/>
              <a:defRPr sz="5375">
                <a:solidFill>
                  <a:schemeClr val="tx1">
                    <a:tint val="75000"/>
                  </a:schemeClr>
                </a:solidFill>
              </a:defRPr>
            </a:lvl7pPr>
            <a:lvl8pPr marL="10751744" indent="0">
              <a:buNone/>
              <a:defRPr sz="5375">
                <a:solidFill>
                  <a:schemeClr val="tx1">
                    <a:tint val="75000"/>
                  </a:schemeClr>
                </a:solidFill>
              </a:defRPr>
            </a:lvl8pPr>
            <a:lvl9pPr marL="12287707" indent="0">
              <a:buNone/>
              <a:defRPr sz="5375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35D99B-DCFE-4438-922E-8043900F12E7}" type="datetimeFigureOut">
              <a:rPr lang="ru-RU" smtClean="0"/>
              <a:t>28.09.2020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0B0F1-2784-464B-9879-FFA5F8A15D3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136754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375991" y="6133170"/>
            <a:ext cx="14687947" cy="1461828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7495937" y="6133170"/>
            <a:ext cx="14687947" cy="1461828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35D99B-DCFE-4438-922E-8043900F12E7}" type="datetimeFigureOut">
              <a:rPr lang="ru-RU" smtClean="0"/>
              <a:t>28.09.2020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0B0F1-2784-464B-9879-FFA5F8A15D3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334720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0493" y="1226639"/>
            <a:ext cx="29807892" cy="445321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380496" y="5647852"/>
            <a:ext cx="14620445" cy="2767925"/>
          </a:xfrm>
        </p:spPr>
        <p:txBody>
          <a:bodyPr anchor="b"/>
          <a:lstStyle>
            <a:lvl1pPr marL="0" indent="0">
              <a:buNone/>
              <a:defRPr sz="8063" b="1"/>
            </a:lvl1pPr>
            <a:lvl2pPr marL="1535963" indent="0">
              <a:buNone/>
              <a:defRPr sz="6719" b="1"/>
            </a:lvl2pPr>
            <a:lvl3pPr marL="3071927" indent="0">
              <a:buNone/>
              <a:defRPr sz="6047" b="1"/>
            </a:lvl3pPr>
            <a:lvl4pPr marL="4607890" indent="0">
              <a:buNone/>
              <a:defRPr sz="5375" b="1"/>
            </a:lvl4pPr>
            <a:lvl5pPr marL="6143854" indent="0">
              <a:buNone/>
              <a:defRPr sz="5375" b="1"/>
            </a:lvl5pPr>
            <a:lvl6pPr marL="7679817" indent="0">
              <a:buNone/>
              <a:defRPr sz="5375" b="1"/>
            </a:lvl6pPr>
            <a:lvl7pPr marL="9215780" indent="0">
              <a:buNone/>
              <a:defRPr sz="5375" b="1"/>
            </a:lvl7pPr>
            <a:lvl8pPr marL="10751744" indent="0">
              <a:buNone/>
              <a:defRPr sz="5375" b="1"/>
            </a:lvl8pPr>
            <a:lvl9pPr marL="12287707" indent="0">
              <a:buNone/>
              <a:defRPr sz="5375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380496" y="8415776"/>
            <a:ext cx="14620445" cy="1237834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7495939" y="5647852"/>
            <a:ext cx="14692448" cy="2767925"/>
          </a:xfrm>
        </p:spPr>
        <p:txBody>
          <a:bodyPr anchor="b"/>
          <a:lstStyle>
            <a:lvl1pPr marL="0" indent="0">
              <a:buNone/>
              <a:defRPr sz="8063" b="1"/>
            </a:lvl1pPr>
            <a:lvl2pPr marL="1535963" indent="0">
              <a:buNone/>
              <a:defRPr sz="6719" b="1"/>
            </a:lvl2pPr>
            <a:lvl3pPr marL="3071927" indent="0">
              <a:buNone/>
              <a:defRPr sz="6047" b="1"/>
            </a:lvl3pPr>
            <a:lvl4pPr marL="4607890" indent="0">
              <a:buNone/>
              <a:defRPr sz="5375" b="1"/>
            </a:lvl4pPr>
            <a:lvl5pPr marL="6143854" indent="0">
              <a:buNone/>
              <a:defRPr sz="5375" b="1"/>
            </a:lvl5pPr>
            <a:lvl6pPr marL="7679817" indent="0">
              <a:buNone/>
              <a:defRPr sz="5375" b="1"/>
            </a:lvl6pPr>
            <a:lvl7pPr marL="9215780" indent="0">
              <a:buNone/>
              <a:defRPr sz="5375" b="1"/>
            </a:lvl7pPr>
            <a:lvl8pPr marL="10751744" indent="0">
              <a:buNone/>
              <a:defRPr sz="5375" b="1"/>
            </a:lvl8pPr>
            <a:lvl9pPr marL="12287707" indent="0">
              <a:buNone/>
              <a:defRPr sz="5375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7495939" y="8415776"/>
            <a:ext cx="14692448" cy="1237834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35D99B-DCFE-4438-922E-8043900F12E7}" type="datetimeFigureOut">
              <a:rPr lang="ru-RU" smtClean="0"/>
              <a:t>28.09.2020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0B0F1-2784-464B-9879-FFA5F8A15D3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611245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35D99B-DCFE-4438-922E-8043900F12E7}" type="datetimeFigureOut">
              <a:rPr lang="ru-RU" smtClean="0"/>
              <a:t>28.09.2020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0B0F1-2784-464B-9879-FFA5F8A15D3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41347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35D99B-DCFE-4438-922E-8043900F12E7}" type="datetimeFigureOut">
              <a:rPr lang="ru-RU" smtClean="0"/>
              <a:t>28.09.2020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0B0F1-2784-464B-9879-FFA5F8A15D3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847772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0493" y="1535959"/>
            <a:ext cx="11146459" cy="5375857"/>
          </a:xfrm>
        </p:spPr>
        <p:txBody>
          <a:bodyPr anchor="b"/>
          <a:lstStyle>
            <a:lvl1pPr>
              <a:defRPr sz="1075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692448" y="3317250"/>
            <a:ext cx="17495937" cy="16372898"/>
          </a:xfrm>
        </p:spPr>
        <p:txBody>
          <a:bodyPr/>
          <a:lstStyle>
            <a:lvl1pPr>
              <a:defRPr sz="10750"/>
            </a:lvl1pPr>
            <a:lvl2pPr>
              <a:defRPr sz="9407"/>
            </a:lvl2pPr>
            <a:lvl3pPr>
              <a:defRPr sz="8063"/>
            </a:lvl3pPr>
            <a:lvl4pPr>
              <a:defRPr sz="6719"/>
            </a:lvl4pPr>
            <a:lvl5pPr>
              <a:defRPr sz="6719"/>
            </a:lvl5pPr>
            <a:lvl6pPr>
              <a:defRPr sz="6719"/>
            </a:lvl6pPr>
            <a:lvl7pPr>
              <a:defRPr sz="6719"/>
            </a:lvl7pPr>
            <a:lvl8pPr>
              <a:defRPr sz="6719"/>
            </a:lvl8pPr>
            <a:lvl9pPr>
              <a:defRPr sz="6719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0493" y="6911816"/>
            <a:ext cx="11146459" cy="12804995"/>
          </a:xfrm>
        </p:spPr>
        <p:txBody>
          <a:bodyPr/>
          <a:lstStyle>
            <a:lvl1pPr marL="0" indent="0">
              <a:buNone/>
              <a:defRPr sz="5375"/>
            </a:lvl1pPr>
            <a:lvl2pPr marL="1535963" indent="0">
              <a:buNone/>
              <a:defRPr sz="4703"/>
            </a:lvl2pPr>
            <a:lvl3pPr marL="3071927" indent="0">
              <a:buNone/>
              <a:defRPr sz="4031"/>
            </a:lvl3pPr>
            <a:lvl4pPr marL="4607890" indent="0">
              <a:buNone/>
              <a:defRPr sz="3360"/>
            </a:lvl4pPr>
            <a:lvl5pPr marL="6143854" indent="0">
              <a:buNone/>
              <a:defRPr sz="3360"/>
            </a:lvl5pPr>
            <a:lvl6pPr marL="7679817" indent="0">
              <a:buNone/>
              <a:defRPr sz="3360"/>
            </a:lvl6pPr>
            <a:lvl7pPr marL="9215780" indent="0">
              <a:buNone/>
              <a:defRPr sz="3360"/>
            </a:lvl7pPr>
            <a:lvl8pPr marL="10751744" indent="0">
              <a:buNone/>
              <a:defRPr sz="3360"/>
            </a:lvl8pPr>
            <a:lvl9pPr marL="12287707" indent="0">
              <a:buNone/>
              <a:defRPr sz="336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35D99B-DCFE-4438-922E-8043900F12E7}" type="datetimeFigureOut">
              <a:rPr lang="ru-RU" smtClean="0"/>
              <a:t>28.09.2020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0B0F1-2784-464B-9879-FFA5F8A15D3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867519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0493" y="1535959"/>
            <a:ext cx="11146459" cy="5375857"/>
          </a:xfrm>
        </p:spPr>
        <p:txBody>
          <a:bodyPr anchor="b"/>
          <a:lstStyle>
            <a:lvl1pPr>
              <a:defRPr sz="1075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4692448" y="3317250"/>
            <a:ext cx="17495937" cy="16372898"/>
          </a:xfrm>
        </p:spPr>
        <p:txBody>
          <a:bodyPr anchor="t"/>
          <a:lstStyle>
            <a:lvl1pPr marL="0" indent="0">
              <a:buNone/>
              <a:defRPr sz="10750"/>
            </a:lvl1pPr>
            <a:lvl2pPr marL="1535963" indent="0">
              <a:buNone/>
              <a:defRPr sz="9407"/>
            </a:lvl2pPr>
            <a:lvl3pPr marL="3071927" indent="0">
              <a:buNone/>
              <a:defRPr sz="8063"/>
            </a:lvl3pPr>
            <a:lvl4pPr marL="4607890" indent="0">
              <a:buNone/>
              <a:defRPr sz="6719"/>
            </a:lvl4pPr>
            <a:lvl5pPr marL="6143854" indent="0">
              <a:buNone/>
              <a:defRPr sz="6719"/>
            </a:lvl5pPr>
            <a:lvl6pPr marL="7679817" indent="0">
              <a:buNone/>
              <a:defRPr sz="6719"/>
            </a:lvl6pPr>
            <a:lvl7pPr marL="9215780" indent="0">
              <a:buNone/>
              <a:defRPr sz="6719"/>
            </a:lvl7pPr>
            <a:lvl8pPr marL="10751744" indent="0">
              <a:buNone/>
              <a:defRPr sz="6719"/>
            </a:lvl8pPr>
            <a:lvl9pPr marL="12287707" indent="0">
              <a:buNone/>
              <a:defRPr sz="6719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0493" y="6911816"/>
            <a:ext cx="11146459" cy="12804995"/>
          </a:xfrm>
        </p:spPr>
        <p:txBody>
          <a:bodyPr/>
          <a:lstStyle>
            <a:lvl1pPr marL="0" indent="0">
              <a:buNone/>
              <a:defRPr sz="5375"/>
            </a:lvl1pPr>
            <a:lvl2pPr marL="1535963" indent="0">
              <a:buNone/>
              <a:defRPr sz="4703"/>
            </a:lvl2pPr>
            <a:lvl3pPr marL="3071927" indent="0">
              <a:buNone/>
              <a:defRPr sz="4031"/>
            </a:lvl3pPr>
            <a:lvl4pPr marL="4607890" indent="0">
              <a:buNone/>
              <a:defRPr sz="3360"/>
            </a:lvl4pPr>
            <a:lvl5pPr marL="6143854" indent="0">
              <a:buNone/>
              <a:defRPr sz="3360"/>
            </a:lvl5pPr>
            <a:lvl6pPr marL="7679817" indent="0">
              <a:buNone/>
              <a:defRPr sz="3360"/>
            </a:lvl6pPr>
            <a:lvl7pPr marL="9215780" indent="0">
              <a:buNone/>
              <a:defRPr sz="3360"/>
            </a:lvl7pPr>
            <a:lvl8pPr marL="10751744" indent="0">
              <a:buNone/>
              <a:defRPr sz="3360"/>
            </a:lvl8pPr>
            <a:lvl9pPr marL="12287707" indent="0">
              <a:buNone/>
              <a:defRPr sz="336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35D99B-DCFE-4438-922E-8043900F12E7}" type="datetimeFigureOut">
              <a:rPr lang="ru-RU" smtClean="0"/>
              <a:t>28.09.2020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0B0F1-2784-464B-9879-FFA5F8A15D3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098430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35D99B-DCFE-4438-922E-8043900F12E7}" type="datetimeFigureOut">
              <a:rPr lang="ru-RU" smtClean="0"/>
              <a:t>28.09.2020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0B0F1-2784-464B-9879-FFA5F8A15D3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628845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24731912" y="1226634"/>
            <a:ext cx="7451973" cy="19524816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375993" y="1226634"/>
            <a:ext cx="21923921" cy="19524816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35D99B-DCFE-4438-922E-8043900F12E7}" type="datetimeFigureOut">
              <a:rPr lang="ru-RU" smtClean="0"/>
              <a:t>28.09.2020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A0B0F1-2784-464B-9879-FFA5F8A15D3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046056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375992" y="1226639"/>
            <a:ext cx="29807892" cy="44532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375992" y="6133170"/>
            <a:ext cx="29807892" cy="146182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375991" y="21354105"/>
            <a:ext cx="7775972" cy="122663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403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35D99B-DCFE-4438-922E-8043900F12E7}" type="datetimeFigureOut">
              <a:rPr lang="ru-RU" smtClean="0"/>
              <a:t>28.09.2020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47959" y="21354105"/>
            <a:ext cx="11663958" cy="122663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403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4407912" y="21354105"/>
            <a:ext cx="7775972" cy="122663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403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A0B0F1-2784-464B-9879-FFA5F8A15D3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95800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3071927" rtl="0" eaLnBrk="1" latinLnBrk="0" hangingPunct="1">
        <a:lnSpc>
          <a:spcPct val="90000"/>
        </a:lnSpc>
        <a:spcBef>
          <a:spcPct val="0"/>
        </a:spcBef>
        <a:buNone/>
        <a:defRPr sz="14782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767982" indent="-767982" algn="l" defTabSz="3071927" rtl="0" eaLnBrk="1" latinLnBrk="0" hangingPunct="1">
        <a:lnSpc>
          <a:spcPct val="90000"/>
        </a:lnSpc>
        <a:spcBef>
          <a:spcPts val="3360"/>
        </a:spcBef>
        <a:buFont typeface="Arial" panose="020B0604020202020204" pitchFamily="34" charset="0"/>
        <a:buChar char="•"/>
        <a:defRPr sz="9407" kern="1200">
          <a:solidFill>
            <a:schemeClr val="tx1"/>
          </a:solidFill>
          <a:latin typeface="+mn-lt"/>
          <a:ea typeface="+mn-ea"/>
          <a:cs typeface="+mn-cs"/>
        </a:defRPr>
      </a:lvl1pPr>
      <a:lvl2pPr marL="2303945" indent="-767982" algn="l" defTabSz="3071927" rtl="0" eaLnBrk="1" latinLnBrk="0" hangingPunct="1">
        <a:lnSpc>
          <a:spcPct val="90000"/>
        </a:lnSpc>
        <a:spcBef>
          <a:spcPts val="1680"/>
        </a:spcBef>
        <a:buFont typeface="Arial" panose="020B0604020202020204" pitchFamily="34" charset="0"/>
        <a:buChar char="•"/>
        <a:defRPr sz="8063" kern="1200">
          <a:solidFill>
            <a:schemeClr val="tx1"/>
          </a:solidFill>
          <a:latin typeface="+mn-lt"/>
          <a:ea typeface="+mn-ea"/>
          <a:cs typeface="+mn-cs"/>
        </a:defRPr>
      </a:lvl2pPr>
      <a:lvl3pPr marL="3839909" indent="-767982" algn="l" defTabSz="3071927" rtl="0" eaLnBrk="1" latinLnBrk="0" hangingPunct="1">
        <a:lnSpc>
          <a:spcPct val="90000"/>
        </a:lnSpc>
        <a:spcBef>
          <a:spcPts val="1680"/>
        </a:spcBef>
        <a:buFont typeface="Arial" panose="020B0604020202020204" pitchFamily="34" charset="0"/>
        <a:buChar char="•"/>
        <a:defRPr sz="6719" kern="1200">
          <a:solidFill>
            <a:schemeClr val="tx1"/>
          </a:solidFill>
          <a:latin typeface="+mn-lt"/>
          <a:ea typeface="+mn-ea"/>
          <a:cs typeface="+mn-cs"/>
        </a:defRPr>
      </a:lvl3pPr>
      <a:lvl4pPr marL="5375872" indent="-767982" algn="l" defTabSz="3071927" rtl="0" eaLnBrk="1" latinLnBrk="0" hangingPunct="1">
        <a:lnSpc>
          <a:spcPct val="90000"/>
        </a:lnSpc>
        <a:spcBef>
          <a:spcPts val="1680"/>
        </a:spcBef>
        <a:buFont typeface="Arial" panose="020B0604020202020204" pitchFamily="34" charset="0"/>
        <a:buChar char="•"/>
        <a:defRPr sz="6047" kern="1200">
          <a:solidFill>
            <a:schemeClr val="tx1"/>
          </a:solidFill>
          <a:latin typeface="+mn-lt"/>
          <a:ea typeface="+mn-ea"/>
          <a:cs typeface="+mn-cs"/>
        </a:defRPr>
      </a:lvl4pPr>
      <a:lvl5pPr marL="6911835" indent="-767982" algn="l" defTabSz="3071927" rtl="0" eaLnBrk="1" latinLnBrk="0" hangingPunct="1">
        <a:lnSpc>
          <a:spcPct val="90000"/>
        </a:lnSpc>
        <a:spcBef>
          <a:spcPts val="1680"/>
        </a:spcBef>
        <a:buFont typeface="Arial" panose="020B0604020202020204" pitchFamily="34" charset="0"/>
        <a:buChar char="•"/>
        <a:defRPr sz="6047" kern="1200">
          <a:solidFill>
            <a:schemeClr val="tx1"/>
          </a:solidFill>
          <a:latin typeface="+mn-lt"/>
          <a:ea typeface="+mn-ea"/>
          <a:cs typeface="+mn-cs"/>
        </a:defRPr>
      </a:lvl5pPr>
      <a:lvl6pPr marL="8447799" indent="-767982" algn="l" defTabSz="3071927" rtl="0" eaLnBrk="1" latinLnBrk="0" hangingPunct="1">
        <a:lnSpc>
          <a:spcPct val="90000"/>
        </a:lnSpc>
        <a:spcBef>
          <a:spcPts val="1680"/>
        </a:spcBef>
        <a:buFont typeface="Arial" panose="020B0604020202020204" pitchFamily="34" charset="0"/>
        <a:buChar char="•"/>
        <a:defRPr sz="6047" kern="1200">
          <a:solidFill>
            <a:schemeClr val="tx1"/>
          </a:solidFill>
          <a:latin typeface="+mn-lt"/>
          <a:ea typeface="+mn-ea"/>
          <a:cs typeface="+mn-cs"/>
        </a:defRPr>
      </a:lvl6pPr>
      <a:lvl7pPr marL="9983762" indent="-767982" algn="l" defTabSz="3071927" rtl="0" eaLnBrk="1" latinLnBrk="0" hangingPunct="1">
        <a:lnSpc>
          <a:spcPct val="90000"/>
        </a:lnSpc>
        <a:spcBef>
          <a:spcPts val="1680"/>
        </a:spcBef>
        <a:buFont typeface="Arial" panose="020B0604020202020204" pitchFamily="34" charset="0"/>
        <a:buChar char="•"/>
        <a:defRPr sz="6047" kern="1200">
          <a:solidFill>
            <a:schemeClr val="tx1"/>
          </a:solidFill>
          <a:latin typeface="+mn-lt"/>
          <a:ea typeface="+mn-ea"/>
          <a:cs typeface="+mn-cs"/>
        </a:defRPr>
      </a:lvl7pPr>
      <a:lvl8pPr marL="11519726" indent="-767982" algn="l" defTabSz="3071927" rtl="0" eaLnBrk="1" latinLnBrk="0" hangingPunct="1">
        <a:lnSpc>
          <a:spcPct val="90000"/>
        </a:lnSpc>
        <a:spcBef>
          <a:spcPts val="1680"/>
        </a:spcBef>
        <a:buFont typeface="Arial" panose="020B0604020202020204" pitchFamily="34" charset="0"/>
        <a:buChar char="•"/>
        <a:defRPr sz="6047" kern="1200">
          <a:solidFill>
            <a:schemeClr val="tx1"/>
          </a:solidFill>
          <a:latin typeface="+mn-lt"/>
          <a:ea typeface="+mn-ea"/>
          <a:cs typeface="+mn-cs"/>
        </a:defRPr>
      </a:lvl8pPr>
      <a:lvl9pPr marL="13055689" indent="-767982" algn="l" defTabSz="3071927" rtl="0" eaLnBrk="1" latinLnBrk="0" hangingPunct="1">
        <a:lnSpc>
          <a:spcPct val="90000"/>
        </a:lnSpc>
        <a:spcBef>
          <a:spcPts val="1680"/>
        </a:spcBef>
        <a:buFont typeface="Arial" panose="020B0604020202020204" pitchFamily="34" charset="0"/>
        <a:buChar char="•"/>
        <a:defRPr sz="604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071927" rtl="0" eaLnBrk="1" latinLnBrk="0" hangingPunct="1">
        <a:defRPr sz="6047" kern="1200">
          <a:solidFill>
            <a:schemeClr val="tx1"/>
          </a:solidFill>
          <a:latin typeface="+mn-lt"/>
          <a:ea typeface="+mn-ea"/>
          <a:cs typeface="+mn-cs"/>
        </a:defRPr>
      </a:lvl1pPr>
      <a:lvl2pPr marL="1535963" algn="l" defTabSz="3071927" rtl="0" eaLnBrk="1" latinLnBrk="0" hangingPunct="1">
        <a:defRPr sz="6047" kern="1200">
          <a:solidFill>
            <a:schemeClr val="tx1"/>
          </a:solidFill>
          <a:latin typeface="+mn-lt"/>
          <a:ea typeface="+mn-ea"/>
          <a:cs typeface="+mn-cs"/>
        </a:defRPr>
      </a:lvl2pPr>
      <a:lvl3pPr marL="3071927" algn="l" defTabSz="3071927" rtl="0" eaLnBrk="1" latinLnBrk="0" hangingPunct="1">
        <a:defRPr sz="6047" kern="1200">
          <a:solidFill>
            <a:schemeClr val="tx1"/>
          </a:solidFill>
          <a:latin typeface="+mn-lt"/>
          <a:ea typeface="+mn-ea"/>
          <a:cs typeface="+mn-cs"/>
        </a:defRPr>
      </a:lvl3pPr>
      <a:lvl4pPr marL="4607890" algn="l" defTabSz="3071927" rtl="0" eaLnBrk="1" latinLnBrk="0" hangingPunct="1">
        <a:defRPr sz="6047" kern="1200">
          <a:solidFill>
            <a:schemeClr val="tx1"/>
          </a:solidFill>
          <a:latin typeface="+mn-lt"/>
          <a:ea typeface="+mn-ea"/>
          <a:cs typeface="+mn-cs"/>
        </a:defRPr>
      </a:lvl4pPr>
      <a:lvl5pPr marL="6143854" algn="l" defTabSz="3071927" rtl="0" eaLnBrk="1" latinLnBrk="0" hangingPunct="1">
        <a:defRPr sz="6047" kern="1200">
          <a:solidFill>
            <a:schemeClr val="tx1"/>
          </a:solidFill>
          <a:latin typeface="+mn-lt"/>
          <a:ea typeface="+mn-ea"/>
          <a:cs typeface="+mn-cs"/>
        </a:defRPr>
      </a:lvl5pPr>
      <a:lvl6pPr marL="7679817" algn="l" defTabSz="3071927" rtl="0" eaLnBrk="1" latinLnBrk="0" hangingPunct="1">
        <a:defRPr sz="6047" kern="1200">
          <a:solidFill>
            <a:schemeClr val="tx1"/>
          </a:solidFill>
          <a:latin typeface="+mn-lt"/>
          <a:ea typeface="+mn-ea"/>
          <a:cs typeface="+mn-cs"/>
        </a:defRPr>
      </a:lvl6pPr>
      <a:lvl7pPr marL="9215780" algn="l" defTabSz="3071927" rtl="0" eaLnBrk="1" latinLnBrk="0" hangingPunct="1">
        <a:defRPr sz="6047" kern="1200">
          <a:solidFill>
            <a:schemeClr val="tx1"/>
          </a:solidFill>
          <a:latin typeface="+mn-lt"/>
          <a:ea typeface="+mn-ea"/>
          <a:cs typeface="+mn-cs"/>
        </a:defRPr>
      </a:lvl7pPr>
      <a:lvl8pPr marL="10751744" algn="l" defTabSz="3071927" rtl="0" eaLnBrk="1" latinLnBrk="0" hangingPunct="1">
        <a:defRPr sz="6047" kern="1200">
          <a:solidFill>
            <a:schemeClr val="tx1"/>
          </a:solidFill>
          <a:latin typeface="+mn-lt"/>
          <a:ea typeface="+mn-ea"/>
          <a:cs typeface="+mn-cs"/>
        </a:defRPr>
      </a:lvl8pPr>
      <a:lvl9pPr marL="12287707" algn="l" defTabSz="3071927" rtl="0" eaLnBrk="1" latinLnBrk="0" hangingPunct="1">
        <a:defRPr sz="6047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9000">
              <a:schemeClr val="accent1">
                <a:lumMod val="5000"/>
                <a:lumOff val="95000"/>
              </a:schemeClr>
            </a:gs>
            <a:gs pos="100000">
              <a:schemeClr val="accent1">
                <a:lumMod val="45000"/>
                <a:lumOff val="55000"/>
              </a:schemeClr>
            </a:gs>
            <a:gs pos="79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94023" y="18672625"/>
            <a:ext cx="11614520" cy="2344497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err="1" smtClean="0">
                <a:latin typeface="Liberation Serif" panose="02020603050405020304" pitchFamily="18" charset="0"/>
              </a:rPr>
              <a:t>Энергоэффективный</a:t>
            </a:r>
            <a:r>
              <a:rPr lang="ru-RU" dirty="0" smtClean="0">
                <a:latin typeface="Liberation Serif" panose="02020603050405020304" pitchFamily="18" charset="0"/>
              </a:rPr>
              <a:t> капитальный ремонт</a:t>
            </a:r>
            <a:endParaRPr lang="ru-RU" dirty="0">
              <a:latin typeface="Liberation Serif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319985" y="12101014"/>
            <a:ext cx="25919906" cy="3325799"/>
          </a:xfrm>
        </p:spPr>
        <p:txBody>
          <a:bodyPr>
            <a:normAutofit/>
          </a:bodyPr>
          <a:lstStyle/>
          <a:p>
            <a:r>
              <a:rPr lang="ru-RU" sz="7200" dirty="0" smtClean="0">
                <a:latin typeface="Liberation Serif" panose="02020603050405020304" pitchFamily="18" charset="0"/>
              </a:rPr>
              <a:t>Предоставление финансовой поддержки на капитальный ремонт </a:t>
            </a:r>
            <a:br>
              <a:rPr lang="ru-RU" sz="7200" dirty="0" smtClean="0">
                <a:latin typeface="Liberation Serif" panose="02020603050405020304" pitchFamily="18" charset="0"/>
              </a:rPr>
            </a:br>
            <a:r>
              <a:rPr lang="ru-RU" sz="7200" dirty="0" smtClean="0">
                <a:latin typeface="Liberation Serif" panose="02020603050405020304" pitchFamily="18" charset="0"/>
              </a:rPr>
              <a:t>за счет средств государственной корпорации – </a:t>
            </a:r>
            <a:br>
              <a:rPr lang="ru-RU" sz="7200" dirty="0" smtClean="0">
                <a:latin typeface="Liberation Serif" panose="02020603050405020304" pitchFamily="18" charset="0"/>
              </a:rPr>
            </a:br>
            <a:r>
              <a:rPr lang="ru-RU" sz="7200" dirty="0" smtClean="0">
                <a:latin typeface="Liberation Serif" panose="02020603050405020304" pitchFamily="18" charset="0"/>
              </a:rPr>
              <a:t>Фонда содействия реформированию ЖКХ</a:t>
            </a:r>
            <a:endParaRPr lang="ru-RU" sz="7200" dirty="0">
              <a:latin typeface="Liberation Serif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3135" y="18263463"/>
            <a:ext cx="4427953" cy="316282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8141108" y="18949804"/>
            <a:ext cx="10302820" cy="176727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00218A"/>
                </a:solidFill>
                <a:latin typeface="Liberation Serif" panose="02020603050405020304" pitchFamily="18" charset="0"/>
              </a:rPr>
              <a:t>Министерство энергетики и ЖКХ</a:t>
            </a:r>
          </a:p>
          <a:p>
            <a:r>
              <a:rPr lang="ru-RU" dirty="0" smtClean="0">
                <a:solidFill>
                  <a:srgbClr val="00218A"/>
                </a:solidFill>
                <a:latin typeface="Liberation Serif" panose="02020603050405020304" pitchFamily="18" charset="0"/>
              </a:rPr>
              <a:t>Свердловской области</a:t>
            </a:r>
            <a:endParaRPr lang="ru-RU" dirty="0">
              <a:solidFill>
                <a:srgbClr val="00218A"/>
              </a:solidFill>
              <a:latin typeface="Liberation Serif" panose="02020603050405020304" pitchFamily="18" charset="0"/>
            </a:endParaRPr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1720390" y="18022530"/>
            <a:ext cx="31119096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101848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  <a:alpha val="19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375991" y="5296398"/>
            <a:ext cx="29807893" cy="16004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>
              <a:latin typeface="Liberation Serif" panose="02020603050405020304" pitchFamily="18" charset="0"/>
            </a:endParaRPr>
          </a:p>
          <a:p>
            <a:pPr marL="914400" indent="-914400" algn="just">
              <a:buAutoNum type="arabicPeriod"/>
            </a:pPr>
            <a:r>
              <a:rPr lang="ru-RU" b="1" dirty="0" smtClean="0">
                <a:latin typeface="Liberation Serif" panose="02020603050405020304" pitchFamily="18" charset="0"/>
              </a:rPr>
              <a:t>Постановление Правительства РФ от 17 января 2017 года № 18  (ред. от 11.02.2019) </a:t>
            </a:r>
            <a:br>
              <a:rPr lang="ru-RU" b="1" dirty="0" smtClean="0">
                <a:latin typeface="Liberation Serif" panose="02020603050405020304" pitchFamily="18" charset="0"/>
              </a:rPr>
            </a:br>
            <a:r>
              <a:rPr lang="ru-RU" dirty="0" smtClean="0">
                <a:latin typeface="Liberation Serif" panose="02020603050405020304" pitchFamily="18" charset="0"/>
              </a:rPr>
              <a:t>«Об утверждении Правил предоставления финансовой поддержки за счет средств государственной корпорации – Фонда содействия реформированию жилищно-коммунального хозяйства на проведение капитального ремонта многоквартирных домов»;</a:t>
            </a:r>
          </a:p>
          <a:p>
            <a:pPr marL="914400" indent="-914400" algn="just">
              <a:buAutoNum type="arabicPeriod"/>
            </a:pPr>
            <a:endParaRPr lang="ru-RU" dirty="0" smtClean="0">
              <a:latin typeface="Liberation Serif" panose="02020603050405020304" pitchFamily="18" charset="0"/>
            </a:endParaRPr>
          </a:p>
          <a:p>
            <a:pPr marL="914400" indent="-914400" algn="just">
              <a:buAutoNum type="arabicPeriod"/>
            </a:pPr>
            <a:r>
              <a:rPr lang="ru-RU" b="1" dirty="0" smtClean="0">
                <a:latin typeface="Liberation Serif" panose="02020603050405020304" pitchFamily="18" charset="0"/>
              </a:rPr>
              <a:t>Перечень мероприятий по энергосбережению и повышению </a:t>
            </a:r>
            <a:r>
              <a:rPr lang="ru-RU" b="1" dirty="0" err="1" smtClean="0">
                <a:latin typeface="Liberation Serif" panose="02020603050405020304" pitchFamily="18" charset="0"/>
              </a:rPr>
              <a:t>энергоэффективности</a:t>
            </a:r>
            <a:r>
              <a:rPr lang="ru-RU" b="1" dirty="0">
                <a:latin typeface="Liberation Serif" panose="02020603050405020304" pitchFamily="18" charset="0"/>
              </a:rPr>
              <a:t> </a:t>
            </a:r>
            <a:r>
              <a:rPr lang="ru-RU" dirty="0" smtClean="0">
                <a:latin typeface="Liberation Serif" panose="02020603050405020304" pitchFamily="18" charset="0"/>
              </a:rPr>
              <a:t>(утвержден государственной корпорацией – Фондом содействия реформированию жилищно-коммунального хозяйства и согласован с Минстроем России 10.02.2017);</a:t>
            </a:r>
          </a:p>
          <a:p>
            <a:pPr marL="914400" indent="-914400" algn="just">
              <a:buAutoNum type="arabicPeriod"/>
            </a:pPr>
            <a:endParaRPr lang="ru-RU" dirty="0" smtClean="0">
              <a:latin typeface="Liberation Serif" panose="02020603050405020304" pitchFamily="18" charset="0"/>
            </a:endParaRPr>
          </a:p>
          <a:p>
            <a:pPr marL="914400" indent="-914400" algn="just">
              <a:buAutoNum type="arabicPeriod"/>
            </a:pPr>
            <a:r>
              <a:rPr lang="ru-RU" b="1" dirty="0" smtClean="0">
                <a:latin typeface="Liberation Serif" panose="02020603050405020304" pitchFamily="18" charset="0"/>
              </a:rPr>
              <a:t>Методика по подготовке заявок на предоставление финансовой поддержки </a:t>
            </a:r>
            <a:br>
              <a:rPr lang="ru-RU" b="1" dirty="0" smtClean="0">
                <a:latin typeface="Liberation Serif" panose="02020603050405020304" pitchFamily="18" charset="0"/>
              </a:rPr>
            </a:br>
            <a:endParaRPr lang="ru-RU" dirty="0" smtClean="0">
              <a:latin typeface="Liberation Serif" panose="02020603050405020304" pitchFamily="18" charset="0"/>
            </a:endParaRPr>
          </a:p>
          <a:p>
            <a:pPr marL="914400" indent="-914400" algn="just">
              <a:buAutoNum type="arabicPeriod"/>
            </a:pPr>
            <a:r>
              <a:rPr lang="ru-RU" b="1" dirty="0" smtClean="0">
                <a:latin typeface="Liberation Serif" panose="02020603050405020304" pitchFamily="18" charset="0"/>
              </a:rPr>
              <a:t>Закон Свердловской области от 19 декабря 2013 года № 127-ОЗ </a:t>
            </a:r>
            <a:r>
              <a:rPr lang="ru-RU" dirty="0" smtClean="0">
                <a:latin typeface="Liberation Serif" panose="02020603050405020304" pitchFamily="18" charset="0"/>
              </a:rPr>
              <a:t>«Об обеспечении проведения капитального ремонта общего имущества в многоквартирных домах на территории Свердловской области»;</a:t>
            </a:r>
          </a:p>
          <a:p>
            <a:pPr marL="914400" indent="-914400" algn="just">
              <a:buAutoNum type="arabicPeriod"/>
            </a:pPr>
            <a:endParaRPr lang="ru-RU" dirty="0" smtClean="0">
              <a:latin typeface="Liberation Serif" panose="02020603050405020304" pitchFamily="18" charset="0"/>
            </a:endParaRPr>
          </a:p>
          <a:p>
            <a:pPr marL="914400" indent="-914400" algn="just">
              <a:buAutoNum type="arabicPeriod"/>
            </a:pPr>
            <a:r>
              <a:rPr lang="ru-RU" b="1" dirty="0" smtClean="0">
                <a:latin typeface="Liberation Serif" panose="02020603050405020304" pitchFamily="18" charset="0"/>
              </a:rPr>
              <a:t>Региональные и муниципальные НПА</a:t>
            </a:r>
            <a:r>
              <a:rPr lang="ru-RU" dirty="0" smtClean="0">
                <a:latin typeface="Liberation Serif" panose="02020603050405020304" pitchFamily="18" charset="0"/>
              </a:rPr>
              <a:t>, содержащие порядок предоставления финансовой поддержки на капитальный ремонт за счет средств государственной корпорации – Фонда содействия реформированию жилищно-коммунального хозяйства.</a:t>
            </a:r>
            <a:endParaRPr lang="ru-RU" dirty="0">
              <a:latin typeface="Liberation Serif" panose="02020603050405020304" pitchFamily="18" charset="0"/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2641464" y="1386348"/>
            <a:ext cx="29807893" cy="3910050"/>
          </a:xfrm>
          <a:prstGeom prst="roundRect">
            <a:avLst/>
          </a:prstGeom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06938" y="1114765"/>
            <a:ext cx="29807892" cy="4453217"/>
          </a:xfrm>
          <a:noFill/>
        </p:spPr>
        <p:txBody>
          <a:bodyPr>
            <a:noAutofit/>
          </a:bodyPr>
          <a:lstStyle/>
          <a:p>
            <a:pPr algn="ctr"/>
            <a:r>
              <a:rPr lang="ru-RU" sz="10000" b="1" dirty="0" smtClean="0">
                <a:solidFill>
                  <a:schemeClr val="bg1"/>
                </a:solidFill>
                <a:latin typeface="Liberation Serif" panose="02020603050405020304" pitchFamily="18" charset="0"/>
              </a:rPr>
              <a:t>Основные документы, </a:t>
            </a:r>
            <a:r>
              <a:rPr lang="ru-RU" sz="10000" b="1" dirty="0">
                <a:solidFill>
                  <a:schemeClr val="bg1"/>
                </a:solidFill>
                <a:latin typeface="Liberation Serif" panose="02020603050405020304" pitchFamily="18" charset="0"/>
              </a:rPr>
              <a:t>которые регулируют</a:t>
            </a:r>
            <a:br>
              <a:rPr lang="ru-RU" sz="10000" b="1" dirty="0">
                <a:solidFill>
                  <a:schemeClr val="bg1"/>
                </a:solidFill>
                <a:latin typeface="Liberation Serif" panose="02020603050405020304" pitchFamily="18" charset="0"/>
              </a:rPr>
            </a:br>
            <a:r>
              <a:rPr lang="ru-RU" sz="10000" b="1" dirty="0">
                <a:solidFill>
                  <a:schemeClr val="bg1"/>
                </a:solidFill>
                <a:latin typeface="Liberation Serif" panose="02020603050405020304" pitchFamily="18" charset="0"/>
              </a:rPr>
              <a:t>вопросы </a:t>
            </a:r>
            <a:r>
              <a:rPr lang="ru-RU" sz="10000" b="1" dirty="0" smtClean="0">
                <a:solidFill>
                  <a:schemeClr val="bg1"/>
                </a:solidFill>
                <a:latin typeface="Liberation Serif" panose="02020603050405020304" pitchFamily="18" charset="0"/>
              </a:rPr>
              <a:t>поддержки капитального </a:t>
            </a:r>
            <a:r>
              <a:rPr lang="ru-RU" sz="10000" b="1" dirty="0">
                <a:solidFill>
                  <a:schemeClr val="bg1"/>
                </a:solidFill>
                <a:latin typeface="Liberation Serif" panose="02020603050405020304" pitchFamily="18" charset="0"/>
              </a:rPr>
              <a:t>ремонта </a:t>
            </a:r>
            <a:r>
              <a:rPr lang="ru-RU" sz="10000" b="1" dirty="0" smtClean="0">
                <a:solidFill>
                  <a:schemeClr val="bg1"/>
                </a:solidFill>
                <a:latin typeface="Liberation Serif" panose="02020603050405020304" pitchFamily="18" charset="0"/>
              </a:rPr>
              <a:t>МКД</a:t>
            </a:r>
            <a:endParaRPr lang="ru-RU" sz="10000" b="1" dirty="0">
              <a:solidFill>
                <a:schemeClr val="bg1"/>
              </a:solidFill>
              <a:latin typeface="Liberation Serif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03989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Скругленный прямоугольник 42"/>
          <p:cNvSpPr/>
          <p:nvPr/>
        </p:nvSpPr>
        <p:spPr>
          <a:xfrm>
            <a:off x="2888400" y="1994361"/>
            <a:ext cx="29061597" cy="345823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75991" y="1581670"/>
            <a:ext cx="29807892" cy="4453217"/>
          </a:xfrm>
        </p:spPr>
        <p:txBody>
          <a:bodyPr/>
          <a:lstStyle/>
          <a:p>
            <a:pPr algn="ctr"/>
            <a:r>
              <a:rPr lang="ru-RU" sz="12000" b="1" dirty="0" smtClean="0">
                <a:solidFill>
                  <a:schemeClr val="bg1"/>
                </a:solidFill>
                <a:latin typeface="Liberation Serif" panose="02020603050405020304" pitchFamily="18" charset="0"/>
              </a:rPr>
              <a:t>Финансовая поддержка предоставляется </a:t>
            </a:r>
            <a:br>
              <a:rPr lang="ru-RU" sz="12000" b="1" dirty="0" smtClean="0">
                <a:solidFill>
                  <a:schemeClr val="bg1"/>
                </a:solidFill>
                <a:latin typeface="Liberation Serif" panose="02020603050405020304" pitchFamily="18" charset="0"/>
              </a:rPr>
            </a:br>
            <a:r>
              <a:rPr lang="ru-RU" sz="12000" b="1" dirty="0" smtClean="0">
                <a:solidFill>
                  <a:schemeClr val="bg1"/>
                </a:solidFill>
                <a:latin typeface="Liberation Serif" panose="02020603050405020304" pitchFamily="18" charset="0"/>
              </a:rPr>
              <a:t>на цели:</a:t>
            </a:r>
            <a:endParaRPr lang="ru-RU" sz="12000" b="1" dirty="0">
              <a:solidFill>
                <a:schemeClr val="bg1"/>
              </a:solidFill>
              <a:latin typeface="Liberation Serif" panose="02020603050405020304" pitchFamily="18" charset="0"/>
            </a:endParaRPr>
          </a:p>
        </p:txBody>
      </p:sp>
      <p:sp>
        <p:nvSpPr>
          <p:cNvPr id="12" name="Стрелка вправо 11"/>
          <p:cNvSpPr/>
          <p:nvPr/>
        </p:nvSpPr>
        <p:spPr>
          <a:xfrm>
            <a:off x="2860692" y="6361901"/>
            <a:ext cx="3400847" cy="264616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0" b="1" dirty="0" smtClean="0"/>
              <a:t>%</a:t>
            </a:r>
            <a:endParaRPr lang="ru-RU" sz="8000" b="1" dirty="0"/>
          </a:p>
        </p:txBody>
      </p:sp>
      <p:sp>
        <p:nvSpPr>
          <p:cNvPr id="15" name="TextBox 14"/>
          <p:cNvSpPr txBox="1"/>
          <p:nvPr/>
        </p:nvSpPr>
        <p:spPr>
          <a:xfrm>
            <a:off x="6746238" y="6361900"/>
            <a:ext cx="25437645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7200" dirty="0" smtClean="0">
                <a:latin typeface="Liberation Serif" panose="02020603050405020304" pitchFamily="18" charset="0"/>
              </a:rPr>
              <a:t>возмещения части расходов на уплату </a:t>
            </a:r>
            <a:r>
              <a:rPr lang="ru-RU" sz="7200" b="1" dirty="0" smtClean="0">
                <a:latin typeface="Liberation Serif" panose="02020603050405020304" pitchFamily="18" charset="0"/>
              </a:rPr>
              <a:t>процентов по кредиту </a:t>
            </a:r>
            <a:r>
              <a:rPr lang="ru-RU" sz="7200" dirty="0" smtClean="0">
                <a:latin typeface="Liberation Serif" panose="02020603050405020304" pitchFamily="18" charset="0"/>
              </a:rPr>
              <a:t>(займу), полученному для проведения капитального ремонта МКД;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512353" y="18716994"/>
            <a:ext cx="25437645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8000" b="1" dirty="0" smtClean="0">
                <a:solidFill>
                  <a:schemeClr val="accent1">
                    <a:lumMod val="50000"/>
                  </a:schemeClr>
                </a:solidFill>
                <a:latin typeface="Liberation Serif" panose="02020603050405020304" pitchFamily="18" charset="0"/>
              </a:rPr>
              <a:t>% </a:t>
            </a:r>
            <a:r>
              <a:rPr lang="ru-RU" sz="6600" dirty="0" smtClean="0">
                <a:latin typeface="Liberation Serif" panose="02020603050405020304" pitchFamily="18" charset="0"/>
              </a:rPr>
              <a:t>+ </a:t>
            </a:r>
            <a:r>
              <a:rPr lang="ru-RU" sz="8000" b="1" dirty="0" smtClean="0">
                <a:solidFill>
                  <a:schemeClr val="accent1">
                    <a:lumMod val="50000"/>
                  </a:schemeClr>
                </a:solidFill>
                <a:latin typeface="Liberation Serif" panose="02020603050405020304" pitchFamily="18" charset="0"/>
              </a:rPr>
              <a:t>Э</a:t>
            </a:r>
            <a:r>
              <a:rPr lang="ru-RU" sz="6600" dirty="0" smtClean="0">
                <a:latin typeface="Liberation Serif" panose="02020603050405020304" pitchFamily="18" charset="0"/>
              </a:rPr>
              <a:t> ≤ </a:t>
            </a:r>
            <a:r>
              <a:rPr lang="ru-RU" sz="6600" b="1" dirty="0" smtClean="0">
                <a:solidFill>
                  <a:schemeClr val="accent1">
                    <a:lumMod val="50000"/>
                  </a:schemeClr>
                </a:solidFill>
                <a:latin typeface="Liberation Serif" panose="02020603050405020304" pitchFamily="18" charset="0"/>
              </a:rPr>
              <a:t>80 %</a:t>
            </a:r>
            <a:r>
              <a:rPr lang="ru-RU" sz="6600" b="1" dirty="0" smtClean="0">
                <a:latin typeface="Liberation Serif" panose="02020603050405020304" pitchFamily="18" charset="0"/>
              </a:rPr>
              <a:t> </a:t>
            </a:r>
            <a:r>
              <a:rPr lang="ru-RU" sz="6600" dirty="0" smtClean="0">
                <a:solidFill>
                  <a:schemeClr val="accent1">
                    <a:lumMod val="50000"/>
                  </a:schemeClr>
                </a:solidFill>
                <a:latin typeface="Liberation Serif" panose="02020603050405020304" pitchFamily="18" charset="0"/>
              </a:rPr>
              <a:t>от общей стоимости работ по капремонту МКД</a:t>
            </a:r>
          </a:p>
          <a:p>
            <a:r>
              <a:rPr lang="ru-RU" sz="8000" b="1" dirty="0" smtClean="0">
                <a:solidFill>
                  <a:schemeClr val="accent1">
                    <a:lumMod val="50000"/>
                  </a:schemeClr>
                </a:solidFill>
                <a:latin typeface="Liberation Serif" panose="02020603050405020304" pitchFamily="18" charset="0"/>
              </a:rPr>
              <a:t>% </a:t>
            </a:r>
            <a:r>
              <a:rPr lang="ru-RU" sz="6600" dirty="0" smtClean="0">
                <a:latin typeface="Liberation Serif" panose="02020603050405020304" pitchFamily="18" charset="0"/>
              </a:rPr>
              <a:t>+ </a:t>
            </a:r>
            <a:r>
              <a:rPr lang="ru-RU" sz="8000" b="1" dirty="0" smtClean="0">
                <a:solidFill>
                  <a:schemeClr val="accent1">
                    <a:lumMod val="50000"/>
                  </a:schemeClr>
                </a:solidFill>
                <a:latin typeface="Liberation Serif" panose="02020603050405020304" pitchFamily="18" charset="0"/>
              </a:rPr>
              <a:t>Э</a:t>
            </a:r>
            <a:r>
              <a:rPr lang="ru-RU" sz="6600" dirty="0" smtClean="0">
                <a:latin typeface="Liberation Serif" panose="02020603050405020304" pitchFamily="18" charset="0"/>
              </a:rPr>
              <a:t> ≤ </a:t>
            </a:r>
            <a:r>
              <a:rPr lang="ru-RU" sz="6600" b="1" dirty="0" smtClean="0">
                <a:solidFill>
                  <a:schemeClr val="accent1">
                    <a:lumMod val="50000"/>
                  </a:schemeClr>
                </a:solidFill>
                <a:latin typeface="Liberation Serif" panose="02020603050405020304" pitchFamily="18" charset="0"/>
              </a:rPr>
              <a:t>5 млн. рублей</a:t>
            </a:r>
            <a:endParaRPr lang="ru-RU" sz="6600" b="1" dirty="0">
              <a:solidFill>
                <a:schemeClr val="accent1">
                  <a:lumMod val="50000"/>
                </a:schemeClr>
              </a:solidFill>
              <a:latin typeface="Liberation Serif" panose="02020603050405020304" pitchFamily="18" charset="0"/>
            </a:endParaRPr>
          </a:p>
        </p:txBody>
      </p:sp>
      <p:sp>
        <p:nvSpPr>
          <p:cNvPr id="21" name="Стрелка вправо 20"/>
          <p:cNvSpPr/>
          <p:nvPr/>
        </p:nvSpPr>
        <p:spPr>
          <a:xfrm>
            <a:off x="2860692" y="10432245"/>
            <a:ext cx="3400847" cy="264616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0" b="1" dirty="0" smtClean="0"/>
              <a:t>Э</a:t>
            </a:r>
            <a:endParaRPr lang="ru-RU" sz="8000" b="1" dirty="0"/>
          </a:p>
        </p:txBody>
      </p:sp>
      <p:sp>
        <p:nvSpPr>
          <p:cNvPr id="22" name="TextBox 21"/>
          <p:cNvSpPr txBox="1"/>
          <p:nvPr/>
        </p:nvSpPr>
        <p:spPr>
          <a:xfrm>
            <a:off x="6746238" y="10432245"/>
            <a:ext cx="2543764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7200" dirty="0" smtClean="0">
                <a:latin typeface="Liberation Serif" panose="02020603050405020304" pitchFamily="18" charset="0"/>
              </a:rPr>
              <a:t>возмещения части расходов на оплату </a:t>
            </a:r>
            <a:r>
              <a:rPr lang="ru-RU" sz="7200" b="1" dirty="0" smtClean="0">
                <a:latin typeface="Liberation Serif" panose="02020603050405020304" pitchFamily="18" charset="0"/>
              </a:rPr>
              <a:t>работ по энергосбережению</a:t>
            </a:r>
            <a:r>
              <a:rPr lang="ru-RU" sz="7200" dirty="0" smtClean="0">
                <a:latin typeface="Liberation Serif" panose="02020603050405020304" pitchFamily="18" charset="0"/>
              </a:rPr>
              <a:t>, выполненных в ходе капремонта МКД.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16581170" y="13543043"/>
            <a:ext cx="2199641" cy="156966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ru-RU" sz="9600" b="1" dirty="0" smtClean="0">
                <a:solidFill>
                  <a:srgbClr val="0070C0"/>
                </a:solidFill>
                <a:latin typeface="Liberation Serif" panose="02020603050405020304" pitchFamily="18" charset="0"/>
              </a:rPr>
              <a:t>ФП</a:t>
            </a:r>
            <a:endParaRPr lang="ru-RU" sz="9600" b="1" dirty="0">
              <a:solidFill>
                <a:srgbClr val="0070C0"/>
              </a:solidFill>
              <a:latin typeface="Liberation Serif" panose="02020603050405020304" pitchFamily="18" charset="0"/>
            </a:endParaRPr>
          </a:p>
        </p:txBody>
      </p:sp>
      <p:sp>
        <p:nvSpPr>
          <p:cNvPr id="32" name="Стрелка вниз 31"/>
          <p:cNvSpPr/>
          <p:nvPr/>
        </p:nvSpPr>
        <p:spPr>
          <a:xfrm>
            <a:off x="17383971" y="15047532"/>
            <a:ext cx="730833" cy="633534"/>
          </a:xfrm>
          <a:prstGeom prst="downArrow">
            <a:avLst>
              <a:gd name="adj1" fmla="val 24326"/>
              <a:gd name="adj2" fmla="val 59842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6" name="Прямоугольник 35"/>
          <p:cNvSpPr/>
          <p:nvPr/>
        </p:nvSpPr>
        <p:spPr>
          <a:xfrm>
            <a:off x="9225641" y="14093440"/>
            <a:ext cx="1635384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9600" dirty="0" smtClean="0">
                <a:latin typeface="Liberation Serif" panose="02020603050405020304" pitchFamily="18" charset="0"/>
              </a:rPr>
              <a:t> </a:t>
            </a:r>
            <a:r>
              <a:rPr lang="ru-RU" sz="9600" b="1" dirty="0" smtClean="0">
                <a:solidFill>
                  <a:schemeClr val="accent1">
                    <a:lumMod val="50000"/>
                  </a:schemeClr>
                </a:solidFill>
                <a:latin typeface="Liberation Serif" panose="02020603050405020304" pitchFamily="18" charset="0"/>
              </a:rPr>
              <a:t>Э</a:t>
            </a:r>
            <a:r>
              <a:rPr lang="ru-RU" sz="9600" dirty="0" smtClean="0">
                <a:latin typeface="Liberation Serif" panose="02020603050405020304" pitchFamily="18" charset="0"/>
              </a:rPr>
              <a:t> </a:t>
            </a:r>
            <a:endParaRPr lang="ru-RU" sz="9600" dirty="0"/>
          </a:p>
        </p:txBody>
      </p:sp>
      <p:sp>
        <p:nvSpPr>
          <p:cNvPr id="37" name="Прямоугольник 36"/>
          <p:cNvSpPr/>
          <p:nvPr/>
        </p:nvSpPr>
        <p:spPr>
          <a:xfrm>
            <a:off x="15904470" y="15980541"/>
            <a:ext cx="3560590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9600" b="1" dirty="0" smtClean="0">
                <a:solidFill>
                  <a:schemeClr val="accent1">
                    <a:lumMod val="50000"/>
                  </a:schemeClr>
                </a:solidFill>
                <a:latin typeface="Liberation Serif" panose="02020603050405020304" pitchFamily="18" charset="0"/>
              </a:rPr>
              <a:t>%</a:t>
            </a:r>
            <a:r>
              <a:rPr lang="ru-RU" sz="9600" dirty="0" smtClean="0">
                <a:latin typeface="Liberation Serif" panose="02020603050405020304" pitchFamily="18" charset="0"/>
              </a:rPr>
              <a:t> + </a:t>
            </a:r>
            <a:r>
              <a:rPr lang="ru-RU" sz="9600" b="1" dirty="0" smtClean="0">
                <a:solidFill>
                  <a:schemeClr val="accent1">
                    <a:lumMod val="50000"/>
                  </a:schemeClr>
                </a:solidFill>
                <a:latin typeface="Liberation Serif" panose="02020603050405020304" pitchFamily="18" charset="0"/>
              </a:rPr>
              <a:t>Э</a:t>
            </a:r>
            <a:endParaRPr lang="ru-RU" sz="9600" dirty="0"/>
          </a:p>
        </p:txBody>
      </p:sp>
      <p:sp>
        <p:nvSpPr>
          <p:cNvPr id="38" name="Прямоугольник 37"/>
          <p:cNvSpPr/>
          <p:nvPr/>
        </p:nvSpPr>
        <p:spPr>
          <a:xfrm>
            <a:off x="24285336" y="14075598"/>
            <a:ext cx="1576545" cy="15875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9600" b="1" dirty="0" smtClean="0">
                <a:solidFill>
                  <a:schemeClr val="accent1">
                    <a:lumMod val="50000"/>
                  </a:schemeClr>
                </a:solidFill>
                <a:latin typeface="Liberation Serif" panose="02020603050405020304" pitchFamily="18" charset="0"/>
              </a:rPr>
              <a:t>%</a:t>
            </a:r>
            <a:endParaRPr lang="ru-RU" sz="9600" dirty="0"/>
          </a:p>
        </p:txBody>
      </p:sp>
      <p:sp>
        <p:nvSpPr>
          <p:cNvPr id="39" name="Овал 38"/>
          <p:cNvSpPr/>
          <p:nvPr/>
        </p:nvSpPr>
        <p:spPr>
          <a:xfrm>
            <a:off x="8824241" y="13744617"/>
            <a:ext cx="2438185" cy="2346208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0" name="Овал 39"/>
          <p:cNvSpPr/>
          <p:nvPr/>
        </p:nvSpPr>
        <p:spPr>
          <a:xfrm>
            <a:off x="15743911" y="15826018"/>
            <a:ext cx="4010955" cy="1808792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4" name="Овал 43"/>
          <p:cNvSpPr/>
          <p:nvPr/>
        </p:nvSpPr>
        <p:spPr>
          <a:xfrm>
            <a:off x="23854517" y="13771723"/>
            <a:ext cx="2438185" cy="2346208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5" name="Стрелка влево 44"/>
          <p:cNvSpPr/>
          <p:nvPr/>
        </p:nvSpPr>
        <p:spPr>
          <a:xfrm>
            <a:off x="12064181" y="14093440"/>
            <a:ext cx="3679730" cy="78483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6" name="Стрелка вправо 45"/>
          <p:cNvSpPr/>
          <p:nvPr/>
        </p:nvSpPr>
        <p:spPr>
          <a:xfrm>
            <a:off x="19465060" y="14095760"/>
            <a:ext cx="3744710" cy="78823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92907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51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кругленный прямоугольник 2"/>
          <p:cNvSpPr/>
          <p:nvPr/>
        </p:nvSpPr>
        <p:spPr>
          <a:xfrm>
            <a:off x="5397910" y="1356852"/>
            <a:ext cx="24688800" cy="362810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172405" y="944294"/>
            <a:ext cx="29807892" cy="4453217"/>
          </a:xfrm>
        </p:spPr>
        <p:txBody>
          <a:bodyPr>
            <a:normAutofit/>
          </a:bodyPr>
          <a:lstStyle/>
          <a:p>
            <a:pPr algn="ctr"/>
            <a:r>
              <a:rPr lang="ru-RU" sz="12000" b="1" dirty="0" smtClean="0">
                <a:solidFill>
                  <a:schemeClr val="bg1"/>
                </a:solidFill>
                <a:latin typeface="Liberation Serif" panose="02020603050405020304" pitchFamily="18" charset="0"/>
              </a:rPr>
              <a:t>Возмещение части расходов на </a:t>
            </a:r>
            <a:r>
              <a:rPr lang="ru-RU" sz="12000" b="1" dirty="0" err="1" smtClean="0">
                <a:solidFill>
                  <a:schemeClr val="bg1"/>
                </a:solidFill>
                <a:latin typeface="Liberation Serif" panose="02020603050405020304" pitchFamily="18" charset="0"/>
              </a:rPr>
              <a:t>энергоэффективные</a:t>
            </a:r>
            <a:r>
              <a:rPr lang="ru-RU" sz="12000" b="1" dirty="0" smtClean="0">
                <a:solidFill>
                  <a:schemeClr val="bg1"/>
                </a:solidFill>
                <a:latin typeface="Liberation Serif" panose="02020603050405020304" pitchFamily="18" charset="0"/>
              </a:rPr>
              <a:t> мероприятия</a:t>
            </a:r>
            <a:endParaRPr lang="ru-RU" sz="12000" b="1" dirty="0">
              <a:solidFill>
                <a:schemeClr val="bg1"/>
              </a:solidFill>
              <a:latin typeface="Liberation Serif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089" b="5834"/>
          <a:stretch/>
        </p:blipFill>
        <p:spPr>
          <a:xfrm>
            <a:off x="3172405" y="5397511"/>
            <a:ext cx="29572776" cy="159952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74440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51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кругленный прямоугольник 2"/>
          <p:cNvSpPr/>
          <p:nvPr/>
        </p:nvSpPr>
        <p:spPr>
          <a:xfrm>
            <a:off x="2493818" y="1620982"/>
            <a:ext cx="30299891" cy="41148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39817" y="1448820"/>
            <a:ext cx="29807892" cy="4453217"/>
          </a:xfrm>
        </p:spPr>
        <p:txBody>
          <a:bodyPr>
            <a:normAutofit/>
          </a:bodyPr>
          <a:lstStyle/>
          <a:p>
            <a:pPr algn="ctr"/>
            <a:r>
              <a:rPr lang="ru-RU" sz="12000" b="1" dirty="0" smtClean="0">
                <a:solidFill>
                  <a:schemeClr val="bg1"/>
                </a:solidFill>
                <a:latin typeface="Liberation Serif" panose="02020603050405020304" pitchFamily="18" charset="0"/>
              </a:rPr>
              <a:t>Возмещение </a:t>
            </a:r>
            <a:r>
              <a:rPr lang="ru-RU" sz="12000" b="1" dirty="0">
                <a:solidFill>
                  <a:schemeClr val="bg1"/>
                </a:solidFill>
                <a:latin typeface="Liberation Serif" panose="02020603050405020304" pitchFamily="18" charset="0"/>
              </a:rPr>
              <a:t>части расходов на уплату процентов по кредиту (займу)</a:t>
            </a:r>
            <a:endParaRPr lang="ru-RU" sz="12000" b="1" dirty="0">
              <a:solidFill>
                <a:schemeClr val="bg1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74"/>
          <a:stretch/>
        </p:blipFill>
        <p:spPr>
          <a:xfrm>
            <a:off x="11723244" y="7456478"/>
            <a:ext cx="21070465" cy="1349528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860332" y="7563481"/>
            <a:ext cx="8923281" cy="13388280"/>
          </a:xfrm>
          <a:prstGeom prst="rect">
            <a:avLst/>
          </a:prstGeom>
          <a:noFill/>
          <a:ln>
            <a:solidFill>
              <a:schemeClr val="accent1">
                <a:shade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ru-RU" sz="5400" dirty="0" smtClean="0">
                <a:latin typeface="Liberation Serif" panose="02020603050405020304" pitchFamily="18" charset="0"/>
              </a:rPr>
              <a:t>предоставляется </a:t>
            </a:r>
            <a:r>
              <a:rPr lang="ru-RU" sz="5400" dirty="0">
                <a:latin typeface="Liberation Serif" panose="02020603050405020304" pitchFamily="18" charset="0"/>
              </a:rPr>
              <a:t>в размере прогнозных расходов за весь срок действия кредитного договора,</a:t>
            </a:r>
            <a:r>
              <a:rPr lang="ru-RU" sz="5400" b="1" dirty="0">
                <a:latin typeface="Liberation Serif" panose="02020603050405020304" pitchFamily="18" charset="0"/>
              </a:rPr>
              <a:t> но не более чем за 5 лет</a:t>
            </a:r>
            <a:r>
              <a:rPr lang="ru-RU" sz="5400" dirty="0">
                <a:latin typeface="Liberation Serif" panose="02020603050405020304" pitchFamily="18" charset="0"/>
              </a:rPr>
              <a:t>, из расчета </a:t>
            </a:r>
            <a:r>
              <a:rPr lang="ru-RU" sz="5400" b="1" dirty="0">
                <a:latin typeface="Liberation Serif" panose="02020603050405020304" pitchFamily="18" charset="0"/>
              </a:rPr>
              <a:t>100 </a:t>
            </a:r>
            <a:r>
              <a:rPr lang="ru-RU" sz="5400" b="1" dirty="0" smtClean="0">
                <a:latin typeface="Liberation Serif" panose="02020603050405020304" pitchFamily="18" charset="0"/>
              </a:rPr>
              <a:t>% </a:t>
            </a:r>
            <a:r>
              <a:rPr lang="ru-RU" sz="5400" b="1" dirty="0">
                <a:latin typeface="Liberation Serif" panose="02020603050405020304" pitchFamily="18" charset="0"/>
              </a:rPr>
              <a:t>ключевой ставки </a:t>
            </a:r>
            <a:r>
              <a:rPr lang="ru-RU" sz="5400" b="1" dirty="0" smtClean="0">
                <a:latin typeface="Liberation Serif" panose="02020603050405020304" pitchFamily="18" charset="0"/>
              </a:rPr>
              <a:t>ЦБ РФ</a:t>
            </a:r>
            <a:r>
              <a:rPr lang="ru-RU" sz="5400" dirty="0" smtClean="0">
                <a:latin typeface="Liberation Serif" panose="02020603050405020304" pitchFamily="18" charset="0"/>
              </a:rPr>
              <a:t>, </a:t>
            </a:r>
            <a:r>
              <a:rPr lang="ru-RU" sz="5400" dirty="0">
                <a:latin typeface="Liberation Serif" panose="02020603050405020304" pitchFamily="18" charset="0"/>
              </a:rPr>
              <a:t>действующей на дату принятия решения Фондом ЖКХ о предоставлении </a:t>
            </a:r>
            <a:r>
              <a:rPr lang="ru-RU" sz="5400" dirty="0" smtClean="0">
                <a:latin typeface="Liberation Serif" panose="02020603050405020304" pitchFamily="18" charset="0"/>
              </a:rPr>
              <a:t>поддержки. </a:t>
            </a:r>
          </a:p>
          <a:p>
            <a:pPr algn="just"/>
            <a:endParaRPr lang="ru-RU" sz="5400" dirty="0" smtClean="0">
              <a:latin typeface="Liberation Serif" panose="02020603050405020304" pitchFamily="18" charset="0"/>
            </a:endParaRPr>
          </a:p>
          <a:p>
            <a:pPr algn="just"/>
            <a:r>
              <a:rPr lang="ru-RU" sz="5400" i="1" dirty="0" smtClean="0">
                <a:latin typeface="Liberation Serif" panose="02020603050405020304" pitchFamily="18" charset="0"/>
              </a:rPr>
              <a:t>Условие: не более </a:t>
            </a:r>
            <a:r>
              <a:rPr lang="ru-RU" sz="5400" i="1" dirty="0">
                <a:latin typeface="Liberation Serif" panose="02020603050405020304" pitchFamily="18" charset="0"/>
              </a:rPr>
              <a:t>80% от общей стоимости работ по капитальному ремонту и не более 5 млн. </a:t>
            </a:r>
            <a:r>
              <a:rPr lang="ru-RU" sz="5400" i="1" dirty="0" smtClean="0">
                <a:latin typeface="Liberation Serif" panose="02020603050405020304" pitchFamily="18" charset="0"/>
              </a:rPr>
              <a:t>рублей. сохраняется</a:t>
            </a:r>
            <a:endParaRPr lang="ru-RU" sz="5400" i="1" dirty="0">
              <a:latin typeface="Liberation Serif" panose="02020603050405020304" pitchFamily="18" charset="0"/>
            </a:endParaRPr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1860331" y="16270014"/>
            <a:ext cx="8986345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33" t="16357" r="5494" b="11949"/>
          <a:stretch/>
        </p:blipFill>
        <p:spPr>
          <a:xfrm>
            <a:off x="18319531" y="10247586"/>
            <a:ext cx="6487256" cy="23981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73565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кругленный прямоугольник 2"/>
          <p:cNvSpPr/>
          <p:nvPr/>
        </p:nvSpPr>
        <p:spPr>
          <a:xfrm>
            <a:off x="2673703" y="1577341"/>
            <a:ext cx="29884254" cy="360167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11884" y="1282450"/>
            <a:ext cx="29807892" cy="4453217"/>
          </a:xfrm>
        </p:spPr>
        <p:txBody>
          <a:bodyPr>
            <a:normAutofit/>
          </a:bodyPr>
          <a:lstStyle/>
          <a:p>
            <a:pPr algn="ctr"/>
            <a:r>
              <a:rPr lang="ru-RU" sz="11000" b="1" dirty="0" smtClean="0">
                <a:solidFill>
                  <a:schemeClr val="bg1"/>
                </a:solidFill>
                <a:latin typeface="Liberation Serif" panose="02020603050405020304" pitchFamily="18" charset="0"/>
              </a:rPr>
              <a:t>Требования к МКД, которым может быть предоставлена государственная поддержка</a:t>
            </a:r>
            <a:endParaRPr lang="ru-RU" sz="11000" b="1" dirty="0">
              <a:solidFill>
                <a:schemeClr val="bg1"/>
              </a:solidFill>
              <a:latin typeface="Liberation Serif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6291" y="8254048"/>
            <a:ext cx="6858000" cy="1128086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8936183" y="6292319"/>
            <a:ext cx="23583594" cy="157889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914400" indent="-914400" algn="just">
              <a:buAutoNum type="arabicParenR"/>
            </a:pPr>
            <a:r>
              <a:rPr lang="ru-RU" sz="6000" dirty="0" smtClean="0">
                <a:latin typeface="Liberation Serif" panose="02020603050405020304" pitchFamily="18" charset="0"/>
              </a:rPr>
              <a:t> </a:t>
            </a:r>
            <a:r>
              <a:rPr lang="ru-RU" sz="6000" b="1" dirty="0" smtClean="0">
                <a:latin typeface="Liberation Serif" panose="02020603050405020304" pitchFamily="18" charset="0"/>
              </a:rPr>
              <a:t>не является аварийным</a:t>
            </a:r>
            <a:r>
              <a:rPr lang="ru-RU" sz="6000" dirty="0" smtClean="0">
                <a:latin typeface="Liberation Serif" panose="02020603050405020304" pitchFamily="18" charset="0"/>
              </a:rPr>
              <a:t> и подлежащим сносу или реконструкции;</a:t>
            </a:r>
          </a:p>
          <a:p>
            <a:pPr marL="914400" indent="-914400" algn="just">
              <a:buAutoNum type="arabicParenR"/>
            </a:pPr>
            <a:r>
              <a:rPr lang="ru-RU" sz="6000" dirty="0" smtClean="0">
                <a:latin typeface="Liberation Serif" panose="02020603050405020304" pitchFamily="18" charset="0"/>
              </a:rPr>
              <a:t>5 лет </a:t>
            </a:r>
            <a:r>
              <a:rPr lang="en-US" sz="6000" dirty="0" smtClean="0">
                <a:latin typeface="Liberation Serif" panose="02020603050405020304" pitchFamily="18" charset="0"/>
              </a:rPr>
              <a:t>&lt; </a:t>
            </a:r>
            <a:r>
              <a:rPr lang="ru-RU" sz="6000" b="1" dirty="0" smtClean="0">
                <a:latin typeface="Liberation Serif" panose="02020603050405020304" pitchFamily="18" charset="0"/>
              </a:rPr>
              <a:t>срок эксплуатации </a:t>
            </a:r>
            <a:r>
              <a:rPr lang="en-US" sz="6000" dirty="0" smtClean="0">
                <a:latin typeface="Liberation Serif" panose="02020603050405020304" pitchFamily="18" charset="0"/>
              </a:rPr>
              <a:t>&lt; 60 </a:t>
            </a:r>
            <a:r>
              <a:rPr lang="ru-RU" sz="6000" dirty="0" smtClean="0">
                <a:latin typeface="Liberation Serif" panose="02020603050405020304" pitchFamily="18" charset="0"/>
              </a:rPr>
              <a:t>лет;</a:t>
            </a:r>
          </a:p>
          <a:p>
            <a:pPr marL="914400" indent="-914400" algn="just">
              <a:buAutoNum type="arabicParenR"/>
            </a:pPr>
            <a:r>
              <a:rPr lang="ru-RU" sz="6000" b="1" dirty="0" smtClean="0">
                <a:latin typeface="Liberation Serif" panose="02020603050405020304" pitchFamily="18" charset="0"/>
              </a:rPr>
              <a:t>Оснащен общедомовыми приборами учета </a:t>
            </a:r>
            <a:r>
              <a:rPr lang="ru-RU" sz="6000" dirty="0" smtClean="0">
                <a:latin typeface="Liberation Serif" panose="02020603050405020304" pitchFamily="18" charset="0"/>
              </a:rPr>
              <a:t>потребления коммунальных ресурсов (тепловой и электрической энергии);</a:t>
            </a:r>
          </a:p>
          <a:p>
            <a:pPr marL="914400" indent="-914400" algn="just">
              <a:buAutoNum type="arabicParenR"/>
            </a:pPr>
            <a:r>
              <a:rPr lang="ru-RU" sz="6000" dirty="0" smtClean="0">
                <a:latin typeface="Liberation Serif" panose="02020603050405020304" pitchFamily="18" charset="0"/>
              </a:rPr>
              <a:t>Имеет возможность предоставить </a:t>
            </a:r>
            <a:r>
              <a:rPr lang="ru-RU" sz="6000" b="1" dirty="0" smtClean="0">
                <a:latin typeface="Liberation Serif" panose="02020603050405020304" pitchFamily="18" charset="0"/>
              </a:rPr>
              <a:t>расчет платы за коммунальные услуги на основании показания общедомовых приборов учета</a:t>
            </a:r>
            <a:r>
              <a:rPr lang="ru-RU" sz="6000" dirty="0" smtClean="0">
                <a:latin typeface="Liberation Serif" panose="02020603050405020304" pitchFamily="18" charset="0"/>
              </a:rPr>
              <a:t> за любые 12 месяцев непрерывно, взятых за 3-летний период до даты подачи заявки </a:t>
            </a:r>
            <a:r>
              <a:rPr lang="ru-RU" sz="6000" i="1" dirty="0" smtClean="0">
                <a:solidFill>
                  <a:srgbClr val="FF0000"/>
                </a:solidFill>
                <a:latin typeface="Liberation Serif" panose="02020603050405020304" pitchFamily="18" charset="0"/>
              </a:rPr>
              <a:t>(не применяется для возмещения части расходов на уплату процентов по кредитам)</a:t>
            </a:r>
            <a:r>
              <a:rPr lang="ru-RU" sz="6000" dirty="0" smtClean="0">
                <a:latin typeface="Liberation Serif" panose="02020603050405020304" pitchFamily="18" charset="0"/>
              </a:rPr>
              <a:t>;</a:t>
            </a:r>
          </a:p>
          <a:p>
            <a:pPr marL="914400" indent="-914400" algn="just">
              <a:buAutoNum type="arabicParenR"/>
            </a:pPr>
            <a:r>
              <a:rPr lang="ru-RU" sz="6000" dirty="0" smtClean="0">
                <a:latin typeface="Liberation Serif" panose="02020603050405020304" pitchFamily="18" charset="0"/>
              </a:rPr>
              <a:t>Капитальный ремонт не финансируется за счет средств регионального оператора, сформированных за счет взносов на капитальный ремонт собственников помещений другого МКД </a:t>
            </a:r>
            <a:r>
              <a:rPr lang="ru-RU" sz="6000" b="1" dirty="0" smtClean="0">
                <a:latin typeface="Liberation Serif" panose="02020603050405020304" pitchFamily="18" charset="0"/>
              </a:rPr>
              <a:t>(специальный счет)</a:t>
            </a:r>
            <a:r>
              <a:rPr lang="ru-RU" sz="6000" dirty="0" smtClean="0">
                <a:latin typeface="Liberation Serif" panose="02020603050405020304" pitchFamily="18" charset="0"/>
              </a:rPr>
              <a:t>.</a:t>
            </a:r>
          </a:p>
          <a:p>
            <a:pPr marL="914400" indent="-914400" algn="just">
              <a:buAutoNum type="arabicParenR"/>
            </a:pPr>
            <a:r>
              <a:rPr lang="ru-RU" sz="6000" dirty="0" smtClean="0">
                <a:latin typeface="Liberation Serif" panose="02020603050405020304" pitchFamily="18" charset="0"/>
              </a:rPr>
              <a:t> </a:t>
            </a:r>
            <a:r>
              <a:rPr lang="ru-RU" sz="6000" b="1" dirty="0" smtClean="0">
                <a:latin typeface="Liberation Serif" panose="02020603050405020304" pitchFamily="18" charset="0"/>
              </a:rPr>
              <a:t>Выполнены </a:t>
            </a:r>
            <a:r>
              <a:rPr lang="ru-RU" sz="6000" b="1" dirty="0" err="1" smtClean="0">
                <a:latin typeface="Liberation Serif" panose="02020603050405020304" pitchFamily="18" charset="0"/>
              </a:rPr>
              <a:t>энергоэффективные</a:t>
            </a:r>
            <a:r>
              <a:rPr lang="ru-RU" sz="6000" b="1" dirty="0" smtClean="0">
                <a:latin typeface="Liberation Serif" panose="02020603050405020304" pitchFamily="18" charset="0"/>
              </a:rPr>
              <a:t> мероприятия</a:t>
            </a:r>
            <a:r>
              <a:rPr lang="ru-RU" sz="6000" dirty="0" smtClean="0">
                <a:latin typeface="Liberation Serif" panose="02020603050405020304" pitchFamily="18" charset="0"/>
              </a:rPr>
              <a:t>, приводящие к уменьшению расходов на оплату коммунальных ресурсов </a:t>
            </a:r>
            <a:r>
              <a:rPr lang="ru-RU" sz="6000" b="1" dirty="0" smtClean="0">
                <a:latin typeface="Liberation Serif" panose="02020603050405020304" pitchFamily="18" charset="0"/>
              </a:rPr>
              <a:t>не менее чем на 10 % </a:t>
            </a:r>
            <a:r>
              <a:rPr lang="ru-RU" sz="6000" dirty="0" smtClean="0">
                <a:latin typeface="Liberation Serif" panose="02020603050405020304" pitchFamily="18" charset="0"/>
              </a:rPr>
              <a:t>по каждому МКД </a:t>
            </a:r>
            <a:r>
              <a:rPr lang="ru-RU" sz="6000" i="1" dirty="0" smtClean="0">
                <a:solidFill>
                  <a:srgbClr val="FF0000"/>
                </a:solidFill>
                <a:latin typeface="Liberation Serif" panose="02020603050405020304" pitchFamily="18" charset="0"/>
              </a:rPr>
              <a:t>(не применяется для возмещения части расходов на уплату процентов по кредитам)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66809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кругленный прямоугольник 2"/>
          <p:cNvSpPr/>
          <p:nvPr/>
        </p:nvSpPr>
        <p:spPr>
          <a:xfrm>
            <a:off x="2595716" y="1445342"/>
            <a:ext cx="30234194" cy="315615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95716" y="796810"/>
            <a:ext cx="29807892" cy="4453217"/>
          </a:xfrm>
        </p:spPr>
        <p:txBody>
          <a:bodyPr>
            <a:normAutofit/>
          </a:bodyPr>
          <a:lstStyle/>
          <a:p>
            <a:pPr algn="ctr"/>
            <a:r>
              <a:rPr lang="ru-RU" sz="11000" dirty="0">
                <a:solidFill>
                  <a:schemeClr val="bg1"/>
                </a:solidFill>
                <a:latin typeface="Liberation Serif" panose="02020603050405020304" pitchFamily="18" charset="0"/>
              </a:rPr>
              <a:t>Перечень мероприятий по энергосбережению </a:t>
            </a:r>
            <a:r>
              <a:rPr lang="ru-RU" sz="11000" dirty="0" smtClean="0">
                <a:solidFill>
                  <a:schemeClr val="bg1"/>
                </a:solidFill>
                <a:latin typeface="Liberation Serif" panose="02020603050405020304" pitchFamily="18" charset="0"/>
              </a:rPr>
              <a:t/>
            </a:r>
            <a:br>
              <a:rPr lang="ru-RU" sz="11000" dirty="0" smtClean="0">
                <a:solidFill>
                  <a:schemeClr val="bg1"/>
                </a:solidFill>
                <a:latin typeface="Liberation Serif" panose="02020603050405020304" pitchFamily="18" charset="0"/>
              </a:rPr>
            </a:br>
            <a:r>
              <a:rPr lang="ru-RU" sz="11000" dirty="0" smtClean="0">
                <a:solidFill>
                  <a:schemeClr val="bg1"/>
                </a:solidFill>
                <a:latin typeface="Liberation Serif" panose="02020603050405020304" pitchFamily="18" charset="0"/>
              </a:rPr>
              <a:t>и </a:t>
            </a:r>
            <a:r>
              <a:rPr lang="ru-RU" sz="11000" dirty="0">
                <a:solidFill>
                  <a:schemeClr val="bg1"/>
                </a:solidFill>
                <a:latin typeface="Liberation Serif" panose="02020603050405020304" pitchFamily="18" charset="0"/>
              </a:rPr>
              <a:t>повышению энергетической эффективности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9806" y="5353266"/>
            <a:ext cx="32269472" cy="162383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90708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кругленный прямоугольник 2"/>
          <p:cNvSpPr/>
          <p:nvPr/>
        </p:nvSpPr>
        <p:spPr>
          <a:xfrm>
            <a:off x="2693783" y="2391363"/>
            <a:ext cx="29172310" cy="212376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11000" dirty="0" smtClean="0">
                <a:solidFill>
                  <a:schemeClr val="bg1"/>
                </a:solidFill>
                <a:latin typeface="Liberation Serif" panose="02020603050405020304" pitchFamily="18" charset="0"/>
              </a:rPr>
              <a:t>Обязательные мероприятия</a:t>
            </a:r>
            <a:endParaRPr lang="ru-RU" sz="11000" dirty="0">
              <a:solidFill>
                <a:schemeClr val="bg1"/>
              </a:solidFill>
              <a:latin typeface="Liberation Serif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5992" y="5037983"/>
            <a:ext cx="30437940" cy="161112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311104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4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Скругленный прямоугольник 10"/>
          <p:cNvSpPr/>
          <p:nvPr/>
        </p:nvSpPr>
        <p:spPr>
          <a:xfrm>
            <a:off x="3524863" y="1732330"/>
            <a:ext cx="28611871" cy="297230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43200" y="1025366"/>
            <a:ext cx="29807892" cy="4453217"/>
          </a:xfrm>
        </p:spPr>
        <p:txBody>
          <a:bodyPr>
            <a:noAutofit/>
          </a:bodyPr>
          <a:lstStyle/>
          <a:p>
            <a:pPr algn="ctr"/>
            <a:r>
              <a:rPr lang="ru-RU" sz="8500" b="1" dirty="0" smtClean="0">
                <a:solidFill>
                  <a:schemeClr val="bg1"/>
                </a:solidFill>
                <a:latin typeface="Liberation Serif" panose="02020603050405020304" pitchFamily="18" charset="0"/>
              </a:rPr>
              <a:t>Сроки проведения работ по капитальному ремонту МКД </a:t>
            </a:r>
            <a:br>
              <a:rPr lang="ru-RU" sz="8500" b="1" dirty="0" smtClean="0">
                <a:solidFill>
                  <a:schemeClr val="bg1"/>
                </a:solidFill>
                <a:latin typeface="Liberation Serif" panose="02020603050405020304" pitchFamily="18" charset="0"/>
              </a:rPr>
            </a:br>
            <a:r>
              <a:rPr lang="ru-RU" sz="8500" b="1" dirty="0" smtClean="0">
                <a:solidFill>
                  <a:schemeClr val="bg1"/>
                </a:solidFill>
                <a:latin typeface="Liberation Serif" panose="02020603050405020304" pitchFamily="18" charset="0"/>
              </a:rPr>
              <a:t>по условиям программы государственной поддержки</a:t>
            </a:r>
            <a:endParaRPr lang="ru-RU" sz="8500" b="1" dirty="0">
              <a:solidFill>
                <a:schemeClr val="bg1"/>
              </a:solidFill>
              <a:latin typeface="Liberation Serif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992581" y="5679856"/>
            <a:ext cx="29676437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6600" dirty="0" smtClean="0">
                <a:latin typeface="Liberation Serif" panose="02020603050405020304" pitchFamily="18" charset="0"/>
              </a:rPr>
              <a:t>Для получения государственной поддержки </a:t>
            </a:r>
            <a:r>
              <a:rPr lang="ru-RU" sz="6600" b="1" dirty="0" smtClean="0">
                <a:latin typeface="Liberation Serif" panose="02020603050405020304" pitchFamily="18" charset="0"/>
              </a:rPr>
              <a:t>работы</a:t>
            </a:r>
            <a:r>
              <a:rPr lang="ru-RU" sz="6600" dirty="0" smtClean="0">
                <a:latin typeface="Liberation Serif" panose="02020603050405020304" pitchFamily="18" charset="0"/>
              </a:rPr>
              <a:t> по капитальному ремонту МКД должны быть завершены </a:t>
            </a:r>
            <a:r>
              <a:rPr lang="ru-RU" sz="6600" b="1" dirty="0" smtClean="0">
                <a:latin typeface="Liberation Serif" panose="02020603050405020304" pitchFamily="18" charset="0"/>
              </a:rPr>
              <a:t>не позднее 31 декабря года подачи заявки</a:t>
            </a:r>
            <a:r>
              <a:rPr lang="ru-RU" sz="6600" dirty="0" smtClean="0">
                <a:latin typeface="Liberation Serif" panose="02020603050405020304" pitchFamily="18" charset="0"/>
              </a:rPr>
              <a:t>.</a:t>
            </a:r>
            <a:endParaRPr lang="ru-RU" sz="6600" dirty="0">
              <a:latin typeface="Liberation Serif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155044" y="9188987"/>
            <a:ext cx="24411484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6000" dirty="0" smtClean="0">
                <a:latin typeface="Liberation Serif" panose="02020603050405020304" pitchFamily="18" charset="0"/>
              </a:rPr>
              <a:t>Собственники МКД, в которых </a:t>
            </a:r>
            <a:r>
              <a:rPr lang="ru-RU" sz="6000" b="1" dirty="0" smtClean="0">
                <a:latin typeface="Liberation Serif" panose="02020603050405020304" pitchFamily="18" charset="0"/>
              </a:rPr>
              <a:t>уже реализован </a:t>
            </a:r>
            <a:r>
              <a:rPr lang="ru-RU" sz="6000" b="1" dirty="0" err="1" smtClean="0">
                <a:latin typeface="Liberation Serif" panose="02020603050405020304" pitchFamily="18" charset="0"/>
              </a:rPr>
              <a:t>энергоэффективный</a:t>
            </a:r>
            <a:r>
              <a:rPr lang="ru-RU" sz="6000" b="1" dirty="0" smtClean="0">
                <a:latin typeface="Liberation Serif" panose="02020603050405020304" pitchFamily="18" charset="0"/>
              </a:rPr>
              <a:t> капитальный ремонт</a:t>
            </a:r>
            <a:r>
              <a:rPr lang="ru-RU" sz="6000" dirty="0" smtClean="0">
                <a:latin typeface="Liberation Serif" panose="02020603050405020304" pitchFamily="18" charset="0"/>
              </a:rPr>
              <a:t> также могут претендовать на получение государственной поддержки, в случае если такой ремонт был проведен </a:t>
            </a:r>
            <a:r>
              <a:rPr lang="ru-RU" sz="6000" dirty="0" smtClean="0">
                <a:solidFill>
                  <a:srgbClr val="FF0000"/>
                </a:solidFill>
                <a:latin typeface="Liberation Serif" panose="02020603050405020304" pitchFamily="18" charset="0"/>
              </a:rPr>
              <a:t>после 1 февраля 2017 года*</a:t>
            </a:r>
            <a:endParaRPr lang="ru-RU" sz="6000" dirty="0">
              <a:solidFill>
                <a:srgbClr val="FF0000"/>
              </a:solidFill>
              <a:latin typeface="Liberation Serif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270737" y="14043888"/>
            <a:ext cx="24411484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6000" dirty="0" smtClean="0">
                <a:latin typeface="Liberation Serif" panose="02020603050405020304" pitchFamily="18" charset="0"/>
              </a:rPr>
              <a:t>Собственники МКД, претендующие на </a:t>
            </a:r>
            <a:r>
              <a:rPr lang="ru-RU" sz="6000" b="1" dirty="0" smtClean="0">
                <a:latin typeface="Liberation Serif" panose="02020603050405020304" pitchFamily="18" charset="0"/>
              </a:rPr>
              <a:t>возмещение</a:t>
            </a:r>
            <a:r>
              <a:rPr lang="ru-RU" sz="6000" dirty="0" smtClean="0">
                <a:latin typeface="Liberation Serif" panose="02020603050405020304" pitchFamily="18" charset="0"/>
              </a:rPr>
              <a:t> части расходов </a:t>
            </a:r>
            <a:r>
              <a:rPr lang="ru-RU" sz="6000" b="1" dirty="0" smtClean="0">
                <a:latin typeface="Liberation Serif" panose="02020603050405020304" pitchFamily="18" charset="0"/>
              </a:rPr>
              <a:t>на оплату процентов по кредиту</a:t>
            </a:r>
            <a:r>
              <a:rPr lang="ru-RU" sz="6000" dirty="0" smtClean="0">
                <a:latin typeface="Liberation Serif" panose="02020603050405020304" pitchFamily="18" charset="0"/>
              </a:rPr>
              <a:t> на капитальный ремонт должны </a:t>
            </a:r>
            <a:r>
              <a:rPr lang="ru-RU" sz="6000" b="1" dirty="0" smtClean="0">
                <a:latin typeface="Liberation Serif" panose="02020603050405020304" pitchFamily="18" charset="0"/>
              </a:rPr>
              <a:t>провести ремонт начиная</a:t>
            </a:r>
            <a:r>
              <a:rPr lang="ru-RU" sz="6000" dirty="0" smtClean="0">
                <a:latin typeface="Liberation Serif" panose="02020603050405020304" pitchFamily="18" charset="0"/>
              </a:rPr>
              <a:t> </a:t>
            </a:r>
            <a:r>
              <a:rPr lang="ru-RU" sz="6000" b="1" dirty="0" smtClean="0">
                <a:solidFill>
                  <a:srgbClr val="FF0000"/>
                </a:solidFill>
                <a:latin typeface="Liberation Serif" panose="02020603050405020304" pitchFamily="18" charset="0"/>
              </a:rPr>
              <a:t>с 21 февраля 2019 года**</a:t>
            </a:r>
            <a:r>
              <a:rPr lang="ru-RU" sz="6000" dirty="0" smtClean="0">
                <a:latin typeface="Liberation Serif" panose="02020603050405020304" pitchFamily="18" charset="0"/>
              </a:rPr>
              <a:t>, </a:t>
            </a:r>
            <a:r>
              <a:rPr lang="ru-RU" sz="6000" b="1" dirty="0" smtClean="0">
                <a:latin typeface="Liberation Serif" panose="02020603050405020304" pitchFamily="18" charset="0"/>
              </a:rPr>
              <a:t>но не позднее 31 декабря года подачи заявки </a:t>
            </a:r>
            <a:r>
              <a:rPr lang="ru-RU" sz="6000" dirty="0" smtClean="0">
                <a:latin typeface="Liberation Serif" panose="02020603050405020304" pitchFamily="18" charset="0"/>
              </a:rPr>
              <a:t>на получение господдержки.</a:t>
            </a:r>
            <a:endParaRPr lang="ru-RU" sz="6000" dirty="0">
              <a:solidFill>
                <a:srgbClr val="FF0000"/>
              </a:solidFill>
              <a:latin typeface="Liberation Serif" panose="02020603050405020304" pitchFamily="18" charset="0"/>
            </a:endParaRPr>
          </a:p>
        </p:txBody>
      </p:sp>
      <p:cxnSp>
        <p:nvCxnSpPr>
          <p:cNvPr id="9" name="Прямая соединительная линия 8"/>
          <p:cNvCxnSpPr/>
          <p:nvPr/>
        </p:nvCxnSpPr>
        <p:spPr>
          <a:xfrm>
            <a:off x="2743200" y="18907432"/>
            <a:ext cx="13244052" cy="2949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2892587" y="19190599"/>
            <a:ext cx="28789634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5400" dirty="0" smtClean="0">
                <a:latin typeface="Liberation Serif" panose="02020603050405020304" pitchFamily="18" charset="0"/>
              </a:rPr>
              <a:t>*но не ранее чем за 2 года до даты подачи заявки. Если заявка подается </a:t>
            </a:r>
            <a:r>
              <a:rPr lang="ru-RU" sz="5400" dirty="0" smtClean="0">
                <a:solidFill>
                  <a:srgbClr val="FF0000"/>
                </a:solidFill>
                <a:latin typeface="Liberation Serif" panose="02020603050405020304" pitchFamily="18" charset="0"/>
              </a:rPr>
              <a:t>в октябре 2020 года</a:t>
            </a:r>
            <a:r>
              <a:rPr lang="ru-RU" sz="5400" dirty="0" smtClean="0">
                <a:latin typeface="Liberation Serif" panose="02020603050405020304" pitchFamily="18" charset="0"/>
              </a:rPr>
              <a:t>, </a:t>
            </a:r>
            <a:br>
              <a:rPr lang="ru-RU" sz="5400" dirty="0" smtClean="0">
                <a:latin typeface="Liberation Serif" panose="02020603050405020304" pitchFamily="18" charset="0"/>
              </a:rPr>
            </a:br>
            <a:r>
              <a:rPr lang="ru-RU" sz="5400" dirty="0" smtClean="0">
                <a:latin typeface="Liberation Serif" panose="02020603050405020304" pitchFamily="18" charset="0"/>
              </a:rPr>
              <a:t>то включить в нее можно работы, выполненные </a:t>
            </a:r>
            <a:r>
              <a:rPr lang="ru-RU" sz="5400" b="1" dirty="0" smtClean="0">
                <a:solidFill>
                  <a:srgbClr val="FF0000"/>
                </a:solidFill>
                <a:latin typeface="Liberation Serif" panose="02020603050405020304" pitchFamily="18" charset="0"/>
              </a:rPr>
              <a:t>после октября 2018 года.</a:t>
            </a:r>
          </a:p>
          <a:p>
            <a:pPr algn="just"/>
            <a:r>
              <a:rPr lang="ru-RU" sz="5400" dirty="0" smtClean="0">
                <a:latin typeface="Liberation Serif" panose="02020603050405020304" pitchFamily="18" charset="0"/>
              </a:rPr>
              <a:t>** дата вступления в силу ПП РФ от 11 февраля 2019 года № 114 (изменения в ПП РФ № 18)</a:t>
            </a:r>
            <a:endParaRPr lang="ru-RU" sz="5400" dirty="0">
              <a:latin typeface="Liberation Serif" panose="02020603050405020304" pitchFamily="18" charset="0"/>
            </a:endParaRPr>
          </a:p>
        </p:txBody>
      </p:sp>
      <p:sp>
        <p:nvSpPr>
          <p:cNvPr id="8" name="Овал 7"/>
          <p:cNvSpPr/>
          <p:nvPr/>
        </p:nvSpPr>
        <p:spPr>
          <a:xfrm>
            <a:off x="2992581" y="9199946"/>
            <a:ext cx="3893574" cy="3578870"/>
          </a:xfrm>
          <a:prstGeom prst="ellipse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0" b="1" dirty="0" smtClean="0">
                <a:ln w="0"/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Liberation Serif" panose="02020603050405020304" pitchFamily="18" charset="0"/>
              </a:rPr>
              <a:t>Э</a:t>
            </a:r>
            <a:endParaRPr lang="ru-RU" sz="12000" b="1" dirty="0">
              <a:ln w="0"/>
              <a:solidFill>
                <a:schemeClr val="accent1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Liberation Serif" panose="02020603050405020304" pitchFamily="18" charset="0"/>
            </a:endParaRPr>
          </a:p>
        </p:txBody>
      </p:sp>
      <p:sp>
        <p:nvSpPr>
          <p:cNvPr id="12" name="Овал 11"/>
          <p:cNvSpPr/>
          <p:nvPr/>
        </p:nvSpPr>
        <p:spPr>
          <a:xfrm>
            <a:off x="2992581" y="14183814"/>
            <a:ext cx="3893574" cy="3578870"/>
          </a:xfrm>
          <a:prstGeom prst="ellipse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0" b="1" dirty="0" smtClean="0">
                <a:ln w="0"/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Liberation Serif" panose="02020603050405020304" pitchFamily="18" charset="0"/>
              </a:rPr>
              <a:t>%</a:t>
            </a:r>
            <a:endParaRPr lang="ru-RU" sz="12000" b="1" dirty="0">
              <a:ln w="0"/>
              <a:solidFill>
                <a:schemeClr val="accent1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Liberation Serif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3160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кругленный прямоугольник 2"/>
          <p:cNvSpPr/>
          <p:nvPr/>
        </p:nvSpPr>
        <p:spPr>
          <a:xfrm>
            <a:off x="2890684" y="2300748"/>
            <a:ext cx="29293200" cy="221225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11000" dirty="0" smtClean="0">
                <a:solidFill>
                  <a:schemeClr val="bg1"/>
                </a:solidFill>
                <a:latin typeface="Liberation Serif" panose="02020603050405020304" pitchFamily="18" charset="0"/>
              </a:rPr>
              <a:t>Определение расчетного периода</a:t>
            </a:r>
            <a:endParaRPr lang="ru-RU" sz="11000" dirty="0">
              <a:solidFill>
                <a:schemeClr val="bg1"/>
              </a:solidFill>
              <a:latin typeface="Liberation Serif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4725" y="5066966"/>
            <a:ext cx="28385818" cy="16446511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510116" y="19910322"/>
            <a:ext cx="2839209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 </a:t>
            </a:r>
            <a:r>
              <a:rPr lang="ru-RU" dirty="0" smtClean="0"/>
              <a:t>                                                                                                        , </a:t>
            </a:r>
            <a:r>
              <a:rPr lang="ru-RU" sz="6000" dirty="0" smtClean="0">
                <a:solidFill>
                  <a:srgbClr val="FF0000"/>
                </a:solidFill>
              </a:rPr>
              <a:t>до месяца, в котором выполнены </a:t>
            </a:r>
          </a:p>
          <a:p>
            <a:r>
              <a:rPr lang="ru-RU" sz="6000" dirty="0" smtClean="0">
                <a:solidFill>
                  <a:srgbClr val="FF0000"/>
                </a:solidFill>
              </a:rPr>
              <a:t>работы по энергосбережению.</a:t>
            </a:r>
            <a:endParaRPr lang="ru-RU" sz="6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717483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13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Скругленный прямоугольник 48"/>
          <p:cNvSpPr/>
          <p:nvPr/>
        </p:nvSpPr>
        <p:spPr>
          <a:xfrm>
            <a:off x="3571422" y="1770545"/>
            <a:ext cx="27417031" cy="377611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2375992" y="1428035"/>
            <a:ext cx="29807892" cy="4453217"/>
          </a:xfrm>
        </p:spPr>
        <p:txBody>
          <a:bodyPr>
            <a:normAutofit/>
          </a:bodyPr>
          <a:lstStyle/>
          <a:p>
            <a:pPr algn="ctr"/>
            <a:r>
              <a:rPr lang="ru-RU" sz="11000" dirty="0" smtClean="0">
                <a:solidFill>
                  <a:schemeClr val="bg1"/>
                </a:solidFill>
                <a:latin typeface="Liberation Serif" panose="02020603050405020304" pitchFamily="18" charset="0"/>
              </a:rPr>
              <a:t>Порядок предоставления финансовой </a:t>
            </a:r>
            <a:br>
              <a:rPr lang="ru-RU" sz="11000" dirty="0" smtClean="0">
                <a:solidFill>
                  <a:schemeClr val="bg1"/>
                </a:solidFill>
                <a:latin typeface="Liberation Serif" panose="02020603050405020304" pitchFamily="18" charset="0"/>
              </a:rPr>
            </a:br>
            <a:r>
              <a:rPr lang="ru-RU" sz="11000" dirty="0" smtClean="0">
                <a:solidFill>
                  <a:schemeClr val="bg1"/>
                </a:solidFill>
                <a:latin typeface="Liberation Serif" panose="02020603050405020304" pitchFamily="18" charset="0"/>
              </a:rPr>
              <a:t>поддержки за счет средств Фонда ЖКХ</a:t>
            </a:r>
            <a:endParaRPr lang="ru-RU" sz="11000" dirty="0">
              <a:solidFill>
                <a:schemeClr val="bg1"/>
              </a:solidFill>
              <a:latin typeface="Liberation Serif" panose="02020603050405020304" pitchFamily="18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3879047" y="6774873"/>
            <a:ext cx="2392754" cy="1953491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МКД</a:t>
            </a:r>
            <a:endParaRPr lang="ru-RU" dirty="0">
              <a:solidFill>
                <a:schemeClr val="tx1"/>
              </a:solidFill>
              <a:latin typeface="Liberation Serif" panose="02020603050405020304" pitchFamily="18" charset="0"/>
            </a:endParaRPr>
          </a:p>
        </p:txBody>
      </p:sp>
      <p:sp>
        <p:nvSpPr>
          <p:cNvPr id="9" name="Стрелка вправо 8"/>
          <p:cNvSpPr/>
          <p:nvPr/>
        </p:nvSpPr>
        <p:spPr>
          <a:xfrm>
            <a:off x="6271802" y="7502236"/>
            <a:ext cx="6001086" cy="889290"/>
          </a:xfrm>
          <a:prstGeom prst="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7015822" y="8263458"/>
            <a:ext cx="4075796" cy="92980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ДОКУМЕНТЫ</a:t>
            </a:r>
            <a:endParaRPr lang="ru-RU" dirty="0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12406545" y="6774872"/>
            <a:ext cx="2506364" cy="1953491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ОМС</a:t>
            </a:r>
            <a:endParaRPr lang="ru-RU" dirty="0">
              <a:solidFill>
                <a:schemeClr val="tx1"/>
              </a:solidFill>
              <a:latin typeface="Liberation Serif" panose="02020603050405020304" pitchFamily="18" charset="0"/>
            </a:endParaRPr>
          </a:p>
        </p:txBody>
      </p:sp>
      <p:sp>
        <p:nvSpPr>
          <p:cNvPr id="12" name="Стрелка вправо 11"/>
          <p:cNvSpPr/>
          <p:nvPr/>
        </p:nvSpPr>
        <p:spPr>
          <a:xfrm>
            <a:off x="15046565" y="7502236"/>
            <a:ext cx="4377281" cy="889290"/>
          </a:xfrm>
          <a:prstGeom prst="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TextBox 12"/>
          <p:cNvSpPr txBox="1"/>
          <p:nvPr/>
        </p:nvSpPr>
        <p:spPr>
          <a:xfrm>
            <a:off x="15214394" y="6568210"/>
            <a:ext cx="4075796" cy="92980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ДОКУМЕНТЫ</a:t>
            </a:r>
            <a:endParaRPr lang="ru-RU" dirty="0"/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19423847" y="6774871"/>
            <a:ext cx="5320146" cy="1953491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Министерство</a:t>
            </a:r>
            <a:endParaRPr lang="ru-RU" dirty="0">
              <a:solidFill>
                <a:schemeClr val="tx1"/>
              </a:solidFill>
              <a:latin typeface="Liberation Serif" panose="02020603050405020304" pitchFamily="18" charset="0"/>
            </a:endParaRPr>
          </a:p>
        </p:txBody>
      </p:sp>
      <p:sp>
        <p:nvSpPr>
          <p:cNvPr id="17" name="Стрелка вправо 16"/>
          <p:cNvSpPr/>
          <p:nvPr/>
        </p:nvSpPr>
        <p:spPr>
          <a:xfrm>
            <a:off x="24785555" y="7502236"/>
            <a:ext cx="3782292" cy="808410"/>
          </a:xfrm>
          <a:prstGeom prst="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TextBox 17"/>
          <p:cNvSpPr txBox="1"/>
          <p:nvPr/>
        </p:nvSpPr>
        <p:spPr>
          <a:xfrm>
            <a:off x="25324603" y="6613993"/>
            <a:ext cx="2464521" cy="92980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ЗАЯВКА</a:t>
            </a:r>
            <a:endParaRPr lang="ru-RU" dirty="0"/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28565284" y="6774870"/>
            <a:ext cx="3618600" cy="1953491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Фонд ЖКХ</a:t>
            </a:r>
            <a:endParaRPr lang="ru-RU" dirty="0">
              <a:solidFill>
                <a:schemeClr val="tx1"/>
              </a:solidFill>
              <a:latin typeface="Liberation Serif" panose="02020603050405020304" pitchFamily="18" charset="0"/>
            </a:endParaRPr>
          </a:p>
        </p:txBody>
      </p:sp>
      <p:sp>
        <p:nvSpPr>
          <p:cNvPr id="22" name="Стрелка вниз 21"/>
          <p:cNvSpPr/>
          <p:nvPr/>
        </p:nvSpPr>
        <p:spPr>
          <a:xfrm>
            <a:off x="29840384" y="8728361"/>
            <a:ext cx="1148069" cy="1205348"/>
          </a:xfrm>
          <a:prstGeom prst="down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Прямоугольник 22"/>
          <p:cNvSpPr/>
          <p:nvPr/>
        </p:nvSpPr>
        <p:spPr>
          <a:xfrm>
            <a:off x="20407745" y="9933709"/>
            <a:ext cx="12926291" cy="108065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Резерв суммы за Свердловской областью</a:t>
            </a:r>
            <a:endParaRPr lang="ru-RU" dirty="0">
              <a:solidFill>
                <a:schemeClr val="tx1"/>
              </a:solidFill>
              <a:latin typeface="Liberation Serif" panose="02020603050405020304" pitchFamily="18" charset="0"/>
            </a:endParaRPr>
          </a:p>
        </p:txBody>
      </p:sp>
      <p:sp>
        <p:nvSpPr>
          <p:cNvPr id="24" name="Скругленный прямоугольник 23"/>
          <p:cNvSpPr/>
          <p:nvPr/>
        </p:nvSpPr>
        <p:spPr>
          <a:xfrm>
            <a:off x="3879047" y="12962480"/>
            <a:ext cx="2576946" cy="1953491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МКД</a:t>
            </a:r>
            <a:endParaRPr lang="ru-RU" dirty="0">
              <a:solidFill>
                <a:schemeClr val="tx1"/>
              </a:solidFill>
              <a:latin typeface="Liberation Serif" panose="02020603050405020304" pitchFamily="18" charset="0"/>
            </a:endParaRPr>
          </a:p>
        </p:txBody>
      </p:sp>
      <p:sp>
        <p:nvSpPr>
          <p:cNvPr id="25" name="Стрелка вправо 24"/>
          <p:cNvSpPr/>
          <p:nvPr/>
        </p:nvSpPr>
        <p:spPr>
          <a:xfrm>
            <a:off x="6455993" y="13689843"/>
            <a:ext cx="5195454" cy="878150"/>
          </a:xfrm>
          <a:prstGeom prst="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TextBox 25"/>
          <p:cNvSpPr txBox="1"/>
          <p:nvPr/>
        </p:nvSpPr>
        <p:spPr>
          <a:xfrm>
            <a:off x="7871842" y="14451065"/>
            <a:ext cx="2033185" cy="92980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ОТЧЕТ</a:t>
            </a:r>
            <a:endParaRPr lang="ru-RU" dirty="0"/>
          </a:p>
        </p:txBody>
      </p:sp>
      <p:sp>
        <p:nvSpPr>
          <p:cNvPr id="27" name="Скругленный прямоугольник 26"/>
          <p:cNvSpPr/>
          <p:nvPr/>
        </p:nvSpPr>
        <p:spPr>
          <a:xfrm>
            <a:off x="11651447" y="12962479"/>
            <a:ext cx="2576946" cy="1953491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ОМС</a:t>
            </a:r>
            <a:endParaRPr lang="ru-RU" dirty="0">
              <a:solidFill>
                <a:schemeClr val="tx1"/>
              </a:solidFill>
              <a:latin typeface="Liberation Serif" panose="02020603050405020304" pitchFamily="18" charset="0"/>
            </a:endParaRPr>
          </a:p>
        </p:txBody>
      </p:sp>
      <p:sp>
        <p:nvSpPr>
          <p:cNvPr id="28" name="Стрелка вправо 27"/>
          <p:cNvSpPr/>
          <p:nvPr/>
        </p:nvSpPr>
        <p:spPr>
          <a:xfrm>
            <a:off x="14228393" y="13689843"/>
            <a:ext cx="5195454" cy="878150"/>
          </a:xfrm>
          <a:prstGeom prst="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9" name="TextBox 28"/>
          <p:cNvSpPr txBox="1"/>
          <p:nvPr/>
        </p:nvSpPr>
        <p:spPr>
          <a:xfrm>
            <a:off x="15770115" y="12842116"/>
            <a:ext cx="2033185" cy="92980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ОТЧЕТ</a:t>
            </a:r>
            <a:endParaRPr lang="ru-RU" dirty="0"/>
          </a:p>
        </p:txBody>
      </p:sp>
      <p:sp>
        <p:nvSpPr>
          <p:cNvPr id="30" name="Скругленный прямоугольник 29"/>
          <p:cNvSpPr/>
          <p:nvPr/>
        </p:nvSpPr>
        <p:spPr>
          <a:xfrm>
            <a:off x="19423847" y="12962478"/>
            <a:ext cx="5320146" cy="1953491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Министерство</a:t>
            </a:r>
            <a:endParaRPr lang="ru-RU" dirty="0">
              <a:solidFill>
                <a:schemeClr val="tx1"/>
              </a:solidFill>
              <a:latin typeface="Liberation Serif" panose="02020603050405020304" pitchFamily="18" charset="0"/>
            </a:endParaRPr>
          </a:p>
        </p:txBody>
      </p:sp>
      <p:sp>
        <p:nvSpPr>
          <p:cNvPr id="31" name="Стрелка вправо 30"/>
          <p:cNvSpPr/>
          <p:nvPr/>
        </p:nvSpPr>
        <p:spPr>
          <a:xfrm>
            <a:off x="24785555" y="13689843"/>
            <a:ext cx="3782292" cy="961338"/>
          </a:xfrm>
          <a:prstGeom prst="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" name="TextBox 31"/>
          <p:cNvSpPr txBox="1"/>
          <p:nvPr/>
        </p:nvSpPr>
        <p:spPr>
          <a:xfrm>
            <a:off x="25324603" y="12801600"/>
            <a:ext cx="2033185" cy="92980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ОТЧЕТ</a:t>
            </a:r>
            <a:endParaRPr lang="ru-RU" dirty="0"/>
          </a:p>
        </p:txBody>
      </p:sp>
      <p:sp>
        <p:nvSpPr>
          <p:cNvPr id="33" name="Скругленный прямоугольник 32"/>
          <p:cNvSpPr/>
          <p:nvPr/>
        </p:nvSpPr>
        <p:spPr>
          <a:xfrm>
            <a:off x="28565284" y="12962477"/>
            <a:ext cx="3618600" cy="1953491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Фонд ЖКХ</a:t>
            </a:r>
            <a:endParaRPr lang="ru-RU" dirty="0">
              <a:solidFill>
                <a:schemeClr val="tx1"/>
              </a:solidFill>
              <a:latin typeface="Liberation Serif" panose="02020603050405020304" pitchFamily="18" charset="0"/>
            </a:endParaRPr>
          </a:p>
        </p:txBody>
      </p:sp>
      <p:sp>
        <p:nvSpPr>
          <p:cNvPr id="34" name="Стрелка вниз 33"/>
          <p:cNvSpPr/>
          <p:nvPr/>
        </p:nvSpPr>
        <p:spPr>
          <a:xfrm>
            <a:off x="29840384" y="14943931"/>
            <a:ext cx="1316629" cy="2382729"/>
          </a:xfrm>
          <a:prstGeom prst="down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5" name="Прямоугольник 34"/>
          <p:cNvSpPr/>
          <p:nvPr/>
        </p:nvSpPr>
        <p:spPr>
          <a:xfrm>
            <a:off x="27789124" y="17326660"/>
            <a:ext cx="5306257" cy="216772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Финансовая поддержка</a:t>
            </a:r>
            <a:endParaRPr lang="ru-RU" dirty="0">
              <a:solidFill>
                <a:schemeClr val="tx1"/>
              </a:solidFill>
              <a:latin typeface="Liberation Serif" panose="02020603050405020304" pitchFamily="18" charset="0"/>
            </a:endParaRPr>
          </a:p>
        </p:txBody>
      </p:sp>
      <p:sp>
        <p:nvSpPr>
          <p:cNvPr id="36" name="Стрелка влево 35"/>
          <p:cNvSpPr/>
          <p:nvPr/>
        </p:nvSpPr>
        <p:spPr>
          <a:xfrm>
            <a:off x="24785555" y="17921393"/>
            <a:ext cx="3003569" cy="1185137"/>
          </a:xfrm>
          <a:prstGeom prst="lef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7" name="Скругленный прямоугольник 36"/>
          <p:cNvSpPr/>
          <p:nvPr/>
        </p:nvSpPr>
        <p:spPr>
          <a:xfrm>
            <a:off x="3879046" y="17540899"/>
            <a:ext cx="3839149" cy="1953491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Счет МКД</a:t>
            </a:r>
            <a:endParaRPr lang="ru-RU" dirty="0">
              <a:solidFill>
                <a:schemeClr val="tx1"/>
              </a:solidFill>
              <a:latin typeface="Liberation Serif" panose="02020603050405020304" pitchFamily="18" charset="0"/>
            </a:endParaRPr>
          </a:p>
        </p:txBody>
      </p:sp>
      <p:sp>
        <p:nvSpPr>
          <p:cNvPr id="40" name="Скругленный прямоугольник 39"/>
          <p:cNvSpPr/>
          <p:nvPr/>
        </p:nvSpPr>
        <p:spPr>
          <a:xfrm>
            <a:off x="11360500" y="17540898"/>
            <a:ext cx="4368053" cy="1953491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Местный бюджет</a:t>
            </a:r>
            <a:endParaRPr lang="ru-RU" dirty="0">
              <a:solidFill>
                <a:schemeClr val="tx1"/>
              </a:solidFill>
              <a:latin typeface="Liberation Serif" panose="02020603050405020304" pitchFamily="18" charset="0"/>
            </a:endParaRPr>
          </a:p>
        </p:txBody>
      </p:sp>
      <p:sp>
        <p:nvSpPr>
          <p:cNvPr id="43" name="Скругленный прямоугольник 42"/>
          <p:cNvSpPr/>
          <p:nvPr/>
        </p:nvSpPr>
        <p:spPr>
          <a:xfrm>
            <a:off x="19423847" y="17540897"/>
            <a:ext cx="5320146" cy="1953491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Liberation Serif" panose="02020603050405020304" pitchFamily="18" charset="0"/>
              </a:rPr>
              <a:t>Бюджет области</a:t>
            </a:r>
            <a:endParaRPr lang="ru-RU" dirty="0">
              <a:solidFill>
                <a:schemeClr val="tx1"/>
              </a:solidFill>
              <a:latin typeface="Liberation Serif" panose="02020603050405020304" pitchFamily="18" charset="0"/>
            </a:endParaRPr>
          </a:p>
        </p:txBody>
      </p:sp>
      <p:sp>
        <p:nvSpPr>
          <p:cNvPr id="44" name="Стрелка влево 43"/>
          <p:cNvSpPr/>
          <p:nvPr/>
        </p:nvSpPr>
        <p:spPr>
          <a:xfrm>
            <a:off x="15728553" y="18005801"/>
            <a:ext cx="3695293" cy="1100730"/>
          </a:xfrm>
          <a:prstGeom prst="lef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5" name="Стрелка влево 44"/>
          <p:cNvSpPr/>
          <p:nvPr/>
        </p:nvSpPr>
        <p:spPr>
          <a:xfrm>
            <a:off x="7718196" y="18022529"/>
            <a:ext cx="3583295" cy="1180917"/>
          </a:xfrm>
          <a:prstGeom prst="lef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6" name="TextBox 45"/>
          <p:cNvSpPr txBox="1"/>
          <p:nvPr/>
        </p:nvSpPr>
        <p:spPr>
          <a:xfrm>
            <a:off x="2418077" y="7187020"/>
            <a:ext cx="715260" cy="92980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1.</a:t>
            </a:r>
            <a:endParaRPr lang="ru-RU" dirty="0"/>
          </a:p>
        </p:txBody>
      </p:sp>
      <p:sp>
        <p:nvSpPr>
          <p:cNvPr id="47" name="TextBox 46"/>
          <p:cNvSpPr txBox="1"/>
          <p:nvPr/>
        </p:nvSpPr>
        <p:spPr>
          <a:xfrm>
            <a:off x="2515852" y="13474319"/>
            <a:ext cx="715260" cy="92980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2.</a:t>
            </a:r>
            <a:endParaRPr lang="ru-RU" dirty="0"/>
          </a:p>
        </p:txBody>
      </p:sp>
      <p:sp>
        <p:nvSpPr>
          <p:cNvPr id="48" name="TextBox 47"/>
          <p:cNvSpPr txBox="1"/>
          <p:nvPr/>
        </p:nvSpPr>
        <p:spPr>
          <a:xfrm>
            <a:off x="2418077" y="17921393"/>
            <a:ext cx="715260" cy="92980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3.</a:t>
            </a:r>
            <a:endParaRPr lang="ru-RU" dirty="0"/>
          </a:p>
        </p:txBody>
      </p:sp>
      <p:sp>
        <p:nvSpPr>
          <p:cNvPr id="51" name="TextBox 50"/>
          <p:cNvSpPr txBox="1"/>
          <p:nvPr/>
        </p:nvSpPr>
        <p:spPr>
          <a:xfrm>
            <a:off x="6475190" y="6297687"/>
            <a:ext cx="5769528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3600" dirty="0" smtClean="0">
                <a:latin typeface="Liberation Serif" panose="02020603050405020304" pitchFamily="18" charset="0"/>
              </a:rPr>
              <a:t>Проводит расчет/</a:t>
            </a:r>
          </a:p>
          <a:p>
            <a:r>
              <a:rPr lang="ru-RU" sz="3600" dirty="0" smtClean="0">
                <a:latin typeface="Liberation Serif" panose="02020603050405020304" pitchFamily="18" charset="0"/>
              </a:rPr>
              <a:t>заключает договор с банком</a:t>
            </a:r>
            <a:endParaRPr lang="ru-RU" sz="3600" dirty="0">
              <a:latin typeface="Liberation Serif" panose="02020603050405020304" pitchFamily="18" charset="0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6864482" y="12911076"/>
            <a:ext cx="404790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3600" dirty="0" smtClean="0">
                <a:latin typeface="Liberation Serif" panose="02020603050405020304" pitchFamily="18" charset="0"/>
              </a:rPr>
              <a:t>Выполняют работы</a:t>
            </a:r>
            <a:endParaRPr lang="ru-RU" sz="3600" dirty="0">
              <a:latin typeface="Liberation Serif" panose="02020603050405020304" pitchFamily="18" charset="0"/>
            </a:endParaRPr>
          </a:p>
        </p:txBody>
      </p:sp>
      <p:pic>
        <p:nvPicPr>
          <p:cNvPr id="54" name="Рисунок 5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24824" y="15697727"/>
            <a:ext cx="3330853" cy="2169184"/>
          </a:xfrm>
          <a:prstGeom prst="rect">
            <a:avLst/>
          </a:prstGeom>
        </p:spPr>
      </p:pic>
      <p:pic>
        <p:nvPicPr>
          <p:cNvPr id="55" name="Рисунок 5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26271" y="15899296"/>
            <a:ext cx="3330853" cy="2169184"/>
          </a:xfrm>
          <a:prstGeom prst="rect">
            <a:avLst/>
          </a:prstGeom>
        </p:spPr>
      </p:pic>
      <p:pic>
        <p:nvPicPr>
          <p:cNvPr id="56" name="Рисунок 5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7499" y="16095142"/>
            <a:ext cx="3330853" cy="21691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03104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59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840124" y="1318695"/>
            <a:ext cx="26541554" cy="331229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2206955" y="748235"/>
            <a:ext cx="29807892" cy="4453217"/>
          </a:xfrm>
        </p:spPr>
        <p:txBody>
          <a:bodyPr>
            <a:normAutofit/>
          </a:bodyPr>
          <a:lstStyle/>
          <a:p>
            <a:pPr algn="ctr"/>
            <a:r>
              <a:rPr lang="ru-RU" sz="12000" dirty="0" smtClean="0">
                <a:solidFill>
                  <a:schemeClr val="bg1"/>
                </a:solidFill>
                <a:latin typeface="Liberation Serif" panose="02020603050405020304" pitchFamily="18" charset="0"/>
              </a:rPr>
              <a:t>Схема предоставления средств государственной поддержки</a:t>
            </a:r>
            <a:endParaRPr lang="ru-RU" sz="12000" dirty="0">
              <a:solidFill>
                <a:schemeClr val="bg1"/>
              </a:solidFill>
              <a:latin typeface="Liberation Serif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0123" y="4859134"/>
            <a:ext cx="26809473" cy="1517821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946452" y="20658667"/>
            <a:ext cx="26703144" cy="92980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dirty="0" smtClean="0">
                <a:solidFill>
                  <a:srgbClr val="FF0000"/>
                </a:solidFill>
                <a:latin typeface="Liberation Serif" panose="02020603050405020304" pitchFamily="18" charset="0"/>
              </a:rPr>
              <a:t>Средства поддержки поступают на счет МКД через бюджеты области и муниципалитета!</a:t>
            </a:r>
            <a:endParaRPr lang="ru-RU" dirty="0">
              <a:solidFill>
                <a:srgbClr val="FF0000"/>
              </a:solidFill>
              <a:latin typeface="Liberation Serif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07843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9000">
              <a:schemeClr val="accent1">
                <a:lumMod val="5000"/>
                <a:lumOff val="95000"/>
              </a:schemeClr>
            </a:gs>
            <a:gs pos="100000">
              <a:schemeClr val="accent1">
                <a:lumMod val="45000"/>
                <a:lumOff val="55000"/>
              </a:schemeClr>
            </a:gs>
            <a:gs pos="79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18488" y="18672625"/>
            <a:ext cx="11614520" cy="2344497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>
                <a:latin typeface="Liberation Serif" panose="02020603050405020304" pitchFamily="18" charset="0"/>
              </a:rPr>
              <a:t>Спасибо за внимание!</a:t>
            </a:r>
            <a:endParaRPr lang="ru-RU" dirty="0">
              <a:latin typeface="Liberation Serif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3135" y="18263463"/>
            <a:ext cx="4427953" cy="316282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8141108" y="18949804"/>
            <a:ext cx="10302820" cy="176727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00218A"/>
                </a:solidFill>
                <a:latin typeface="Liberation Serif" panose="02020603050405020304" pitchFamily="18" charset="0"/>
              </a:rPr>
              <a:t>Министерство энергетики и ЖКХ</a:t>
            </a:r>
          </a:p>
          <a:p>
            <a:r>
              <a:rPr lang="ru-RU" dirty="0" smtClean="0">
                <a:solidFill>
                  <a:srgbClr val="00218A"/>
                </a:solidFill>
                <a:latin typeface="Liberation Serif" panose="02020603050405020304" pitchFamily="18" charset="0"/>
              </a:rPr>
              <a:t>Свердловской области</a:t>
            </a:r>
            <a:endParaRPr lang="ru-RU" dirty="0">
              <a:solidFill>
                <a:srgbClr val="00218A"/>
              </a:solidFill>
              <a:latin typeface="Liberation Serif" panose="02020603050405020304" pitchFamily="18" charset="0"/>
            </a:endParaRPr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1720390" y="18022530"/>
            <a:ext cx="31119096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831523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740</TotalTime>
  <Words>538</Words>
  <Application>Microsoft Office PowerPoint</Application>
  <PresentationFormat>Произвольный</PresentationFormat>
  <Paragraphs>81</Paragraphs>
  <Slides>13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8" baseType="lpstr">
      <vt:lpstr>Arial</vt:lpstr>
      <vt:lpstr>Calibri</vt:lpstr>
      <vt:lpstr>Calibri Light</vt:lpstr>
      <vt:lpstr>Liberation Serif</vt:lpstr>
      <vt:lpstr>Тема Office</vt:lpstr>
      <vt:lpstr>Энергоэффективный капитальный ремонт</vt:lpstr>
      <vt:lpstr>Основные документы, которые регулируют вопросы поддержки капитального ремонта МКД</vt:lpstr>
      <vt:lpstr>Финансовая поддержка предоставляется  на цели:</vt:lpstr>
      <vt:lpstr>Возмещение части расходов на энергоэффективные мероприятия</vt:lpstr>
      <vt:lpstr>Возмещение части расходов на уплату процентов по кредиту (займу)</vt:lpstr>
      <vt:lpstr>Требования к МКД, которым может быть предоставлена государственная поддержка</vt:lpstr>
      <vt:lpstr>Перечень мероприятий по энергосбережению  и повышению энергетической эффективности</vt:lpstr>
      <vt:lpstr>Обязательные мероприятия</vt:lpstr>
      <vt:lpstr>Сроки проведения работ по капитальному ремонту МКД  по условиям программы государственной поддержки</vt:lpstr>
      <vt:lpstr>Определение расчетного периода</vt:lpstr>
      <vt:lpstr>Порядок предоставления финансовой  поддержки за счет средств Фонда ЖКХ</vt:lpstr>
      <vt:lpstr>Схема предоставления средств государственной поддержки</vt:lpstr>
      <vt:lpstr>Спасибо за внимание!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Энергоэффективный капитальный ремонт</dc:title>
  <dc:creator>Кирсанова Светлана Юрьевна</dc:creator>
  <cp:lastModifiedBy>Кирсанова Светлана Юрьевна</cp:lastModifiedBy>
  <cp:revision>48</cp:revision>
  <dcterms:created xsi:type="dcterms:W3CDTF">2020-09-24T05:19:12Z</dcterms:created>
  <dcterms:modified xsi:type="dcterms:W3CDTF">2020-09-28T16:25:06Z</dcterms:modified>
</cp:coreProperties>
</file>