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4" r:id="rId4"/>
    <p:sldId id="259" r:id="rId5"/>
    <p:sldId id="260" r:id="rId6"/>
    <p:sldId id="269" r:id="rId7"/>
    <p:sldId id="270" r:id="rId8"/>
    <p:sldId id="271" r:id="rId9"/>
    <p:sldId id="272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75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>
            <a:off x="-324544" y="-21150"/>
            <a:ext cx="9721080" cy="7006291"/>
            <a:chOff x="-324544" y="-21150"/>
            <a:chExt cx="9721080" cy="7006291"/>
          </a:xfrm>
        </p:grpSpPr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0"/>
              <a:ext cx="9144001" cy="685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4" name="Picture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2656"/>
              <a:ext cx="9144000" cy="5748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47853"/>
              <a:ext cx="882203" cy="13313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4544" y="5598756"/>
              <a:ext cx="9721080" cy="13863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3412" y="-21150"/>
              <a:ext cx="2245543" cy="416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" name="Прямоугольник 4"/>
          <p:cNvSpPr/>
          <p:nvPr/>
        </p:nvSpPr>
        <p:spPr>
          <a:xfrm>
            <a:off x="969573" y="1443772"/>
            <a:ext cx="7200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  <a:latin typeface="Garamond" pitchFamily="18" charset="0"/>
              </a:rPr>
              <a:t>Социально </a:t>
            </a:r>
            <a:r>
              <a:rPr lang="ru-RU" sz="4400" b="1" dirty="0">
                <a:solidFill>
                  <a:schemeClr val="tx2">
                    <a:lumMod val="75000"/>
                  </a:schemeClr>
                </a:solidFill>
                <a:latin typeface="Garamond" pitchFamily="18" charset="0"/>
              </a:rPr>
              <a:t>ориентированные некоммерческие организации как источник развития гражданских инициатив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012067" y="6165304"/>
            <a:ext cx="2088232" cy="566936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latin typeface="Garamond" pitchFamily="18" charset="0"/>
              </a:rPr>
              <a:t>6 июня 2019 года</a:t>
            </a:r>
            <a:endParaRPr lang="ru-RU" sz="1600" b="1" dirty="0">
              <a:solidFill>
                <a:schemeClr val="bg1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58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71438"/>
            <a:ext cx="9827890" cy="7172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43743" y="1828055"/>
            <a:ext cx="770485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31800" algn="just">
              <a:spcAft>
                <a:spcPts val="0"/>
              </a:spcAft>
            </a:pPr>
            <a:r>
              <a:rPr lang="ru-RU" sz="2600" b="1" dirty="0">
                <a:solidFill>
                  <a:srgbClr val="002060"/>
                </a:solidFill>
                <a:latin typeface="Garamond" pitchFamily="18" charset="0"/>
                <a:ea typeface="Times New Roman"/>
              </a:rPr>
              <a:t>«Государство и гражданское общество – естественные союзники в достижении общих целей, главная из которых – благополучие наших людей. Конструктивный, содержательный, уважительный диалог между властью различных уровней и представителями гражданского общества всегда нужен и, безусловно, крайне полезен</a:t>
            </a:r>
            <a:r>
              <a:rPr lang="ru-RU" sz="2600" b="1" dirty="0" smtClean="0">
                <a:solidFill>
                  <a:srgbClr val="002060"/>
                </a:solidFill>
                <a:latin typeface="Garamond" pitchFamily="18" charset="0"/>
                <a:ea typeface="Times New Roman"/>
              </a:rPr>
              <a:t>»</a:t>
            </a:r>
          </a:p>
          <a:p>
            <a:pPr indent="431800" algn="just">
              <a:spcAft>
                <a:spcPts val="0"/>
              </a:spcAft>
            </a:pPr>
            <a:r>
              <a:rPr lang="ru-RU" sz="2600" b="1" dirty="0" smtClean="0">
                <a:solidFill>
                  <a:srgbClr val="002060"/>
                </a:solidFill>
                <a:latin typeface="Garamond" pitchFamily="18" charset="0"/>
                <a:ea typeface="Times New Roman"/>
              </a:rPr>
              <a:t>                                                              В.В. Путин</a:t>
            </a:r>
            <a:endParaRPr lang="ru-RU" sz="2600" b="1" dirty="0">
              <a:solidFill>
                <a:srgbClr val="002060"/>
              </a:solidFill>
              <a:effectLst/>
              <a:latin typeface="Garamond" pitchFamily="18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1635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313" y="-155575"/>
            <a:ext cx="9828213" cy="717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4" t="11545" r="3986" b="13898"/>
          <a:stretch/>
        </p:blipFill>
        <p:spPr bwMode="auto">
          <a:xfrm>
            <a:off x="2577633" y="289097"/>
            <a:ext cx="6566367" cy="360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946" y="4204626"/>
            <a:ext cx="2752172" cy="18350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97"/>
          <a:stretch/>
        </p:blipFill>
        <p:spPr bwMode="auto">
          <a:xfrm>
            <a:off x="-4676" y="3994048"/>
            <a:ext cx="3141462" cy="25508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03"/>
          <a:stretch/>
        </p:blipFill>
        <p:spPr bwMode="auto">
          <a:xfrm>
            <a:off x="62385" y="1196753"/>
            <a:ext cx="2498567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994048"/>
            <a:ext cx="3384376" cy="22562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244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71438"/>
            <a:ext cx="9827890" cy="7172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1876316"/>
            <a:ext cx="77768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>
                <a:solidFill>
                  <a:srgbClr val="002060"/>
                </a:solidFill>
                <a:latin typeface="Garamond" pitchFamily="18" charset="0"/>
              </a:rPr>
              <a:t>Гражданское общество </a:t>
            </a:r>
            <a:r>
              <a:rPr lang="ru-RU" sz="3000" b="1" dirty="0" smtClean="0">
                <a:solidFill>
                  <a:srgbClr val="002060"/>
                </a:solidFill>
                <a:latin typeface="Garamond" pitchFamily="18" charset="0"/>
              </a:rPr>
              <a:t> </a:t>
            </a:r>
            <a:r>
              <a:rPr lang="ru-RU" sz="3000" b="1" dirty="0">
                <a:solidFill>
                  <a:srgbClr val="002060"/>
                </a:solidFill>
                <a:latin typeface="Garamond" pitchFamily="18" charset="0"/>
              </a:rPr>
              <a:t>означает такое состояние социума, при котором создаются условия для соблюдения прав и свобод, развития гражданской самодеятельности и политической активности, реального участия граждан в политике</a:t>
            </a:r>
          </a:p>
        </p:txBody>
      </p:sp>
    </p:spTree>
    <p:extLst>
      <p:ext uri="{BB962C8B-B14F-4D97-AF65-F5344CB8AC3E}">
        <p14:creationId xmlns:p14="http://schemas.microsoft.com/office/powerpoint/2010/main" val="405414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827890" cy="710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442622"/>
              </p:ext>
            </p:extLst>
          </p:nvPr>
        </p:nvGraphicFramePr>
        <p:xfrm>
          <a:off x="1259632" y="332659"/>
          <a:ext cx="7344816" cy="6408713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4491590"/>
                <a:gridCol w="986110"/>
                <a:gridCol w="881006"/>
                <a:gridCol w="986110"/>
              </a:tblGrid>
              <a:tr h="3083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Общественные объединения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2016г.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2017г.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2018г.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3183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Органы территориального общественного самоуправления, ед.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20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20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20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308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Советы многоквартирных домов, ед.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243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250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262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5533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Объединения ветеранов (ВОВ, локальных конфликтов, вооружённых сил и силовых структур), пенсионеров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33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 34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35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308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Молодёжные объединения, ед.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43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43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44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6167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Объединения по охране природы, охоте, развитию экологических поселений, ед.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11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12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12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4849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Объединения по работе с людьми с ограниченными возможностями, ед.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9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11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11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308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Объединения просветительские, ед. 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7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9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9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308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Национально-культурные объединения, ед.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13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14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14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5009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Объединения по пропаганде трезвости и здорового образа жизни, борьбе против алкоголизма и наркомании, ед.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10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10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9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308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Объединения предпринимателей, ед. 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6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4540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Объединения по защите прав человека и оказанию юридических услуг, ед.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7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7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8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308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Объединения по интересам, ед.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14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14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3965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Религиозные организации (приходы, группы), ед. 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18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18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19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308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Местные отделения политических партий, ед.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308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Профсоюзные объединения, ед.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290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290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290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  <a:tr h="308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Спортивные объединения, ед.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14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15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17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48655" marR="4865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48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-71438"/>
            <a:ext cx="9899898" cy="7172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 descr="C:\Users\Torginskaya\Desktop\РАБОЧИЙ СТОЛ\рабочая\фото\фото для стенда 2019г\isFwI8pNOE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96" y="1268760"/>
            <a:ext cx="4079298" cy="27195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:\Users\Torginskaya\Desktop\РАБОЧИЙ СТОЛ\рабочая\фото\фото для стенда 2019г\jOc_UCzp6o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988291"/>
            <a:ext cx="3661616" cy="24415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C:\Users\Torginskaya\Desktop\РАБОЧИЙ СТОЛ\рабочая\фото\фото для стенда 2019г\знание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527" y="1196751"/>
            <a:ext cx="4962737" cy="27915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C:\Users\Torginskaya\Desktop\РАБОЧИЙ СТОЛ\рабочая\фото\фото для стенда 2019г\калмыков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96" y="3996432"/>
            <a:ext cx="4887724" cy="24438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46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71438"/>
            <a:ext cx="9755882" cy="700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 descr="C:\Users\Torginskaya\Desktop\РАБОЧИЙ СТОЛ\рабочая\фото\фото для стенда 2019г\седьмой лепесток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3816424" cy="3816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052736"/>
            <a:ext cx="4248472" cy="28323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885050"/>
            <a:ext cx="4032448" cy="26882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877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71438"/>
            <a:ext cx="9827890" cy="710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35452"/>
            <a:ext cx="4243736" cy="28291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66" b="23205"/>
          <a:stretch/>
        </p:blipFill>
        <p:spPr bwMode="auto">
          <a:xfrm>
            <a:off x="827584" y="4044263"/>
            <a:ext cx="7304987" cy="2813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203" y="1079605"/>
            <a:ext cx="3856254" cy="30850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076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755188" cy="7174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76" r="14831" b="8452"/>
          <a:stretch/>
        </p:blipFill>
        <p:spPr bwMode="auto">
          <a:xfrm>
            <a:off x="251520" y="4131924"/>
            <a:ext cx="3456384" cy="28453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701" y="877141"/>
            <a:ext cx="4785448" cy="31902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 descr="C:\Users\Torginskaya\Desktop\РАБОЧИЙ СТОЛ\рабочая\фото\Стенд 2018 г\сд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792" y="4101723"/>
            <a:ext cx="3654640" cy="27409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27" y="1268760"/>
            <a:ext cx="4272757" cy="28485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036" y="4210415"/>
            <a:ext cx="2130756" cy="25939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622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71438"/>
            <a:ext cx="9827890" cy="710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355322"/>
            <a:ext cx="75608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Garamond" pitchFamily="18" charset="0"/>
              </a:rPr>
              <a:t>Подпрограмма «Поддержка социально ориентированных некоммерческих организаций в муниципальном образовании город Каменск-Уральский на 2017-2021 годы» муниципальной программы «Обеспечение развития гражданского общества и муниципального управления в муниципальном образовании город </a:t>
            </a:r>
            <a:endParaRPr lang="ru-RU" sz="2800" b="1" dirty="0" smtClean="0">
              <a:solidFill>
                <a:srgbClr val="002060"/>
              </a:solidFill>
              <a:latin typeface="Garamond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Garamond" pitchFamily="18" charset="0"/>
              </a:rPr>
              <a:t>Каменск-Уральский </a:t>
            </a:r>
            <a:r>
              <a:rPr lang="ru-RU" sz="2800" b="1" dirty="0">
                <a:solidFill>
                  <a:srgbClr val="002060"/>
                </a:solidFill>
                <a:latin typeface="Garamond" pitchFamily="18" charset="0"/>
              </a:rPr>
              <a:t>на 2017–2021 годы»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940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71438"/>
            <a:ext cx="9827890" cy="710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1556792"/>
            <a:ext cx="8420996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>
                <a:solidFill>
                  <a:srgbClr val="002060"/>
                </a:solidFill>
                <a:latin typeface="Garamond" pitchFamily="18" charset="0"/>
              </a:rPr>
              <a:t>Направления  </a:t>
            </a:r>
            <a:r>
              <a:rPr lang="ru-RU" sz="2400" b="1" u="sng" dirty="0">
                <a:solidFill>
                  <a:srgbClr val="002060"/>
                </a:solidFill>
                <a:latin typeface="Garamond" pitchFamily="18" charset="0"/>
              </a:rPr>
              <a:t>поддержки СО </a:t>
            </a:r>
            <a:r>
              <a:rPr lang="ru-RU" sz="2400" b="1" u="sng" dirty="0" smtClean="0">
                <a:solidFill>
                  <a:srgbClr val="002060"/>
                </a:solidFill>
                <a:latin typeface="Garamond" pitchFamily="18" charset="0"/>
              </a:rPr>
              <a:t>НКО </a:t>
            </a:r>
            <a:r>
              <a:rPr lang="ru-RU" sz="2400" b="1" u="sng" dirty="0">
                <a:solidFill>
                  <a:srgbClr val="002060"/>
                </a:solidFill>
                <a:latin typeface="Garamond" pitchFamily="18" charset="0"/>
              </a:rPr>
              <a:t>из местного бюджета</a:t>
            </a:r>
            <a:r>
              <a:rPr lang="ru-RU" sz="2400" b="1" u="sng" dirty="0" smtClean="0">
                <a:solidFill>
                  <a:srgbClr val="002060"/>
                </a:solidFill>
                <a:latin typeface="Garamond" pitchFamily="18" charset="0"/>
              </a:rPr>
              <a:t>:</a:t>
            </a:r>
          </a:p>
          <a:p>
            <a:endParaRPr lang="ru-RU" sz="2000" b="1" dirty="0">
              <a:solidFill>
                <a:srgbClr val="002060"/>
              </a:solidFill>
              <a:latin typeface="Garamond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предоставление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субсидий на реализацию уставных целей 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СО НКО; </a:t>
            </a:r>
          </a:p>
          <a:p>
            <a:pPr algn="just"/>
            <a:endParaRPr lang="ru-RU" sz="1000" b="1" dirty="0">
              <a:solidFill>
                <a:srgbClr val="002060"/>
              </a:solidFill>
              <a:latin typeface="Garamond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предоставление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субсидии «Оперативный грант» 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 на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проведение социально значимых мероприятий на территории 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города;</a:t>
            </a:r>
          </a:p>
          <a:p>
            <a:pPr algn="just"/>
            <a:endParaRPr lang="ru-RU" sz="1000" b="1" dirty="0">
              <a:solidFill>
                <a:srgbClr val="002060"/>
              </a:solidFill>
              <a:latin typeface="Garamond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предоставление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имущественной поддержки 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СО НКО;</a:t>
            </a:r>
          </a:p>
          <a:p>
            <a:pPr algn="just"/>
            <a:endParaRPr lang="ru-RU" sz="1000" b="1" dirty="0">
              <a:solidFill>
                <a:srgbClr val="002060"/>
              </a:solidFill>
              <a:latin typeface="Garamond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предоставление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информационной поддержки 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СО НКО;</a:t>
            </a:r>
          </a:p>
          <a:p>
            <a:pPr algn="just"/>
            <a:endParaRPr lang="ru-RU" sz="1000" b="1" dirty="0">
              <a:solidFill>
                <a:srgbClr val="002060"/>
              </a:solidFill>
              <a:latin typeface="Garamond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предоставление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организационной и консультационной поддержки 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СО НКО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;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проведение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городского конкурса «Гражданские инициативы».</a:t>
            </a:r>
          </a:p>
        </p:txBody>
      </p:sp>
    </p:spTree>
    <p:extLst>
      <p:ext uri="{BB962C8B-B14F-4D97-AF65-F5344CB8AC3E}">
        <p14:creationId xmlns:p14="http://schemas.microsoft.com/office/powerpoint/2010/main" val="211295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71438"/>
            <a:ext cx="9827890" cy="7172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1340768"/>
            <a:ext cx="835292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>
                <a:solidFill>
                  <a:srgbClr val="002060"/>
                </a:solidFill>
                <a:latin typeface="Garamond" pitchFamily="18" charset="0"/>
              </a:rPr>
              <a:t>В 2018 году </a:t>
            </a:r>
            <a:r>
              <a:rPr lang="ru-RU" sz="2400" b="1" u="sng" dirty="0" smtClean="0">
                <a:solidFill>
                  <a:srgbClr val="002060"/>
                </a:solidFill>
                <a:latin typeface="Garamond" pitchFamily="18" charset="0"/>
              </a:rPr>
              <a:t>из </a:t>
            </a:r>
            <a:r>
              <a:rPr lang="ru-RU" sz="2400" b="1" u="sng" dirty="0">
                <a:solidFill>
                  <a:srgbClr val="002060"/>
                </a:solidFill>
                <a:latin typeface="Garamond" pitchFamily="18" charset="0"/>
              </a:rPr>
              <a:t>средств местного бюджета выделены гранты </a:t>
            </a:r>
            <a:r>
              <a:rPr lang="ru-RU" sz="2400" b="1" u="sng" dirty="0" smtClean="0">
                <a:solidFill>
                  <a:srgbClr val="002060"/>
                </a:solidFill>
                <a:latin typeface="Garamond" pitchFamily="18" charset="0"/>
              </a:rPr>
              <a:t>на </a:t>
            </a:r>
            <a:r>
              <a:rPr lang="ru-RU" sz="2400" b="1" u="sng" dirty="0">
                <a:solidFill>
                  <a:srgbClr val="002060"/>
                </a:solidFill>
                <a:latin typeface="Garamond" pitchFamily="18" charset="0"/>
              </a:rPr>
              <a:t>проведение мероприятий: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юбилейный турнир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по боксу, 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посвящённый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памяти Героя России, генерала Армии В.П. </a:t>
            </a:r>
            <a:r>
              <a:rPr lang="ru-RU" sz="2000" b="1" dirty="0" err="1" smtClean="0">
                <a:solidFill>
                  <a:srgbClr val="002060"/>
                </a:solidFill>
                <a:latin typeface="Garamond" pitchFamily="18" charset="0"/>
              </a:rPr>
              <a:t>Дубынина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; </a:t>
            </a:r>
            <a:endParaRPr lang="ru-RU" sz="2000" b="1" dirty="0">
              <a:solidFill>
                <a:srgbClr val="002060"/>
              </a:solidFill>
              <a:latin typeface="Garamond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п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атриотический  праздник, посвященный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88-летию 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Воздушно-десантных  войск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России;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торжественный вечер, посвященный 60-летию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Совета ветеранов 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УАЗа; </a:t>
            </a:r>
            <a:endParaRPr lang="ru-RU" sz="2000" b="1" dirty="0">
              <a:solidFill>
                <a:srgbClr val="002060"/>
              </a:solidFill>
              <a:latin typeface="Garamond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цикл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памятных мероприятий, посвященных 32-ой годовщине катастрофы на Чернобыльской АЭС;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фестиваль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«Подари жизнь», 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посвященный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Всемирному 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дню донора крови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;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торжественное мероприятие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«Юность комсомольская моя», </a:t>
            </a:r>
            <a:r>
              <a:rPr lang="ru-RU" sz="2000" b="1" dirty="0" smtClean="0">
                <a:solidFill>
                  <a:srgbClr val="002060"/>
                </a:solidFill>
                <a:latin typeface="Garamond" pitchFamily="18" charset="0"/>
              </a:rPr>
              <a:t>посвященное </a:t>
            </a:r>
            <a:r>
              <a:rPr lang="ru-RU" sz="2000" b="1" dirty="0">
                <a:solidFill>
                  <a:srgbClr val="002060"/>
                </a:solidFill>
                <a:latin typeface="Garamond" pitchFamily="18" charset="0"/>
              </a:rPr>
              <a:t>празднованию 100-летия РКСМ – ВЛКСМ – РСМ.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612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71438"/>
            <a:ext cx="9827890" cy="710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764704"/>
            <a:ext cx="5112568" cy="56731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828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71438"/>
            <a:ext cx="9827890" cy="710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5686" y="836712"/>
            <a:ext cx="3312368" cy="93610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Garamond" pitchFamily="18" charset="0"/>
              </a:rPr>
              <a:t>ШКОЛА  НКО</a:t>
            </a:r>
            <a:endParaRPr lang="ru-RU" sz="2800" b="1" dirty="0">
              <a:solidFill>
                <a:srgbClr val="002060"/>
              </a:solidFill>
              <a:latin typeface="Garamond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3888433" cy="25922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160194"/>
            <a:ext cx="3483157" cy="23193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3" t="15045"/>
          <a:stretch/>
        </p:blipFill>
        <p:spPr bwMode="auto">
          <a:xfrm>
            <a:off x="4427984" y="1494333"/>
            <a:ext cx="4447095" cy="26733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160194"/>
            <a:ext cx="3600400" cy="24002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004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71438"/>
            <a:ext cx="9827890" cy="7172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1268760"/>
            <a:ext cx="8424936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>
                <a:solidFill>
                  <a:srgbClr val="002060"/>
                </a:solidFill>
                <a:latin typeface="Garamond" pitchFamily="18" charset="0"/>
              </a:rPr>
              <a:t>Победители конкурса «Гражданские </a:t>
            </a:r>
            <a:r>
              <a:rPr lang="ru-RU" sz="2400" b="1" u="sng" dirty="0" smtClean="0">
                <a:solidFill>
                  <a:srgbClr val="002060"/>
                </a:solidFill>
                <a:latin typeface="Garamond" pitchFamily="18" charset="0"/>
              </a:rPr>
              <a:t>инициативы - 2018»</a:t>
            </a:r>
            <a:endParaRPr lang="ru-RU" sz="2400" b="1" u="sng" dirty="0" smtClean="0">
              <a:solidFill>
                <a:srgbClr val="002060"/>
              </a:solidFill>
              <a:latin typeface="Garamond" pitchFamily="18" charset="0"/>
            </a:endParaRPr>
          </a:p>
          <a:p>
            <a:pPr algn="ctr"/>
            <a:r>
              <a:rPr lang="ru-RU" sz="2400" b="1" u="sng" dirty="0" smtClean="0">
                <a:solidFill>
                  <a:srgbClr val="002060"/>
                </a:solidFill>
                <a:latin typeface="Garamond" pitchFamily="18" charset="0"/>
              </a:rPr>
              <a:t> </a:t>
            </a:r>
            <a:endParaRPr lang="ru-RU" sz="1000" b="1" dirty="0">
              <a:solidFill>
                <a:srgbClr val="002060"/>
              </a:solidFill>
              <a:latin typeface="Garamond" pitchFamily="18" charset="0"/>
            </a:endParaRP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Garamond" pitchFamily="18" charset="0"/>
              </a:rPr>
              <a:t>Номинация </a:t>
            </a:r>
            <a:r>
              <a:rPr lang="ru-RU" sz="3200" b="1" dirty="0">
                <a:solidFill>
                  <a:srgbClr val="C00000"/>
                </a:solidFill>
                <a:latin typeface="Garamond" pitchFamily="18" charset="0"/>
              </a:rPr>
              <a:t>«НКО года» </a:t>
            </a:r>
          </a:p>
          <a:p>
            <a:pPr marL="342900" indent="-342900" algn="ctr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  <a:latin typeface="Garamond" pitchFamily="18" charset="0"/>
              </a:rPr>
              <a:t>Каменск-Уральская </a:t>
            </a:r>
            <a:r>
              <a:rPr lang="ru-RU" sz="2400" b="1" dirty="0">
                <a:solidFill>
                  <a:srgbClr val="002060"/>
                </a:solidFill>
                <a:latin typeface="Garamond" pitchFamily="18" charset="0"/>
              </a:rPr>
              <a:t>городская просветительская общественная организация «Общество Знание</a:t>
            </a:r>
            <a:r>
              <a:rPr lang="ru-RU" sz="2400" b="1" dirty="0" smtClean="0">
                <a:solidFill>
                  <a:srgbClr val="002060"/>
                </a:solidFill>
                <a:latin typeface="Garamond" pitchFamily="18" charset="0"/>
              </a:rPr>
              <a:t>»</a:t>
            </a:r>
            <a:endParaRPr lang="ru-RU" sz="2400" b="1" dirty="0">
              <a:solidFill>
                <a:srgbClr val="002060"/>
              </a:solidFill>
              <a:latin typeface="Garamond" pitchFamily="18" charset="0"/>
            </a:endParaRPr>
          </a:p>
          <a:p>
            <a:endParaRPr lang="ru-RU" sz="1400" b="1" dirty="0">
              <a:solidFill>
                <a:srgbClr val="002060"/>
              </a:solidFill>
              <a:latin typeface="Garamond" pitchFamily="18" charset="0"/>
            </a:endParaRPr>
          </a:p>
          <a:p>
            <a:pPr algn="ctr"/>
            <a:r>
              <a:rPr lang="ru-RU" sz="3000" b="1" dirty="0" smtClean="0">
                <a:solidFill>
                  <a:srgbClr val="C00000"/>
                </a:solidFill>
                <a:latin typeface="Garamond" pitchFamily="18" charset="0"/>
              </a:rPr>
              <a:t>Номинация «Лидер </a:t>
            </a:r>
            <a:r>
              <a:rPr lang="ru-RU" sz="3000" b="1" dirty="0">
                <a:solidFill>
                  <a:srgbClr val="C00000"/>
                </a:solidFill>
                <a:latin typeface="Garamond" pitchFamily="18" charset="0"/>
              </a:rPr>
              <a:t>общественного движения» </a:t>
            </a:r>
            <a:endParaRPr lang="ru-RU" sz="3000" b="1" dirty="0" smtClean="0">
              <a:solidFill>
                <a:srgbClr val="C00000"/>
              </a:solidFill>
              <a:latin typeface="Garamond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b="1" dirty="0" err="1" smtClean="0">
                <a:solidFill>
                  <a:srgbClr val="002060"/>
                </a:solidFill>
                <a:latin typeface="Garamond" pitchFamily="18" charset="0"/>
              </a:rPr>
              <a:t>Бортничук</a:t>
            </a:r>
            <a:r>
              <a:rPr lang="ru-RU" sz="2400" b="1" dirty="0" smtClean="0">
                <a:solidFill>
                  <a:srgbClr val="002060"/>
                </a:solidFill>
                <a:latin typeface="Garamond" pitchFamily="18" charset="0"/>
              </a:rPr>
              <a:t> Сергей Владимирович, активист ТОС «Северный»;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b="1" dirty="0" smtClean="0">
                <a:solidFill>
                  <a:srgbClr val="002060"/>
                </a:solidFill>
                <a:latin typeface="Garamond" pitchFamily="18" charset="0"/>
              </a:rPr>
              <a:t>Краснолобова </a:t>
            </a:r>
            <a:r>
              <a:rPr lang="ru-RU" sz="2400" b="1" dirty="0" err="1" smtClean="0">
                <a:solidFill>
                  <a:srgbClr val="002060"/>
                </a:solidFill>
                <a:latin typeface="Garamond" pitchFamily="18" charset="0"/>
              </a:rPr>
              <a:t>Фанзия</a:t>
            </a:r>
            <a:r>
              <a:rPr lang="ru-RU" sz="2400" b="1" dirty="0" smtClean="0">
                <a:solidFill>
                  <a:srgbClr val="002060"/>
                </a:solidFill>
                <a:latin typeface="Garamond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Garamond" pitchFamily="18" charset="0"/>
              </a:rPr>
              <a:t>Закаревна</a:t>
            </a:r>
            <a:r>
              <a:rPr lang="ru-RU" sz="2400" b="1" dirty="0" smtClean="0">
                <a:solidFill>
                  <a:srgbClr val="002060"/>
                </a:solidFill>
                <a:latin typeface="Garamond" pitchFamily="18" charset="0"/>
              </a:rPr>
              <a:t>, председатель Курултая башкир г. Каменска-Уральского;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b="1" dirty="0" err="1" smtClean="0">
                <a:solidFill>
                  <a:srgbClr val="002060"/>
                </a:solidFill>
                <a:latin typeface="Garamond" pitchFamily="18" charset="0"/>
              </a:rPr>
              <a:t>Бакина</a:t>
            </a:r>
            <a:r>
              <a:rPr lang="ru-RU" sz="2400" b="1" dirty="0" smtClean="0">
                <a:solidFill>
                  <a:srgbClr val="002060"/>
                </a:solidFill>
                <a:latin typeface="Garamond" pitchFamily="18" charset="0"/>
              </a:rPr>
              <a:t> Анастасия Александровна, волонтер молодежного городского отряда.</a:t>
            </a:r>
            <a:endParaRPr lang="ru-RU" sz="2400" b="1" dirty="0">
              <a:solidFill>
                <a:srgbClr val="002060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16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71438"/>
            <a:ext cx="9827890" cy="710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512197"/>
              </p:ext>
            </p:extLst>
          </p:nvPr>
        </p:nvGraphicFramePr>
        <p:xfrm>
          <a:off x="467544" y="1628800"/>
          <a:ext cx="7992887" cy="387683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4585217"/>
                <a:gridCol w="1135890"/>
                <a:gridCol w="1135890"/>
                <a:gridCol w="1135890"/>
              </a:tblGrid>
              <a:tr h="4082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Показатели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2016 год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2017 </a:t>
                      </a: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год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2018 год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159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Количество субсидий, предоставленных СО НКО для осуществления текущей деятельности за счет средств местного бюджета, ед.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72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62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80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441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Объем благотворительной деятельности по муниципальному образованию, млн. руб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762,5</a:t>
                      </a:r>
                      <a:endParaRPr lang="ru-RU" sz="2000" b="1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760, 3</a:t>
                      </a:r>
                      <a:endParaRPr lang="ru-RU" sz="2000" b="1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</a:rPr>
                        <a:t>701,3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203408" y="904656"/>
            <a:ext cx="6824976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aramond" pitchFamily="18" charset="0"/>
                <a:ea typeface="Times New Roman" pitchFamily="18" charset="0"/>
                <a:cs typeface="Arial" pitchFamily="34" charset="0"/>
              </a:rPr>
              <a:t>Развитие сферы НКО в 2016 – 2018 годах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Garamond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56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0"/>
            <a:ext cx="9827890" cy="710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143522"/>
              </p:ext>
            </p:extLst>
          </p:nvPr>
        </p:nvGraphicFramePr>
        <p:xfrm>
          <a:off x="70899" y="900876"/>
          <a:ext cx="8892988" cy="5660749"/>
        </p:xfrm>
        <a:graphic>
          <a:graphicData uri="http://schemas.openxmlformats.org/drawingml/2006/table">
            <a:tbl>
              <a:tblPr firstRow="1" firstCol="1" bandRow="1"/>
              <a:tblGrid>
                <a:gridCol w="868973"/>
                <a:gridCol w="6440440"/>
                <a:gridCol w="720080"/>
                <a:gridCol w="863495"/>
              </a:tblGrid>
              <a:tr h="34734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1400" b="1" dirty="0"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строки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Наименование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цели (целей) и задач, целевых показателей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Значение целевого показателя</a:t>
                      </a:r>
                    </a:p>
                  </a:txBody>
                  <a:tcPr marL="34044" marR="34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000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План  </a:t>
                      </a:r>
                    </a:p>
                  </a:txBody>
                  <a:tcPr marL="34044" marR="34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Факт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2018 года</a:t>
                      </a:r>
                    </a:p>
                  </a:txBody>
                  <a:tcPr marL="34044" marR="34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3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Количество НКО, получивших поддержку из местного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бюджета, ед. 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33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34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3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Количество субсидий, предоставленных НКО из местного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бюджета, ед.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71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80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Количество социально значимых проектов НКО, получивших финансовую поддержку из местного бюджета в рамках субсидии «Оперативный грант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», ед.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Объем собственных средств НКО, привлеченных  на реализацию социально значимых проектов в рамках субсидии «Оперативный грант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», тыс.</a:t>
                      </a:r>
                      <a:r>
                        <a:rPr lang="ru-RU" sz="1400" b="1" baseline="0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 руб.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180,0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957,8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3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Количество НКО, получивших имущественную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поддержку, ед.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20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25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46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Объем средств, привлеченных НКО из различных источников на реализацию социально значимых проектов на территории города (кроме местного бюджета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), </a:t>
                      </a:r>
                      <a:r>
                        <a:rPr lang="ru-RU" sz="1400" b="1" dirty="0" err="1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тыс.руб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.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3100,0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3753,6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3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Объем благотворительной деятельности по муниципальному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образованию, млн. руб.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696,0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701,3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83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Количество руководителей, членов и добровольцев, участвующих в деятельности НКО, получивших поощрения за значительный вклад в развитие благотворительности, добровольчества, некоммерческого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сектора, чел.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40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42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3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9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Количество проведенных обучающих мероприятий с представителями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НКО, ед.</a:t>
                      </a:r>
                      <a:endParaRPr lang="ru-RU" sz="1400" b="1" dirty="0">
                        <a:solidFill>
                          <a:srgbClr val="002060"/>
                        </a:solidFill>
                        <a:effectLst/>
                        <a:latin typeface="Garamond" pitchFamily="18" charset="0"/>
                        <a:ea typeface="Times New Roman"/>
                        <a:cs typeface="Times New Roman"/>
                      </a:endParaRP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16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effectLst/>
                          <a:latin typeface="Garamond" pitchFamily="18" charset="0"/>
                          <a:ea typeface="Times New Roman"/>
                          <a:cs typeface="Times New Roman"/>
                        </a:rPr>
                        <a:t>16</a:t>
                      </a:r>
                    </a:p>
                  </a:txBody>
                  <a:tcPr marL="34044" marR="34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763688" y="296942"/>
            <a:ext cx="583264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Garamond" pitchFamily="18" charset="0"/>
                <a:ea typeface="Times New Roman" pitchFamily="18" charset="0"/>
                <a:cs typeface="Arial" pitchFamily="34" charset="0"/>
              </a:rPr>
              <a:t>Достижение целевых показателей муниципальной программы по итогам 2018 года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Garamond" pitchFamily="18" charset="0"/>
              <a:cs typeface="Arial" pitchFamily="34" charset="0"/>
            </a:endParaRPr>
          </a:p>
          <a:p>
            <a:pPr marL="0" marR="0" lvl="0" indent="2698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93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313" y="-119063"/>
            <a:ext cx="9828213" cy="7102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922291"/>
            <a:ext cx="4104456" cy="27363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07"/>
          <a:stretch/>
        </p:blipFill>
        <p:spPr bwMode="auto">
          <a:xfrm>
            <a:off x="4358592" y="883922"/>
            <a:ext cx="4357332" cy="31211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922" y="731763"/>
            <a:ext cx="2520280" cy="33603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4" y="2540980"/>
            <a:ext cx="2304138" cy="15360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05064"/>
            <a:ext cx="4296379" cy="2864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772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71438"/>
            <a:ext cx="9827890" cy="7172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406" y="2564904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Garamond" pitchFamily="18" charset="0"/>
              </a:rPr>
              <a:t>Спасибо за внимание!</a:t>
            </a:r>
            <a:endParaRPr lang="ru-RU" b="1" dirty="0">
              <a:solidFill>
                <a:srgbClr val="002060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41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</TotalTime>
  <Words>767</Words>
  <Application>Microsoft Office PowerPoint</Application>
  <PresentationFormat>Экран (4:3)</PresentationFormat>
  <Paragraphs>167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6 июня 2019 года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ШКОЛА  НКО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Torginskaya</dc:creator>
  <cp:lastModifiedBy>Torginskaya</cp:lastModifiedBy>
  <cp:revision>27</cp:revision>
  <dcterms:created xsi:type="dcterms:W3CDTF">2019-06-05T06:53:03Z</dcterms:created>
  <dcterms:modified xsi:type="dcterms:W3CDTF">2019-06-06T07:27:53Z</dcterms:modified>
</cp:coreProperties>
</file>